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9" r:id="rId3"/>
    <p:sldId id="270" r:id="rId4"/>
    <p:sldId id="272" r:id="rId5"/>
    <p:sldId id="273" r:id="rId6"/>
    <p:sldId id="274" r:id="rId7"/>
    <p:sldId id="275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88" y="4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oo.gl/forms/eo6iOXbwqGG6zs8r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Skyline.ur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survey4webinar.url" TargetMode="External"/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838200"/>
            <a:ext cx="7315200" cy="2819400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>
                <a:latin typeface="Bookman Old Style" panose="02050604050505020204" pitchFamily="18" charset="0"/>
              </a:rPr>
              <a:t> Small Molecule Research </a:t>
            </a:r>
            <a:br>
              <a:rPr lang="en-US" sz="3200" dirty="0">
                <a:latin typeface="Bookman Old Style" panose="02050604050505020204" pitchFamily="18" charset="0"/>
              </a:rPr>
            </a:br>
            <a:r>
              <a:rPr lang="en-US" sz="3200" dirty="0">
                <a:latin typeface="Bookman Old Style" panose="02050604050505020204" pitchFamily="18" charset="0"/>
              </a:rPr>
              <a:t>with Skyline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724400" y="1295400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#16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583809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Brian Pratt (Lead Small Mol. Developer, Skyline)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Will Thompson (Asst. Director, Duke Proteomics and Metabolomics)</a:t>
            </a:r>
          </a:p>
          <a:p>
            <a:pPr algn="ctr"/>
            <a:r>
              <a:rPr lang="en-US" dirty="0">
                <a:solidFill>
                  <a:srgbClr val="1F497D"/>
                </a:solidFill>
              </a:rPr>
              <a:t/>
            </a:r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45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https://skyline.ms/survey4webinar.url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45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497741"/>
            <a:ext cx="8382000" cy="493776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from the Skyline team!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/>
              <a:t>Small Molecule Research with Skyline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Introduction with Brendan MacLean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Skyline small molecule overview with Brian Pratt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Tutorial with Will Thompson</a:t>
            </a:r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u="sng" dirty="0">
                <a:hlinkClick r:id="rId2"/>
              </a:rPr>
              <a:t>https://skyline.ms/QA4Skyline.url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88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5806A9-3F13-4137-B4F3-62E8A65C3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Began with Targeted Proteomics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B010E1-CB74-404A-B7BD-B86F04E87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ASMS 2010 – Oral presentation… First question:</a:t>
            </a:r>
          </a:p>
          <a:p>
            <a:pPr lvl="1"/>
            <a:r>
              <a:rPr lang="en-US" dirty="0"/>
              <a:t>“When will Skyline support small molecules?”</a:t>
            </a:r>
          </a:p>
          <a:p>
            <a:r>
              <a:rPr lang="en-US" dirty="0"/>
              <a:t>ASMS 2013 – Skyline User Group Meeting</a:t>
            </a:r>
          </a:p>
          <a:p>
            <a:pPr lvl="1"/>
            <a:r>
              <a:rPr lang="en-US" dirty="0"/>
              <a:t>Andy Hoofnagle presents </a:t>
            </a:r>
            <a:r>
              <a:rPr lang="en-US" dirty="0" err="1"/>
              <a:t>lipidomics</a:t>
            </a:r>
            <a:r>
              <a:rPr lang="en-US" dirty="0"/>
              <a:t> method in Skyline</a:t>
            </a:r>
          </a:p>
          <a:p>
            <a:pPr lvl="1"/>
            <a:r>
              <a:rPr lang="en-US" dirty="0"/>
              <a:t>Using amino acid modification trick</a:t>
            </a:r>
          </a:p>
          <a:p>
            <a:r>
              <a:rPr lang="en-US" dirty="0"/>
              <a:t>Summer 2014 – Intern Max Horowitz-Gelb</a:t>
            </a:r>
          </a:p>
          <a:p>
            <a:pPr lvl="1"/>
            <a:r>
              <a:rPr lang="en-US" dirty="0"/>
              <a:t>Implemented charged loss fragments as custom ions</a:t>
            </a:r>
          </a:p>
          <a:p>
            <a:r>
              <a:rPr lang="en-US" dirty="0"/>
              <a:t>March, 2015 – Skyline 3.1 released with first small molecule support</a:t>
            </a:r>
          </a:p>
          <a:p>
            <a:r>
              <a:rPr lang="en-US" dirty="0"/>
              <a:t>September, 2016 – Skyline R01 (round 2) funds small molecules</a:t>
            </a:r>
          </a:p>
        </p:txBody>
      </p:sp>
    </p:spTree>
    <p:extLst>
      <p:ext uri="{BB962C8B-B14F-4D97-AF65-F5344CB8AC3E}">
        <p14:creationId xmlns:p14="http://schemas.microsoft.com/office/powerpoint/2010/main" val="3004570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Proteomics Roots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“Peptide” instead of “molecule”</a:t>
            </a:r>
          </a:p>
          <a:p>
            <a:r>
              <a:rPr lang="en-US" dirty="0"/>
              <a:t>“Protein” as the logical grouping for molecules</a:t>
            </a:r>
          </a:p>
          <a:p>
            <a:r>
              <a:rPr lang="en-US" dirty="0"/>
              <a:t>“Charge” as a positive number (protonation)</a:t>
            </a:r>
          </a:p>
          <a:p>
            <a:r>
              <a:rPr lang="en-US" dirty="0"/>
              <a:t>Isotopic labels as peptide modifications</a:t>
            </a:r>
          </a:p>
          <a:p>
            <a:r>
              <a:rPr lang="en-US" dirty="0"/>
              <a:t>Molecular fragmentation calculated on the fly</a:t>
            </a:r>
          </a:p>
          <a:p>
            <a:r>
              <a:rPr lang="en-US" dirty="0"/>
              <a:t>This is ideal for proteomics </a:t>
            </a:r>
          </a:p>
          <a:p>
            <a:r>
              <a:rPr lang="en-US" dirty="0"/>
              <a:t>Not so great for generalized small molecules</a:t>
            </a:r>
          </a:p>
          <a:p>
            <a:r>
              <a:rPr lang="en-US" dirty="0"/>
              <a:t>But as our users recognized it’s just a layer atop a body of code applicable to both regimes</a:t>
            </a:r>
          </a:p>
        </p:txBody>
      </p:sp>
    </p:spTree>
    <p:extLst>
      <p:ext uri="{BB962C8B-B14F-4D97-AF65-F5344CB8AC3E}">
        <p14:creationId xmlns:p14="http://schemas.microsoft.com/office/powerpoint/2010/main" val="214332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steps, circa 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Introduced ability to define molecules with chemical formulas, and group them in molecule lists – but UI was largely still in terms of peptides and proteins</a:t>
            </a:r>
          </a:p>
          <a:p>
            <a:r>
              <a:rPr lang="en-US" dirty="0"/>
              <a:t>Added support for negative ion mode data, but charge was still stored as a number rather than as an adduct description</a:t>
            </a:r>
          </a:p>
          <a:p>
            <a:r>
              <a:rPr lang="en-US" dirty="0"/>
              <a:t>Ionization and isotopic labels had to be embedded in the molecule’s chemical formula - so in reality we replaced “peptide” with an ion rather than a molecule</a:t>
            </a:r>
          </a:p>
          <a:p>
            <a:r>
              <a:rPr lang="en-US" dirty="0"/>
              <a:t>Thus no concept of a neutral molecule with multiple ionizations and labels - a big handicap in quantification</a:t>
            </a:r>
          </a:p>
          <a:p>
            <a:r>
              <a:rPr lang="en-US" dirty="0"/>
              <a:t>No spectral library support for small molecules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20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Current state of Skyline for small molecules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Full support for adducts – de facto standards, and user-defined</a:t>
            </a:r>
          </a:p>
          <a:p>
            <a:r>
              <a:rPr lang="en-US" dirty="0"/>
              <a:t>Isotopic labels are part of the adduct description</a:t>
            </a:r>
          </a:p>
          <a:p>
            <a:r>
              <a:rPr lang="en-US" dirty="0"/>
              <a:t>This means Skyline finally understands the idea of a molecule with multiple ionizations and labels, enabling all of Skyline’s quant capabilities</a:t>
            </a:r>
          </a:p>
          <a:p>
            <a:r>
              <a:rPr lang="en-US" dirty="0"/>
              <a:t>Small molecule spectral libraries are supported, including NIST and various search pipelines, and can also be generated by Skyline</a:t>
            </a:r>
          </a:p>
          <a:p>
            <a:r>
              <a:rPr lang="en-US" dirty="0"/>
              <a:t>We are currently adding fragment annotation capability to libraries (something not needed for peptides, where we can derive the fragmentation) </a:t>
            </a:r>
          </a:p>
          <a:p>
            <a:r>
              <a:rPr lang="en-US" dirty="0"/>
              <a:t>UI is increasingly context aware, less peptide-centric as appropriate</a:t>
            </a:r>
          </a:p>
          <a:p>
            <a:r>
              <a:rPr lang="en-US" dirty="0"/>
              <a:t>Ongoing ion mobility improvements, including support for Bruker TIMS data</a:t>
            </a:r>
          </a:p>
        </p:txBody>
      </p:sp>
    </p:spTree>
    <p:extLst>
      <p:ext uri="{BB962C8B-B14F-4D97-AF65-F5344CB8AC3E}">
        <p14:creationId xmlns:p14="http://schemas.microsoft.com/office/powerpoint/2010/main" val="126417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Future directions for small molecule support in Skyline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Chromatographic retention time is a major remaining built-in assumption in Skyline, and support for direct injection experiments is a priority</a:t>
            </a:r>
          </a:p>
          <a:p>
            <a:r>
              <a:rPr lang="en-US" dirty="0"/>
              <a:t>Increasingly context-aware UI, and other usability improvements like smarter </a:t>
            </a:r>
            <a:r>
              <a:rPr lang="en-US" dirty="0" err="1"/>
              <a:t>copy+paste</a:t>
            </a:r>
            <a:r>
              <a:rPr lang="en-US" dirty="0"/>
              <a:t> from Excel to Skyline’s targets window (bypassing the </a:t>
            </a:r>
            <a:r>
              <a:rPr lang="en-US" dirty="0" err="1"/>
              <a:t>Edit|Insert|TransitionList</a:t>
            </a:r>
            <a:r>
              <a:rPr lang="en-US" dirty="0"/>
              <a:t> window by understanding more column headers)</a:t>
            </a:r>
          </a:p>
          <a:p>
            <a:r>
              <a:rPr lang="en-US" dirty="0"/>
              <a:t>Additional search pipeline result imports</a:t>
            </a:r>
          </a:p>
          <a:p>
            <a:r>
              <a:rPr lang="en-US" dirty="0"/>
              <a:t>Populating transition lists from lists of </a:t>
            </a:r>
            <a:r>
              <a:rPr lang="en-US" dirty="0" err="1"/>
              <a:t>InChiKey</a:t>
            </a:r>
            <a:r>
              <a:rPr lang="en-US" dirty="0"/>
              <a:t> (or CAS, or HMDB </a:t>
            </a:r>
            <a:r>
              <a:rPr lang="en-US" dirty="0" err="1"/>
              <a:t>etc</a:t>
            </a:r>
            <a:r>
              <a:rPr lang="en-US" dirty="0"/>
              <a:t>) values</a:t>
            </a:r>
          </a:p>
          <a:p>
            <a:r>
              <a:rPr lang="en-US" dirty="0"/>
              <a:t>Molecule and fragment visualization?</a:t>
            </a:r>
          </a:p>
          <a:p>
            <a:r>
              <a:rPr lang="en-US" dirty="0"/>
              <a:t>What are your priorities?  Take the survey at </a:t>
            </a:r>
            <a:r>
              <a:rPr lang="en-US" dirty="0">
                <a:hlinkClick r:id="rId2"/>
              </a:rPr>
              <a:t>https://goo.gl/forms/eo6iOXbwqGG6zs8r1</a:t>
            </a:r>
            <a:r>
              <a:rPr lang="en-US" dirty="0"/>
              <a:t> or email me at bspratt@proteinms.net</a:t>
            </a:r>
          </a:p>
        </p:txBody>
      </p:sp>
    </p:spTree>
    <p:extLst>
      <p:ext uri="{BB962C8B-B14F-4D97-AF65-F5344CB8AC3E}">
        <p14:creationId xmlns:p14="http://schemas.microsoft.com/office/powerpoint/2010/main" val="243301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854"/>
            <a:ext cx="10515600" cy="1325563"/>
          </a:xfrm>
        </p:spPr>
        <p:txBody>
          <a:bodyPr/>
          <a:lstStyle/>
          <a:p>
            <a:r>
              <a:rPr lang="en-US" dirty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199" y="1219200"/>
            <a:ext cx="10231878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Webinar #17: TBD (coming soon)</a:t>
            </a:r>
          </a:p>
          <a:p>
            <a:r>
              <a:rPr lang="en-US" dirty="0"/>
              <a:t>Weeklong Courses 2018 </a:t>
            </a:r>
          </a:p>
          <a:p>
            <a:pPr lvl="1"/>
            <a:r>
              <a:rPr lang="en-US" dirty="0"/>
              <a:t>Buck Institute, Novato, CA – April 2-6</a:t>
            </a:r>
          </a:p>
          <a:p>
            <a:pPr lvl="1"/>
            <a:r>
              <a:rPr lang="en-US" dirty="0"/>
              <a:t>Northeastern University, Boston – April 30 – May 11</a:t>
            </a:r>
            <a:endParaRPr lang="en-US" dirty="0">
              <a:solidFill>
                <a:srgbClr val="FFC000"/>
              </a:solidFill>
            </a:endParaRPr>
          </a:p>
          <a:p>
            <a:pPr lvl="1"/>
            <a:r>
              <a:rPr lang="en-US" dirty="0"/>
              <a:t>ETH, Zurich – July 2-6</a:t>
            </a:r>
            <a:endParaRPr lang="en-US" dirty="0">
              <a:solidFill>
                <a:srgbClr val="FFC000"/>
              </a:solidFill>
            </a:endParaRPr>
          </a:p>
          <a:p>
            <a:pPr lvl="1"/>
            <a:r>
              <a:rPr lang="en-US" dirty="0"/>
              <a:t>University of Washington, Seattle – July 30 – August 3</a:t>
            </a:r>
          </a:p>
          <a:p>
            <a:r>
              <a:rPr lang="en-US" dirty="0"/>
              <a:t>Workshops and Conferences 2017</a:t>
            </a:r>
          </a:p>
          <a:p>
            <a:pPr lvl="1"/>
            <a:r>
              <a:rPr lang="en-US" dirty="0"/>
              <a:t>Workshop at MSACL, Palm Springs – January 20&amp;21</a:t>
            </a:r>
          </a:p>
          <a:p>
            <a:pPr lvl="1"/>
            <a:r>
              <a:rPr lang="en-US" dirty="0"/>
              <a:t>Workshop pre-Lorne, Melbourne – January 29-31</a:t>
            </a:r>
          </a:p>
          <a:p>
            <a:pPr lvl="1"/>
            <a:r>
              <a:rPr lang="en-US" dirty="0"/>
              <a:t>Workshop US HUPO, Minneapolis – March 10&amp;11</a:t>
            </a:r>
          </a:p>
          <a:p>
            <a:pPr lvl="1"/>
            <a:r>
              <a:rPr lang="en-US" dirty="0"/>
              <a:t>Short Course at ASMS, San Diego – June 2&amp;3</a:t>
            </a:r>
          </a:p>
          <a:p>
            <a:pPr lvl="1"/>
            <a:r>
              <a:rPr lang="en-US" dirty="0"/>
              <a:t>Skyline User Group Meeting at ASMS, San Diego – June 3</a:t>
            </a:r>
            <a:r>
              <a:rPr lang="en-US" dirty="0">
                <a:solidFill>
                  <a:srgbClr val="C00000"/>
                </a:solidFill>
              </a:rPr>
              <a:t> </a:t>
            </a:r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Listings updated in </a:t>
            </a:r>
            <a:r>
              <a:rPr lang="en-US" b="1" dirty="0"/>
              <a:t>Join Us </a:t>
            </a:r>
            <a:r>
              <a:rPr lang="en-US" dirty="0"/>
              <a:t>section of Skyline homepage: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 algn="ctr">
              <a:buNone/>
            </a:pPr>
            <a:r>
              <a:rPr lang="en-US" b="1" dirty="0">
                <a:hlinkClick r:id="rId2"/>
              </a:rPr>
              <a:t>https://skyline.ms/Skyline.url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1442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pPr algn="ctr"/>
            <a:r>
              <a:rPr lang="en-US" dirty="0"/>
              <a:t>Ask any questions at the following form: 	</a:t>
            </a:r>
            <a:br>
              <a:rPr lang="en-US" dirty="0"/>
            </a:br>
            <a:endParaRPr lang="en-US" dirty="0"/>
          </a:p>
          <a:p>
            <a:pPr marL="457200" lvl="1" indent="0" algn="ctr">
              <a:buNone/>
            </a:pPr>
            <a:r>
              <a:rPr lang="en-US" sz="2800" b="1" u="sng" dirty="0">
                <a:hlinkClick r:id="rId2"/>
              </a:rPr>
              <a:t>https://skyline.ms/QA4Skyline.url</a:t>
            </a:r>
            <a:r>
              <a:rPr lang="en-US" sz="2800" b="1" dirty="0"/>
              <a:t> </a:t>
            </a:r>
          </a:p>
          <a:p>
            <a:pPr marL="457200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u="sng" dirty="0">
                <a:hlinkClick r:id="rId3"/>
              </a:rPr>
              <a:t>https://skyline.ms/survey4webinar.url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64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1922</TotalTime>
  <Words>721</Words>
  <Application>Microsoft Office PowerPoint</Application>
  <PresentationFormat>Widescreen</PresentationFormat>
  <Paragraphs>92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Bookman Old Style</vt:lpstr>
      <vt:lpstr>Calibri</vt:lpstr>
      <vt:lpstr>Calibri Light</vt:lpstr>
      <vt:lpstr>Office Theme</vt:lpstr>
      <vt:lpstr>   Small Molecule Research  with Skyline</vt:lpstr>
      <vt:lpstr>Agenda</vt:lpstr>
      <vt:lpstr>It Began with Targeted Proteomics</vt:lpstr>
      <vt:lpstr>Proteomics Roots</vt:lpstr>
      <vt:lpstr>Initial steps, circa 2015</vt:lpstr>
      <vt:lpstr>Current state of Skyline for small molecules</vt:lpstr>
      <vt:lpstr>Future directions for small molecule support in Skyline</vt:lpstr>
      <vt:lpstr>Learn More</vt:lpstr>
      <vt:lpstr>Questions? </vt:lpstr>
      <vt:lpstr>Tutorial Webinar #16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Nat Brace</cp:lastModifiedBy>
  <cp:revision>70</cp:revision>
  <dcterms:created xsi:type="dcterms:W3CDTF">2016-03-31T18:48:24Z</dcterms:created>
  <dcterms:modified xsi:type="dcterms:W3CDTF">2017-11-07T19:03:01Z</dcterms:modified>
</cp:coreProperties>
</file>