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  <p:sldMasterId id="2147483739" r:id="rId8"/>
    <p:sldMasterId id="2147483752" r:id="rId9"/>
    <p:sldMasterId id="2147483765" r:id="rId10"/>
  </p:sldMasterIdLst>
  <p:notesMasterIdLst>
    <p:notesMasterId r:id="rId65"/>
  </p:notesMasterIdLst>
  <p:sldIdLst>
    <p:sldId id="302" r:id="rId11"/>
    <p:sldId id="303" r:id="rId12"/>
    <p:sldId id="304" r:id="rId13"/>
    <p:sldId id="305" r:id="rId14"/>
    <p:sldId id="306" r:id="rId15"/>
    <p:sldId id="307" r:id="rId16"/>
    <p:sldId id="256" r:id="rId17"/>
    <p:sldId id="257" r:id="rId18"/>
    <p:sldId id="258" r:id="rId19"/>
    <p:sldId id="259" r:id="rId20"/>
    <p:sldId id="260" r:id="rId21"/>
    <p:sldId id="261" r:id="rId22"/>
    <p:sldId id="262" r:id="rId23"/>
    <p:sldId id="263" r:id="rId24"/>
    <p:sldId id="264" r:id="rId25"/>
    <p:sldId id="265" r:id="rId26"/>
    <p:sldId id="266" r:id="rId27"/>
    <p:sldId id="267" r:id="rId28"/>
    <p:sldId id="268" r:id="rId29"/>
    <p:sldId id="269" r:id="rId30"/>
    <p:sldId id="270" r:id="rId31"/>
    <p:sldId id="271" r:id="rId32"/>
    <p:sldId id="272" r:id="rId33"/>
    <p:sldId id="273" r:id="rId34"/>
    <p:sldId id="274" r:id="rId35"/>
    <p:sldId id="275" r:id="rId36"/>
    <p:sldId id="276" r:id="rId37"/>
    <p:sldId id="277" r:id="rId38"/>
    <p:sldId id="278" r:id="rId39"/>
    <p:sldId id="279" r:id="rId40"/>
    <p:sldId id="280" r:id="rId41"/>
    <p:sldId id="281" r:id="rId42"/>
    <p:sldId id="282" r:id="rId43"/>
    <p:sldId id="283" r:id="rId44"/>
    <p:sldId id="284" r:id="rId45"/>
    <p:sldId id="285" r:id="rId46"/>
    <p:sldId id="286" r:id="rId47"/>
    <p:sldId id="287" r:id="rId48"/>
    <p:sldId id="288" r:id="rId49"/>
    <p:sldId id="289" r:id="rId50"/>
    <p:sldId id="290" r:id="rId51"/>
    <p:sldId id="291" r:id="rId52"/>
    <p:sldId id="292" r:id="rId53"/>
    <p:sldId id="293" r:id="rId54"/>
    <p:sldId id="294" r:id="rId55"/>
    <p:sldId id="295" r:id="rId56"/>
    <p:sldId id="296" r:id="rId57"/>
    <p:sldId id="297" r:id="rId58"/>
    <p:sldId id="298" r:id="rId59"/>
    <p:sldId id="299" r:id="rId60"/>
    <p:sldId id="300" r:id="rId61"/>
    <p:sldId id="308" r:id="rId62"/>
    <p:sldId id="309" r:id="rId63"/>
    <p:sldId id="310" r:id="rId64"/>
  </p:sldIdLst>
  <p:sldSz cx="10080625" cy="7559675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752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6.xml"/><Relationship Id="rId21" Type="http://schemas.openxmlformats.org/officeDocument/2006/relationships/slide" Target="slides/slide11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63" Type="http://schemas.openxmlformats.org/officeDocument/2006/relationships/slide" Target="slides/slide53.xml"/><Relationship Id="rId68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9" Type="http://schemas.openxmlformats.org/officeDocument/2006/relationships/slide" Target="slides/slide19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slide" Target="slides/slide43.xml"/><Relationship Id="rId58" Type="http://schemas.openxmlformats.org/officeDocument/2006/relationships/slide" Target="slides/slide48.xml"/><Relationship Id="rId66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1.xml"/><Relationship Id="rId19" Type="http://schemas.openxmlformats.org/officeDocument/2006/relationships/slide" Target="slides/slide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56" Type="http://schemas.openxmlformats.org/officeDocument/2006/relationships/slide" Target="slides/slide46.xml"/><Relationship Id="rId64" Type="http://schemas.openxmlformats.org/officeDocument/2006/relationships/slide" Target="slides/slide54.xml"/><Relationship Id="rId69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59" Type="http://schemas.openxmlformats.org/officeDocument/2006/relationships/slide" Target="slides/slide49.xml"/><Relationship Id="rId67" Type="http://schemas.openxmlformats.org/officeDocument/2006/relationships/viewProps" Target="viewProps.xml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54" Type="http://schemas.openxmlformats.org/officeDocument/2006/relationships/slide" Target="slides/slide44.xml"/><Relationship Id="rId62" Type="http://schemas.openxmlformats.org/officeDocument/2006/relationships/slide" Target="slides/slide52.xml"/><Relationship Id="rId7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57" Type="http://schemas.openxmlformats.org/officeDocument/2006/relationships/slide" Target="slides/slide47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slide" Target="slides/slide42.xml"/><Relationship Id="rId60" Type="http://schemas.openxmlformats.org/officeDocument/2006/relationships/slide" Target="slides/slide50.xml"/><Relationship Id="rId65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9" Type="http://schemas.openxmlformats.org/officeDocument/2006/relationships/slide" Target="slides/slide29.xml"/><Relationship Id="rId34" Type="http://schemas.openxmlformats.org/officeDocument/2006/relationships/slide" Target="slides/slide24.xml"/><Relationship Id="rId50" Type="http://schemas.openxmlformats.org/officeDocument/2006/relationships/slide" Target="slides/slide40.xml"/><Relationship Id="rId55" Type="http://schemas.openxmlformats.org/officeDocument/2006/relationships/slide" Target="slides/slide4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Feu clic per editar el format de les notes</a:t>
            </a:r>
          </a:p>
        </p:txBody>
      </p:sp>
      <p:sp>
        <p:nvSpPr>
          <p:cNvPr id="381" name="PlaceHolder 2"/>
          <p:cNvSpPr>
            <a:spLocks noGrp="1"/>
          </p:cNvSpPr>
          <p:nvPr>
            <p:ph type="hdr"/>
          </p:nvPr>
        </p:nvSpPr>
        <p:spPr>
          <a:xfrm>
            <a:off x="1554480" y="553212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&lt;capçalera&gt;</a:t>
            </a:r>
          </a:p>
        </p:txBody>
      </p:sp>
      <p:sp>
        <p:nvSpPr>
          <p:cNvPr id="382" name="PlaceHolder 3"/>
          <p:cNvSpPr>
            <a:spLocks noGrp="1"/>
          </p:cNvSpPr>
          <p:nvPr>
            <p:ph type="dt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latin typeface="Times New Roman"/>
              </a:rPr>
              <a:t>&lt;data/hora&gt;</a:t>
            </a:r>
          </a:p>
        </p:txBody>
      </p:sp>
      <p:sp>
        <p:nvSpPr>
          <p:cNvPr id="383" name="PlaceHolder 4"/>
          <p:cNvSpPr>
            <a:spLocks noGrp="1"/>
          </p:cNvSpPr>
          <p:nvPr>
            <p:ph type="ft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latin typeface="Times New Roman"/>
              </a:rPr>
              <a:t>&lt;peu de pàgina&gt;</a:t>
            </a:r>
          </a:p>
        </p:txBody>
      </p:sp>
      <p:sp>
        <p:nvSpPr>
          <p:cNvPr id="384" name="PlaceHolder 5"/>
          <p:cNvSpPr>
            <a:spLocks noGrp="1"/>
          </p:cNvSpPr>
          <p:nvPr>
            <p:ph type="sldNum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65C91C26-824A-4968-998A-9942AFD79FA6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02094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PlaceHolder 1"/>
          <p:cNvSpPr>
            <a:spLocks noGrp="1"/>
          </p:cNvSpPr>
          <p:nvPr>
            <p:ph type="body"/>
          </p:nvPr>
        </p:nvSpPr>
        <p:spPr>
          <a:xfrm>
            <a:off x="776880" y="4840560"/>
            <a:ext cx="6214320" cy="39571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883" name="CustomShape 2"/>
          <p:cNvSpPr/>
          <p:nvPr/>
        </p:nvSpPr>
        <p:spPr>
          <a:xfrm>
            <a:off x="4402440" y="9553680"/>
            <a:ext cx="3364200" cy="501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C6443CB4-3FA9-4503-A93F-1BE1D82912C4}" type="slidenum">
              <a:rPr lang="en-US" sz="1800" b="0" strike="noStrike" spc="-1">
                <a:latin typeface="Arial"/>
              </a:rPr>
              <a:t>7</a:t>
            </a:fld>
            <a:endParaRPr lang="en-US" sz="18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7586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6480" cy="4524840"/>
          </a:xfrm>
          <a:prstGeom prst="rect">
            <a:avLst/>
          </a:prstGeom>
        </p:spPr>
        <p:txBody>
          <a:bodyPr lIns="0" tIns="0" rIns="0" bIns="0"/>
          <a:lstStyle/>
          <a:p>
            <a:pPr marL="216000" indent="-215280"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In PRM mode, a limited 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m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/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z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 range including the precursor ions of interest is isolated by the quadrupole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1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), transmitted via the C-trap to the HCD cell where corresponding fragment ions are generated and accumulated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2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). Fragment ions are then transferred back into the C-trap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3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 and eventually injected and analyzed in the orbitrap mass analyzer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4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). The actual quantification of endogenous peptides is performed on the peak areas of corresponding selected fragment ions.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901" name="CustomShape 2"/>
          <p:cNvSpPr/>
          <p:nvPr/>
        </p:nvSpPr>
        <p:spPr>
          <a:xfrm>
            <a:off x="4402440" y="9553680"/>
            <a:ext cx="33667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D8053DC6-DF85-401F-A60F-63E8E5090C46}" type="slidenum">
              <a:rPr lang="en-US" sz="1800" b="0" strike="noStrike" spc="-1">
                <a:latin typeface="Arial"/>
              </a:rPr>
              <a:t>37</a:t>
            </a:fld>
            <a:endParaRPr lang="en-US" sz="18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11327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6480" cy="4524840"/>
          </a:xfrm>
          <a:prstGeom prst="rect">
            <a:avLst/>
          </a:prstGeom>
        </p:spPr>
        <p:txBody>
          <a:bodyPr lIns="0" tIns="0" rIns="0" bIns="0"/>
          <a:lstStyle/>
          <a:p>
            <a:pPr marL="216000" indent="-215280"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In PRM mode, a limited 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m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/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z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 range including the precursor ions of interest is isolated by the quadrupole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1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), transmitted via the C-trap to the HCD cell where corresponding fragment ions are generated and accumulated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2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). Fragment ions are then transferred back into the C-trap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3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 and eventually injected and analyzed in the orbitrap mass analyzer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4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). The actual quantification of endogenous peptides is performed on the peak areas of corresponding selected fragment ions.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903" name="CustomShape 2"/>
          <p:cNvSpPr/>
          <p:nvPr/>
        </p:nvSpPr>
        <p:spPr>
          <a:xfrm>
            <a:off x="4402440" y="9553680"/>
            <a:ext cx="33667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25BD597F-F6E8-405B-A01C-E60B1AEBEE49}" type="slidenum">
              <a:rPr lang="en-US" sz="1800" b="0" strike="noStrike" spc="-1">
                <a:latin typeface="Arial"/>
              </a:rPr>
              <a:t>38</a:t>
            </a:fld>
            <a:endParaRPr lang="en-US" sz="18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24365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6480" cy="4524840"/>
          </a:xfrm>
          <a:prstGeom prst="rect">
            <a:avLst/>
          </a:prstGeom>
        </p:spPr>
        <p:txBody>
          <a:bodyPr lIns="0" tIns="0" rIns="0" bIns="0"/>
          <a:lstStyle/>
          <a:p>
            <a:pPr marL="216000" indent="-215280"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In PRM mode, a limited 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m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/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z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 range including the precursor ions of interest is isolated by the quadrupole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1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), transmitted via the C-trap to the HCD cell where corresponding fragment ions are generated and accumulated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2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). Fragment ions are then transferred back into the C-trap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3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 and eventually injected and analyzed in the orbitrap mass analyzer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4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). The actual quantification of endogenous peptides is performed on the peak areas of corresponding selected fragment ions.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905" name="CustomShape 2"/>
          <p:cNvSpPr/>
          <p:nvPr/>
        </p:nvSpPr>
        <p:spPr>
          <a:xfrm>
            <a:off x="4402440" y="9553680"/>
            <a:ext cx="33667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9A080ED3-F187-44F6-922D-E825DD24BBD8}" type="slidenum">
              <a:rPr lang="en-US" sz="1800" b="0" strike="noStrike" spc="-1">
                <a:latin typeface="Arial"/>
              </a:rPr>
              <a:t>39</a:t>
            </a:fld>
            <a:endParaRPr lang="en-US" sz="18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07172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6480" cy="4524840"/>
          </a:xfrm>
          <a:prstGeom prst="rect">
            <a:avLst/>
          </a:prstGeom>
        </p:spPr>
        <p:txBody>
          <a:bodyPr lIns="0" tIns="0" rIns="0" bIns="0"/>
          <a:lstStyle/>
          <a:p>
            <a:pPr marL="216000" indent="-215280"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In PRM mode, a limited 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m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/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z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 range including the precursor ions of interest is isolated by the quadrupole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1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), transmitted via the C-trap to the HCD cell where corresponding fragment ions are generated and accumulated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2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). Fragment ions are then transferred back into the C-trap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3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 and eventually injected and analyzed in the orbitrap mass analyzer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4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). The actual quantification of endogenous peptides is performed on the peak areas of corresponding selected fragment ions.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907" name="CustomShape 2"/>
          <p:cNvSpPr/>
          <p:nvPr/>
        </p:nvSpPr>
        <p:spPr>
          <a:xfrm>
            <a:off x="4402440" y="9553680"/>
            <a:ext cx="33667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BA4602A3-D818-4C24-A2B7-5F523F54701F}" type="slidenum">
              <a:rPr lang="en-US" sz="1800" b="0" strike="noStrike" spc="-1">
                <a:latin typeface="Arial"/>
              </a:rPr>
              <a:t>40</a:t>
            </a:fld>
            <a:endParaRPr lang="en-US" sz="18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4261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6480" cy="4524840"/>
          </a:xfrm>
          <a:prstGeom prst="rect">
            <a:avLst/>
          </a:prstGeom>
        </p:spPr>
        <p:txBody>
          <a:bodyPr lIns="0" tIns="0" rIns="0" bIns="0"/>
          <a:lstStyle/>
          <a:p>
            <a:pPr marL="216000" indent="-215280"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In PRM mode, a limited 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m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/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z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 range including the precursor ions of interest is isolated by the quadrupole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1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), transmitted via the C-trap to the HCD cell where corresponding fragment ions are generated and accumulated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2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). Fragment ions are then transferred back into the C-trap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3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 and eventually injected and analyzed in the orbitrap mass analyzer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4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). The actual quantification of endogenous peptides is performed on the peak areas of corresponding selected fragment ions.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885" name="CustomShape 2"/>
          <p:cNvSpPr/>
          <p:nvPr/>
        </p:nvSpPr>
        <p:spPr>
          <a:xfrm>
            <a:off x="4402440" y="9553680"/>
            <a:ext cx="33667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78B41852-AE6A-48EF-B041-74C3D6FA38E7}" type="slidenum">
              <a:rPr lang="en-US" sz="1800" b="0" strike="noStrike" spc="-1">
                <a:latin typeface="Arial"/>
              </a:rPr>
              <a:t>17</a:t>
            </a:fld>
            <a:endParaRPr lang="en-US" sz="18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18086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6480" cy="4524840"/>
          </a:xfrm>
          <a:prstGeom prst="rect">
            <a:avLst/>
          </a:prstGeom>
        </p:spPr>
        <p:txBody>
          <a:bodyPr lIns="0" tIns="0" rIns="0" bIns="0"/>
          <a:lstStyle/>
          <a:p>
            <a:pPr marL="216000" indent="-215280">
              <a:lnSpc>
                <a:spcPct val="100000"/>
              </a:lnSpc>
            </a:pPr>
            <a:r>
              <a:rPr lang="en-US" sz="2000" b="0" strike="noStrike" spc="-1">
                <a:latin typeface="Arial"/>
              </a:rPr>
              <a:t>Reduce matrix complexity: fractionation?</a:t>
            </a:r>
          </a:p>
          <a:p>
            <a:pPr marL="216000" indent="-215280">
              <a:lnSpc>
                <a:spcPct val="100000"/>
              </a:lnSpc>
            </a:pPr>
            <a:r>
              <a:rPr lang="en-US" sz="2000" b="0" strike="noStrike" spc="-1">
                <a:latin typeface="Arial"/>
              </a:rPr>
              <a:t>Low throughput</a:t>
            </a:r>
          </a:p>
          <a:p>
            <a:pPr marL="216000" indent="-215280">
              <a:lnSpc>
                <a:spcPct val="100000"/>
              </a:lnSpc>
            </a:pPr>
            <a:r>
              <a:rPr lang="en-US" sz="2000" b="0" strike="noStrike" spc="-1">
                <a:latin typeface="Arial"/>
              </a:rPr>
              <a:t>Quantitative challenge (reproducibility, robustness)</a:t>
            </a:r>
          </a:p>
          <a:p>
            <a:pPr marL="216000" indent="-215280">
              <a:lnSpc>
                <a:spcPct val="100000"/>
              </a:lnSpc>
            </a:pPr>
            <a:endParaRPr lang="en-US" sz="20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endParaRPr lang="en-US" sz="20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endParaRPr lang="en-US" sz="2000" b="0" strike="noStrike" spc="-1">
              <a:latin typeface="Arial"/>
            </a:endParaRPr>
          </a:p>
        </p:txBody>
      </p:sp>
      <p:sp>
        <p:nvSpPr>
          <p:cNvPr id="887" name="CustomShape 2"/>
          <p:cNvSpPr/>
          <p:nvPr/>
        </p:nvSpPr>
        <p:spPr>
          <a:xfrm>
            <a:off x="4402440" y="9553680"/>
            <a:ext cx="33667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6B179C09-7216-4BD0-9851-C6CA6B87D21E}" type="slidenum">
              <a:rPr lang="en-US" sz="1800" b="0" strike="noStrike" spc="-1">
                <a:latin typeface="Arial"/>
              </a:rPr>
              <a:t>26</a:t>
            </a:fld>
            <a:endParaRPr lang="en-US" sz="18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61824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6480" cy="45248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Importance of experimental design</a:t>
            </a:r>
          </a:p>
        </p:txBody>
      </p:sp>
      <p:sp>
        <p:nvSpPr>
          <p:cNvPr id="889" name="CustomShape 2"/>
          <p:cNvSpPr/>
          <p:nvPr/>
        </p:nvSpPr>
        <p:spPr>
          <a:xfrm>
            <a:off x="4402440" y="9553680"/>
            <a:ext cx="33667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76D87175-A1AE-4F09-B9A4-CAC33A207B2C}" type="slidenum">
              <a:rPr lang="en-US" sz="1800" b="0" strike="noStrike" spc="-1">
                <a:latin typeface="Arial"/>
              </a:rPr>
              <a:t>30</a:t>
            </a:fld>
            <a:endParaRPr lang="en-US" sz="18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30741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6480" cy="45248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Importance of experimental design</a:t>
            </a:r>
          </a:p>
        </p:txBody>
      </p:sp>
      <p:sp>
        <p:nvSpPr>
          <p:cNvPr id="891" name="CustomShape 2"/>
          <p:cNvSpPr/>
          <p:nvPr/>
        </p:nvSpPr>
        <p:spPr>
          <a:xfrm>
            <a:off x="4402440" y="9553680"/>
            <a:ext cx="33667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DBB6D457-EADE-4070-89F6-F1333A174A3D}" type="slidenum">
              <a:rPr lang="en-US" sz="1800" b="0" strike="noStrike" spc="-1">
                <a:latin typeface="Arial"/>
              </a:rPr>
              <a:t>32</a:t>
            </a:fld>
            <a:endParaRPr lang="en-US" sz="18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13352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6480" cy="45248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Importance of experimental design</a:t>
            </a:r>
          </a:p>
        </p:txBody>
      </p:sp>
      <p:sp>
        <p:nvSpPr>
          <p:cNvPr id="893" name="CustomShape 2"/>
          <p:cNvSpPr/>
          <p:nvPr/>
        </p:nvSpPr>
        <p:spPr>
          <a:xfrm>
            <a:off x="4402440" y="9553680"/>
            <a:ext cx="33667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EA10CD21-505D-4285-9C98-44D679EF492A}" type="slidenum">
              <a:rPr lang="en-US" sz="1800" b="0" strike="noStrike" spc="-1">
                <a:latin typeface="Arial"/>
              </a:rPr>
              <a:t>33</a:t>
            </a:fld>
            <a:endParaRPr lang="en-US" sz="18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72536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6480" cy="45248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Importance of experimental design</a:t>
            </a:r>
          </a:p>
        </p:txBody>
      </p:sp>
      <p:sp>
        <p:nvSpPr>
          <p:cNvPr id="895" name="CustomShape 2"/>
          <p:cNvSpPr/>
          <p:nvPr/>
        </p:nvSpPr>
        <p:spPr>
          <a:xfrm>
            <a:off x="4402440" y="9553680"/>
            <a:ext cx="33667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D3F7ADA4-105F-4271-BA12-95A16CB4020F}" type="slidenum">
              <a:rPr lang="en-US" sz="1800" b="0" strike="noStrike" spc="-1">
                <a:latin typeface="Arial"/>
              </a:rPr>
              <a:t>34</a:t>
            </a:fld>
            <a:endParaRPr lang="en-US" sz="18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82608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6480" cy="4524840"/>
          </a:xfrm>
          <a:prstGeom prst="rect">
            <a:avLst/>
          </a:prstGeom>
        </p:spPr>
        <p:txBody>
          <a:bodyPr lIns="0" tIns="0" rIns="0" bIns="0"/>
          <a:lstStyle/>
          <a:p>
            <a:pPr marL="216000" indent="-215280"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In PRM mode, a limited 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m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/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z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 range including the precursor ions of interest is isolated by the quadrupole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1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), transmitted via the C-trap to the HCD cell where corresponding fragment ions are generated and accumulated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2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). Fragment ions are then transferred back into the C-trap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3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 and eventually injected and analyzed in the orbitrap mass analyzer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4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). The actual quantification of endogenous peptides is performed on the peak areas of corresponding selected fragment ions.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897" name="CustomShape 2"/>
          <p:cNvSpPr/>
          <p:nvPr/>
        </p:nvSpPr>
        <p:spPr>
          <a:xfrm>
            <a:off x="4402440" y="9553680"/>
            <a:ext cx="33667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D9DB12E6-C49F-4D33-8866-9E8516C01853}" type="slidenum">
              <a:rPr lang="en-US" sz="1800" b="0" strike="noStrike" spc="-1">
                <a:latin typeface="Arial"/>
              </a:rPr>
              <a:t>35</a:t>
            </a:fld>
            <a:endParaRPr lang="en-US" sz="18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59972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6480" cy="4524840"/>
          </a:xfrm>
          <a:prstGeom prst="rect">
            <a:avLst/>
          </a:prstGeom>
        </p:spPr>
        <p:txBody>
          <a:bodyPr lIns="0" tIns="0" rIns="0" bIns="0"/>
          <a:lstStyle/>
          <a:p>
            <a:pPr marL="216000" indent="-215280"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In PRM mode, a limited 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m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/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z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 range including the precursor ions of interest is isolated by the quadrupole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1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), transmitted via the C-trap to the HCD cell where corresponding fragment ions are generated and accumulated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2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). Fragment ions are then transferred back into the C-trap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3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 and eventually injected and analyzed in the orbitrap mass analyzer (</a:t>
            </a:r>
            <a:r>
              <a:rPr lang="en-US" sz="2000" b="0" i="1" strike="noStrike" spc="-1">
                <a:solidFill>
                  <a:srgbClr val="000000"/>
                </a:solidFill>
                <a:latin typeface="Times New Roman"/>
              </a:rPr>
              <a:t>4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</a:rPr>
              <a:t>). The actual quantification of endogenous peptides is performed on the peak areas of corresponding selected fragment ions.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899" name="CustomShape 2"/>
          <p:cNvSpPr/>
          <p:nvPr/>
        </p:nvSpPr>
        <p:spPr>
          <a:xfrm>
            <a:off x="4402440" y="9553680"/>
            <a:ext cx="33667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1E0D3885-EF10-43D8-BC9E-05A5C66EE332}" type="slidenum">
              <a:rPr lang="en-US" sz="1800" b="0" strike="noStrike" spc="-1">
                <a:latin typeface="Arial"/>
              </a:rPr>
              <a:t>36</a:t>
            </a:fld>
            <a:endParaRPr lang="en-US" sz="18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34693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1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7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8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2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22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2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2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29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3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3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4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3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7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8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9" name="PlaceHolder 5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0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1" name="PlaceHolder 7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45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4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4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5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6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5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0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6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6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7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1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2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7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5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6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7" name="PlaceHolder 5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8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9" name="PlaceHolder 7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4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9" name="PlaceHolder 5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0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1" name="PlaceHolder 7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7" name="PlaceHolder 5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8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9" name="PlaceHolder 7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4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0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3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4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5" name="PlaceHolder 5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6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7" name="PlaceHolder 7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3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41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42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4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46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4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5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5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7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8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6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61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62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63" name="PlaceHolder 5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64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65" name="PlaceHolder 7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69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7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79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0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8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4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8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9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1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9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5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6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9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9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0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1" name="PlaceHolder 5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2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3" name="PlaceHolder 7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07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0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Feu clic per editar el format del text del títol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Feu clic per editar el format del text de l'esquema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Segon nivell d'esquema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Tercer nivell d'esquema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Quart nivell d'esquema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Cinquè nivell d'esquema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Sisè nivell d'esquema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Setè nivell d'esquema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Feu clic per editar el format del text del títol</a:t>
            </a:r>
          </a:p>
        </p:txBody>
      </p:sp>
      <p:sp>
        <p:nvSpPr>
          <p:cNvPr id="34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Feu clic per editar el format del text de l'esquema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Segon nivell d'esquema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Tercer nivell d'esquema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Quart nivell d'esquema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Cinquè nivell d'esquema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Sisè nivell d'esquema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Setè nivell d'esquema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Feu clic per editar el format del text del títol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Feu clic per editar el format del text de l'esquema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Segon nivell d'esquema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Tercer nivell d'esquema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Quart nivell d'esquema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Cinquè nivell d'esquema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Sisè nivell d'esquema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Setè nivell d'esquema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Feu clic per editar el format del text del títol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Feu clic per editar el format del text de l'esquema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Segon nivell d'esquema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Tercer nivell d'esquema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Quart nivell d'esquema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Cinquè nivell d'esquema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Sisè nivell d'esquema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Setè nivell d'esquema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Feu clic per editar el format del text del títol</a:t>
            </a: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Feu clic per editar el format del text de l'esquema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Segon nivell d'esquema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Tercer nivell d'esquema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Quart nivell d'esquema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Cinquè nivell d'esquema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Sisè nivell d'esquema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Setè nivell d'esquema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Feu clic per editar el format del text del títol</a:t>
            </a: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Feu clic per editar el format del text de l'esquema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Segon nivell d'esquema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Tercer nivell d'esquema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Quart nivell d'esquema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Cinquè nivell d'esquema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Sisè nivell d'esquema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Setè nivell d'esquema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Feu clic per editar el format del text del títol</a:t>
            </a:r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Feu clic per editar el format del text de l'esquema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Segon nivell d'esquema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Tercer nivell d'esquema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Quart nivell d'esquema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Cinquè nivell d'esquema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Sisè nivell d'esquema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Setè nivell d'esquema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Feu clic per editar el format del text del títol</a:t>
            </a:r>
          </a:p>
        </p:txBody>
      </p:sp>
      <p:sp>
        <p:nvSpPr>
          <p:cNvPr id="22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Feu clic per editar el format del text de l'esquema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Segon nivell d'esquema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Tercer nivell d'esquema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Quart nivell d'esquema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Cinquè nivell d'esquema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Sisè nivell d'esquema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Setè nivell d'esquema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Feu clic per editar el format del text del títol</a:t>
            </a:r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Feu clic per editar el format del text de l'esquema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Segon nivell d'esquema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Tercer nivell d'esquema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Quart nivell d'esquema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Cinquè nivell d'esquema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Sisè nivell d'esquema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Setè nivell d'esquema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Feu clic per editar el format del text del títol</a:t>
            </a:r>
          </a:p>
        </p:txBody>
      </p:sp>
      <p:sp>
        <p:nvSpPr>
          <p:cNvPr id="30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Feu clic per editar el format del text de l'esquema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Segon nivell d'esquema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Tercer nivell d'esquema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Quart nivell d'esquema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Cinquè nivell d'esquema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Sisè nivell d'esquema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Setè nivell d'esquema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9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kyline.ms/QA4Skyline.url" TargetMode="Externa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36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9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3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hyperlink" Target="https://skyline.ms/Skyline.url" TargetMode="External"/><Relationship Id="rId1" Type="http://schemas.openxmlformats.org/officeDocument/2006/relationships/slideLayout" Target="../slideLayouts/slideLayout11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skyline.ms/survey4webinar.url" TargetMode="External"/><Relationship Id="rId2" Type="http://schemas.openxmlformats.org/officeDocument/2006/relationships/hyperlink" Target="https://skyline.ms/QA4Skyline.url" TargetMode="External"/><Relationship Id="rId1" Type="http://schemas.openxmlformats.org/officeDocument/2006/relationships/slideLayout" Target="../slideLayouts/slideLayout11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hyperlink" Target="https://skyline.ms/survey4webinar.url" TargetMode="External"/><Relationship Id="rId1" Type="http://schemas.openxmlformats.org/officeDocument/2006/relationships/slideLayout" Target="../slideLayouts/slideLayout1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4.wmf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953121" y="1637704"/>
            <a:ext cx="6048375" cy="2331145"/>
          </a:xfrm>
        </p:spPr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2646" dirty="0">
                <a:latin typeface="Bookman Old Style" panose="02050604050505020204" pitchFamily="18" charset="0"/>
              </a:rPr>
              <a:t> PRM Method Development and Data Analysis with Skyline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3906242" y="2015727"/>
            <a:ext cx="3717230" cy="945059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r"/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Tutorial Webinar #17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125" y="1889720"/>
            <a:ext cx="2016125" cy="750797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1512093" y="3968850"/>
            <a:ext cx="6804422" cy="2136352"/>
          </a:xfrm>
          <a:prstGeom prst="rect">
            <a:avLst/>
          </a:prstGeom>
        </p:spPr>
        <p:txBody>
          <a:bodyPr vert="horz" lIns="75603" tIns="37802" rIns="75603" bIns="37802" anchor="b" anchorCtr="0">
            <a:normAutofit fontScale="8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1654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1654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1654" dirty="0">
                <a:solidFill>
                  <a:prstClr val="black"/>
                </a:solidFill>
                <a:latin typeface="Bookman Old Style" panose="02050604050505020204" pitchFamily="18" charset="0"/>
              </a:rPr>
              <a:t>With </a:t>
            </a:r>
          </a:p>
          <a:p>
            <a:pPr algn="ctr"/>
            <a:endParaRPr lang="en-US" sz="1571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1571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1654" dirty="0">
                <a:solidFill>
                  <a:prstClr val="black"/>
                </a:solidFill>
                <a:latin typeface="Bookman Old Style" panose="02050604050505020204" pitchFamily="18" charset="0"/>
              </a:rPr>
              <a:t>Brendan MacLean (Principal Developer, Skyline)</a:t>
            </a:r>
          </a:p>
          <a:p>
            <a:pPr algn="ctr"/>
            <a:r>
              <a:rPr lang="en-US" sz="1654" dirty="0">
                <a:solidFill>
                  <a:prstClr val="black"/>
                </a:solidFill>
                <a:latin typeface="Bookman Old Style" panose="02050604050505020204" pitchFamily="18" charset="0"/>
              </a:rPr>
              <a:t>Eduard </a:t>
            </a:r>
            <a:r>
              <a:rPr lang="en-US" sz="1654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Sabidó</a:t>
            </a:r>
            <a:r>
              <a:rPr lang="en-US" sz="1654" dirty="0">
                <a:solidFill>
                  <a:prstClr val="black"/>
                </a:solidFill>
                <a:latin typeface="Bookman Old Style" panose="02050604050505020204" pitchFamily="18" charset="0"/>
              </a:rPr>
              <a:t>, Ph.D. (Head of the UPF/CRG Proteomics Unit)</a:t>
            </a:r>
          </a:p>
          <a:p>
            <a:pPr algn="ctr"/>
            <a:r>
              <a:rPr lang="it-IT" sz="1654" dirty="0">
                <a:solidFill>
                  <a:prstClr val="black"/>
                </a:solidFill>
                <a:latin typeface="Bookman Old Style" panose="02050604050505020204" pitchFamily="18" charset="0"/>
              </a:rPr>
              <a:t>Cristina Chiva, Ph.D. (PRM researcher, CRG Proteomics Unit)</a:t>
            </a:r>
            <a:endParaRPr lang="en-US" sz="1654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646" dirty="0">
                <a:solidFill>
                  <a:srgbClr val="1F497D"/>
                </a:solidFill>
              </a:rPr>
              <a:t/>
            </a:r>
            <a:br>
              <a:rPr lang="en-US" sz="2646" dirty="0">
                <a:solidFill>
                  <a:srgbClr val="1F497D"/>
                </a:solidFill>
              </a:rPr>
            </a:br>
            <a:endParaRPr lang="en-US" sz="2646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11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CustomShape 1"/>
          <p:cNvSpPr/>
          <p:nvPr/>
        </p:nvSpPr>
        <p:spPr>
          <a:xfrm>
            <a:off x="671040" y="123876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PRM is a targeted proteomics workflow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408" name="CustomShape 2"/>
          <p:cNvSpPr/>
          <p:nvPr/>
        </p:nvSpPr>
        <p:spPr>
          <a:xfrm>
            <a:off x="2292840" y="2011680"/>
            <a:ext cx="5204520" cy="400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Types of projects suited for targeted proteomics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409" name="Picture 2"/>
          <p:cNvPicPr/>
          <p:nvPr/>
        </p:nvPicPr>
        <p:blipFill>
          <a:blip r:embed="rId2"/>
          <a:srcRect l="23605" t="5432" r="51578" b="66275"/>
          <a:stretch/>
        </p:blipFill>
        <p:spPr>
          <a:xfrm>
            <a:off x="4065480" y="3045240"/>
            <a:ext cx="2279160" cy="2899800"/>
          </a:xfrm>
          <a:prstGeom prst="rect">
            <a:avLst/>
          </a:prstGeom>
          <a:ln>
            <a:noFill/>
          </a:ln>
        </p:spPr>
      </p:pic>
      <p:pic>
        <p:nvPicPr>
          <p:cNvPr id="410" name="Picture 2"/>
          <p:cNvPicPr/>
          <p:nvPr/>
        </p:nvPicPr>
        <p:blipFill>
          <a:blip r:embed="rId2"/>
          <a:srcRect l="38127" t="67497" r="40497"/>
          <a:stretch/>
        </p:blipFill>
        <p:spPr>
          <a:xfrm>
            <a:off x="7498440" y="3033000"/>
            <a:ext cx="1736280" cy="3092760"/>
          </a:xfrm>
          <a:prstGeom prst="rect">
            <a:avLst/>
          </a:prstGeom>
          <a:ln>
            <a:noFill/>
          </a:ln>
        </p:spPr>
      </p:pic>
      <p:pic>
        <p:nvPicPr>
          <p:cNvPr id="411" name="Picture 2"/>
          <p:cNvPicPr/>
          <p:nvPr/>
        </p:nvPicPr>
        <p:blipFill>
          <a:blip r:embed="rId2"/>
          <a:srcRect l="34571" t="39763" r="35227" b="40908"/>
          <a:stretch/>
        </p:blipFill>
        <p:spPr>
          <a:xfrm>
            <a:off x="1097640" y="3125520"/>
            <a:ext cx="2193480" cy="1643400"/>
          </a:xfrm>
          <a:prstGeom prst="rect">
            <a:avLst/>
          </a:prstGeom>
          <a:ln>
            <a:noFill/>
          </a:ln>
        </p:spPr>
      </p:pic>
      <p:pic>
        <p:nvPicPr>
          <p:cNvPr id="412" name="Picture 2"/>
          <p:cNvPicPr/>
          <p:nvPr/>
        </p:nvPicPr>
        <p:blipFill>
          <a:blip r:embed="rId2"/>
          <a:srcRect l="64763" t="39763" b="40908"/>
          <a:stretch/>
        </p:blipFill>
        <p:spPr>
          <a:xfrm>
            <a:off x="1005840" y="4677120"/>
            <a:ext cx="2559600" cy="1643400"/>
          </a:xfrm>
          <a:prstGeom prst="rect">
            <a:avLst/>
          </a:prstGeom>
          <a:ln>
            <a:noFill/>
          </a:ln>
        </p:spPr>
      </p:pic>
      <p:sp>
        <p:nvSpPr>
          <p:cNvPr id="413" name="CustomShape 3"/>
          <p:cNvSpPr/>
          <p:nvPr/>
        </p:nvSpPr>
        <p:spPr>
          <a:xfrm>
            <a:off x="3602160" y="2745360"/>
            <a:ext cx="1211400" cy="202248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4" name="CustomShape 4"/>
          <p:cNvSpPr/>
          <p:nvPr/>
        </p:nvSpPr>
        <p:spPr>
          <a:xfrm>
            <a:off x="3931920" y="2678760"/>
            <a:ext cx="2376720" cy="42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2400" b="1" strike="noStrike" spc="-1">
                <a:solidFill>
                  <a:srgbClr val="000000"/>
                </a:solidFill>
                <a:latin typeface="Arial"/>
                <a:ea typeface="DejaVu Sans"/>
              </a:rPr>
              <a:t>B     </a:t>
            </a: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pathways</a:t>
            </a:r>
            <a:r>
              <a:rPr lang="en-US" sz="2400" b="1" strike="noStrike" spc="-1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415" name="CustomShape 5"/>
          <p:cNvSpPr/>
          <p:nvPr/>
        </p:nvSpPr>
        <p:spPr>
          <a:xfrm>
            <a:off x="640080" y="2678760"/>
            <a:ext cx="2833920" cy="42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2400" b="1" strike="noStrike" spc="-1">
                <a:solidFill>
                  <a:srgbClr val="000000"/>
                </a:solidFill>
                <a:latin typeface="Arial"/>
                <a:ea typeface="DejaVu Sans"/>
              </a:rPr>
              <a:t>A      </a:t>
            </a: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  biomarkers</a:t>
            </a:r>
            <a:r>
              <a:rPr lang="en-US" sz="2400" b="1" strike="noStrike" spc="-1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416" name="CustomShape 6"/>
          <p:cNvSpPr/>
          <p:nvPr/>
        </p:nvSpPr>
        <p:spPr>
          <a:xfrm>
            <a:off x="6955920" y="2679120"/>
            <a:ext cx="2553120" cy="42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2400" b="1" strike="noStrike" spc="-1">
                <a:solidFill>
                  <a:srgbClr val="000000"/>
                </a:solidFill>
                <a:latin typeface="Arial"/>
                <a:ea typeface="DejaVu Sans"/>
              </a:rPr>
              <a:t>C    </a:t>
            </a: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interactions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7" name="Picture 416"/>
          <p:cNvPicPr/>
          <p:nvPr/>
        </p:nvPicPr>
        <p:blipFill>
          <a:blip r:embed="rId2"/>
          <a:stretch/>
        </p:blipFill>
        <p:spPr>
          <a:xfrm>
            <a:off x="1228320" y="5394960"/>
            <a:ext cx="7914960" cy="1221480"/>
          </a:xfrm>
          <a:prstGeom prst="rect">
            <a:avLst/>
          </a:prstGeom>
          <a:ln>
            <a:noFill/>
          </a:ln>
        </p:spPr>
      </p:pic>
      <p:sp>
        <p:nvSpPr>
          <p:cNvPr id="418" name="CustomShape 1"/>
          <p:cNvSpPr/>
          <p:nvPr/>
        </p:nvSpPr>
        <p:spPr>
          <a:xfrm>
            <a:off x="671040" y="123876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PRM is a targeted proteomics workflow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419" name="CustomShape 2"/>
          <p:cNvSpPr/>
          <p:nvPr/>
        </p:nvSpPr>
        <p:spPr>
          <a:xfrm>
            <a:off x="4254120" y="2194560"/>
            <a:ext cx="5080680" cy="1123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17375E"/>
                </a:solidFill>
                <a:latin typeface="Arial"/>
                <a:ea typeface="DejaVu Sans"/>
              </a:rPr>
              <a:t>MS2 Targeted Methods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i="1" strike="noStrike" spc="-1">
                <a:solidFill>
                  <a:srgbClr val="17375E"/>
                </a:solidFill>
                <a:latin typeface="Arial"/>
                <a:ea typeface="DejaVu Sans"/>
              </a:rPr>
              <a:t>They rely on the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i="1" u="sng" strike="noStrike" spc="-1">
                <a:solidFill>
                  <a:srgbClr val="17375E"/>
                </a:solidFill>
                <a:uFillTx/>
                <a:latin typeface="Arial"/>
                <a:ea typeface="DejaVu Sans"/>
              </a:rPr>
              <a:t>fragments</a:t>
            </a:r>
            <a:r>
              <a:rPr lang="en-US" sz="1800" b="0" i="1" strike="noStrike" spc="-1">
                <a:solidFill>
                  <a:srgbClr val="17375E"/>
                </a:solidFill>
                <a:latin typeface="Arial"/>
                <a:ea typeface="DejaVu Sans"/>
              </a:rPr>
              <a:t> of the molecule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20" name="CustomShape 3"/>
          <p:cNvSpPr/>
          <p:nvPr/>
        </p:nvSpPr>
        <p:spPr>
          <a:xfrm>
            <a:off x="648360" y="2194560"/>
            <a:ext cx="5080680" cy="1123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17375E"/>
                </a:solidFill>
                <a:latin typeface="Arial"/>
                <a:ea typeface="DejaVu Sans"/>
              </a:rPr>
              <a:t>MS1 Targeted Methods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i="1" strike="noStrike" spc="-1">
                <a:solidFill>
                  <a:srgbClr val="17375E"/>
                </a:solidFill>
                <a:latin typeface="Arial"/>
                <a:ea typeface="DejaVu Sans"/>
              </a:rPr>
              <a:t>They rely on the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i="1" strike="noStrike" spc="-1">
                <a:solidFill>
                  <a:srgbClr val="17375E"/>
                </a:solidFill>
                <a:latin typeface="Arial"/>
                <a:ea typeface="DejaVu Sans"/>
              </a:rPr>
              <a:t>mass of the </a:t>
            </a:r>
            <a:r>
              <a:rPr lang="en-US" sz="1800" b="0" i="1" u="sng" strike="noStrike" spc="-1">
                <a:solidFill>
                  <a:srgbClr val="17375E"/>
                </a:solidFill>
                <a:uFillTx/>
                <a:latin typeface="Arial"/>
                <a:ea typeface="DejaVu Sans"/>
              </a:rPr>
              <a:t>entire</a:t>
            </a:r>
            <a:r>
              <a:rPr lang="en-US" sz="1800" b="0" i="1" strike="noStrike" spc="-1">
                <a:solidFill>
                  <a:srgbClr val="17375E"/>
                </a:solidFill>
                <a:latin typeface="Arial"/>
                <a:ea typeface="DejaVu Sans"/>
              </a:rPr>
              <a:t> molecule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21" name="CustomShape 4"/>
          <p:cNvSpPr/>
          <p:nvPr/>
        </p:nvSpPr>
        <p:spPr>
          <a:xfrm>
            <a:off x="4154400" y="3502080"/>
            <a:ext cx="5080680" cy="1123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16A085"/>
                </a:solidFill>
                <a:latin typeface="Arial"/>
                <a:ea typeface="DejaVu Sans"/>
              </a:rPr>
              <a:t>Targeted Data Analysis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i="1" strike="noStrike" spc="-1">
                <a:solidFill>
                  <a:srgbClr val="16A085"/>
                </a:solidFill>
                <a:latin typeface="Arial"/>
                <a:ea typeface="DejaVu Sans"/>
              </a:rPr>
              <a:t>They acquire </a:t>
            </a:r>
            <a:r>
              <a:rPr lang="en-US" sz="1800" b="0" i="1" u="sng" strike="noStrike" spc="-1">
                <a:solidFill>
                  <a:srgbClr val="16A085"/>
                </a:solidFill>
                <a:uFillTx/>
                <a:latin typeface="Arial"/>
                <a:ea typeface="DejaVu Sans"/>
              </a:rPr>
              <a:t>everything</a:t>
            </a:r>
            <a:r>
              <a:rPr lang="en-US" sz="1800" b="0" i="1" strike="noStrike" spc="-1">
                <a:solidFill>
                  <a:srgbClr val="16A085"/>
                </a:solidFill>
                <a:latin typeface="Arial"/>
                <a:ea typeface="DejaVu Sans"/>
              </a:rPr>
              <a:t> and later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i="1" strike="noStrike" spc="-1">
                <a:solidFill>
                  <a:srgbClr val="16A085"/>
                </a:solidFill>
                <a:latin typeface="Arial"/>
                <a:ea typeface="DejaVu Sans"/>
              </a:rPr>
              <a:t>specific information is extracted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22" name="CustomShape 5"/>
          <p:cNvSpPr/>
          <p:nvPr/>
        </p:nvSpPr>
        <p:spPr>
          <a:xfrm>
            <a:off x="548640" y="3502080"/>
            <a:ext cx="5080680" cy="1123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16A085"/>
                </a:solidFill>
                <a:latin typeface="Arial"/>
                <a:ea typeface="DejaVu Sans"/>
              </a:rPr>
              <a:t>Targeted Acquisition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i="1" strike="noStrike" spc="-1">
                <a:solidFill>
                  <a:srgbClr val="16A085"/>
                </a:solidFill>
                <a:latin typeface="Arial"/>
                <a:ea typeface="DejaVu Sans"/>
              </a:rPr>
              <a:t>They </a:t>
            </a:r>
            <a:r>
              <a:rPr lang="en-US" sz="1800" b="0" i="1" u="sng" strike="noStrike" spc="-1">
                <a:solidFill>
                  <a:srgbClr val="16A085"/>
                </a:solidFill>
                <a:uFillTx/>
                <a:latin typeface="Arial"/>
                <a:ea typeface="DejaVu Sans"/>
              </a:rPr>
              <a:t>only</a:t>
            </a:r>
            <a:r>
              <a:rPr lang="en-US" sz="1800" b="0" i="1" strike="noStrike" spc="-1">
                <a:solidFill>
                  <a:srgbClr val="16A085"/>
                </a:solidFill>
                <a:latin typeface="Arial"/>
                <a:ea typeface="DejaVu Sans"/>
              </a:rPr>
              <a:t> acquire the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i="1" strike="noStrike" spc="-1">
                <a:solidFill>
                  <a:srgbClr val="16A085"/>
                </a:solidFill>
                <a:latin typeface="Arial"/>
                <a:ea typeface="DejaVu Sans"/>
              </a:rPr>
              <a:t>molecules of interest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423" name="Picture 422"/>
          <p:cNvPicPr/>
          <p:nvPr/>
        </p:nvPicPr>
        <p:blipFill>
          <a:blip r:embed="rId3"/>
          <a:stretch/>
        </p:blipFill>
        <p:spPr>
          <a:xfrm>
            <a:off x="5547600" y="6144480"/>
            <a:ext cx="3160800" cy="493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CustomShape 1"/>
          <p:cNvSpPr/>
          <p:nvPr/>
        </p:nvSpPr>
        <p:spPr>
          <a:xfrm>
            <a:off x="671040" y="123876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PRM is a targeted proteomics workflow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425" name="CustomShape 2"/>
          <p:cNvSpPr/>
          <p:nvPr/>
        </p:nvSpPr>
        <p:spPr>
          <a:xfrm>
            <a:off x="838800" y="165168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Parallel Reaction Monitoring (PRM)</a:t>
            </a:r>
            <a:endParaRPr lang="en-US" sz="2000" b="0" strike="noStrike" spc="-1">
              <a:latin typeface="Arial"/>
            </a:endParaRPr>
          </a:p>
        </p:txBody>
      </p:sp>
      <p:pic>
        <p:nvPicPr>
          <p:cNvPr id="426" name="Picture 3"/>
          <p:cNvPicPr/>
          <p:nvPr/>
        </p:nvPicPr>
        <p:blipFill>
          <a:blip r:embed="rId2"/>
          <a:stretch/>
        </p:blipFill>
        <p:spPr>
          <a:xfrm>
            <a:off x="1923840" y="2755440"/>
            <a:ext cx="6230520" cy="2822040"/>
          </a:xfrm>
          <a:prstGeom prst="rect">
            <a:avLst/>
          </a:prstGeom>
          <a:ln>
            <a:noFill/>
          </a:ln>
        </p:spPr>
      </p:pic>
      <p:sp>
        <p:nvSpPr>
          <p:cNvPr id="427" name="CustomShape 3"/>
          <p:cNvSpPr/>
          <p:nvPr/>
        </p:nvSpPr>
        <p:spPr>
          <a:xfrm>
            <a:off x="4296960" y="7045920"/>
            <a:ext cx="5315040" cy="249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300" b="0" strike="noStrike" spc="-1">
                <a:solidFill>
                  <a:srgbClr val="000000"/>
                </a:solidFill>
                <a:latin typeface="arial"/>
                <a:ea typeface="DejaVu Sans"/>
              </a:rPr>
              <a:t>Gallien S, ..., Domon B, Mol Cell Proteomics. 2012 Dec; 11(12): 1709-1723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428" name="CustomShape 4"/>
          <p:cNvSpPr/>
          <p:nvPr/>
        </p:nvSpPr>
        <p:spPr>
          <a:xfrm>
            <a:off x="4285080" y="6791760"/>
            <a:ext cx="5155560" cy="249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300" b="0" strike="noStrike" spc="-1">
                <a:solidFill>
                  <a:srgbClr val="000000"/>
                </a:solidFill>
                <a:latin typeface="arial"/>
                <a:ea typeface="DejaVu Sans"/>
              </a:rPr>
              <a:t>Peterson, ..., Coon J, Mol Cell Proteomics. 2012 Nov; 11(11): 1475-1488</a:t>
            </a:r>
            <a:endParaRPr lang="en-US" sz="13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CustomShape 1"/>
          <p:cNvSpPr/>
          <p:nvPr/>
        </p:nvSpPr>
        <p:spPr>
          <a:xfrm>
            <a:off x="671040" y="123876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PRM is a targeted proteomics workflow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430" name="CustomShape 2"/>
          <p:cNvSpPr/>
          <p:nvPr/>
        </p:nvSpPr>
        <p:spPr>
          <a:xfrm>
            <a:off x="838800" y="165168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Parallel Reaction Monitoring (PRM)</a:t>
            </a:r>
            <a:endParaRPr lang="en-US" sz="2000" b="0" strike="noStrike" spc="-1">
              <a:latin typeface="Arial"/>
            </a:endParaRPr>
          </a:p>
        </p:txBody>
      </p:sp>
      <p:pic>
        <p:nvPicPr>
          <p:cNvPr id="431" name="Picture 5"/>
          <p:cNvPicPr/>
          <p:nvPr/>
        </p:nvPicPr>
        <p:blipFill>
          <a:blip r:embed="rId2"/>
          <a:srcRect b="47875"/>
          <a:stretch/>
        </p:blipFill>
        <p:spPr>
          <a:xfrm>
            <a:off x="981000" y="2596320"/>
            <a:ext cx="8116200" cy="2106000"/>
          </a:xfrm>
          <a:prstGeom prst="rect">
            <a:avLst/>
          </a:prstGeom>
          <a:ln>
            <a:noFill/>
          </a:ln>
        </p:spPr>
      </p:pic>
      <p:sp>
        <p:nvSpPr>
          <p:cNvPr id="432" name="CustomShape 3"/>
          <p:cNvSpPr/>
          <p:nvPr/>
        </p:nvSpPr>
        <p:spPr>
          <a:xfrm>
            <a:off x="4421880" y="7045920"/>
            <a:ext cx="5315040" cy="249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300" b="0" strike="noStrike" spc="-1">
                <a:solidFill>
                  <a:srgbClr val="000000"/>
                </a:solidFill>
                <a:latin typeface="arial"/>
                <a:ea typeface="DejaVu Sans"/>
              </a:rPr>
              <a:t>Gallien S, ..., Domon B, Mol Cell Proteomics. 2012 Dec; 11(12): 1709-1723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433" name="CustomShape 4"/>
          <p:cNvSpPr/>
          <p:nvPr/>
        </p:nvSpPr>
        <p:spPr>
          <a:xfrm>
            <a:off x="4410000" y="6791760"/>
            <a:ext cx="5155560" cy="249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300" b="0" strike="noStrike" spc="-1">
                <a:solidFill>
                  <a:srgbClr val="000000"/>
                </a:solidFill>
                <a:latin typeface="arial"/>
                <a:ea typeface="DejaVu Sans"/>
              </a:rPr>
              <a:t>Peterson, ..., Coon J, Mol Cell Proteomics. 2012 Nov; 11(11): 1475-1488</a:t>
            </a:r>
            <a:endParaRPr lang="en-US" sz="13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CustomShape 1"/>
          <p:cNvSpPr/>
          <p:nvPr/>
        </p:nvSpPr>
        <p:spPr>
          <a:xfrm>
            <a:off x="671040" y="123876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PRM is a targeted proteomics workflow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435" name="CustomShape 2"/>
          <p:cNvSpPr/>
          <p:nvPr/>
        </p:nvSpPr>
        <p:spPr>
          <a:xfrm>
            <a:off x="838800" y="165168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Parallel Reaction Monitoring (PRM)</a:t>
            </a:r>
            <a:endParaRPr lang="en-US" sz="2000" b="0" strike="noStrike" spc="-1">
              <a:latin typeface="Arial"/>
            </a:endParaRPr>
          </a:p>
        </p:txBody>
      </p:sp>
      <p:pic>
        <p:nvPicPr>
          <p:cNvPr id="436" name="Picture 5"/>
          <p:cNvPicPr/>
          <p:nvPr/>
        </p:nvPicPr>
        <p:blipFill>
          <a:blip r:embed="rId2"/>
          <a:srcRect b="48815"/>
          <a:stretch/>
        </p:blipFill>
        <p:spPr>
          <a:xfrm>
            <a:off x="981000" y="2596320"/>
            <a:ext cx="8116200" cy="2068200"/>
          </a:xfrm>
          <a:prstGeom prst="rect">
            <a:avLst/>
          </a:prstGeom>
          <a:ln>
            <a:noFill/>
          </a:ln>
        </p:spPr>
      </p:pic>
      <p:pic>
        <p:nvPicPr>
          <p:cNvPr id="437" name="Picture 6"/>
          <p:cNvPicPr/>
          <p:nvPr/>
        </p:nvPicPr>
        <p:blipFill>
          <a:blip r:embed="rId3"/>
          <a:stretch/>
        </p:blipFill>
        <p:spPr>
          <a:xfrm>
            <a:off x="910080" y="4666680"/>
            <a:ext cx="4562280" cy="2279520"/>
          </a:xfrm>
          <a:prstGeom prst="rect">
            <a:avLst/>
          </a:prstGeom>
          <a:ln>
            <a:noFill/>
          </a:ln>
        </p:spPr>
      </p:pic>
      <p:pic>
        <p:nvPicPr>
          <p:cNvPr id="438" name="Picture 1"/>
          <p:cNvPicPr/>
          <p:nvPr/>
        </p:nvPicPr>
        <p:blipFill>
          <a:blip r:embed="rId4"/>
          <a:stretch/>
        </p:blipFill>
        <p:spPr>
          <a:xfrm>
            <a:off x="5903640" y="4666680"/>
            <a:ext cx="2923920" cy="2377440"/>
          </a:xfrm>
          <a:prstGeom prst="rect">
            <a:avLst/>
          </a:prstGeom>
          <a:ln>
            <a:noFill/>
          </a:ln>
        </p:spPr>
      </p:pic>
      <p:sp>
        <p:nvSpPr>
          <p:cNvPr id="439" name="CustomShape 3"/>
          <p:cNvSpPr/>
          <p:nvPr/>
        </p:nvSpPr>
        <p:spPr>
          <a:xfrm>
            <a:off x="8824680" y="6758280"/>
            <a:ext cx="1242720" cy="567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co-elution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identification</a:t>
            </a:r>
            <a:endParaRPr lang="en-US" sz="1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" name="Picture 3"/>
          <p:cNvPicPr/>
          <p:nvPr/>
        </p:nvPicPr>
        <p:blipFill>
          <a:blip r:embed="rId2"/>
          <a:srcRect b="44772"/>
          <a:stretch/>
        </p:blipFill>
        <p:spPr>
          <a:xfrm>
            <a:off x="1934640" y="2651760"/>
            <a:ext cx="6568560" cy="2727000"/>
          </a:xfrm>
          <a:prstGeom prst="rect">
            <a:avLst/>
          </a:prstGeom>
          <a:ln>
            <a:noFill/>
          </a:ln>
        </p:spPr>
      </p:pic>
      <p:sp>
        <p:nvSpPr>
          <p:cNvPr id="441" name="CustomShape 1"/>
          <p:cNvSpPr/>
          <p:nvPr/>
        </p:nvSpPr>
        <p:spPr>
          <a:xfrm>
            <a:off x="671040" y="123948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PRM is a targeted proteomics workflow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442" name="CustomShape 2"/>
          <p:cNvSpPr/>
          <p:nvPr/>
        </p:nvSpPr>
        <p:spPr>
          <a:xfrm>
            <a:off x="838800" y="165240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Selected Reaction Monitoring (SRM) is sequential (not parallel)</a:t>
            </a: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CustomShape 1"/>
          <p:cNvSpPr/>
          <p:nvPr/>
        </p:nvSpPr>
        <p:spPr>
          <a:xfrm>
            <a:off x="2594160" y="2481480"/>
            <a:ext cx="745560" cy="45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000000"/>
                </a:solidFill>
                <a:latin typeface="Calibri"/>
                <a:ea typeface="DejaVu Sans"/>
              </a:rPr>
              <a:t>MS1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444" name="CustomShape 2"/>
          <p:cNvSpPr/>
          <p:nvPr/>
        </p:nvSpPr>
        <p:spPr>
          <a:xfrm>
            <a:off x="4863960" y="2468880"/>
            <a:ext cx="745560" cy="45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000000"/>
                </a:solidFill>
                <a:latin typeface="Calibri"/>
                <a:ea typeface="DejaVu Sans"/>
              </a:rPr>
              <a:t>MS2</a:t>
            </a:r>
            <a:endParaRPr lang="en-US" sz="2400" b="0" strike="noStrike" spc="-1">
              <a:latin typeface="Arial"/>
            </a:endParaRPr>
          </a:p>
        </p:txBody>
      </p:sp>
      <p:pic>
        <p:nvPicPr>
          <p:cNvPr id="445" name="Picture 13"/>
          <p:cNvPicPr/>
          <p:nvPr/>
        </p:nvPicPr>
        <p:blipFill>
          <a:blip r:embed="rId2"/>
          <a:srcRect l="23589" t="26872" r="54026" b="53603"/>
          <a:stretch/>
        </p:blipFill>
        <p:spPr>
          <a:xfrm>
            <a:off x="4563720" y="5200560"/>
            <a:ext cx="1346400" cy="815400"/>
          </a:xfrm>
          <a:prstGeom prst="rect">
            <a:avLst/>
          </a:prstGeom>
          <a:ln>
            <a:noFill/>
          </a:ln>
        </p:spPr>
      </p:pic>
      <p:sp>
        <p:nvSpPr>
          <p:cNvPr id="446" name="CustomShape 3"/>
          <p:cNvSpPr/>
          <p:nvPr/>
        </p:nvSpPr>
        <p:spPr>
          <a:xfrm>
            <a:off x="5389200" y="5527080"/>
            <a:ext cx="77400" cy="89640"/>
          </a:xfrm>
          <a:prstGeom prst="ellipse">
            <a:avLst/>
          </a:prstGeom>
          <a:solidFill>
            <a:srgbClr val="FBB04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7" name="CustomShape 4"/>
          <p:cNvSpPr/>
          <p:nvPr/>
        </p:nvSpPr>
        <p:spPr>
          <a:xfrm>
            <a:off x="5268960" y="5758560"/>
            <a:ext cx="77400" cy="8928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8" name="CustomShape 5"/>
          <p:cNvSpPr/>
          <p:nvPr/>
        </p:nvSpPr>
        <p:spPr>
          <a:xfrm>
            <a:off x="5268960" y="5396760"/>
            <a:ext cx="77400" cy="8928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9" name="CustomShape 6"/>
          <p:cNvSpPr/>
          <p:nvPr/>
        </p:nvSpPr>
        <p:spPr>
          <a:xfrm>
            <a:off x="5357880" y="5426280"/>
            <a:ext cx="77400" cy="8964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0" name="CustomShape 7"/>
          <p:cNvSpPr/>
          <p:nvPr/>
        </p:nvSpPr>
        <p:spPr>
          <a:xfrm>
            <a:off x="4811040" y="5967000"/>
            <a:ext cx="1293120" cy="30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TOF / OT</a:t>
            </a:r>
            <a:endParaRPr lang="en-US" sz="1400" b="0" strike="noStrike" spc="-1">
              <a:latin typeface="Arial"/>
            </a:endParaRPr>
          </a:p>
        </p:txBody>
      </p:sp>
      <p:pic>
        <p:nvPicPr>
          <p:cNvPr id="451" name="Picture 19"/>
          <p:cNvPicPr/>
          <p:nvPr/>
        </p:nvPicPr>
        <p:blipFill>
          <a:blip r:embed="rId3"/>
          <a:stretch/>
        </p:blipFill>
        <p:spPr>
          <a:xfrm>
            <a:off x="4376880" y="3188160"/>
            <a:ext cx="1861560" cy="423000"/>
          </a:xfrm>
          <a:prstGeom prst="rect">
            <a:avLst/>
          </a:prstGeom>
          <a:ln>
            <a:noFill/>
          </a:ln>
        </p:spPr>
      </p:pic>
      <p:sp>
        <p:nvSpPr>
          <p:cNvPr id="452" name="CustomShape 8"/>
          <p:cNvSpPr/>
          <p:nvPr/>
        </p:nvSpPr>
        <p:spPr>
          <a:xfrm>
            <a:off x="4660920" y="3690360"/>
            <a:ext cx="1417680" cy="30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QUADRUPOLE</a:t>
            </a:r>
            <a:endParaRPr lang="en-US" sz="1400" b="0" strike="noStrike" spc="-1">
              <a:latin typeface="Arial"/>
            </a:endParaRPr>
          </a:p>
        </p:txBody>
      </p:sp>
      <p:pic>
        <p:nvPicPr>
          <p:cNvPr id="453" name="Picture 21"/>
          <p:cNvPicPr/>
          <p:nvPr/>
        </p:nvPicPr>
        <p:blipFill>
          <a:blip r:embed="rId3"/>
          <a:stretch/>
        </p:blipFill>
        <p:spPr>
          <a:xfrm>
            <a:off x="2036520" y="3188160"/>
            <a:ext cx="1861560" cy="423000"/>
          </a:xfrm>
          <a:prstGeom prst="rect">
            <a:avLst/>
          </a:prstGeom>
          <a:ln>
            <a:noFill/>
          </a:ln>
        </p:spPr>
      </p:pic>
      <p:pic>
        <p:nvPicPr>
          <p:cNvPr id="454" name="Picture 23"/>
          <p:cNvPicPr/>
          <p:nvPr/>
        </p:nvPicPr>
        <p:blipFill>
          <a:blip r:embed="rId3"/>
          <a:stretch/>
        </p:blipFill>
        <p:spPr>
          <a:xfrm>
            <a:off x="2036520" y="5385240"/>
            <a:ext cx="1861560" cy="423000"/>
          </a:xfrm>
          <a:prstGeom prst="rect">
            <a:avLst/>
          </a:prstGeom>
          <a:ln>
            <a:noFill/>
          </a:ln>
        </p:spPr>
      </p:pic>
      <p:sp>
        <p:nvSpPr>
          <p:cNvPr id="455" name="CustomShape 9"/>
          <p:cNvSpPr/>
          <p:nvPr/>
        </p:nvSpPr>
        <p:spPr>
          <a:xfrm>
            <a:off x="6874920" y="2866680"/>
            <a:ext cx="407160" cy="990720"/>
          </a:xfrm>
          <a:prstGeom prst="rect">
            <a:avLst/>
          </a:prstGeom>
          <a:noFill/>
          <a:ln w="324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6" name="Line 10"/>
          <p:cNvSpPr/>
          <p:nvPr/>
        </p:nvSpPr>
        <p:spPr>
          <a:xfrm flipH="1">
            <a:off x="7074720" y="3135960"/>
            <a:ext cx="6480" cy="722880"/>
          </a:xfrm>
          <a:prstGeom prst="line">
            <a:avLst/>
          </a:prstGeom>
          <a:ln w="28440">
            <a:solidFill>
              <a:srgbClr val="00B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7" name="CustomShape 11"/>
          <p:cNvSpPr/>
          <p:nvPr/>
        </p:nvSpPr>
        <p:spPr>
          <a:xfrm>
            <a:off x="7485480" y="2866680"/>
            <a:ext cx="407520" cy="990720"/>
          </a:xfrm>
          <a:prstGeom prst="rect">
            <a:avLst/>
          </a:prstGeom>
          <a:noFill/>
          <a:ln w="324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8" name="Line 12"/>
          <p:cNvSpPr/>
          <p:nvPr/>
        </p:nvSpPr>
        <p:spPr>
          <a:xfrm flipH="1">
            <a:off x="7685640" y="3135960"/>
            <a:ext cx="6480" cy="722880"/>
          </a:xfrm>
          <a:prstGeom prst="line">
            <a:avLst/>
          </a:prstGeom>
          <a:ln w="28440">
            <a:solidFill>
              <a:srgbClr val="00B0F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9" name="CustomShape 13"/>
          <p:cNvSpPr/>
          <p:nvPr/>
        </p:nvSpPr>
        <p:spPr>
          <a:xfrm>
            <a:off x="8096760" y="2866680"/>
            <a:ext cx="407160" cy="990720"/>
          </a:xfrm>
          <a:prstGeom prst="rect">
            <a:avLst/>
          </a:prstGeom>
          <a:noFill/>
          <a:ln w="324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0" name="Line 14"/>
          <p:cNvSpPr/>
          <p:nvPr/>
        </p:nvSpPr>
        <p:spPr>
          <a:xfrm flipH="1">
            <a:off x="8296560" y="3135960"/>
            <a:ext cx="6120" cy="722880"/>
          </a:xfrm>
          <a:prstGeom prst="line">
            <a:avLst/>
          </a:prstGeom>
          <a:ln w="28440">
            <a:solidFill>
              <a:srgbClr val="7030A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1" name="Line 15"/>
          <p:cNvSpPr/>
          <p:nvPr/>
        </p:nvSpPr>
        <p:spPr>
          <a:xfrm flipH="1">
            <a:off x="6809040" y="5812920"/>
            <a:ext cx="3240" cy="453600"/>
          </a:xfrm>
          <a:prstGeom prst="line">
            <a:avLst/>
          </a:prstGeom>
          <a:ln w="28440">
            <a:solidFill>
              <a:srgbClr val="FFC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2" name="Line 16"/>
          <p:cNvSpPr/>
          <p:nvPr/>
        </p:nvSpPr>
        <p:spPr>
          <a:xfrm>
            <a:off x="7343280" y="5543640"/>
            <a:ext cx="360" cy="722880"/>
          </a:xfrm>
          <a:prstGeom prst="line">
            <a:avLst/>
          </a:prstGeom>
          <a:ln w="28440">
            <a:solidFill>
              <a:srgbClr val="00B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3" name="Line 17"/>
          <p:cNvSpPr/>
          <p:nvPr/>
        </p:nvSpPr>
        <p:spPr>
          <a:xfrm>
            <a:off x="7687800" y="5888880"/>
            <a:ext cx="360" cy="377640"/>
          </a:xfrm>
          <a:prstGeom prst="line">
            <a:avLst/>
          </a:prstGeom>
          <a:ln w="28440">
            <a:solidFill>
              <a:srgbClr val="DC14B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4" name="Line 18"/>
          <p:cNvSpPr/>
          <p:nvPr/>
        </p:nvSpPr>
        <p:spPr>
          <a:xfrm>
            <a:off x="6979680" y="5892120"/>
            <a:ext cx="360" cy="377640"/>
          </a:xfrm>
          <a:prstGeom prst="line">
            <a:avLst/>
          </a:prstGeom>
          <a:ln w="284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5" name="Line 19"/>
          <p:cNvSpPr/>
          <p:nvPr/>
        </p:nvSpPr>
        <p:spPr>
          <a:xfrm flipH="1">
            <a:off x="7939800" y="5543640"/>
            <a:ext cx="6120" cy="722880"/>
          </a:xfrm>
          <a:prstGeom prst="line">
            <a:avLst/>
          </a:prstGeom>
          <a:ln w="28440">
            <a:solidFill>
              <a:srgbClr val="00B0F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6" name="Line 20"/>
          <p:cNvSpPr/>
          <p:nvPr/>
        </p:nvSpPr>
        <p:spPr>
          <a:xfrm>
            <a:off x="8065440" y="5740920"/>
            <a:ext cx="360" cy="528840"/>
          </a:xfrm>
          <a:prstGeom prst="line">
            <a:avLst/>
          </a:prstGeom>
          <a:ln w="28440">
            <a:solidFill>
              <a:srgbClr val="0070C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7" name="Line 21"/>
          <p:cNvSpPr/>
          <p:nvPr/>
        </p:nvSpPr>
        <p:spPr>
          <a:xfrm>
            <a:off x="8382240" y="6115320"/>
            <a:ext cx="360" cy="151200"/>
          </a:xfrm>
          <a:prstGeom prst="line">
            <a:avLst/>
          </a:prstGeom>
          <a:ln w="28440">
            <a:solidFill>
              <a:srgbClr val="FFFF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8" name="Line 22"/>
          <p:cNvSpPr/>
          <p:nvPr/>
        </p:nvSpPr>
        <p:spPr>
          <a:xfrm>
            <a:off x="8619840" y="5661720"/>
            <a:ext cx="360" cy="604800"/>
          </a:xfrm>
          <a:prstGeom prst="line">
            <a:avLst/>
          </a:prstGeom>
          <a:ln w="28440">
            <a:solidFill>
              <a:srgbClr val="7030A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9" name="CustomShape 23"/>
          <p:cNvSpPr/>
          <p:nvPr/>
        </p:nvSpPr>
        <p:spPr>
          <a:xfrm>
            <a:off x="6563880" y="5290920"/>
            <a:ext cx="2279520" cy="974520"/>
          </a:xfrm>
          <a:prstGeom prst="rect">
            <a:avLst/>
          </a:prstGeom>
          <a:noFill/>
          <a:ln w="324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0" name="CustomShape 24"/>
          <p:cNvSpPr/>
          <p:nvPr/>
        </p:nvSpPr>
        <p:spPr>
          <a:xfrm>
            <a:off x="7277040" y="6395760"/>
            <a:ext cx="2278440" cy="29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1" name="CustomShape 25"/>
          <p:cNvSpPr/>
          <p:nvPr/>
        </p:nvSpPr>
        <p:spPr>
          <a:xfrm>
            <a:off x="6239880" y="2155680"/>
            <a:ext cx="2881080" cy="29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350" b="0" strike="noStrike" spc="-1">
                <a:solidFill>
                  <a:srgbClr val="000000"/>
                </a:solidFill>
                <a:latin typeface="Calibri"/>
                <a:ea typeface="DejaVu Sans"/>
              </a:rPr>
              <a:t>Low-resolution MS2 signal</a:t>
            </a:r>
            <a:endParaRPr lang="en-US" sz="135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350" b="0" strike="noStrike" spc="-1">
                <a:solidFill>
                  <a:srgbClr val="000000"/>
                </a:solidFill>
                <a:latin typeface="Calibri"/>
                <a:ea typeface="DejaVu Sans"/>
              </a:rPr>
              <a:t>One narrow scan per fragment</a:t>
            </a:r>
            <a:endParaRPr lang="en-US" sz="135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350" b="0" strike="noStrike" spc="-1">
                <a:solidFill>
                  <a:srgbClr val="000000"/>
                </a:solidFill>
                <a:latin typeface="Calibri"/>
                <a:ea typeface="DejaVu Sans"/>
              </a:rPr>
              <a:t>Hardware selected MS2 fragments </a:t>
            </a:r>
            <a:endParaRPr lang="en-US" sz="1350" b="0" strike="noStrike" spc="-1">
              <a:latin typeface="Arial"/>
            </a:endParaRPr>
          </a:p>
        </p:txBody>
      </p:sp>
      <p:sp>
        <p:nvSpPr>
          <p:cNvPr id="472" name="CustomShape 26"/>
          <p:cNvSpPr/>
          <p:nvPr/>
        </p:nvSpPr>
        <p:spPr>
          <a:xfrm>
            <a:off x="7650720" y="6219360"/>
            <a:ext cx="448200" cy="29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350" b="0" strike="noStrike" spc="-1">
                <a:solidFill>
                  <a:srgbClr val="000000"/>
                </a:solidFill>
                <a:latin typeface="Calibri"/>
                <a:ea typeface="DejaVu Sans"/>
              </a:rPr>
              <a:t>m/z</a:t>
            </a:r>
            <a:endParaRPr lang="en-US" sz="1350" b="0" strike="noStrike" spc="-1">
              <a:latin typeface="Arial"/>
            </a:endParaRPr>
          </a:p>
        </p:txBody>
      </p:sp>
      <p:sp>
        <p:nvSpPr>
          <p:cNvPr id="473" name="CustomShape 27"/>
          <p:cNvSpPr/>
          <p:nvPr/>
        </p:nvSpPr>
        <p:spPr>
          <a:xfrm>
            <a:off x="6818400" y="3832200"/>
            <a:ext cx="596160" cy="31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350" b="0" strike="noStrike" spc="-1">
                <a:solidFill>
                  <a:srgbClr val="000000"/>
                </a:solidFill>
                <a:latin typeface="Calibri"/>
                <a:ea typeface="DejaVu Sans"/>
              </a:rPr>
              <a:t>(m/z)</a:t>
            </a:r>
            <a:r>
              <a:rPr lang="en-US" sz="1200" b="0" strike="noStrike" spc="-1" baseline="-25000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74" name="CustomShape 28"/>
          <p:cNvSpPr/>
          <p:nvPr/>
        </p:nvSpPr>
        <p:spPr>
          <a:xfrm>
            <a:off x="7421760" y="3832200"/>
            <a:ext cx="596160" cy="31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350" b="0" strike="noStrike" spc="-1">
                <a:solidFill>
                  <a:srgbClr val="000000"/>
                </a:solidFill>
                <a:latin typeface="Calibri"/>
                <a:ea typeface="DejaVu Sans"/>
              </a:rPr>
              <a:t>(m/z)</a:t>
            </a:r>
            <a:r>
              <a:rPr lang="en-US" sz="1200" b="0" strike="noStrike" spc="-1" baseline="-25000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75" name="CustomShape 29"/>
          <p:cNvSpPr/>
          <p:nvPr/>
        </p:nvSpPr>
        <p:spPr>
          <a:xfrm>
            <a:off x="8055720" y="3832200"/>
            <a:ext cx="596160" cy="31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350" b="0" strike="noStrike" spc="-1">
                <a:solidFill>
                  <a:srgbClr val="000000"/>
                </a:solidFill>
                <a:latin typeface="Calibri"/>
                <a:ea typeface="DejaVu Sans"/>
              </a:rPr>
              <a:t>(m/z)</a:t>
            </a:r>
            <a:r>
              <a:rPr lang="en-US" sz="1200" b="0" strike="noStrike" spc="-1" baseline="-25000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76" name="CustomShape 30"/>
          <p:cNvSpPr/>
          <p:nvPr/>
        </p:nvSpPr>
        <p:spPr>
          <a:xfrm>
            <a:off x="2355120" y="3719880"/>
            <a:ext cx="1417680" cy="30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QUADRUPOLE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477" name="CustomShape 31"/>
          <p:cNvSpPr/>
          <p:nvPr/>
        </p:nvSpPr>
        <p:spPr>
          <a:xfrm>
            <a:off x="2355120" y="5933160"/>
            <a:ext cx="1417680" cy="30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QUADRUPOLE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478" name="CustomShape 32"/>
          <p:cNvSpPr/>
          <p:nvPr/>
        </p:nvSpPr>
        <p:spPr>
          <a:xfrm>
            <a:off x="1082160" y="3129480"/>
            <a:ext cx="745560" cy="45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000000"/>
                </a:solidFill>
                <a:latin typeface="Calibri"/>
                <a:ea typeface="DejaVu Sans"/>
              </a:rPr>
              <a:t>SRM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479" name="CustomShape 33"/>
          <p:cNvSpPr/>
          <p:nvPr/>
        </p:nvSpPr>
        <p:spPr>
          <a:xfrm>
            <a:off x="1082160" y="5325480"/>
            <a:ext cx="745560" cy="45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000000"/>
                </a:solidFill>
                <a:latin typeface="Calibri"/>
                <a:ea typeface="DejaVu Sans"/>
              </a:rPr>
              <a:t>PRM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480" name="CustomShape 34"/>
          <p:cNvSpPr/>
          <p:nvPr/>
        </p:nvSpPr>
        <p:spPr>
          <a:xfrm>
            <a:off x="671040" y="123984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PRM is a targeted proteomics workflow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481" name="CustomShape 35"/>
          <p:cNvSpPr/>
          <p:nvPr/>
        </p:nvSpPr>
        <p:spPr>
          <a:xfrm>
            <a:off x="838800" y="165276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Mass spectrometry instruments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482" name="CustomShape 36"/>
          <p:cNvSpPr/>
          <p:nvPr/>
        </p:nvSpPr>
        <p:spPr>
          <a:xfrm>
            <a:off x="6239880" y="4603680"/>
            <a:ext cx="2881080" cy="29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350" b="0" strike="noStrike" spc="-1">
                <a:solidFill>
                  <a:srgbClr val="000000"/>
                </a:solidFill>
                <a:latin typeface="Calibri"/>
                <a:ea typeface="DejaVu Sans"/>
              </a:rPr>
              <a:t>High-resolution MS2 signal</a:t>
            </a:r>
            <a:endParaRPr lang="en-US" sz="135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350" b="0" strike="noStrike" spc="-1">
                <a:solidFill>
                  <a:srgbClr val="000000"/>
                </a:solidFill>
                <a:latin typeface="Calibri"/>
                <a:ea typeface="DejaVu Sans"/>
              </a:rPr>
              <a:t>Full scan MS2</a:t>
            </a:r>
            <a:endParaRPr lang="en-US" sz="135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350" b="0" strike="noStrike" spc="-1">
                <a:solidFill>
                  <a:srgbClr val="000000"/>
                </a:solidFill>
                <a:latin typeface="Calibri"/>
                <a:ea typeface="DejaVu Sans"/>
              </a:rPr>
              <a:t>Software selected MS2 fragments </a:t>
            </a:r>
            <a:endParaRPr lang="en-US" sz="1350" b="0" strike="noStrike" spc="-1">
              <a:latin typeface="Arial"/>
            </a:endParaRPr>
          </a:p>
        </p:txBody>
      </p:sp>
      <p:sp>
        <p:nvSpPr>
          <p:cNvPr id="483" name="CustomShape 37"/>
          <p:cNvSpPr/>
          <p:nvPr/>
        </p:nvSpPr>
        <p:spPr>
          <a:xfrm>
            <a:off x="1920240" y="4045680"/>
            <a:ext cx="2266200" cy="301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Isolation window 0.7 m/z</a:t>
            </a:r>
            <a:endParaRPr lang="en-US" sz="1500" b="0" strike="noStrike" spc="-1">
              <a:latin typeface="Arial"/>
            </a:endParaRPr>
          </a:p>
        </p:txBody>
      </p:sp>
      <p:sp>
        <p:nvSpPr>
          <p:cNvPr id="484" name="CustomShape 38"/>
          <p:cNvSpPr/>
          <p:nvPr/>
        </p:nvSpPr>
        <p:spPr>
          <a:xfrm>
            <a:off x="1920240" y="6245640"/>
            <a:ext cx="2266200" cy="301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Isolation window 1.4 m/z</a:t>
            </a:r>
            <a:endParaRPr lang="en-US" sz="1500" b="0" strike="noStrike" spc="-1">
              <a:latin typeface="Arial"/>
            </a:endParaRPr>
          </a:p>
        </p:txBody>
      </p:sp>
      <p:sp>
        <p:nvSpPr>
          <p:cNvPr id="485" name="CustomShape 39"/>
          <p:cNvSpPr/>
          <p:nvPr/>
        </p:nvSpPr>
        <p:spPr>
          <a:xfrm>
            <a:off x="4225320" y="4045680"/>
            <a:ext cx="2266200" cy="301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Isolation window 0.7 m/z</a:t>
            </a:r>
            <a:endParaRPr lang="en-US" sz="15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6" name="Picture 485"/>
          <p:cNvPicPr/>
          <p:nvPr/>
        </p:nvPicPr>
        <p:blipFill>
          <a:blip r:embed="rId3"/>
          <a:stretch/>
        </p:blipFill>
        <p:spPr>
          <a:xfrm>
            <a:off x="182880" y="2752200"/>
            <a:ext cx="5302440" cy="2935440"/>
          </a:xfrm>
          <a:prstGeom prst="rect">
            <a:avLst/>
          </a:prstGeom>
          <a:ln>
            <a:noFill/>
          </a:ln>
        </p:spPr>
      </p:pic>
      <p:sp>
        <p:nvSpPr>
          <p:cNvPr id="487" name="CustomShape 1"/>
          <p:cNvSpPr/>
          <p:nvPr/>
        </p:nvSpPr>
        <p:spPr>
          <a:xfrm>
            <a:off x="1463040" y="3768480"/>
            <a:ext cx="456120" cy="456120"/>
          </a:xfrm>
          <a:prstGeom prst="ellipse">
            <a:avLst/>
          </a:prstGeom>
          <a:solidFill>
            <a:srgbClr val="AADCF7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1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88" name="CustomShape 2"/>
          <p:cNvSpPr/>
          <p:nvPr/>
        </p:nvSpPr>
        <p:spPr>
          <a:xfrm>
            <a:off x="4023360" y="3677040"/>
            <a:ext cx="456120" cy="456120"/>
          </a:xfrm>
          <a:prstGeom prst="ellipse">
            <a:avLst/>
          </a:prstGeom>
          <a:solidFill>
            <a:srgbClr val="AADCF7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2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89" name="CustomShape 3"/>
          <p:cNvSpPr/>
          <p:nvPr/>
        </p:nvSpPr>
        <p:spPr>
          <a:xfrm>
            <a:off x="2834640" y="2579760"/>
            <a:ext cx="456120" cy="456120"/>
          </a:xfrm>
          <a:prstGeom prst="ellipse">
            <a:avLst/>
          </a:prstGeom>
          <a:solidFill>
            <a:srgbClr val="AADCF7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3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90" name="Line 4"/>
          <p:cNvSpPr/>
          <p:nvPr/>
        </p:nvSpPr>
        <p:spPr>
          <a:xfrm>
            <a:off x="1920240" y="4591440"/>
            <a:ext cx="1097280" cy="360"/>
          </a:xfrm>
          <a:prstGeom prst="line">
            <a:avLst/>
          </a:prstGeom>
          <a:ln w="19080">
            <a:solidFill>
              <a:srgbClr val="CC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1" name="Line 5"/>
          <p:cNvSpPr/>
          <p:nvPr/>
        </p:nvSpPr>
        <p:spPr>
          <a:xfrm flipV="1">
            <a:off x="3474720" y="3585600"/>
            <a:ext cx="731520" cy="640080"/>
          </a:xfrm>
          <a:prstGeom prst="line">
            <a:avLst/>
          </a:prstGeom>
          <a:ln w="19080">
            <a:solidFill>
              <a:srgbClr val="CC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2" name="Line 6"/>
          <p:cNvSpPr/>
          <p:nvPr/>
        </p:nvSpPr>
        <p:spPr>
          <a:xfrm flipH="1">
            <a:off x="3200400" y="3585600"/>
            <a:ext cx="731520" cy="639720"/>
          </a:xfrm>
          <a:prstGeom prst="line">
            <a:avLst/>
          </a:prstGeom>
          <a:ln w="19080">
            <a:solidFill>
              <a:srgbClr val="CC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3" name="Line 7"/>
          <p:cNvSpPr/>
          <p:nvPr/>
        </p:nvSpPr>
        <p:spPr>
          <a:xfrm flipH="1" flipV="1">
            <a:off x="2890080" y="3732480"/>
            <a:ext cx="182880" cy="457200"/>
          </a:xfrm>
          <a:prstGeom prst="line">
            <a:avLst/>
          </a:prstGeom>
          <a:ln w="19080">
            <a:solidFill>
              <a:srgbClr val="CC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4" name="CustomShape 8"/>
          <p:cNvSpPr/>
          <p:nvPr/>
        </p:nvSpPr>
        <p:spPr>
          <a:xfrm>
            <a:off x="671040" y="124020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PRM is a targeted proteomics workflow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495" name="CustomShape 9"/>
          <p:cNvSpPr/>
          <p:nvPr/>
        </p:nvSpPr>
        <p:spPr>
          <a:xfrm>
            <a:off x="838800" y="165312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PRM in the Orbitrap Fusion Lumos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496" name="CustomShape 10"/>
          <p:cNvSpPr/>
          <p:nvPr/>
        </p:nvSpPr>
        <p:spPr>
          <a:xfrm>
            <a:off x="5669280" y="2560320"/>
            <a:ext cx="4182840" cy="1736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marL="285840" indent="-284400">
              <a:lnSpc>
                <a:spcPct val="2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Precursor selection in quadrupole</a:t>
            </a:r>
            <a:endParaRPr lang="en-US" sz="1800" b="0" strike="noStrike" spc="-1">
              <a:latin typeface="Arial"/>
            </a:endParaRPr>
          </a:p>
          <a:p>
            <a:pPr marL="648000" lvl="2" indent="-215280">
              <a:lnSpc>
                <a:spcPct val="2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Isolation window</a:t>
            </a:r>
            <a:endParaRPr lang="en-US" sz="1600" b="0" strike="noStrike" spc="-1">
              <a:latin typeface="Arial"/>
            </a:endParaRPr>
          </a:p>
          <a:p>
            <a:pPr marL="285840" indent="-284400">
              <a:lnSpc>
                <a:spcPct val="2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Precursor fragmentation in collision cell</a:t>
            </a:r>
            <a:endParaRPr lang="en-US" sz="1800" b="0" strike="noStrike" spc="-1">
              <a:latin typeface="Arial"/>
            </a:endParaRPr>
          </a:p>
          <a:p>
            <a:pPr marL="648000" lvl="2" indent="-215280">
              <a:lnSpc>
                <a:spcPct val="2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Fill time</a:t>
            </a:r>
            <a:endParaRPr lang="en-US" sz="1600" b="0" strike="noStrike" spc="-1">
              <a:latin typeface="Arial"/>
            </a:endParaRPr>
          </a:p>
          <a:p>
            <a:pPr marL="648000" lvl="2" indent="-215280">
              <a:lnSpc>
                <a:spcPct val="2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Collision energy</a:t>
            </a:r>
            <a:endParaRPr lang="en-US" sz="1600" b="0" strike="noStrike" spc="-1">
              <a:latin typeface="Arial"/>
            </a:endParaRPr>
          </a:p>
          <a:p>
            <a:pPr marL="285840" indent="-284400">
              <a:lnSpc>
                <a:spcPct val="2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Fragment ion detection in the Orbitrap</a:t>
            </a:r>
            <a:endParaRPr lang="en-US" sz="1800" b="0" strike="noStrike" spc="-1">
              <a:latin typeface="Arial"/>
            </a:endParaRPr>
          </a:p>
          <a:p>
            <a:pPr marL="648000" lvl="2" indent="-215280">
              <a:lnSpc>
                <a:spcPct val="200000"/>
              </a:lnSpc>
              <a:buClr>
                <a:srgbClr val="000000"/>
              </a:buClr>
              <a:buFont typeface="Symbol"/>
              <a:buChar char=""/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Resolving power</a:t>
            </a:r>
            <a:endParaRPr lang="en-US" sz="16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CustomShape 1"/>
          <p:cNvSpPr/>
          <p:nvPr/>
        </p:nvSpPr>
        <p:spPr>
          <a:xfrm>
            <a:off x="671040" y="123876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558ED5"/>
                </a:solidFill>
                <a:latin typeface="HelveticaNeue LightExt"/>
                <a:ea typeface="DejaVu Sans"/>
              </a:rPr>
              <a:t>Peptide verification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498" name="CustomShape 2"/>
          <p:cNvSpPr/>
          <p:nvPr/>
        </p:nvSpPr>
        <p:spPr>
          <a:xfrm>
            <a:off x="671040" y="1737360"/>
            <a:ext cx="777168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Making sure that the integrated signal corresponds to the targeted peptide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CustomShape 1"/>
          <p:cNvSpPr/>
          <p:nvPr/>
        </p:nvSpPr>
        <p:spPr>
          <a:xfrm>
            <a:off x="671040" y="123876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558ED5"/>
                </a:solidFill>
                <a:latin typeface="HelveticaNeue LightExt"/>
                <a:ea typeface="DejaVu Sans"/>
              </a:rPr>
              <a:t>Peptide verification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500" name="CustomShape 2"/>
          <p:cNvSpPr/>
          <p:nvPr/>
        </p:nvSpPr>
        <p:spPr>
          <a:xfrm>
            <a:off x="671040" y="1737360"/>
            <a:ext cx="777168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Making sure that the integrated signal corresponds to the targeted peptide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01" name="CustomShape 3"/>
          <p:cNvSpPr/>
          <p:nvPr/>
        </p:nvSpPr>
        <p:spPr>
          <a:xfrm>
            <a:off x="457200" y="2560320"/>
            <a:ext cx="4022640" cy="60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1. Co-elution of concurrent transitions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502" name="Picture 501"/>
          <p:cNvPicPr/>
          <p:nvPr/>
        </p:nvPicPr>
        <p:blipFill>
          <a:blip r:embed="rId2"/>
          <a:stretch/>
        </p:blipFill>
        <p:spPr>
          <a:xfrm>
            <a:off x="4788000" y="2103120"/>
            <a:ext cx="4752000" cy="5218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957197" y="2183028"/>
            <a:ext cx="8108429" cy="4082653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Welcome from the Skyline team!</a:t>
            </a:r>
            <a:endParaRPr lang="en-US" sz="2646" b="1" dirty="0"/>
          </a:p>
          <a:p>
            <a:pPr>
              <a:lnSpc>
                <a:spcPct val="150000"/>
              </a:lnSpc>
            </a:pPr>
            <a:r>
              <a:rPr lang="en-US" dirty="0"/>
              <a:t>PRM Method Development and Data Analysis with Skyline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Introduction with Brendan MacLean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Theoretical concepts and benefits of PRM with Eduard </a:t>
            </a:r>
            <a:r>
              <a:rPr lang="en-US" dirty="0" err="1"/>
              <a:t>Sabidó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/>
              <a:t>Tutorial with Cristina </a:t>
            </a:r>
            <a:r>
              <a:rPr lang="en-US" dirty="0" err="1"/>
              <a:t>Chiva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Audience Q&amp;A – submit questions to Google Form: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b="1" u="sng" dirty="0">
                <a:hlinkClick r:id="rId2"/>
              </a:rPr>
              <a:t>https://skyline.ms/QA4Skyline.url</a:t>
            </a:r>
            <a:r>
              <a:rPr lang="en-US" b="1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9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3" name="Picture 502"/>
          <p:cNvPicPr/>
          <p:nvPr/>
        </p:nvPicPr>
        <p:blipFill>
          <a:blip r:embed="rId2"/>
          <a:stretch/>
        </p:blipFill>
        <p:spPr>
          <a:xfrm>
            <a:off x="5633280" y="2078640"/>
            <a:ext cx="3875760" cy="5418720"/>
          </a:xfrm>
          <a:prstGeom prst="rect">
            <a:avLst/>
          </a:prstGeom>
          <a:ln>
            <a:noFill/>
          </a:ln>
        </p:spPr>
      </p:pic>
      <p:sp>
        <p:nvSpPr>
          <p:cNvPr id="504" name="CustomShape 1"/>
          <p:cNvSpPr/>
          <p:nvPr/>
        </p:nvSpPr>
        <p:spPr>
          <a:xfrm>
            <a:off x="671040" y="123912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558ED5"/>
                </a:solidFill>
                <a:latin typeface="HelveticaNeue LightExt"/>
                <a:ea typeface="DejaVu Sans"/>
              </a:rPr>
              <a:t>Peptide verification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505" name="CustomShape 2"/>
          <p:cNvSpPr/>
          <p:nvPr/>
        </p:nvSpPr>
        <p:spPr>
          <a:xfrm>
            <a:off x="671040" y="1737720"/>
            <a:ext cx="777168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Making sure that the integrated signal corresponds to the targeted peptide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06" name="CustomShape 3"/>
          <p:cNvSpPr/>
          <p:nvPr/>
        </p:nvSpPr>
        <p:spPr>
          <a:xfrm>
            <a:off x="457200" y="2560680"/>
            <a:ext cx="4022640" cy="857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1. Co-elution of concurrent transitions</a:t>
            </a:r>
            <a:endParaRPr lang="en-US" sz="1800" b="0" strike="noStrike" spc="-1">
              <a:latin typeface="Arial"/>
            </a:endParaRPr>
          </a:p>
          <a:p>
            <a:endParaRPr lang="en-US" sz="1800" b="0" strike="noStrike" spc="-1">
              <a:latin typeface="Arial"/>
            </a:endParaRPr>
          </a:p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2. Sequence information / coverage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7" name="Picture 506"/>
          <p:cNvPicPr/>
          <p:nvPr/>
        </p:nvPicPr>
        <p:blipFill>
          <a:blip r:embed="rId2"/>
          <a:stretch/>
        </p:blipFill>
        <p:spPr>
          <a:xfrm>
            <a:off x="4788000" y="2103120"/>
            <a:ext cx="4752000" cy="5218560"/>
          </a:xfrm>
          <a:prstGeom prst="rect">
            <a:avLst/>
          </a:prstGeom>
          <a:ln>
            <a:noFill/>
          </a:ln>
        </p:spPr>
      </p:pic>
      <p:sp>
        <p:nvSpPr>
          <p:cNvPr id="508" name="CustomShape 1"/>
          <p:cNvSpPr/>
          <p:nvPr/>
        </p:nvSpPr>
        <p:spPr>
          <a:xfrm>
            <a:off x="671040" y="123876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558ED5"/>
                </a:solidFill>
                <a:latin typeface="HelveticaNeue LightExt"/>
                <a:ea typeface="DejaVu Sans"/>
              </a:rPr>
              <a:t>Peptide verification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509" name="CustomShape 2"/>
          <p:cNvSpPr/>
          <p:nvPr/>
        </p:nvSpPr>
        <p:spPr>
          <a:xfrm>
            <a:off x="671040" y="1737360"/>
            <a:ext cx="777168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Making sure that the integrated signal corresponds to the targeted peptide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10" name="CustomShape 3"/>
          <p:cNvSpPr/>
          <p:nvPr/>
        </p:nvSpPr>
        <p:spPr>
          <a:xfrm>
            <a:off x="457920" y="2560680"/>
            <a:ext cx="4022640" cy="136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1. Co-elution of concurrent transitions</a:t>
            </a:r>
            <a:endParaRPr lang="en-US" sz="1800" b="0" strike="noStrike" spc="-1">
              <a:latin typeface="Arial"/>
            </a:endParaRPr>
          </a:p>
          <a:p>
            <a:endParaRPr lang="en-US" sz="1800" b="0" strike="noStrike" spc="-1">
              <a:latin typeface="Arial"/>
            </a:endParaRPr>
          </a:p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2. Sequence information / coverage</a:t>
            </a:r>
            <a:endParaRPr lang="en-US" sz="1800" b="0" strike="noStrike" spc="-1">
              <a:latin typeface="Arial"/>
            </a:endParaRPr>
          </a:p>
          <a:p>
            <a:endParaRPr lang="en-US" sz="1800" b="0" strike="noStrike" spc="-1">
              <a:latin typeface="Arial"/>
            </a:endParaRPr>
          </a:p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3. Reference MS2 spectra (libraries)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1" name="Picture 510"/>
          <p:cNvPicPr/>
          <p:nvPr/>
        </p:nvPicPr>
        <p:blipFill>
          <a:blip r:embed="rId2"/>
          <a:stretch/>
        </p:blipFill>
        <p:spPr>
          <a:xfrm>
            <a:off x="4788000" y="2103120"/>
            <a:ext cx="4752000" cy="5218560"/>
          </a:xfrm>
          <a:prstGeom prst="rect">
            <a:avLst/>
          </a:prstGeom>
          <a:ln>
            <a:noFill/>
          </a:ln>
        </p:spPr>
      </p:pic>
      <p:sp>
        <p:nvSpPr>
          <p:cNvPr id="512" name="CustomShape 1"/>
          <p:cNvSpPr/>
          <p:nvPr/>
        </p:nvSpPr>
        <p:spPr>
          <a:xfrm>
            <a:off x="671040" y="123876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558ED5"/>
                </a:solidFill>
                <a:latin typeface="HelveticaNeue LightExt"/>
                <a:ea typeface="DejaVu Sans"/>
              </a:rPr>
              <a:t>Peptide verification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513" name="CustomShape 2"/>
          <p:cNvSpPr/>
          <p:nvPr/>
        </p:nvSpPr>
        <p:spPr>
          <a:xfrm>
            <a:off x="671040" y="1737360"/>
            <a:ext cx="777168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Making sure that the integrated signal corresponds to the targeted peptide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514" name="Picture 513"/>
          <p:cNvPicPr/>
          <p:nvPr/>
        </p:nvPicPr>
        <p:blipFill>
          <a:blip r:embed="rId3"/>
          <a:stretch/>
        </p:blipFill>
        <p:spPr>
          <a:xfrm>
            <a:off x="1005840" y="4168440"/>
            <a:ext cx="3631680" cy="3390480"/>
          </a:xfrm>
          <a:prstGeom prst="rect">
            <a:avLst/>
          </a:prstGeom>
          <a:ln>
            <a:noFill/>
          </a:ln>
        </p:spPr>
      </p:pic>
      <p:pic>
        <p:nvPicPr>
          <p:cNvPr id="515" name="Picture 514"/>
          <p:cNvPicPr/>
          <p:nvPr/>
        </p:nvPicPr>
        <p:blipFill>
          <a:blip r:embed="rId4"/>
          <a:srcRect b="44348"/>
          <a:stretch/>
        </p:blipFill>
        <p:spPr>
          <a:xfrm>
            <a:off x="1188720" y="2174040"/>
            <a:ext cx="3760920" cy="1848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6" name="Picture 515"/>
          <p:cNvPicPr/>
          <p:nvPr/>
        </p:nvPicPr>
        <p:blipFill>
          <a:blip r:embed="rId2"/>
          <a:stretch/>
        </p:blipFill>
        <p:spPr>
          <a:xfrm>
            <a:off x="4788000" y="2103120"/>
            <a:ext cx="4752000" cy="5218560"/>
          </a:xfrm>
          <a:prstGeom prst="rect">
            <a:avLst/>
          </a:prstGeom>
          <a:ln>
            <a:noFill/>
          </a:ln>
        </p:spPr>
      </p:pic>
      <p:sp>
        <p:nvSpPr>
          <p:cNvPr id="517" name="CustomShape 1"/>
          <p:cNvSpPr/>
          <p:nvPr/>
        </p:nvSpPr>
        <p:spPr>
          <a:xfrm>
            <a:off x="671040" y="123876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558ED5"/>
                </a:solidFill>
                <a:latin typeface="HelveticaNeue LightExt"/>
                <a:ea typeface="DejaVu Sans"/>
              </a:rPr>
              <a:t>Peptide verification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518" name="CustomShape 2"/>
          <p:cNvSpPr/>
          <p:nvPr/>
        </p:nvSpPr>
        <p:spPr>
          <a:xfrm>
            <a:off x="671040" y="1737360"/>
            <a:ext cx="777168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Making sure that the integrated signal corresponds to the targeted peptide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19" name="CustomShape 3"/>
          <p:cNvSpPr/>
          <p:nvPr/>
        </p:nvSpPr>
        <p:spPr>
          <a:xfrm>
            <a:off x="457920" y="2560680"/>
            <a:ext cx="4022640" cy="188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1. Co-elution of concurrent transitions</a:t>
            </a:r>
            <a:endParaRPr lang="en-US" sz="1800" b="0" strike="noStrike" spc="-1">
              <a:latin typeface="Arial"/>
            </a:endParaRPr>
          </a:p>
          <a:p>
            <a:endParaRPr lang="en-US" sz="1800" b="0" strike="noStrike" spc="-1">
              <a:latin typeface="Arial"/>
            </a:endParaRPr>
          </a:p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2. Sequence information / coverage</a:t>
            </a:r>
            <a:endParaRPr lang="en-US" sz="1800" b="0" strike="noStrike" spc="-1">
              <a:latin typeface="Arial"/>
            </a:endParaRPr>
          </a:p>
          <a:p>
            <a:endParaRPr lang="en-US" sz="1800" b="0" strike="noStrike" spc="-1">
              <a:latin typeface="Arial"/>
            </a:endParaRPr>
          </a:p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3. Reference MS2 spectra (libraries)</a:t>
            </a:r>
            <a:endParaRPr lang="en-US" sz="1800" b="0" strike="noStrike" spc="-1">
              <a:latin typeface="Arial"/>
            </a:endParaRPr>
          </a:p>
          <a:p>
            <a:endParaRPr lang="en-US" sz="1800" b="0" strike="noStrike" spc="-1">
              <a:latin typeface="Arial"/>
            </a:endParaRPr>
          </a:p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4. Retention time information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0" name="Picture 519"/>
          <p:cNvPicPr/>
          <p:nvPr/>
        </p:nvPicPr>
        <p:blipFill>
          <a:blip r:embed="rId2"/>
          <a:srcRect t="3540" b="43235"/>
          <a:stretch/>
        </p:blipFill>
        <p:spPr>
          <a:xfrm>
            <a:off x="1097280" y="2468880"/>
            <a:ext cx="3081600" cy="1370520"/>
          </a:xfrm>
          <a:prstGeom prst="rect">
            <a:avLst/>
          </a:prstGeom>
          <a:ln>
            <a:noFill/>
          </a:ln>
        </p:spPr>
      </p:pic>
      <p:pic>
        <p:nvPicPr>
          <p:cNvPr id="521" name="Picture 520"/>
          <p:cNvPicPr/>
          <p:nvPr/>
        </p:nvPicPr>
        <p:blipFill>
          <a:blip r:embed="rId3"/>
          <a:stretch/>
        </p:blipFill>
        <p:spPr>
          <a:xfrm>
            <a:off x="4073040" y="2377440"/>
            <a:ext cx="5344560" cy="4220280"/>
          </a:xfrm>
          <a:prstGeom prst="rect">
            <a:avLst/>
          </a:prstGeom>
          <a:ln>
            <a:noFill/>
          </a:ln>
        </p:spPr>
      </p:pic>
      <p:pic>
        <p:nvPicPr>
          <p:cNvPr id="522" name="Picture 521"/>
          <p:cNvPicPr/>
          <p:nvPr/>
        </p:nvPicPr>
        <p:blipFill>
          <a:blip r:embed="rId4"/>
          <a:stretch/>
        </p:blipFill>
        <p:spPr>
          <a:xfrm>
            <a:off x="1127160" y="4090320"/>
            <a:ext cx="2728080" cy="2490840"/>
          </a:xfrm>
          <a:prstGeom prst="rect">
            <a:avLst/>
          </a:prstGeom>
          <a:ln>
            <a:noFill/>
          </a:ln>
        </p:spPr>
      </p:pic>
      <p:sp>
        <p:nvSpPr>
          <p:cNvPr id="523" name="CustomShape 1"/>
          <p:cNvSpPr/>
          <p:nvPr/>
        </p:nvSpPr>
        <p:spPr>
          <a:xfrm>
            <a:off x="671040" y="123912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558ED5"/>
                </a:solidFill>
                <a:latin typeface="HelveticaNeue LightExt"/>
                <a:ea typeface="DejaVu Sans"/>
              </a:rPr>
              <a:t>Peptide verification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524" name="CustomShape 2"/>
          <p:cNvSpPr/>
          <p:nvPr/>
        </p:nvSpPr>
        <p:spPr>
          <a:xfrm>
            <a:off x="671040" y="1737720"/>
            <a:ext cx="777168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Making sure that the integrated signal corresponds to the targeted peptide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5" name="Picture 524"/>
          <p:cNvPicPr/>
          <p:nvPr/>
        </p:nvPicPr>
        <p:blipFill>
          <a:blip r:embed="rId2"/>
          <a:stretch/>
        </p:blipFill>
        <p:spPr>
          <a:xfrm>
            <a:off x="731520" y="2114280"/>
            <a:ext cx="8960400" cy="4834440"/>
          </a:xfrm>
          <a:prstGeom prst="rect">
            <a:avLst/>
          </a:prstGeom>
          <a:ln>
            <a:noFill/>
          </a:ln>
        </p:spPr>
      </p:pic>
      <p:sp>
        <p:nvSpPr>
          <p:cNvPr id="526" name="CustomShape 1"/>
          <p:cNvSpPr/>
          <p:nvPr/>
        </p:nvSpPr>
        <p:spPr>
          <a:xfrm>
            <a:off x="671040" y="123948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558ED5"/>
                </a:solidFill>
                <a:latin typeface="HelveticaNeue LightExt"/>
                <a:ea typeface="DejaVu Sans"/>
              </a:rPr>
              <a:t>Peptide verification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527" name="CustomShape 2"/>
          <p:cNvSpPr/>
          <p:nvPr/>
        </p:nvSpPr>
        <p:spPr>
          <a:xfrm>
            <a:off x="671040" y="1738080"/>
            <a:ext cx="777168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Making sure that the integrated signal corresponds to the targeted peptide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8" name="Picture 2"/>
          <p:cNvPicPr/>
          <p:nvPr/>
        </p:nvPicPr>
        <p:blipFill>
          <a:blip r:embed="rId3"/>
          <a:srcRect t="11990"/>
          <a:stretch/>
        </p:blipFill>
        <p:spPr>
          <a:xfrm>
            <a:off x="1188720" y="3180960"/>
            <a:ext cx="7680240" cy="2761920"/>
          </a:xfrm>
          <a:prstGeom prst="rect">
            <a:avLst/>
          </a:prstGeom>
          <a:ln w="9360">
            <a:noFill/>
          </a:ln>
        </p:spPr>
      </p:pic>
      <p:sp>
        <p:nvSpPr>
          <p:cNvPr id="529" name="CustomShape 1"/>
          <p:cNvSpPr/>
          <p:nvPr/>
        </p:nvSpPr>
        <p:spPr>
          <a:xfrm>
            <a:off x="671040" y="123984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558ED5"/>
                </a:solidFill>
                <a:latin typeface="HelveticaNeue LightExt"/>
                <a:ea typeface="DejaVu Sans"/>
              </a:rPr>
              <a:t>Peptide verification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530" name="CustomShape 2"/>
          <p:cNvSpPr/>
          <p:nvPr/>
        </p:nvSpPr>
        <p:spPr>
          <a:xfrm>
            <a:off x="671040" y="1738440"/>
            <a:ext cx="777168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Making sure that the integrated signal corresponds to the targeted peptide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31" name="CustomShape 3"/>
          <p:cNvSpPr/>
          <p:nvPr/>
        </p:nvSpPr>
        <p:spPr>
          <a:xfrm>
            <a:off x="914400" y="2377440"/>
            <a:ext cx="8411760" cy="100512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2" name="CustomShape 4"/>
          <p:cNvSpPr/>
          <p:nvPr/>
        </p:nvSpPr>
        <p:spPr>
          <a:xfrm>
            <a:off x="1828800" y="2926080"/>
            <a:ext cx="6857280" cy="2468160"/>
          </a:xfrm>
          <a:prstGeom prst="rect">
            <a:avLst/>
          </a:prstGeom>
          <a:noFill/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3" name="Picture 532"/>
          <p:cNvPicPr/>
          <p:nvPr/>
        </p:nvPicPr>
        <p:blipFill>
          <a:blip r:embed="rId2"/>
          <a:stretch/>
        </p:blipFill>
        <p:spPr>
          <a:xfrm>
            <a:off x="4774320" y="2194560"/>
            <a:ext cx="4551840" cy="5218560"/>
          </a:xfrm>
          <a:prstGeom prst="rect">
            <a:avLst/>
          </a:prstGeom>
          <a:ln>
            <a:noFill/>
          </a:ln>
        </p:spPr>
      </p:pic>
      <p:sp>
        <p:nvSpPr>
          <p:cNvPr id="534" name="CustomShape 1"/>
          <p:cNvSpPr/>
          <p:nvPr/>
        </p:nvSpPr>
        <p:spPr>
          <a:xfrm>
            <a:off x="671040" y="123948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558ED5"/>
                </a:solidFill>
                <a:latin typeface="HelveticaNeue LightExt"/>
                <a:ea typeface="DejaVu Sans"/>
              </a:rPr>
              <a:t>Peptide verification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535" name="CustomShape 2"/>
          <p:cNvSpPr/>
          <p:nvPr/>
        </p:nvSpPr>
        <p:spPr>
          <a:xfrm>
            <a:off x="671040" y="1738080"/>
            <a:ext cx="777168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Making sure that the integrated signal corresponds to the targeted peptide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36" name="CustomShape 3"/>
          <p:cNvSpPr/>
          <p:nvPr/>
        </p:nvSpPr>
        <p:spPr>
          <a:xfrm>
            <a:off x="457920" y="2560680"/>
            <a:ext cx="4022640" cy="239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1. Co-elution of concurrent transitions</a:t>
            </a:r>
            <a:endParaRPr lang="en-US" sz="1800" b="0" strike="noStrike" spc="-1">
              <a:latin typeface="Arial"/>
            </a:endParaRPr>
          </a:p>
          <a:p>
            <a:endParaRPr lang="en-US" sz="1800" b="0" strike="noStrike" spc="-1">
              <a:latin typeface="Arial"/>
            </a:endParaRPr>
          </a:p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2. Sequence information / coverage</a:t>
            </a:r>
            <a:endParaRPr lang="en-US" sz="1800" b="0" strike="noStrike" spc="-1">
              <a:latin typeface="Arial"/>
            </a:endParaRPr>
          </a:p>
          <a:p>
            <a:endParaRPr lang="en-US" sz="1800" b="0" strike="noStrike" spc="-1">
              <a:latin typeface="Arial"/>
            </a:endParaRPr>
          </a:p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3. Reference MS2 spectra (libraries)</a:t>
            </a:r>
            <a:endParaRPr lang="en-US" sz="1800" b="0" strike="noStrike" spc="-1">
              <a:latin typeface="Arial"/>
            </a:endParaRPr>
          </a:p>
          <a:p>
            <a:endParaRPr lang="en-US" sz="1800" b="0" strike="noStrike" spc="-1">
              <a:latin typeface="Arial"/>
            </a:endParaRPr>
          </a:p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4. Retention time information</a:t>
            </a:r>
            <a:endParaRPr lang="en-US" sz="1800" b="0" strike="noStrike" spc="-1">
              <a:latin typeface="Arial"/>
            </a:endParaRPr>
          </a:p>
          <a:p>
            <a:endParaRPr lang="en-US" sz="1800" b="0" strike="noStrike" spc="-1">
              <a:latin typeface="Arial"/>
            </a:endParaRPr>
          </a:p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5. Reference internal standard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7" name="Picture 536"/>
          <p:cNvPicPr/>
          <p:nvPr/>
        </p:nvPicPr>
        <p:blipFill>
          <a:blip r:embed="rId2"/>
          <a:stretch/>
        </p:blipFill>
        <p:spPr>
          <a:xfrm>
            <a:off x="4774320" y="2194560"/>
            <a:ext cx="4551840" cy="5218560"/>
          </a:xfrm>
          <a:prstGeom prst="rect">
            <a:avLst/>
          </a:prstGeom>
          <a:ln>
            <a:noFill/>
          </a:ln>
        </p:spPr>
      </p:pic>
      <p:sp>
        <p:nvSpPr>
          <p:cNvPr id="538" name="CustomShape 1"/>
          <p:cNvSpPr/>
          <p:nvPr/>
        </p:nvSpPr>
        <p:spPr>
          <a:xfrm>
            <a:off x="671040" y="123948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558ED5"/>
                </a:solidFill>
                <a:latin typeface="HelveticaNeue LightExt"/>
                <a:ea typeface="DejaVu Sans"/>
              </a:rPr>
              <a:t>Peptide verification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539" name="CustomShape 2"/>
          <p:cNvSpPr/>
          <p:nvPr/>
        </p:nvSpPr>
        <p:spPr>
          <a:xfrm>
            <a:off x="671040" y="1738080"/>
            <a:ext cx="777168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Making sure that the integrated signal corresponds to the targeted peptide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540" name="Picture 539"/>
          <p:cNvPicPr/>
          <p:nvPr/>
        </p:nvPicPr>
        <p:blipFill>
          <a:blip r:embed="rId3"/>
          <a:stretch/>
        </p:blipFill>
        <p:spPr>
          <a:xfrm>
            <a:off x="1263600" y="2315160"/>
            <a:ext cx="3291120" cy="4907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CustomShape 1"/>
          <p:cNvSpPr/>
          <p:nvPr/>
        </p:nvSpPr>
        <p:spPr>
          <a:xfrm>
            <a:off x="671040" y="123876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558ED5"/>
                </a:solidFill>
                <a:latin typeface="HelveticaNeue LightExt"/>
                <a:ea typeface="DejaVu Sans"/>
              </a:rPr>
              <a:t>Peptide quantification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542" name="CustomShape 2"/>
          <p:cNvSpPr/>
          <p:nvPr/>
        </p:nvSpPr>
        <p:spPr>
          <a:xfrm>
            <a:off x="838800" y="165312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Aim for a peptide quantification with high accuracy and precision</a:t>
            </a: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B5806A9-3F13-4137-B4F3-62E8A65C3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Began as Targeted MS/MS (pseudo-SRM)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DB010E1-CB74-404A-B7BD-B86F04E87BA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93043" y="2454130"/>
            <a:ext cx="8694539" cy="3597787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r>
              <a:rPr lang="en-US" dirty="0"/>
              <a:t>ASMS 2011 – Poster presentation (Birgit Schilling)</a:t>
            </a:r>
          </a:p>
          <a:p>
            <a:pPr lvl="1"/>
            <a:r>
              <a:rPr lang="en-US" sz="1654" i="1" dirty="0"/>
              <a:t>Skyline: Targeted Proteomics with Extracted Ion Chromatograms from Full-Scan Mass Spectra</a:t>
            </a:r>
          </a:p>
          <a:p>
            <a:r>
              <a:rPr lang="en-US" dirty="0"/>
              <a:t>JPR May, 2012 – Sherrod, et. al (started by Amy Ham, 2009)</a:t>
            </a:r>
          </a:p>
          <a:p>
            <a:pPr lvl="1"/>
            <a:r>
              <a:rPr lang="en-US" sz="1654" i="1" dirty="0"/>
              <a:t>Label-Free Quantitation of Protein Modifications by Pseudo-Selected Reaction Monitoring with Internal Reference Peptides</a:t>
            </a:r>
          </a:p>
          <a:p>
            <a:r>
              <a:rPr lang="en-US" dirty="0"/>
              <a:t>MCP Nov, 2012 – Peterson, et. al (Coon lab) – named </a:t>
            </a:r>
            <a:r>
              <a:rPr lang="en-US" b="1" dirty="0"/>
              <a:t>PRM</a:t>
            </a:r>
          </a:p>
          <a:p>
            <a:pPr lvl="1"/>
            <a:r>
              <a:rPr lang="en-US" sz="1654" i="1" dirty="0"/>
              <a:t>Parallel reaction monitoring for high resolution and high mass accuracy quantitative, targeted proteomics</a:t>
            </a:r>
          </a:p>
          <a:p>
            <a:r>
              <a:rPr lang="en-US" dirty="0"/>
              <a:t>Anal. Chem. 2015 – Schilling, et. al – latest on Skyline PRM for HRMS</a:t>
            </a:r>
          </a:p>
          <a:p>
            <a:pPr lvl="1"/>
            <a:r>
              <a:rPr lang="en-US" sz="1654" i="1" dirty="0"/>
              <a:t>Multiplexed, Scheduled, High-Resolution Parallel Reaction Monitoring on a Full Scan </a:t>
            </a:r>
            <a:r>
              <a:rPr lang="en-US" sz="1654" i="1" dirty="0" err="1"/>
              <a:t>QqTOF</a:t>
            </a:r>
            <a:r>
              <a:rPr lang="en-US" sz="1654" i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69055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" name="Picture 13"/>
          <p:cNvPicPr/>
          <p:nvPr/>
        </p:nvPicPr>
        <p:blipFill>
          <a:blip r:embed="rId3"/>
          <a:stretch/>
        </p:blipFill>
        <p:spPr>
          <a:xfrm>
            <a:off x="5187600" y="3039120"/>
            <a:ext cx="4516560" cy="3962880"/>
          </a:xfrm>
          <a:prstGeom prst="rect">
            <a:avLst/>
          </a:prstGeom>
          <a:ln>
            <a:noFill/>
          </a:ln>
        </p:spPr>
      </p:pic>
      <p:sp>
        <p:nvSpPr>
          <p:cNvPr id="544" name="CustomShape 1"/>
          <p:cNvSpPr/>
          <p:nvPr/>
        </p:nvSpPr>
        <p:spPr>
          <a:xfrm>
            <a:off x="6709320" y="6477840"/>
            <a:ext cx="94320" cy="9432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360">
            <a:solidFill>
              <a:srgbClr val="000000"/>
            </a:solidFill>
            <a:round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5" name="CustomShape 2"/>
          <p:cNvSpPr/>
          <p:nvPr/>
        </p:nvSpPr>
        <p:spPr>
          <a:xfrm>
            <a:off x="6838560" y="6242760"/>
            <a:ext cx="94680" cy="9468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360">
            <a:solidFill>
              <a:srgbClr val="000000"/>
            </a:solidFill>
            <a:round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6" name="CustomShape 3"/>
          <p:cNvSpPr/>
          <p:nvPr/>
        </p:nvSpPr>
        <p:spPr>
          <a:xfrm>
            <a:off x="6949440" y="5581080"/>
            <a:ext cx="94320" cy="9468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360">
            <a:solidFill>
              <a:srgbClr val="000000"/>
            </a:solidFill>
            <a:round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7" name="CustomShape 4"/>
          <p:cNvSpPr/>
          <p:nvPr/>
        </p:nvSpPr>
        <p:spPr>
          <a:xfrm>
            <a:off x="7339320" y="3883680"/>
            <a:ext cx="94680" cy="9432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360">
            <a:solidFill>
              <a:srgbClr val="000000"/>
            </a:solidFill>
            <a:round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8" name="CustomShape 5"/>
          <p:cNvSpPr/>
          <p:nvPr/>
        </p:nvSpPr>
        <p:spPr>
          <a:xfrm>
            <a:off x="7088760" y="4372920"/>
            <a:ext cx="94320" cy="9468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360">
            <a:solidFill>
              <a:srgbClr val="000000"/>
            </a:solidFill>
            <a:round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9" name="CustomShape 6"/>
          <p:cNvSpPr/>
          <p:nvPr/>
        </p:nvSpPr>
        <p:spPr>
          <a:xfrm>
            <a:off x="7228440" y="3620520"/>
            <a:ext cx="94320" cy="9468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360">
            <a:solidFill>
              <a:srgbClr val="000000"/>
            </a:solidFill>
            <a:round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0" name="CustomShape 7"/>
          <p:cNvSpPr/>
          <p:nvPr/>
        </p:nvSpPr>
        <p:spPr>
          <a:xfrm>
            <a:off x="7728120" y="6290640"/>
            <a:ext cx="94320" cy="9468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360">
            <a:solidFill>
              <a:srgbClr val="000000"/>
            </a:solidFill>
            <a:round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1" name="CustomShape 8"/>
          <p:cNvSpPr/>
          <p:nvPr/>
        </p:nvSpPr>
        <p:spPr>
          <a:xfrm>
            <a:off x="7603560" y="5940720"/>
            <a:ext cx="94320" cy="9468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360">
            <a:solidFill>
              <a:srgbClr val="000000"/>
            </a:solidFill>
            <a:round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2" name="CustomShape 9"/>
          <p:cNvSpPr/>
          <p:nvPr/>
        </p:nvSpPr>
        <p:spPr>
          <a:xfrm>
            <a:off x="8015760" y="6429600"/>
            <a:ext cx="94680" cy="9468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360">
            <a:solidFill>
              <a:srgbClr val="000000"/>
            </a:solidFill>
            <a:round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3" name="CustomShape 10"/>
          <p:cNvSpPr/>
          <p:nvPr/>
        </p:nvSpPr>
        <p:spPr>
          <a:xfrm>
            <a:off x="8389440" y="6501240"/>
            <a:ext cx="94680" cy="9432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360">
            <a:solidFill>
              <a:srgbClr val="000000"/>
            </a:solidFill>
            <a:round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4" name="CustomShape 11"/>
          <p:cNvSpPr/>
          <p:nvPr/>
        </p:nvSpPr>
        <p:spPr>
          <a:xfrm>
            <a:off x="6477480" y="6338520"/>
            <a:ext cx="230400" cy="18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100" b="1" strike="noStrike" spc="-1">
                <a:solidFill>
                  <a:srgbClr val="000000"/>
                </a:solidFill>
                <a:latin typeface="HelveticaNeue LightExt"/>
                <a:ea typeface="DejaVu Sans"/>
              </a:rPr>
              <a:t>1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555" name="CustomShape 12"/>
          <p:cNvSpPr/>
          <p:nvPr/>
        </p:nvSpPr>
        <p:spPr>
          <a:xfrm>
            <a:off x="6645600" y="6108480"/>
            <a:ext cx="230400" cy="180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100" b="1" strike="noStrike" spc="-1">
                <a:solidFill>
                  <a:srgbClr val="000000"/>
                </a:solidFill>
                <a:latin typeface="HelveticaNeue LightExt"/>
                <a:ea typeface="DejaVu Sans"/>
              </a:rPr>
              <a:t>2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556" name="CustomShape 13"/>
          <p:cNvSpPr/>
          <p:nvPr/>
        </p:nvSpPr>
        <p:spPr>
          <a:xfrm>
            <a:off x="6761160" y="5490000"/>
            <a:ext cx="230400" cy="180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100" b="1" strike="noStrike" spc="-1">
                <a:solidFill>
                  <a:srgbClr val="000000"/>
                </a:solidFill>
                <a:latin typeface="HelveticaNeue LightExt"/>
                <a:ea typeface="DejaVu Sans"/>
              </a:rPr>
              <a:t>3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557" name="CustomShape 14"/>
          <p:cNvSpPr/>
          <p:nvPr/>
        </p:nvSpPr>
        <p:spPr>
          <a:xfrm>
            <a:off x="6891480" y="4298760"/>
            <a:ext cx="230400" cy="180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100" b="1" strike="noStrike" spc="-1">
                <a:solidFill>
                  <a:srgbClr val="000000"/>
                </a:solidFill>
                <a:latin typeface="HelveticaNeue LightExt"/>
                <a:ea typeface="DejaVu Sans"/>
              </a:rPr>
              <a:t>4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558" name="CustomShape 15"/>
          <p:cNvSpPr/>
          <p:nvPr/>
        </p:nvSpPr>
        <p:spPr>
          <a:xfrm>
            <a:off x="7044840" y="3550320"/>
            <a:ext cx="230400" cy="180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100" b="1" strike="noStrike" spc="-1">
                <a:solidFill>
                  <a:srgbClr val="000000"/>
                </a:solidFill>
                <a:latin typeface="HelveticaNeue LightExt"/>
                <a:ea typeface="DejaVu Sans"/>
              </a:rPr>
              <a:t>5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559" name="CustomShape 16"/>
          <p:cNvSpPr/>
          <p:nvPr/>
        </p:nvSpPr>
        <p:spPr>
          <a:xfrm>
            <a:off x="7435080" y="3809520"/>
            <a:ext cx="230400" cy="18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100" b="1" strike="noStrike" spc="-1">
                <a:solidFill>
                  <a:srgbClr val="000000"/>
                </a:solidFill>
                <a:latin typeface="HelveticaNeue LightExt"/>
                <a:ea typeface="DejaVu Sans"/>
              </a:rPr>
              <a:t>6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560" name="CustomShape 17"/>
          <p:cNvSpPr/>
          <p:nvPr/>
        </p:nvSpPr>
        <p:spPr>
          <a:xfrm>
            <a:off x="7666920" y="5815800"/>
            <a:ext cx="230400" cy="180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100" b="1" strike="noStrike" spc="-1">
                <a:solidFill>
                  <a:srgbClr val="000000"/>
                </a:solidFill>
                <a:latin typeface="HelveticaNeue LightExt"/>
                <a:ea typeface="DejaVu Sans"/>
              </a:rPr>
              <a:t>7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561" name="CustomShape 18"/>
          <p:cNvSpPr/>
          <p:nvPr/>
        </p:nvSpPr>
        <p:spPr>
          <a:xfrm>
            <a:off x="7824240" y="6156720"/>
            <a:ext cx="230040" cy="180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100" b="1" strike="noStrike" spc="-1">
                <a:solidFill>
                  <a:srgbClr val="000000"/>
                </a:solidFill>
                <a:latin typeface="HelveticaNeue LightExt"/>
                <a:ea typeface="DejaVu Sans"/>
              </a:rPr>
              <a:t>8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562" name="CustomShape 19"/>
          <p:cNvSpPr/>
          <p:nvPr/>
        </p:nvSpPr>
        <p:spPr>
          <a:xfrm>
            <a:off x="8074080" y="6258960"/>
            <a:ext cx="230400" cy="180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100" b="1" strike="noStrike" spc="-1">
                <a:solidFill>
                  <a:srgbClr val="000000"/>
                </a:solidFill>
                <a:latin typeface="HelveticaNeue LightExt"/>
                <a:ea typeface="DejaVu Sans"/>
              </a:rPr>
              <a:t>9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563" name="CustomShape 20"/>
          <p:cNvSpPr/>
          <p:nvPr/>
        </p:nvSpPr>
        <p:spPr>
          <a:xfrm>
            <a:off x="8548200" y="6325200"/>
            <a:ext cx="230400" cy="180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100" b="1" strike="noStrike" spc="-1">
                <a:solidFill>
                  <a:srgbClr val="000000"/>
                </a:solidFill>
                <a:latin typeface="HelveticaNeue LightExt"/>
                <a:ea typeface="DejaVu Sans"/>
              </a:rPr>
              <a:t>10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564" name="CustomShape 21"/>
          <p:cNvSpPr/>
          <p:nvPr/>
        </p:nvSpPr>
        <p:spPr>
          <a:xfrm>
            <a:off x="1137240" y="2442240"/>
            <a:ext cx="894168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1" u="sng" strike="noStrike" spc="-1">
                <a:solidFill>
                  <a:srgbClr val="000000"/>
                </a:solidFill>
                <a:uFillTx/>
                <a:latin typeface="Arial"/>
                <a:ea typeface="DejaVu Sans"/>
              </a:rPr>
              <a:t>8-10 points</a:t>
            </a:r>
            <a:r>
              <a:rPr lang="en-US" sz="1800" b="0" strike="noStrike" spc="-1">
                <a:solidFill>
                  <a:srgbClr val="00B0F0"/>
                </a:solidFill>
                <a:latin typeface="Arial"/>
                <a:ea typeface="DejaVu Sans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across chromatographic peak to define elution profile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565" name="Picture 35"/>
          <p:cNvPicPr/>
          <p:nvPr/>
        </p:nvPicPr>
        <p:blipFill>
          <a:blip r:embed="rId4"/>
          <a:stretch/>
        </p:blipFill>
        <p:spPr>
          <a:xfrm>
            <a:off x="838080" y="3034800"/>
            <a:ext cx="4521600" cy="3967200"/>
          </a:xfrm>
          <a:prstGeom prst="rect">
            <a:avLst/>
          </a:prstGeom>
          <a:ln>
            <a:noFill/>
          </a:ln>
        </p:spPr>
      </p:pic>
      <p:sp>
        <p:nvSpPr>
          <p:cNvPr id="566" name="CustomShape 22"/>
          <p:cNvSpPr/>
          <p:nvPr/>
        </p:nvSpPr>
        <p:spPr>
          <a:xfrm>
            <a:off x="671040" y="123912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558ED5"/>
                </a:solidFill>
                <a:latin typeface="HelveticaNeue LightExt"/>
                <a:ea typeface="DejaVu Sans"/>
              </a:rPr>
              <a:t>Peptide quantification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567" name="CustomShape 23"/>
          <p:cNvSpPr/>
          <p:nvPr/>
        </p:nvSpPr>
        <p:spPr>
          <a:xfrm>
            <a:off x="838800" y="165312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Aim for a peptide quantification with high accuracy and precision</a:t>
            </a: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CustomShape 1"/>
          <p:cNvSpPr/>
          <p:nvPr/>
        </p:nvSpPr>
        <p:spPr>
          <a:xfrm>
            <a:off x="3228120" y="5691600"/>
            <a:ext cx="417780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4 points across chromatography peak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569" name="Picture 4"/>
          <p:cNvPicPr/>
          <p:nvPr/>
        </p:nvPicPr>
        <p:blipFill>
          <a:blip r:embed="rId2"/>
          <a:stretch/>
        </p:blipFill>
        <p:spPr>
          <a:xfrm>
            <a:off x="4739760" y="3432240"/>
            <a:ext cx="2257560" cy="1980720"/>
          </a:xfrm>
          <a:prstGeom prst="rect">
            <a:avLst/>
          </a:prstGeom>
          <a:ln>
            <a:noFill/>
          </a:ln>
        </p:spPr>
      </p:pic>
      <p:sp>
        <p:nvSpPr>
          <p:cNvPr id="570" name="CustomShape 2"/>
          <p:cNvSpPr/>
          <p:nvPr/>
        </p:nvSpPr>
        <p:spPr>
          <a:xfrm>
            <a:off x="5713920" y="3932640"/>
            <a:ext cx="46800" cy="4644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360">
            <a:solidFill>
              <a:srgbClr val="000000"/>
            </a:solidFill>
            <a:round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1" name="Line 3"/>
          <p:cNvSpPr/>
          <p:nvPr/>
        </p:nvSpPr>
        <p:spPr>
          <a:xfrm flipH="1">
            <a:off x="5500440" y="3980520"/>
            <a:ext cx="237600" cy="1191600"/>
          </a:xfrm>
          <a:prstGeom prst="line">
            <a:avLst/>
          </a:prstGeom>
          <a:ln w="25560">
            <a:solidFill>
              <a:srgbClr val="0000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2" name="Line 4"/>
          <p:cNvSpPr/>
          <p:nvPr/>
        </p:nvSpPr>
        <p:spPr>
          <a:xfrm>
            <a:off x="5738040" y="3980520"/>
            <a:ext cx="230040" cy="936000"/>
          </a:xfrm>
          <a:prstGeom prst="line">
            <a:avLst/>
          </a:prstGeom>
          <a:ln w="25560">
            <a:solidFill>
              <a:srgbClr val="0000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3" name="Line 5"/>
          <p:cNvSpPr/>
          <p:nvPr/>
        </p:nvSpPr>
        <p:spPr>
          <a:xfrm>
            <a:off x="5961960" y="4908960"/>
            <a:ext cx="266760" cy="268200"/>
          </a:xfrm>
          <a:prstGeom prst="line">
            <a:avLst/>
          </a:prstGeom>
          <a:ln w="25560">
            <a:solidFill>
              <a:srgbClr val="0000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4" name="CustomShape 6"/>
          <p:cNvSpPr/>
          <p:nvPr/>
        </p:nvSpPr>
        <p:spPr>
          <a:xfrm>
            <a:off x="5476680" y="5172480"/>
            <a:ext cx="46440" cy="4644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360">
            <a:solidFill>
              <a:srgbClr val="000000"/>
            </a:solidFill>
            <a:round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5" name="CustomShape 7"/>
          <p:cNvSpPr/>
          <p:nvPr/>
        </p:nvSpPr>
        <p:spPr>
          <a:xfrm>
            <a:off x="5947920" y="4883040"/>
            <a:ext cx="46440" cy="4644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360">
            <a:solidFill>
              <a:srgbClr val="000000"/>
            </a:solidFill>
            <a:round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6" name="CustomShape 8"/>
          <p:cNvSpPr/>
          <p:nvPr/>
        </p:nvSpPr>
        <p:spPr>
          <a:xfrm>
            <a:off x="6228720" y="5153400"/>
            <a:ext cx="46800" cy="4644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360">
            <a:solidFill>
              <a:srgbClr val="000000"/>
            </a:solidFill>
            <a:round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77" name="Picture 37"/>
          <p:cNvPicPr/>
          <p:nvPr/>
        </p:nvPicPr>
        <p:blipFill>
          <a:blip r:embed="rId2"/>
          <a:stretch/>
        </p:blipFill>
        <p:spPr>
          <a:xfrm>
            <a:off x="2620800" y="3448440"/>
            <a:ext cx="2257560" cy="1980720"/>
          </a:xfrm>
          <a:prstGeom prst="rect">
            <a:avLst/>
          </a:prstGeom>
          <a:ln>
            <a:noFill/>
          </a:ln>
        </p:spPr>
      </p:pic>
      <p:sp>
        <p:nvSpPr>
          <p:cNvPr id="578" name="CustomShape 9"/>
          <p:cNvSpPr/>
          <p:nvPr/>
        </p:nvSpPr>
        <p:spPr>
          <a:xfrm>
            <a:off x="3522600" y="4428000"/>
            <a:ext cx="46440" cy="4644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360">
            <a:solidFill>
              <a:srgbClr val="000000"/>
            </a:solidFill>
            <a:round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9" name="Line 10"/>
          <p:cNvSpPr/>
          <p:nvPr/>
        </p:nvSpPr>
        <p:spPr>
          <a:xfrm flipH="1">
            <a:off x="3380760" y="4475520"/>
            <a:ext cx="165600" cy="701640"/>
          </a:xfrm>
          <a:prstGeom prst="line">
            <a:avLst/>
          </a:prstGeom>
          <a:ln w="25560">
            <a:solidFill>
              <a:srgbClr val="0000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0" name="Line 11"/>
          <p:cNvSpPr/>
          <p:nvPr/>
        </p:nvSpPr>
        <p:spPr>
          <a:xfrm>
            <a:off x="3555000" y="4458960"/>
            <a:ext cx="254160" cy="286560"/>
          </a:xfrm>
          <a:prstGeom prst="line">
            <a:avLst/>
          </a:prstGeom>
          <a:ln w="25560">
            <a:solidFill>
              <a:srgbClr val="0000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1" name="Line 12"/>
          <p:cNvSpPr/>
          <p:nvPr/>
        </p:nvSpPr>
        <p:spPr>
          <a:xfrm>
            <a:off x="3809160" y="4745520"/>
            <a:ext cx="183600" cy="412920"/>
          </a:xfrm>
          <a:prstGeom prst="line">
            <a:avLst/>
          </a:prstGeom>
          <a:ln w="25560">
            <a:solidFill>
              <a:srgbClr val="0000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2" name="CustomShape 13"/>
          <p:cNvSpPr/>
          <p:nvPr/>
        </p:nvSpPr>
        <p:spPr>
          <a:xfrm>
            <a:off x="3357000" y="5177160"/>
            <a:ext cx="46440" cy="4644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360">
            <a:solidFill>
              <a:srgbClr val="000000"/>
            </a:solidFill>
            <a:round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3" name="CustomShape 14"/>
          <p:cNvSpPr/>
          <p:nvPr/>
        </p:nvSpPr>
        <p:spPr>
          <a:xfrm>
            <a:off x="3785400" y="4697640"/>
            <a:ext cx="46440" cy="468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360">
            <a:solidFill>
              <a:srgbClr val="000000"/>
            </a:solidFill>
            <a:round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4" name="CustomShape 15"/>
          <p:cNvSpPr/>
          <p:nvPr/>
        </p:nvSpPr>
        <p:spPr>
          <a:xfrm>
            <a:off x="3969720" y="5128920"/>
            <a:ext cx="46440" cy="468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360">
            <a:solidFill>
              <a:srgbClr val="000000"/>
            </a:solidFill>
            <a:round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85" name="Picture 97"/>
          <p:cNvPicPr/>
          <p:nvPr/>
        </p:nvPicPr>
        <p:blipFill>
          <a:blip r:embed="rId2"/>
          <a:stretch/>
        </p:blipFill>
        <p:spPr>
          <a:xfrm>
            <a:off x="344880" y="3448800"/>
            <a:ext cx="2275920" cy="1996560"/>
          </a:xfrm>
          <a:prstGeom prst="rect">
            <a:avLst/>
          </a:prstGeom>
          <a:ln>
            <a:noFill/>
          </a:ln>
        </p:spPr>
      </p:pic>
      <p:sp>
        <p:nvSpPr>
          <p:cNvPr id="586" name="CustomShape 16"/>
          <p:cNvSpPr/>
          <p:nvPr/>
        </p:nvSpPr>
        <p:spPr>
          <a:xfrm>
            <a:off x="803880" y="2749320"/>
            <a:ext cx="12193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Theoretical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87" name="CustomShape 17"/>
          <p:cNvSpPr/>
          <p:nvPr/>
        </p:nvSpPr>
        <p:spPr>
          <a:xfrm>
            <a:off x="3204000" y="2739960"/>
            <a:ext cx="89316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Healthy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88" name="CustomShape 18"/>
          <p:cNvSpPr/>
          <p:nvPr/>
        </p:nvSpPr>
        <p:spPr>
          <a:xfrm>
            <a:off x="5316840" y="2739960"/>
            <a:ext cx="89028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Disease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89" name="Line 19"/>
          <p:cNvSpPr/>
          <p:nvPr/>
        </p:nvSpPr>
        <p:spPr>
          <a:xfrm>
            <a:off x="7436520" y="5191200"/>
            <a:ext cx="1960200" cy="36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0" name="CustomShape 20"/>
          <p:cNvSpPr/>
          <p:nvPr/>
        </p:nvSpPr>
        <p:spPr>
          <a:xfrm>
            <a:off x="7759440" y="3267720"/>
            <a:ext cx="356040" cy="1923480"/>
          </a:xfrm>
          <a:prstGeom prst="rect">
            <a:avLst/>
          </a:prstGeom>
          <a:solidFill>
            <a:srgbClr val="BFBFBF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1" name="CustomShape 21"/>
          <p:cNvSpPr/>
          <p:nvPr/>
        </p:nvSpPr>
        <p:spPr>
          <a:xfrm>
            <a:off x="8230680" y="4329720"/>
            <a:ext cx="356040" cy="861480"/>
          </a:xfrm>
          <a:prstGeom prst="rect">
            <a:avLst/>
          </a:prstGeom>
          <a:solidFill>
            <a:srgbClr val="00B05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2" name="CustomShape 22"/>
          <p:cNvSpPr/>
          <p:nvPr/>
        </p:nvSpPr>
        <p:spPr>
          <a:xfrm>
            <a:off x="8683560" y="3604680"/>
            <a:ext cx="356040" cy="1586520"/>
          </a:xfrm>
          <a:prstGeom prst="rect">
            <a:avLst/>
          </a:prstGeom>
          <a:solidFill>
            <a:srgbClr val="FF000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3" name="CustomShape 23"/>
          <p:cNvSpPr/>
          <p:nvPr/>
        </p:nvSpPr>
        <p:spPr>
          <a:xfrm>
            <a:off x="7391160" y="2901960"/>
            <a:ext cx="12193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Theoretical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94" name="CustomShape 24"/>
          <p:cNvSpPr/>
          <p:nvPr/>
        </p:nvSpPr>
        <p:spPr>
          <a:xfrm>
            <a:off x="7849080" y="3884760"/>
            <a:ext cx="89316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Healthy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95" name="CustomShape 25"/>
          <p:cNvSpPr/>
          <p:nvPr/>
        </p:nvSpPr>
        <p:spPr>
          <a:xfrm>
            <a:off x="8672040" y="3147120"/>
            <a:ext cx="89028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Disease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96" name="CustomShape 26"/>
          <p:cNvSpPr/>
          <p:nvPr/>
        </p:nvSpPr>
        <p:spPr>
          <a:xfrm>
            <a:off x="671040" y="123912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558ED5"/>
                </a:solidFill>
                <a:latin typeface="HelveticaNeue LightExt"/>
                <a:ea typeface="DejaVu Sans"/>
              </a:rPr>
              <a:t>Peptide quantification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597" name="CustomShape 27"/>
          <p:cNvSpPr/>
          <p:nvPr/>
        </p:nvSpPr>
        <p:spPr>
          <a:xfrm>
            <a:off x="838800" y="165312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Aim for a peptide quantification with high accuracy and precision</a:t>
            </a: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CustomShape 1"/>
          <p:cNvSpPr/>
          <p:nvPr/>
        </p:nvSpPr>
        <p:spPr>
          <a:xfrm>
            <a:off x="671040" y="123912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558ED5"/>
                </a:solidFill>
                <a:latin typeface="HelveticaNeue LightExt"/>
                <a:ea typeface="DejaVu Sans"/>
              </a:rPr>
              <a:t>Peptide quantification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599" name="CustomShape 2"/>
          <p:cNvSpPr/>
          <p:nvPr/>
        </p:nvSpPr>
        <p:spPr>
          <a:xfrm>
            <a:off x="1097280" y="2651760"/>
            <a:ext cx="777168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Calibration strategies with internal standards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600" name="CustomShape 3"/>
          <p:cNvSpPr/>
          <p:nvPr/>
        </p:nvSpPr>
        <p:spPr>
          <a:xfrm>
            <a:off x="2743200" y="3312000"/>
            <a:ext cx="4845600" cy="162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1528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Single-point calibration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External calibration curve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Reverse calibration curve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601" name="CustomShape 4"/>
          <p:cNvSpPr/>
          <p:nvPr/>
        </p:nvSpPr>
        <p:spPr>
          <a:xfrm>
            <a:off x="838800" y="165312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Aim for a peptide quantification with high accuracy and precision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602" name="CustomShape 5"/>
          <p:cNvSpPr/>
          <p:nvPr/>
        </p:nvSpPr>
        <p:spPr>
          <a:xfrm>
            <a:off x="1554480" y="5212080"/>
            <a:ext cx="6857280" cy="111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Webinar #13 (2016)</a:t>
            </a:r>
            <a:endParaRPr lang="en-US" sz="1800" b="0" strike="noStrike" spc="-1">
              <a:latin typeface="Arial"/>
            </a:endParaRPr>
          </a:p>
          <a:p>
            <a:endParaRPr lang="en-US" sz="1800" b="0" strike="noStrike" spc="-1">
              <a:latin typeface="Arial"/>
            </a:endParaRPr>
          </a:p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Calibrated Quantification with Skyline</a:t>
            </a:r>
            <a:endParaRPr lang="en-US" sz="1800" b="0" strike="noStrike" spc="-1">
              <a:latin typeface="Arial"/>
            </a:endParaRPr>
          </a:p>
          <a:p>
            <a:r>
              <a:rPr lang="en-US" sz="1800" b="1" strike="noStrike" spc="-1">
                <a:solidFill>
                  <a:srgbClr val="3465A4"/>
                </a:solidFill>
                <a:latin typeface="Arial"/>
                <a:ea typeface="DejaVu Sans"/>
              </a:rPr>
              <a:t>Chris Shuford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CustomShape 1"/>
          <p:cNvSpPr/>
          <p:nvPr/>
        </p:nvSpPr>
        <p:spPr>
          <a:xfrm>
            <a:off x="671040" y="123912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558ED5"/>
                </a:solidFill>
                <a:latin typeface="HelveticaNeue LightExt"/>
                <a:ea typeface="DejaVu Sans"/>
              </a:rPr>
              <a:t>Peptide quantification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604" name="CustomShape 2"/>
          <p:cNvSpPr/>
          <p:nvPr/>
        </p:nvSpPr>
        <p:spPr>
          <a:xfrm>
            <a:off x="838800" y="165312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Aim for a peptide quantification with high accuracy and precision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605" name="Line 3"/>
          <p:cNvSpPr/>
          <p:nvPr/>
        </p:nvSpPr>
        <p:spPr>
          <a:xfrm>
            <a:off x="1549440" y="2693520"/>
            <a:ext cx="360" cy="2844360"/>
          </a:xfrm>
          <a:prstGeom prst="line">
            <a:avLst/>
          </a:prstGeom>
          <a:ln w="19080">
            <a:solidFill>
              <a:srgbClr val="000000"/>
            </a:solidFill>
            <a:round/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6" name="Line 4"/>
          <p:cNvSpPr/>
          <p:nvPr/>
        </p:nvSpPr>
        <p:spPr>
          <a:xfrm flipH="1">
            <a:off x="1540080" y="5525640"/>
            <a:ext cx="2699640" cy="6120"/>
          </a:xfrm>
          <a:prstGeom prst="line">
            <a:avLst/>
          </a:prstGeom>
          <a:ln w="19080">
            <a:solidFill>
              <a:srgbClr val="000000"/>
            </a:solidFill>
            <a:round/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7" name="CustomShape 5"/>
          <p:cNvSpPr/>
          <p:nvPr/>
        </p:nvSpPr>
        <p:spPr>
          <a:xfrm rot="16200000">
            <a:off x="839520" y="3822480"/>
            <a:ext cx="775440" cy="425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Area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608" name="CustomShape 6"/>
          <p:cNvSpPr/>
          <p:nvPr/>
        </p:nvSpPr>
        <p:spPr>
          <a:xfrm>
            <a:off x="1923120" y="5817240"/>
            <a:ext cx="1625760" cy="425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Concentration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609" name="Line 7"/>
          <p:cNvSpPr/>
          <p:nvPr/>
        </p:nvSpPr>
        <p:spPr>
          <a:xfrm>
            <a:off x="1566720" y="5525640"/>
            <a:ext cx="360" cy="939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0" name="Line 8"/>
          <p:cNvSpPr/>
          <p:nvPr/>
        </p:nvSpPr>
        <p:spPr>
          <a:xfrm>
            <a:off x="1953720" y="5525640"/>
            <a:ext cx="360" cy="939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1" name="Line 9"/>
          <p:cNvSpPr/>
          <p:nvPr/>
        </p:nvSpPr>
        <p:spPr>
          <a:xfrm>
            <a:off x="2358360" y="5525640"/>
            <a:ext cx="360" cy="939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2" name="Line 10"/>
          <p:cNvSpPr/>
          <p:nvPr/>
        </p:nvSpPr>
        <p:spPr>
          <a:xfrm>
            <a:off x="2762640" y="5525640"/>
            <a:ext cx="360" cy="939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3" name="Line 11"/>
          <p:cNvSpPr/>
          <p:nvPr/>
        </p:nvSpPr>
        <p:spPr>
          <a:xfrm>
            <a:off x="3167280" y="5525640"/>
            <a:ext cx="360" cy="939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4" name="Line 12"/>
          <p:cNvSpPr/>
          <p:nvPr/>
        </p:nvSpPr>
        <p:spPr>
          <a:xfrm>
            <a:off x="3572280" y="5525640"/>
            <a:ext cx="360" cy="939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5" name="Line 13"/>
          <p:cNvSpPr/>
          <p:nvPr/>
        </p:nvSpPr>
        <p:spPr>
          <a:xfrm>
            <a:off x="3976560" y="5525640"/>
            <a:ext cx="360" cy="939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6" name="Line 14"/>
          <p:cNvSpPr/>
          <p:nvPr/>
        </p:nvSpPr>
        <p:spPr>
          <a:xfrm flipH="1">
            <a:off x="1463040" y="5525640"/>
            <a:ext cx="103680" cy="3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7" name="Line 15"/>
          <p:cNvSpPr/>
          <p:nvPr/>
        </p:nvSpPr>
        <p:spPr>
          <a:xfrm flipH="1">
            <a:off x="1463040" y="5098320"/>
            <a:ext cx="103680" cy="72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8" name="Line 16"/>
          <p:cNvSpPr/>
          <p:nvPr/>
        </p:nvSpPr>
        <p:spPr>
          <a:xfrm flipH="1">
            <a:off x="1463040" y="4579560"/>
            <a:ext cx="103680" cy="3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9" name="Line 17"/>
          <p:cNvSpPr/>
          <p:nvPr/>
        </p:nvSpPr>
        <p:spPr>
          <a:xfrm flipH="1">
            <a:off x="1463040" y="4060440"/>
            <a:ext cx="103680" cy="3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20" name="Line 18"/>
          <p:cNvSpPr/>
          <p:nvPr/>
        </p:nvSpPr>
        <p:spPr>
          <a:xfrm flipH="1">
            <a:off x="1463040" y="3541320"/>
            <a:ext cx="103680" cy="3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21" name="Line 19"/>
          <p:cNvSpPr/>
          <p:nvPr/>
        </p:nvSpPr>
        <p:spPr>
          <a:xfrm flipH="1">
            <a:off x="1463040" y="3022560"/>
            <a:ext cx="103680" cy="3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22" name="CustomShape 20"/>
          <p:cNvSpPr/>
          <p:nvPr/>
        </p:nvSpPr>
        <p:spPr>
          <a:xfrm>
            <a:off x="1790280" y="5582520"/>
            <a:ext cx="43704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Minion Pro"/>
                <a:ea typeface="DejaVu Sans"/>
              </a:rPr>
              <a:t>50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623" name="CustomShape 21"/>
          <p:cNvSpPr/>
          <p:nvPr/>
        </p:nvSpPr>
        <p:spPr>
          <a:xfrm>
            <a:off x="2109960" y="5582520"/>
            <a:ext cx="55116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Minion Pro"/>
                <a:ea typeface="DejaVu Sans"/>
              </a:rPr>
              <a:t>100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624" name="CustomShape 22"/>
          <p:cNvSpPr/>
          <p:nvPr/>
        </p:nvSpPr>
        <p:spPr>
          <a:xfrm>
            <a:off x="2522520" y="5582520"/>
            <a:ext cx="55116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Minion Pro"/>
                <a:ea typeface="DejaVu Sans"/>
              </a:rPr>
              <a:t>150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625" name="CustomShape 23"/>
          <p:cNvSpPr/>
          <p:nvPr/>
        </p:nvSpPr>
        <p:spPr>
          <a:xfrm>
            <a:off x="2935080" y="5582520"/>
            <a:ext cx="55080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Minion Pro"/>
                <a:ea typeface="DejaVu Sans"/>
              </a:rPr>
              <a:t>200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626" name="CustomShape 24"/>
          <p:cNvSpPr/>
          <p:nvPr/>
        </p:nvSpPr>
        <p:spPr>
          <a:xfrm>
            <a:off x="3347640" y="5582520"/>
            <a:ext cx="55080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Minion Pro"/>
                <a:ea typeface="DejaVu Sans"/>
              </a:rPr>
              <a:t>250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627" name="CustomShape 25"/>
          <p:cNvSpPr/>
          <p:nvPr/>
        </p:nvSpPr>
        <p:spPr>
          <a:xfrm>
            <a:off x="3760560" y="5582520"/>
            <a:ext cx="55080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Minion Pro"/>
                <a:ea typeface="DejaVu Sans"/>
              </a:rPr>
              <a:t>300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628" name="CustomShape 26"/>
          <p:cNvSpPr/>
          <p:nvPr/>
        </p:nvSpPr>
        <p:spPr>
          <a:xfrm>
            <a:off x="5017320" y="2956320"/>
            <a:ext cx="4491720" cy="3380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252525"/>
                </a:solidFill>
                <a:latin typeface="Arial"/>
                <a:ea typeface="DejaVu Sans"/>
              </a:rPr>
              <a:t>We establish the calibration line with two points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 marL="432000" lvl="1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8B"/>
                </a:solidFill>
                <a:latin typeface="Arial"/>
                <a:ea typeface="DejaVu Sans"/>
              </a:rPr>
              <a:t>The response of the heavy internal standard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600" b="0" strike="noStrike" spc="-1">
              <a:latin typeface="Arial"/>
            </a:endParaRPr>
          </a:p>
          <a:p>
            <a:pPr marL="432000" lvl="1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8E44AD"/>
                </a:solidFill>
                <a:latin typeface="Arial"/>
                <a:ea typeface="DejaVu Sans"/>
              </a:rPr>
              <a:t>The zero — that is, zero response for zero concentration.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We assume a linear range response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629" name="Line 27"/>
          <p:cNvSpPr/>
          <p:nvPr/>
        </p:nvSpPr>
        <p:spPr>
          <a:xfrm flipV="1">
            <a:off x="3671280" y="3293640"/>
            <a:ext cx="360" cy="2231640"/>
          </a:xfrm>
          <a:prstGeom prst="line">
            <a:avLst/>
          </a:prstGeom>
          <a:ln w="19080" cap="rnd">
            <a:solidFill>
              <a:srgbClr val="15229B"/>
            </a:solidFill>
            <a:custDash>
              <a:ds d="800000" sp="3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0" name="Line 28"/>
          <p:cNvSpPr/>
          <p:nvPr/>
        </p:nvSpPr>
        <p:spPr>
          <a:xfrm flipV="1">
            <a:off x="1549440" y="3333600"/>
            <a:ext cx="2121840" cy="14040"/>
          </a:xfrm>
          <a:prstGeom prst="line">
            <a:avLst/>
          </a:prstGeom>
          <a:ln w="19080" cap="rnd">
            <a:solidFill>
              <a:srgbClr val="15229B"/>
            </a:solidFill>
            <a:custDash>
              <a:ds d="800000" sp="3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1" name="Line 29"/>
          <p:cNvSpPr/>
          <p:nvPr/>
        </p:nvSpPr>
        <p:spPr>
          <a:xfrm flipV="1">
            <a:off x="1528200" y="4065120"/>
            <a:ext cx="1397880" cy="11160"/>
          </a:xfrm>
          <a:prstGeom prst="line">
            <a:avLst/>
          </a:prstGeom>
          <a:ln w="12600" cap="rnd">
            <a:solidFill>
              <a:srgbClr val="FF0000"/>
            </a:solidFill>
            <a:custDash>
              <a:ds d="500000" sp="5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2" name="Line 30"/>
          <p:cNvSpPr/>
          <p:nvPr/>
        </p:nvSpPr>
        <p:spPr>
          <a:xfrm flipV="1">
            <a:off x="2926080" y="4076280"/>
            <a:ext cx="360" cy="1449000"/>
          </a:xfrm>
          <a:prstGeom prst="line">
            <a:avLst/>
          </a:prstGeom>
          <a:ln w="12600" cap="rnd">
            <a:solidFill>
              <a:srgbClr val="FF0000"/>
            </a:solidFill>
            <a:custDash>
              <a:ds d="500000" sp="500000"/>
            </a:custDash>
            <a:round/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3" name="Line 31"/>
          <p:cNvSpPr/>
          <p:nvPr/>
        </p:nvSpPr>
        <p:spPr>
          <a:xfrm flipV="1">
            <a:off x="1540080" y="2876400"/>
            <a:ext cx="2574720" cy="2648880"/>
          </a:xfrm>
          <a:prstGeom prst="line">
            <a:avLst/>
          </a:prstGeom>
          <a:ln w="28440">
            <a:solidFill>
              <a:srgbClr val="00B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4" name="CustomShape 32"/>
          <p:cNvSpPr/>
          <p:nvPr/>
        </p:nvSpPr>
        <p:spPr>
          <a:xfrm>
            <a:off x="1430280" y="5582520"/>
            <a:ext cx="43704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Minion Pro"/>
                <a:ea typeface="DejaVu Sans"/>
              </a:rPr>
              <a:t>0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635" name="CustomShape 33"/>
          <p:cNvSpPr/>
          <p:nvPr/>
        </p:nvSpPr>
        <p:spPr>
          <a:xfrm>
            <a:off x="1214280" y="5402520"/>
            <a:ext cx="43704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Minion Pro"/>
                <a:ea typeface="DejaVu Sans"/>
              </a:rPr>
              <a:t>0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636" name="CustomShape 34"/>
          <p:cNvSpPr/>
          <p:nvPr/>
        </p:nvSpPr>
        <p:spPr>
          <a:xfrm>
            <a:off x="1580040" y="3022920"/>
            <a:ext cx="2037600" cy="28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heavy internal standard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637" name="CustomShape 35"/>
          <p:cNvSpPr/>
          <p:nvPr/>
        </p:nvSpPr>
        <p:spPr>
          <a:xfrm>
            <a:off x="1696320" y="3807720"/>
            <a:ext cx="1161360" cy="519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endogenous</a:t>
            </a:r>
            <a:endParaRPr lang="en-US" sz="1400" b="0" strike="noStrike" spc="-1">
              <a:latin typeface="Arial"/>
            </a:endParaRPr>
          </a:p>
          <a:p>
            <a:pPr algn="ctr">
              <a:lnSpc>
                <a:spcPct val="115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peptide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638" name="CustomShape 36"/>
          <p:cNvSpPr/>
          <p:nvPr/>
        </p:nvSpPr>
        <p:spPr>
          <a:xfrm>
            <a:off x="1477080" y="5394240"/>
            <a:ext cx="176040" cy="183960"/>
          </a:xfrm>
          <a:prstGeom prst="ellipse">
            <a:avLst/>
          </a:prstGeom>
          <a:solidFill>
            <a:srgbClr val="8E44AD"/>
          </a:solidFill>
          <a:ln w="25560">
            <a:solidFill>
              <a:srgbClr val="8E44A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9" name="CustomShape 37"/>
          <p:cNvSpPr/>
          <p:nvPr/>
        </p:nvSpPr>
        <p:spPr>
          <a:xfrm>
            <a:off x="3571920" y="3246840"/>
            <a:ext cx="180360" cy="183600"/>
          </a:xfrm>
          <a:prstGeom prst="ellipse">
            <a:avLst/>
          </a:prstGeom>
          <a:solidFill>
            <a:srgbClr val="15229B"/>
          </a:solidFill>
          <a:ln w="25560">
            <a:solidFill>
              <a:srgbClr val="15229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40" name="CustomShape 38"/>
          <p:cNvSpPr/>
          <p:nvPr/>
        </p:nvSpPr>
        <p:spPr>
          <a:xfrm>
            <a:off x="3566160" y="2214000"/>
            <a:ext cx="3016800" cy="345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Single-point calibration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CustomShape 1"/>
          <p:cNvSpPr/>
          <p:nvPr/>
        </p:nvSpPr>
        <p:spPr>
          <a:xfrm>
            <a:off x="671040" y="123912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558ED5"/>
                </a:solidFill>
                <a:latin typeface="HelveticaNeue LightExt"/>
                <a:ea typeface="DejaVu Sans"/>
              </a:rPr>
              <a:t>Peptide quantification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642" name="CustomShape 2"/>
          <p:cNvSpPr/>
          <p:nvPr/>
        </p:nvSpPr>
        <p:spPr>
          <a:xfrm>
            <a:off x="838800" y="165312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Aim for a peptide quantification with high accuracy and precision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643" name="Line 3"/>
          <p:cNvSpPr/>
          <p:nvPr/>
        </p:nvSpPr>
        <p:spPr>
          <a:xfrm>
            <a:off x="1549440" y="2693520"/>
            <a:ext cx="360" cy="2844360"/>
          </a:xfrm>
          <a:prstGeom prst="line">
            <a:avLst/>
          </a:prstGeom>
          <a:ln w="19080">
            <a:solidFill>
              <a:srgbClr val="000000"/>
            </a:solidFill>
            <a:round/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44" name="Line 4"/>
          <p:cNvSpPr/>
          <p:nvPr/>
        </p:nvSpPr>
        <p:spPr>
          <a:xfrm flipH="1">
            <a:off x="1540080" y="5525640"/>
            <a:ext cx="2699640" cy="6120"/>
          </a:xfrm>
          <a:prstGeom prst="line">
            <a:avLst/>
          </a:prstGeom>
          <a:ln w="19080">
            <a:solidFill>
              <a:srgbClr val="000000"/>
            </a:solidFill>
            <a:round/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45" name="CustomShape 5"/>
          <p:cNvSpPr/>
          <p:nvPr/>
        </p:nvSpPr>
        <p:spPr>
          <a:xfrm rot="16200000">
            <a:off x="839520" y="3822480"/>
            <a:ext cx="775440" cy="425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Area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646" name="CustomShape 6"/>
          <p:cNvSpPr/>
          <p:nvPr/>
        </p:nvSpPr>
        <p:spPr>
          <a:xfrm>
            <a:off x="1923120" y="5817240"/>
            <a:ext cx="1625760" cy="425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Concentration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647" name="Line 7"/>
          <p:cNvSpPr/>
          <p:nvPr/>
        </p:nvSpPr>
        <p:spPr>
          <a:xfrm>
            <a:off x="1566720" y="5525640"/>
            <a:ext cx="360" cy="939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48" name="Line 8"/>
          <p:cNvSpPr/>
          <p:nvPr/>
        </p:nvSpPr>
        <p:spPr>
          <a:xfrm>
            <a:off x="1953720" y="5525640"/>
            <a:ext cx="360" cy="939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49" name="Line 9"/>
          <p:cNvSpPr/>
          <p:nvPr/>
        </p:nvSpPr>
        <p:spPr>
          <a:xfrm>
            <a:off x="2358360" y="5525640"/>
            <a:ext cx="360" cy="939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0" name="Line 10"/>
          <p:cNvSpPr/>
          <p:nvPr/>
        </p:nvSpPr>
        <p:spPr>
          <a:xfrm>
            <a:off x="2762640" y="5525640"/>
            <a:ext cx="360" cy="939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1" name="Line 11"/>
          <p:cNvSpPr/>
          <p:nvPr/>
        </p:nvSpPr>
        <p:spPr>
          <a:xfrm>
            <a:off x="3167280" y="5525640"/>
            <a:ext cx="360" cy="939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2" name="Line 12"/>
          <p:cNvSpPr/>
          <p:nvPr/>
        </p:nvSpPr>
        <p:spPr>
          <a:xfrm>
            <a:off x="3572280" y="5525640"/>
            <a:ext cx="360" cy="939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3" name="Line 13"/>
          <p:cNvSpPr/>
          <p:nvPr/>
        </p:nvSpPr>
        <p:spPr>
          <a:xfrm>
            <a:off x="3976560" y="5525640"/>
            <a:ext cx="360" cy="939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4" name="Line 14"/>
          <p:cNvSpPr/>
          <p:nvPr/>
        </p:nvSpPr>
        <p:spPr>
          <a:xfrm flipH="1">
            <a:off x="1463040" y="5525640"/>
            <a:ext cx="103680" cy="3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5" name="Line 15"/>
          <p:cNvSpPr/>
          <p:nvPr/>
        </p:nvSpPr>
        <p:spPr>
          <a:xfrm flipH="1">
            <a:off x="1463040" y="5098320"/>
            <a:ext cx="103680" cy="72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6" name="Line 16"/>
          <p:cNvSpPr/>
          <p:nvPr/>
        </p:nvSpPr>
        <p:spPr>
          <a:xfrm flipH="1">
            <a:off x="1463040" y="4579560"/>
            <a:ext cx="103680" cy="3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7" name="Line 17"/>
          <p:cNvSpPr/>
          <p:nvPr/>
        </p:nvSpPr>
        <p:spPr>
          <a:xfrm flipH="1">
            <a:off x="1463040" y="4060440"/>
            <a:ext cx="103680" cy="3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8" name="Line 18"/>
          <p:cNvSpPr/>
          <p:nvPr/>
        </p:nvSpPr>
        <p:spPr>
          <a:xfrm flipH="1">
            <a:off x="1463040" y="3541320"/>
            <a:ext cx="103680" cy="3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9" name="Line 19"/>
          <p:cNvSpPr/>
          <p:nvPr/>
        </p:nvSpPr>
        <p:spPr>
          <a:xfrm flipH="1">
            <a:off x="1463040" y="3022560"/>
            <a:ext cx="103680" cy="3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60" name="CustomShape 20"/>
          <p:cNvSpPr/>
          <p:nvPr/>
        </p:nvSpPr>
        <p:spPr>
          <a:xfrm>
            <a:off x="1790280" y="5582520"/>
            <a:ext cx="43704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Minion Pro"/>
                <a:ea typeface="DejaVu Sans"/>
              </a:rPr>
              <a:t>50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661" name="CustomShape 21"/>
          <p:cNvSpPr/>
          <p:nvPr/>
        </p:nvSpPr>
        <p:spPr>
          <a:xfrm>
            <a:off x="2109960" y="5582520"/>
            <a:ext cx="55116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Minion Pro"/>
                <a:ea typeface="DejaVu Sans"/>
              </a:rPr>
              <a:t>100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662" name="CustomShape 22"/>
          <p:cNvSpPr/>
          <p:nvPr/>
        </p:nvSpPr>
        <p:spPr>
          <a:xfrm>
            <a:off x="2522520" y="5582520"/>
            <a:ext cx="55116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Minion Pro"/>
                <a:ea typeface="DejaVu Sans"/>
              </a:rPr>
              <a:t>150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663" name="CustomShape 23"/>
          <p:cNvSpPr/>
          <p:nvPr/>
        </p:nvSpPr>
        <p:spPr>
          <a:xfrm>
            <a:off x="2935080" y="5582520"/>
            <a:ext cx="55080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Minion Pro"/>
                <a:ea typeface="DejaVu Sans"/>
              </a:rPr>
              <a:t>200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664" name="CustomShape 24"/>
          <p:cNvSpPr/>
          <p:nvPr/>
        </p:nvSpPr>
        <p:spPr>
          <a:xfrm>
            <a:off x="3347640" y="5582520"/>
            <a:ext cx="55080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Minion Pro"/>
                <a:ea typeface="DejaVu Sans"/>
              </a:rPr>
              <a:t>250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665" name="CustomShape 25"/>
          <p:cNvSpPr/>
          <p:nvPr/>
        </p:nvSpPr>
        <p:spPr>
          <a:xfrm>
            <a:off x="3760560" y="5582520"/>
            <a:ext cx="55080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Minion Pro"/>
                <a:ea typeface="DejaVu Sans"/>
              </a:rPr>
              <a:t>300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666" name="Line 26"/>
          <p:cNvSpPr/>
          <p:nvPr/>
        </p:nvSpPr>
        <p:spPr>
          <a:xfrm flipV="1">
            <a:off x="3671280" y="3293640"/>
            <a:ext cx="360" cy="2231640"/>
          </a:xfrm>
          <a:prstGeom prst="line">
            <a:avLst/>
          </a:prstGeom>
          <a:ln w="19080" cap="rnd">
            <a:solidFill>
              <a:srgbClr val="15229B"/>
            </a:solidFill>
            <a:custDash>
              <a:ds d="800000" sp="3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67" name="Line 27"/>
          <p:cNvSpPr/>
          <p:nvPr/>
        </p:nvSpPr>
        <p:spPr>
          <a:xfrm flipV="1">
            <a:off x="1549440" y="3333600"/>
            <a:ext cx="2121840" cy="14040"/>
          </a:xfrm>
          <a:prstGeom prst="line">
            <a:avLst/>
          </a:prstGeom>
          <a:ln w="19080" cap="rnd">
            <a:solidFill>
              <a:srgbClr val="15229B"/>
            </a:solidFill>
            <a:custDash>
              <a:ds d="800000" sp="3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68" name="Line 28"/>
          <p:cNvSpPr/>
          <p:nvPr/>
        </p:nvSpPr>
        <p:spPr>
          <a:xfrm flipV="1">
            <a:off x="1528200" y="4065120"/>
            <a:ext cx="1397880" cy="11160"/>
          </a:xfrm>
          <a:prstGeom prst="line">
            <a:avLst/>
          </a:prstGeom>
          <a:ln w="12600" cap="rnd">
            <a:solidFill>
              <a:srgbClr val="FF0000"/>
            </a:solidFill>
            <a:custDash>
              <a:ds d="500000" sp="5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69" name="Line 29"/>
          <p:cNvSpPr/>
          <p:nvPr/>
        </p:nvSpPr>
        <p:spPr>
          <a:xfrm flipV="1">
            <a:off x="2926080" y="4076280"/>
            <a:ext cx="360" cy="1449000"/>
          </a:xfrm>
          <a:prstGeom prst="line">
            <a:avLst/>
          </a:prstGeom>
          <a:ln w="12600" cap="rnd">
            <a:solidFill>
              <a:srgbClr val="FF0000"/>
            </a:solidFill>
            <a:custDash>
              <a:ds d="500000" sp="500000"/>
            </a:custDash>
            <a:round/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70" name="CustomShape 30"/>
          <p:cNvSpPr/>
          <p:nvPr/>
        </p:nvSpPr>
        <p:spPr>
          <a:xfrm>
            <a:off x="1430280" y="5582520"/>
            <a:ext cx="43704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Minion Pro"/>
                <a:ea typeface="DejaVu Sans"/>
              </a:rPr>
              <a:t>0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671" name="CustomShape 31"/>
          <p:cNvSpPr/>
          <p:nvPr/>
        </p:nvSpPr>
        <p:spPr>
          <a:xfrm>
            <a:off x="1214280" y="5402520"/>
            <a:ext cx="43704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Minion Pro"/>
                <a:ea typeface="DejaVu Sans"/>
              </a:rPr>
              <a:t>0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672" name="CustomShape 32"/>
          <p:cNvSpPr/>
          <p:nvPr/>
        </p:nvSpPr>
        <p:spPr>
          <a:xfrm>
            <a:off x="1580040" y="3022920"/>
            <a:ext cx="2037600" cy="28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heavy internal standard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673" name="CustomShape 33"/>
          <p:cNvSpPr/>
          <p:nvPr/>
        </p:nvSpPr>
        <p:spPr>
          <a:xfrm>
            <a:off x="1696320" y="3807720"/>
            <a:ext cx="1161360" cy="519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endogenous</a:t>
            </a:r>
            <a:endParaRPr lang="en-US" sz="1400" b="0" strike="noStrike" spc="-1">
              <a:latin typeface="Arial"/>
            </a:endParaRPr>
          </a:p>
          <a:p>
            <a:pPr algn="ctr">
              <a:lnSpc>
                <a:spcPct val="115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peptide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674" name="CustomShape 34"/>
          <p:cNvSpPr/>
          <p:nvPr/>
        </p:nvSpPr>
        <p:spPr>
          <a:xfrm>
            <a:off x="3571920" y="3246840"/>
            <a:ext cx="180360" cy="183600"/>
          </a:xfrm>
          <a:prstGeom prst="ellipse">
            <a:avLst/>
          </a:prstGeom>
          <a:solidFill>
            <a:srgbClr val="15229B"/>
          </a:solidFill>
          <a:ln w="25560">
            <a:solidFill>
              <a:srgbClr val="15229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75" name="CustomShape 35"/>
          <p:cNvSpPr/>
          <p:nvPr/>
        </p:nvSpPr>
        <p:spPr>
          <a:xfrm>
            <a:off x="1581120" y="4537440"/>
            <a:ext cx="896040" cy="145440"/>
          </a:xfrm>
          <a:custGeom>
            <a:avLst/>
            <a:gdLst/>
            <a:ahLst/>
            <a:cxnLst/>
            <a:rect l="l" t="t" r="r" b="b"/>
            <a:pathLst>
              <a:path w="1023582" h="192580">
                <a:moveTo>
                  <a:pt x="0" y="187656"/>
                </a:moveTo>
                <a:cubicBezTo>
                  <a:pt x="127948" y="191921"/>
                  <a:pt x="255896" y="196186"/>
                  <a:pt x="368490" y="187656"/>
                </a:cubicBezTo>
                <a:cubicBezTo>
                  <a:pt x="481084" y="179126"/>
                  <a:pt x="566382" y="167753"/>
                  <a:pt x="675564" y="136477"/>
                </a:cubicBezTo>
                <a:cubicBezTo>
                  <a:pt x="784746" y="105201"/>
                  <a:pt x="729018" y="150125"/>
                  <a:pt x="1023582" y="0"/>
                </a:cubicBezTo>
              </a:path>
            </a:pathLst>
          </a:custGeom>
          <a:noFill/>
          <a:ln w="29160">
            <a:solidFill>
              <a:srgbClr val="00B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76" name="CustomShape 36"/>
          <p:cNvSpPr/>
          <p:nvPr/>
        </p:nvSpPr>
        <p:spPr>
          <a:xfrm>
            <a:off x="2478960" y="2930400"/>
            <a:ext cx="2144160" cy="1605960"/>
          </a:xfrm>
          <a:custGeom>
            <a:avLst/>
            <a:gdLst/>
            <a:ahLst/>
            <a:cxnLst/>
            <a:rect l="l" t="t" r="r" b="b"/>
            <a:pathLst>
              <a:path w="2568809" h="2326944">
                <a:moveTo>
                  <a:pt x="0" y="2326944"/>
                </a:moveTo>
                <a:cubicBezTo>
                  <a:pt x="46061" y="2307893"/>
                  <a:pt x="92123" y="2288843"/>
                  <a:pt x="327547" y="2009633"/>
                </a:cubicBezTo>
                <a:cubicBezTo>
                  <a:pt x="562971" y="1730423"/>
                  <a:pt x="1150962" y="954206"/>
                  <a:pt x="1412544" y="651681"/>
                </a:cubicBezTo>
                <a:cubicBezTo>
                  <a:pt x="1674126" y="349156"/>
                  <a:pt x="1751463" y="299114"/>
                  <a:pt x="1897039" y="194481"/>
                </a:cubicBezTo>
                <a:cubicBezTo>
                  <a:pt x="2042615" y="89848"/>
                  <a:pt x="2177955" y="54592"/>
                  <a:pt x="2286000" y="23884"/>
                </a:cubicBezTo>
                <a:cubicBezTo>
                  <a:pt x="2394045" y="-6824"/>
                  <a:pt x="2500384" y="14217"/>
                  <a:pt x="2545308" y="10236"/>
                </a:cubicBezTo>
                <a:cubicBezTo>
                  <a:pt x="2590232" y="6255"/>
                  <a:pt x="2557250" y="2275"/>
                  <a:pt x="2555544" y="0"/>
                </a:cubicBezTo>
              </a:path>
            </a:pathLst>
          </a:custGeom>
          <a:noFill/>
          <a:ln w="29160">
            <a:solidFill>
              <a:srgbClr val="00B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77" name="CustomShape 37"/>
          <p:cNvSpPr/>
          <p:nvPr/>
        </p:nvSpPr>
        <p:spPr>
          <a:xfrm>
            <a:off x="1585440" y="4832280"/>
            <a:ext cx="587880" cy="230040"/>
          </a:xfrm>
          <a:prstGeom prst="rect">
            <a:avLst/>
          </a:prstGeom>
          <a:noFill/>
          <a:ln w="291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Calibri"/>
                <a:ea typeface="DejaVu Sans"/>
              </a:rPr>
              <a:t>LOD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678" name="CustomShape 38"/>
          <p:cNvSpPr/>
          <p:nvPr/>
        </p:nvSpPr>
        <p:spPr>
          <a:xfrm>
            <a:off x="2841840" y="4587840"/>
            <a:ext cx="699840" cy="230400"/>
          </a:xfrm>
          <a:prstGeom prst="rect">
            <a:avLst/>
          </a:prstGeom>
          <a:noFill/>
          <a:ln w="291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Calibri"/>
                <a:ea typeface="DejaVu Sans"/>
              </a:rPr>
              <a:t>LLOQ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679" name="CustomShape 39"/>
          <p:cNvSpPr/>
          <p:nvPr/>
        </p:nvSpPr>
        <p:spPr>
          <a:xfrm flipV="1">
            <a:off x="1828800" y="4749120"/>
            <a:ext cx="73080" cy="151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91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80" name="CustomShape 40"/>
          <p:cNvSpPr/>
          <p:nvPr/>
        </p:nvSpPr>
        <p:spPr>
          <a:xfrm flipH="1" flipV="1">
            <a:off x="2510280" y="4575240"/>
            <a:ext cx="379800" cy="137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91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81" name="CustomShape 41"/>
          <p:cNvSpPr/>
          <p:nvPr/>
        </p:nvSpPr>
        <p:spPr>
          <a:xfrm>
            <a:off x="3961080" y="2776320"/>
            <a:ext cx="98280" cy="2210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91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82" name="CustomShape 42"/>
          <p:cNvSpPr/>
          <p:nvPr/>
        </p:nvSpPr>
        <p:spPr>
          <a:xfrm>
            <a:off x="3291840" y="2509200"/>
            <a:ext cx="699840" cy="230400"/>
          </a:xfrm>
          <a:prstGeom prst="rect">
            <a:avLst/>
          </a:prstGeom>
          <a:noFill/>
          <a:ln w="291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Calibri"/>
                <a:ea typeface="DejaVu Sans"/>
              </a:rPr>
              <a:t>ULOQ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683" name="CustomShape 43"/>
          <p:cNvSpPr/>
          <p:nvPr/>
        </p:nvSpPr>
        <p:spPr>
          <a:xfrm>
            <a:off x="3566160" y="2214000"/>
            <a:ext cx="3016800" cy="345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Single-point calibration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684" name="CustomShape 44"/>
          <p:cNvSpPr/>
          <p:nvPr/>
        </p:nvSpPr>
        <p:spPr>
          <a:xfrm>
            <a:off x="5017320" y="2956320"/>
            <a:ext cx="4491720" cy="3380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252525"/>
                </a:solidFill>
                <a:latin typeface="Arial"/>
                <a:ea typeface="DejaVu Sans"/>
              </a:rPr>
              <a:t>We establish the calibration line with two points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 marL="432000" lvl="1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8B"/>
                </a:solidFill>
                <a:latin typeface="Arial"/>
                <a:ea typeface="DejaVu Sans"/>
              </a:rPr>
              <a:t>The response of the heavy internal standard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600" b="0" strike="noStrike" spc="-1">
              <a:latin typeface="Arial"/>
            </a:endParaRPr>
          </a:p>
          <a:p>
            <a:pPr marL="432000" lvl="1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8E44AD"/>
                </a:solidFill>
                <a:latin typeface="Arial"/>
                <a:ea typeface="DejaVu Sans"/>
              </a:rPr>
              <a:t>The zero — that is, zero response for zero concentration.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We assume a linear range response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5" name="Picture 684"/>
          <p:cNvPicPr/>
          <p:nvPr/>
        </p:nvPicPr>
        <p:blipFill>
          <a:blip r:embed="rId3"/>
          <a:stretch/>
        </p:blipFill>
        <p:spPr>
          <a:xfrm>
            <a:off x="182880" y="2752200"/>
            <a:ext cx="5302440" cy="2935440"/>
          </a:xfrm>
          <a:prstGeom prst="rect">
            <a:avLst/>
          </a:prstGeom>
          <a:ln>
            <a:noFill/>
          </a:ln>
        </p:spPr>
      </p:pic>
      <p:sp>
        <p:nvSpPr>
          <p:cNvPr id="686" name="CustomShape 1"/>
          <p:cNvSpPr/>
          <p:nvPr/>
        </p:nvSpPr>
        <p:spPr>
          <a:xfrm>
            <a:off x="1463040" y="3768480"/>
            <a:ext cx="456120" cy="456120"/>
          </a:xfrm>
          <a:prstGeom prst="ellipse">
            <a:avLst/>
          </a:prstGeom>
          <a:solidFill>
            <a:srgbClr val="AADCF7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1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687" name="CustomShape 2"/>
          <p:cNvSpPr/>
          <p:nvPr/>
        </p:nvSpPr>
        <p:spPr>
          <a:xfrm>
            <a:off x="4023360" y="3677040"/>
            <a:ext cx="456120" cy="456120"/>
          </a:xfrm>
          <a:prstGeom prst="ellipse">
            <a:avLst/>
          </a:prstGeom>
          <a:solidFill>
            <a:srgbClr val="AADCF7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2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688" name="CustomShape 3"/>
          <p:cNvSpPr/>
          <p:nvPr/>
        </p:nvSpPr>
        <p:spPr>
          <a:xfrm>
            <a:off x="2834640" y="2579760"/>
            <a:ext cx="456120" cy="456120"/>
          </a:xfrm>
          <a:prstGeom prst="ellipse">
            <a:avLst/>
          </a:prstGeom>
          <a:solidFill>
            <a:srgbClr val="AADCF7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3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689" name="Line 4"/>
          <p:cNvSpPr/>
          <p:nvPr/>
        </p:nvSpPr>
        <p:spPr>
          <a:xfrm>
            <a:off x="1920240" y="4591440"/>
            <a:ext cx="1097280" cy="360"/>
          </a:xfrm>
          <a:prstGeom prst="line">
            <a:avLst/>
          </a:prstGeom>
          <a:ln w="19080">
            <a:solidFill>
              <a:srgbClr val="CC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90" name="Line 5"/>
          <p:cNvSpPr/>
          <p:nvPr/>
        </p:nvSpPr>
        <p:spPr>
          <a:xfrm flipV="1">
            <a:off x="3474720" y="3585600"/>
            <a:ext cx="731520" cy="640080"/>
          </a:xfrm>
          <a:prstGeom prst="line">
            <a:avLst/>
          </a:prstGeom>
          <a:ln w="19080">
            <a:solidFill>
              <a:srgbClr val="CC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91" name="Line 6"/>
          <p:cNvSpPr/>
          <p:nvPr/>
        </p:nvSpPr>
        <p:spPr>
          <a:xfrm flipH="1">
            <a:off x="3200400" y="3585600"/>
            <a:ext cx="731520" cy="639720"/>
          </a:xfrm>
          <a:prstGeom prst="line">
            <a:avLst/>
          </a:prstGeom>
          <a:ln w="19080">
            <a:solidFill>
              <a:srgbClr val="CC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92" name="Line 7"/>
          <p:cNvSpPr/>
          <p:nvPr/>
        </p:nvSpPr>
        <p:spPr>
          <a:xfrm flipH="1" flipV="1">
            <a:off x="2890080" y="3732480"/>
            <a:ext cx="182880" cy="457200"/>
          </a:xfrm>
          <a:prstGeom prst="line">
            <a:avLst/>
          </a:prstGeom>
          <a:ln w="19080">
            <a:solidFill>
              <a:srgbClr val="CC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93" name="CustomShape 8"/>
          <p:cNvSpPr/>
          <p:nvPr/>
        </p:nvSpPr>
        <p:spPr>
          <a:xfrm>
            <a:off x="5669280" y="2560320"/>
            <a:ext cx="4182840" cy="1736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marL="285840" indent="-284400">
              <a:lnSpc>
                <a:spcPct val="2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Precursor selection in quadrupole</a:t>
            </a:r>
            <a:endParaRPr lang="en-US" sz="1800" b="0" strike="noStrike" spc="-1">
              <a:latin typeface="Arial"/>
            </a:endParaRPr>
          </a:p>
          <a:p>
            <a:pPr marL="648000" lvl="2" indent="-215280">
              <a:lnSpc>
                <a:spcPct val="2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Isolation window</a:t>
            </a:r>
            <a:endParaRPr lang="en-US" sz="1600" b="0" strike="noStrike" spc="-1">
              <a:latin typeface="Arial"/>
            </a:endParaRPr>
          </a:p>
          <a:p>
            <a:pPr marL="285840" indent="-284400">
              <a:lnSpc>
                <a:spcPct val="2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Precursor fragmentation in collision cell</a:t>
            </a:r>
            <a:endParaRPr lang="en-US" sz="1800" b="0" strike="noStrike" spc="-1">
              <a:latin typeface="Arial"/>
            </a:endParaRPr>
          </a:p>
          <a:p>
            <a:pPr marL="648000" lvl="2" indent="-215280">
              <a:lnSpc>
                <a:spcPct val="2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Fill time</a:t>
            </a:r>
            <a:endParaRPr lang="en-US" sz="1600" b="0" strike="noStrike" spc="-1">
              <a:latin typeface="Arial"/>
            </a:endParaRPr>
          </a:p>
          <a:p>
            <a:pPr marL="648000" lvl="2" indent="-215280">
              <a:lnSpc>
                <a:spcPct val="2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Collision energy</a:t>
            </a:r>
            <a:endParaRPr lang="en-US" sz="1600" b="0" strike="noStrike" spc="-1">
              <a:latin typeface="Arial"/>
            </a:endParaRPr>
          </a:p>
          <a:p>
            <a:pPr marL="285840" indent="-284400">
              <a:lnSpc>
                <a:spcPct val="2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Fragment ion detection in the Orbitrap</a:t>
            </a:r>
            <a:endParaRPr lang="en-US" sz="1800" b="0" strike="noStrike" spc="-1">
              <a:latin typeface="Arial"/>
            </a:endParaRPr>
          </a:p>
          <a:p>
            <a:pPr marL="648000" lvl="2" indent="-215280">
              <a:lnSpc>
                <a:spcPct val="200000"/>
              </a:lnSpc>
              <a:buClr>
                <a:srgbClr val="000000"/>
              </a:buClr>
              <a:buFont typeface="Symbol"/>
              <a:buChar char=""/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Resolving power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694" name="CustomShape 9"/>
          <p:cNvSpPr/>
          <p:nvPr/>
        </p:nvSpPr>
        <p:spPr>
          <a:xfrm>
            <a:off x="671040" y="124056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Sensitivity and selectivity: a double boost for PRM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695" name="CustomShape 10"/>
          <p:cNvSpPr/>
          <p:nvPr/>
        </p:nvSpPr>
        <p:spPr>
          <a:xfrm>
            <a:off x="838800" y="165348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PRM in the Orbitrap Fusion Lumos</a:t>
            </a: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" name="Picture 695"/>
          <p:cNvPicPr/>
          <p:nvPr/>
        </p:nvPicPr>
        <p:blipFill>
          <a:blip r:embed="rId3"/>
          <a:stretch/>
        </p:blipFill>
        <p:spPr>
          <a:xfrm>
            <a:off x="182880" y="2752200"/>
            <a:ext cx="5302440" cy="2935440"/>
          </a:xfrm>
          <a:prstGeom prst="rect">
            <a:avLst/>
          </a:prstGeom>
          <a:ln>
            <a:noFill/>
          </a:ln>
        </p:spPr>
      </p:pic>
      <p:sp>
        <p:nvSpPr>
          <p:cNvPr id="697" name="CustomShape 1"/>
          <p:cNvSpPr/>
          <p:nvPr/>
        </p:nvSpPr>
        <p:spPr>
          <a:xfrm>
            <a:off x="1463040" y="3768480"/>
            <a:ext cx="456120" cy="456120"/>
          </a:xfrm>
          <a:prstGeom prst="ellipse">
            <a:avLst/>
          </a:prstGeom>
          <a:solidFill>
            <a:srgbClr val="AADCF7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1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698" name="CustomShape 2"/>
          <p:cNvSpPr/>
          <p:nvPr/>
        </p:nvSpPr>
        <p:spPr>
          <a:xfrm>
            <a:off x="4023360" y="3677040"/>
            <a:ext cx="456120" cy="456120"/>
          </a:xfrm>
          <a:prstGeom prst="ellipse">
            <a:avLst/>
          </a:prstGeom>
          <a:solidFill>
            <a:srgbClr val="AADCF7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2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699" name="CustomShape 3"/>
          <p:cNvSpPr/>
          <p:nvPr/>
        </p:nvSpPr>
        <p:spPr>
          <a:xfrm>
            <a:off x="2834640" y="2579760"/>
            <a:ext cx="456120" cy="456120"/>
          </a:xfrm>
          <a:prstGeom prst="ellipse">
            <a:avLst/>
          </a:prstGeom>
          <a:solidFill>
            <a:srgbClr val="AADCF7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3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700" name="Line 4"/>
          <p:cNvSpPr/>
          <p:nvPr/>
        </p:nvSpPr>
        <p:spPr>
          <a:xfrm>
            <a:off x="1920240" y="4591440"/>
            <a:ext cx="1097280" cy="360"/>
          </a:xfrm>
          <a:prstGeom prst="line">
            <a:avLst/>
          </a:prstGeom>
          <a:ln w="19080">
            <a:solidFill>
              <a:srgbClr val="CC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01" name="Line 5"/>
          <p:cNvSpPr/>
          <p:nvPr/>
        </p:nvSpPr>
        <p:spPr>
          <a:xfrm flipV="1">
            <a:off x="3474720" y="3585600"/>
            <a:ext cx="731520" cy="640080"/>
          </a:xfrm>
          <a:prstGeom prst="line">
            <a:avLst/>
          </a:prstGeom>
          <a:ln w="19080">
            <a:solidFill>
              <a:srgbClr val="CC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02" name="Line 6"/>
          <p:cNvSpPr/>
          <p:nvPr/>
        </p:nvSpPr>
        <p:spPr>
          <a:xfrm flipH="1">
            <a:off x="3200400" y="3585600"/>
            <a:ext cx="731520" cy="639720"/>
          </a:xfrm>
          <a:prstGeom prst="line">
            <a:avLst/>
          </a:prstGeom>
          <a:ln w="19080">
            <a:solidFill>
              <a:srgbClr val="CC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03" name="Line 7"/>
          <p:cNvSpPr/>
          <p:nvPr/>
        </p:nvSpPr>
        <p:spPr>
          <a:xfrm flipH="1" flipV="1">
            <a:off x="2890080" y="3732480"/>
            <a:ext cx="182880" cy="457200"/>
          </a:xfrm>
          <a:prstGeom prst="line">
            <a:avLst/>
          </a:prstGeom>
          <a:ln w="19080">
            <a:solidFill>
              <a:srgbClr val="CC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04" name="CustomShape 8"/>
          <p:cNvSpPr/>
          <p:nvPr/>
        </p:nvSpPr>
        <p:spPr>
          <a:xfrm>
            <a:off x="671040" y="124020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Sensitivity and selectivity: a double boost for PRM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705" name="CustomShape 9"/>
          <p:cNvSpPr/>
          <p:nvPr/>
        </p:nvSpPr>
        <p:spPr>
          <a:xfrm>
            <a:off x="838800" y="165312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PRM in the Orbitrap Fusion Lumos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706" name="CustomShape 10"/>
          <p:cNvSpPr/>
          <p:nvPr/>
        </p:nvSpPr>
        <p:spPr>
          <a:xfrm>
            <a:off x="5669280" y="2560320"/>
            <a:ext cx="4182840" cy="1736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marL="285840" indent="-284400">
              <a:lnSpc>
                <a:spcPct val="2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Precursor selection in quadrupole</a:t>
            </a:r>
            <a:endParaRPr lang="en-US" sz="1800" b="0" strike="noStrike" spc="-1">
              <a:latin typeface="Arial"/>
            </a:endParaRPr>
          </a:p>
          <a:p>
            <a:pPr marL="648000" lvl="2" indent="-215280">
              <a:lnSpc>
                <a:spcPct val="2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Isolation window</a:t>
            </a:r>
            <a:endParaRPr lang="en-US" sz="1600" b="0" strike="noStrike" spc="-1">
              <a:latin typeface="Arial"/>
            </a:endParaRPr>
          </a:p>
          <a:p>
            <a:pPr marL="285840" indent="-284400">
              <a:lnSpc>
                <a:spcPct val="2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Precursor fragmentation in collision cell</a:t>
            </a:r>
            <a:endParaRPr lang="en-US" sz="1800" b="0" strike="noStrike" spc="-1">
              <a:latin typeface="Arial"/>
            </a:endParaRPr>
          </a:p>
          <a:p>
            <a:pPr marL="648000" lvl="2" indent="-215280">
              <a:lnSpc>
                <a:spcPct val="2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1" strike="noStrike" spc="-1">
                <a:solidFill>
                  <a:srgbClr val="CE181E"/>
                </a:solidFill>
                <a:latin typeface="Calibri"/>
                <a:ea typeface="DejaVu Sans"/>
              </a:rPr>
              <a:t>Fill time</a:t>
            </a:r>
            <a:endParaRPr lang="en-US" sz="1600" b="0" strike="noStrike" spc="-1">
              <a:latin typeface="Arial"/>
            </a:endParaRPr>
          </a:p>
          <a:p>
            <a:pPr marL="648000" lvl="2" indent="-215280">
              <a:lnSpc>
                <a:spcPct val="2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Collision energy</a:t>
            </a:r>
            <a:endParaRPr lang="en-US" sz="1600" b="0" strike="noStrike" spc="-1">
              <a:latin typeface="Arial"/>
            </a:endParaRPr>
          </a:p>
          <a:p>
            <a:pPr marL="285840" indent="-284400">
              <a:lnSpc>
                <a:spcPct val="2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Fragment ion detection in the Orbitrap</a:t>
            </a:r>
            <a:endParaRPr lang="en-US" sz="1800" b="0" strike="noStrike" spc="-1">
              <a:latin typeface="Arial"/>
            </a:endParaRPr>
          </a:p>
          <a:p>
            <a:pPr marL="648000" lvl="2" indent="-216000">
              <a:lnSpc>
                <a:spcPct val="2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1" strike="noStrike" spc="-1">
                <a:solidFill>
                  <a:srgbClr val="CE181E"/>
                </a:solidFill>
                <a:latin typeface="Calibri"/>
                <a:ea typeface="DejaVu Sans"/>
              </a:rPr>
              <a:t>Resolving power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07" name="CustomShape 11"/>
          <p:cNvSpPr/>
          <p:nvPr/>
        </p:nvSpPr>
        <p:spPr>
          <a:xfrm>
            <a:off x="8339400" y="5622480"/>
            <a:ext cx="13107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SELECTIVITY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08" name="CustomShape 12"/>
          <p:cNvSpPr/>
          <p:nvPr/>
        </p:nvSpPr>
        <p:spPr>
          <a:xfrm>
            <a:off x="8307720" y="4114800"/>
            <a:ext cx="1525320" cy="39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SENSITIVITY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09" name="CustomShape 13"/>
          <p:cNvSpPr/>
          <p:nvPr/>
        </p:nvSpPr>
        <p:spPr>
          <a:xfrm>
            <a:off x="7863840" y="5774040"/>
            <a:ext cx="443160" cy="90720"/>
          </a:xfrm>
          <a:custGeom>
            <a:avLst/>
            <a:gdLst/>
            <a:ahLst/>
            <a:cxnLst/>
            <a:rect l="l" t="t" r="r" b="b"/>
            <a:pathLst>
              <a:path w="1235" h="256">
                <a:moveTo>
                  <a:pt x="0" y="127"/>
                </a:moveTo>
                <a:lnTo>
                  <a:pt x="949" y="127"/>
                </a:lnTo>
                <a:lnTo>
                  <a:pt x="949" y="0"/>
                </a:lnTo>
                <a:lnTo>
                  <a:pt x="1234" y="127"/>
                </a:lnTo>
                <a:lnTo>
                  <a:pt x="949" y="255"/>
                </a:lnTo>
                <a:lnTo>
                  <a:pt x="949" y="127"/>
                </a:lnTo>
                <a:lnTo>
                  <a:pt x="0" y="127"/>
                </a:lnTo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10" name="CustomShape 14"/>
          <p:cNvSpPr/>
          <p:nvPr/>
        </p:nvSpPr>
        <p:spPr>
          <a:xfrm>
            <a:off x="7863840" y="4226400"/>
            <a:ext cx="443160" cy="90720"/>
          </a:xfrm>
          <a:custGeom>
            <a:avLst/>
            <a:gdLst/>
            <a:ahLst/>
            <a:cxnLst/>
            <a:rect l="l" t="t" r="r" b="b"/>
            <a:pathLst>
              <a:path w="1235" h="256">
                <a:moveTo>
                  <a:pt x="0" y="127"/>
                </a:moveTo>
                <a:lnTo>
                  <a:pt x="949" y="127"/>
                </a:lnTo>
                <a:lnTo>
                  <a:pt x="949" y="0"/>
                </a:lnTo>
                <a:lnTo>
                  <a:pt x="1234" y="127"/>
                </a:lnTo>
                <a:lnTo>
                  <a:pt x="949" y="255"/>
                </a:lnTo>
                <a:lnTo>
                  <a:pt x="949" y="127"/>
                </a:lnTo>
                <a:lnTo>
                  <a:pt x="0" y="127"/>
                </a:lnTo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1" name="Picture 710"/>
          <p:cNvPicPr/>
          <p:nvPr/>
        </p:nvPicPr>
        <p:blipFill>
          <a:blip r:embed="rId3"/>
          <a:srcRect l="28610" t="9197" b="22593"/>
          <a:stretch/>
        </p:blipFill>
        <p:spPr>
          <a:xfrm>
            <a:off x="1737360" y="2651760"/>
            <a:ext cx="7195320" cy="3708720"/>
          </a:xfrm>
          <a:prstGeom prst="rect">
            <a:avLst/>
          </a:prstGeom>
          <a:ln>
            <a:noFill/>
          </a:ln>
        </p:spPr>
      </p:pic>
      <p:sp>
        <p:nvSpPr>
          <p:cNvPr id="712" name="CustomShape 1"/>
          <p:cNvSpPr/>
          <p:nvPr/>
        </p:nvSpPr>
        <p:spPr>
          <a:xfrm>
            <a:off x="3108960" y="2232360"/>
            <a:ext cx="5577120" cy="418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Fill time = 60 ms 		Res Power = 30K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713" name="CustomShape 2"/>
          <p:cNvSpPr/>
          <p:nvPr/>
        </p:nvSpPr>
        <p:spPr>
          <a:xfrm>
            <a:off x="671040" y="124056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Sensitivity and selectivity: a double boost for PRM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714" name="CustomShape 3"/>
          <p:cNvSpPr/>
          <p:nvPr/>
        </p:nvSpPr>
        <p:spPr>
          <a:xfrm>
            <a:off x="838800" y="165348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PRM in the Orbitrap Fusion Lumos</a:t>
            </a: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5" name="Picture 714"/>
          <p:cNvPicPr/>
          <p:nvPr/>
        </p:nvPicPr>
        <p:blipFill>
          <a:blip r:embed="rId3"/>
          <a:srcRect l="28404" t="8993" b="22495"/>
          <a:stretch/>
        </p:blipFill>
        <p:spPr>
          <a:xfrm>
            <a:off x="1233360" y="2579760"/>
            <a:ext cx="7969320" cy="4114080"/>
          </a:xfrm>
          <a:prstGeom prst="rect">
            <a:avLst/>
          </a:prstGeom>
          <a:ln>
            <a:noFill/>
          </a:ln>
        </p:spPr>
      </p:pic>
      <p:sp>
        <p:nvSpPr>
          <p:cNvPr id="716" name="CustomShape 1"/>
          <p:cNvSpPr/>
          <p:nvPr/>
        </p:nvSpPr>
        <p:spPr>
          <a:xfrm>
            <a:off x="3108960" y="2232720"/>
            <a:ext cx="5577120" cy="418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Fill time = 250 ms 	Res Power = 120K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717" name="CustomShape 2"/>
          <p:cNvSpPr/>
          <p:nvPr/>
        </p:nvSpPr>
        <p:spPr>
          <a:xfrm>
            <a:off x="671040" y="124056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Sensitivity and selectivity: a double boost for PRM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718" name="CustomShape 3"/>
          <p:cNvSpPr/>
          <p:nvPr/>
        </p:nvSpPr>
        <p:spPr>
          <a:xfrm>
            <a:off x="838800" y="165348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PRM in the Orbitrap Fusion Lumos</a:t>
            </a: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" name="Picture 718"/>
          <p:cNvPicPr/>
          <p:nvPr/>
        </p:nvPicPr>
        <p:blipFill>
          <a:blip r:embed="rId3"/>
          <a:stretch/>
        </p:blipFill>
        <p:spPr>
          <a:xfrm>
            <a:off x="91440" y="2632680"/>
            <a:ext cx="5302440" cy="2935440"/>
          </a:xfrm>
          <a:prstGeom prst="rect">
            <a:avLst/>
          </a:prstGeom>
          <a:ln>
            <a:noFill/>
          </a:ln>
        </p:spPr>
      </p:pic>
      <p:sp>
        <p:nvSpPr>
          <p:cNvPr id="720" name="CustomShape 1"/>
          <p:cNvSpPr/>
          <p:nvPr/>
        </p:nvSpPr>
        <p:spPr>
          <a:xfrm>
            <a:off x="1371600" y="3648960"/>
            <a:ext cx="456120" cy="456120"/>
          </a:xfrm>
          <a:prstGeom prst="ellipse">
            <a:avLst/>
          </a:prstGeom>
          <a:solidFill>
            <a:srgbClr val="AADCF7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1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721" name="CustomShape 2"/>
          <p:cNvSpPr/>
          <p:nvPr/>
        </p:nvSpPr>
        <p:spPr>
          <a:xfrm>
            <a:off x="3931920" y="3557520"/>
            <a:ext cx="456120" cy="456120"/>
          </a:xfrm>
          <a:prstGeom prst="ellipse">
            <a:avLst/>
          </a:prstGeom>
          <a:solidFill>
            <a:srgbClr val="AADCF7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2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722" name="CustomShape 3"/>
          <p:cNvSpPr/>
          <p:nvPr/>
        </p:nvSpPr>
        <p:spPr>
          <a:xfrm>
            <a:off x="2743200" y="2460240"/>
            <a:ext cx="456120" cy="456120"/>
          </a:xfrm>
          <a:prstGeom prst="ellipse">
            <a:avLst/>
          </a:prstGeom>
          <a:solidFill>
            <a:srgbClr val="AADCF7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3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723" name="Line 4"/>
          <p:cNvSpPr/>
          <p:nvPr/>
        </p:nvSpPr>
        <p:spPr>
          <a:xfrm>
            <a:off x="1828800" y="4471920"/>
            <a:ext cx="1097280" cy="360"/>
          </a:xfrm>
          <a:prstGeom prst="line">
            <a:avLst/>
          </a:prstGeom>
          <a:ln w="19080">
            <a:solidFill>
              <a:srgbClr val="CC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24" name="Line 5"/>
          <p:cNvSpPr/>
          <p:nvPr/>
        </p:nvSpPr>
        <p:spPr>
          <a:xfrm flipV="1">
            <a:off x="3383280" y="3466080"/>
            <a:ext cx="731520" cy="640080"/>
          </a:xfrm>
          <a:prstGeom prst="line">
            <a:avLst/>
          </a:prstGeom>
          <a:ln w="19080">
            <a:solidFill>
              <a:srgbClr val="CC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25" name="Line 6"/>
          <p:cNvSpPr/>
          <p:nvPr/>
        </p:nvSpPr>
        <p:spPr>
          <a:xfrm flipH="1">
            <a:off x="3108960" y="3466080"/>
            <a:ext cx="731520" cy="639720"/>
          </a:xfrm>
          <a:prstGeom prst="line">
            <a:avLst/>
          </a:prstGeom>
          <a:ln w="19080">
            <a:solidFill>
              <a:srgbClr val="CC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26" name="Line 7"/>
          <p:cNvSpPr/>
          <p:nvPr/>
        </p:nvSpPr>
        <p:spPr>
          <a:xfrm flipH="1" flipV="1">
            <a:off x="2798640" y="3612960"/>
            <a:ext cx="182880" cy="457200"/>
          </a:xfrm>
          <a:prstGeom prst="line">
            <a:avLst/>
          </a:prstGeom>
          <a:ln w="19080">
            <a:solidFill>
              <a:srgbClr val="CC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27" name="CustomShape 8"/>
          <p:cNvSpPr/>
          <p:nvPr/>
        </p:nvSpPr>
        <p:spPr>
          <a:xfrm>
            <a:off x="7063560" y="4112280"/>
            <a:ext cx="398520" cy="174240"/>
          </a:xfrm>
          <a:prstGeom prst="rect">
            <a:avLst/>
          </a:prstGeom>
          <a:solidFill>
            <a:srgbClr val="FF000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28" name="CustomShape 9"/>
          <p:cNvSpPr/>
          <p:nvPr/>
        </p:nvSpPr>
        <p:spPr>
          <a:xfrm>
            <a:off x="7514280" y="4112280"/>
            <a:ext cx="398520" cy="174240"/>
          </a:xfrm>
          <a:prstGeom prst="rect">
            <a:avLst/>
          </a:prstGeom>
          <a:solidFill>
            <a:srgbClr val="FFC00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29" name="CustomShape 10"/>
          <p:cNvSpPr/>
          <p:nvPr/>
        </p:nvSpPr>
        <p:spPr>
          <a:xfrm>
            <a:off x="7964280" y="4112280"/>
            <a:ext cx="398520" cy="174240"/>
          </a:xfrm>
          <a:prstGeom prst="rect">
            <a:avLst/>
          </a:prstGeom>
          <a:solidFill>
            <a:srgbClr val="00B05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30" name="CustomShape 11"/>
          <p:cNvSpPr/>
          <p:nvPr/>
        </p:nvSpPr>
        <p:spPr>
          <a:xfrm>
            <a:off x="8414640" y="4112280"/>
            <a:ext cx="398520" cy="174240"/>
          </a:xfrm>
          <a:prstGeom prst="rect">
            <a:avLst/>
          </a:prstGeom>
          <a:solidFill>
            <a:srgbClr val="0070C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31" name="CustomShape 12"/>
          <p:cNvSpPr/>
          <p:nvPr/>
        </p:nvSpPr>
        <p:spPr>
          <a:xfrm>
            <a:off x="8864640" y="4112280"/>
            <a:ext cx="398520" cy="174240"/>
          </a:xfrm>
          <a:prstGeom prst="rect">
            <a:avLst/>
          </a:prstGeom>
          <a:solidFill>
            <a:srgbClr val="7030A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32" name="CustomShape 13"/>
          <p:cNvSpPr/>
          <p:nvPr/>
        </p:nvSpPr>
        <p:spPr>
          <a:xfrm>
            <a:off x="7514280" y="4330080"/>
            <a:ext cx="398520" cy="174240"/>
          </a:xfrm>
          <a:prstGeom prst="rect">
            <a:avLst/>
          </a:prstGeom>
          <a:solidFill>
            <a:srgbClr val="FF000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33" name="CustomShape 14"/>
          <p:cNvSpPr/>
          <p:nvPr/>
        </p:nvSpPr>
        <p:spPr>
          <a:xfrm>
            <a:off x="7964280" y="4330080"/>
            <a:ext cx="398520" cy="174240"/>
          </a:xfrm>
          <a:prstGeom prst="rect">
            <a:avLst/>
          </a:prstGeom>
          <a:solidFill>
            <a:srgbClr val="FFC00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34" name="CustomShape 15"/>
          <p:cNvSpPr/>
          <p:nvPr/>
        </p:nvSpPr>
        <p:spPr>
          <a:xfrm>
            <a:off x="8414640" y="4330080"/>
            <a:ext cx="398520" cy="174240"/>
          </a:xfrm>
          <a:prstGeom prst="rect">
            <a:avLst/>
          </a:prstGeom>
          <a:solidFill>
            <a:srgbClr val="00B05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35" name="CustomShape 16"/>
          <p:cNvSpPr/>
          <p:nvPr/>
        </p:nvSpPr>
        <p:spPr>
          <a:xfrm>
            <a:off x="8864640" y="4330080"/>
            <a:ext cx="398520" cy="174240"/>
          </a:xfrm>
          <a:prstGeom prst="rect">
            <a:avLst/>
          </a:prstGeom>
          <a:solidFill>
            <a:srgbClr val="0070C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36" name="CustomShape 17"/>
          <p:cNvSpPr/>
          <p:nvPr/>
        </p:nvSpPr>
        <p:spPr>
          <a:xfrm>
            <a:off x="9315000" y="4330080"/>
            <a:ext cx="398880" cy="174240"/>
          </a:xfrm>
          <a:prstGeom prst="rect">
            <a:avLst/>
          </a:prstGeom>
          <a:solidFill>
            <a:srgbClr val="7030A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37" name="CustomShape 18"/>
          <p:cNvSpPr/>
          <p:nvPr/>
        </p:nvSpPr>
        <p:spPr>
          <a:xfrm>
            <a:off x="7049520" y="3749040"/>
            <a:ext cx="43344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FF0000"/>
                </a:solidFill>
                <a:latin typeface="Calibri"/>
                <a:ea typeface="DejaVu Sans"/>
              </a:rPr>
              <a:t>P1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38" name="CustomShape 19"/>
          <p:cNvSpPr/>
          <p:nvPr/>
        </p:nvSpPr>
        <p:spPr>
          <a:xfrm>
            <a:off x="7497360" y="3749040"/>
            <a:ext cx="43344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FFC000"/>
                </a:solidFill>
                <a:latin typeface="Calibri"/>
                <a:ea typeface="DejaVu Sans"/>
              </a:rPr>
              <a:t>P2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39" name="CustomShape 20"/>
          <p:cNvSpPr/>
          <p:nvPr/>
        </p:nvSpPr>
        <p:spPr>
          <a:xfrm>
            <a:off x="7945920" y="3749040"/>
            <a:ext cx="43344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B050"/>
                </a:solidFill>
                <a:latin typeface="Calibri"/>
                <a:ea typeface="DejaVu Sans"/>
              </a:rPr>
              <a:t>P3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40" name="CustomShape 21"/>
          <p:cNvSpPr/>
          <p:nvPr/>
        </p:nvSpPr>
        <p:spPr>
          <a:xfrm>
            <a:off x="8394120" y="3749040"/>
            <a:ext cx="43344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70C0"/>
                </a:solidFill>
                <a:latin typeface="Calibri"/>
                <a:ea typeface="DejaVu Sans"/>
              </a:rPr>
              <a:t>P4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41" name="CustomShape 22"/>
          <p:cNvSpPr/>
          <p:nvPr/>
        </p:nvSpPr>
        <p:spPr>
          <a:xfrm>
            <a:off x="8841960" y="3749040"/>
            <a:ext cx="43344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7030A0"/>
                </a:solidFill>
                <a:latin typeface="Calibri"/>
                <a:ea typeface="DejaVu Sans"/>
              </a:rPr>
              <a:t>P5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42" name="CustomShape 23"/>
          <p:cNvSpPr/>
          <p:nvPr/>
        </p:nvSpPr>
        <p:spPr>
          <a:xfrm>
            <a:off x="7061400" y="4457880"/>
            <a:ext cx="40176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000000"/>
            </a:solidFill>
            <a:round/>
            <a:headEnd type="triangle" w="med" len="med"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43" name="CustomShape 24"/>
          <p:cNvSpPr/>
          <p:nvPr/>
        </p:nvSpPr>
        <p:spPr>
          <a:xfrm>
            <a:off x="7024320" y="4455000"/>
            <a:ext cx="521280" cy="2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0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120ms</a:t>
            </a:r>
            <a:endParaRPr lang="en-US" sz="1000" b="0" strike="noStrike" spc="-1">
              <a:latin typeface="Arial"/>
            </a:endParaRPr>
          </a:p>
        </p:txBody>
      </p:sp>
      <p:sp>
        <p:nvSpPr>
          <p:cNvPr id="744" name="CustomShape 25"/>
          <p:cNvSpPr/>
          <p:nvPr/>
        </p:nvSpPr>
        <p:spPr>
          <a:xfrm>
            <a:off x="4471560" y="4021920"/>
            <a:ext cx="2469240" cy="30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Fill Time (120 ms)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745" name="CustomShape 26"/>
          <p:cNvSpPr/>
          <p:nvPr/>
        </p:nvSpPr>
        <p:spPr>
          <a:xfrm>
            <a:off x="4389120" y="4263120"/>
            <a:ext cx="2633760" cy="30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Transient length OT (60k 120ms)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746" name="CustomShape 27"/>
          <p:cNvSpPr/>
          <p:nvPr/>
        </p:nvSpPr>
        <p:spPr>
          <a:xfrm>
            <a:off x="671040" y="124056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Sensitivity and selectivity: a double boost for PRM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747" name="CustomShape 28"/>
          <p:cNvSpPr/>
          <p:nvPr/>
        </p:nvSpPr>
        <p:spPr>
          <a:xfrm>
            <a:off x="838800" y="165348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PRM in the Orbitrap Fusion Lumos</a:t>
            </a: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7B7081A-029B-4678-96CC-BEB65EDD3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Recorded Webinars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7BAA731-EA77-463D-9912-D44C24DB843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93043" y="2454130"/>
            <a:ext cx="8694539" cy="3597787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en-US" sz="2976" dirty="0"/>
              <a:t>16 other webinars + this one </a:t>
            </a:r>
            <a:r>
              <a:rPr lang="en-US" sz="2976" i="1" dirty="0"/>
              <a:t>Coming Soon!</a:t>
            </a:r>
          </a:p>
          <a:p>
            <a:endParaRPr lang="en-US" sz="909" b="1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r>
              <a:rPr lang="en-US" b="1" spc="-1" dirty="0">
                <a:solidFill>
                  <a:srgbClr val="000000"/>
                </a:solidFill>
                <a:ea typeface="DejaVu Sans"/>
              </a:rPr>
              <a:t>Webinar #3 (2013)</a:t>
            </a:r>
            <a:br>
              <a:rPr lang="en-US" b="1" spc="-1" dirty="0">
                <a:solidFill>
                  <a:srgbClr val="000000"/>
                </a:solidFill>
                <a:ea typeface="DejaVu Sans"/>
              </a:rPr>
            </a:br>
            <a:r>
              <a:rPr lang="en-US" spc="-1" dirty="0">
                <a:solidFill>
                  <a:srgbClr val="000000"/>
                </a:solidFill>
                <a:ea typeface="DejaVu Sans"/>
              </a:rPr>
              <a:t>PRM Targeted Proteomics Using Full-Scan MS and Skyline</a:t>
            </a:r>
            <a:br>
              <a:rPr lang="en-US" spc="-1" dirty="0">
                <a:solidFill>
                  <a:srgbClr val="000000"/>
                </a:solidFill>
                <a:ea typeface="DejaVu Sans"/>
              </a:rPr>
            </a:br>
            <a:r>
              <a:rPr lang="en-US" b="1" spc="-1" dirty="0">
                <a:solidFill>
                  <a:srgbClr val="3465A4"/>
                </a:solidFill>
                <a:ea typeface="DejaVu Sans"/>
              </a:rPr>
              <a:t>Bruno </a:t>
            </a:r>
            <a:r>
              <a:rPr lang="en-US" b="1" spc="-1" dirty="0" err="1">
                <a:solidFill>
                  <a:srgbClr val="3465A4"/>
                </a:solidFill>
                <a:ea typeface="DejaVu Sans"/>
              </a:rPr>
              <a:t>Domon</a:t>
            </a:r>
            <a:endParaRPr lang="en-US" b="1" spc="-1" dirty="0">
              <a:solidFill>
                <a:srgbClr val="3465A4"/>
              </a:solidFill>
              <a:ea typeface="DejaVu Sans"/>
            </a:endParaRPr>
          </a:p>
          <a:p>
            <a:endParaRPr lang="en-US" sz="909" spc="-1" dirty="0"/>
          </a:p>
          <a:p>
            <a:r>
              <a:rPr lang="en-US" b="1" spc="-1" dirty="0">
                <a:solidFill>
                  <a:srgbClr val="000000"/>
                </a:solidFill>
                <a:ea typeface="DejaVu Sans"/>
              </a:rPr>
              <a:t>Webinar #9 (2015)</a:t>
            </a:r>
            <a:br>
              <a:rPr lang="en-US" b="1" spc="-1" dirty="0">
                <a:solidFill>
                  <a:srgbClr val="000000"/>
                </a:solidFill>
                <a:ea typeface="DejaVu Sans"/>
              </a:rPr>
            </a:br>
            <a:r>
              <a:rPr lang="en-US" spc="-1" dirty="0">
                <a:solidFill>
                  <a:srgbClr val="000000"/>
                </a:solidFill>
                <a:ea typeface="DejaVu Sans"/>
              </a:rPr>
              <a:t>PRM for PTM studies with Skyline</a:t>
            </a:r>
            <a:br>
              <a:rPr lang="en-US" spc="-1" dirty="0">
                <a:solidFill>
                  <a:srgbClr val="000000"/>
                </a:solidFill>
                <a:ea typeface="DejaVu Sans"/>
              </a:rPr>
            </a:br>
            <a:r>
              <a:rPr lang="en-US" spc="-1" dirty="0">
                <a:solidFill>
                  <a:srgbClr val="000000"/>
                </a:solidFill>
                <a:ea typeface="DejaVu Sans"/>
              </a:rPr>
              <a:t>	Research-grade targeted proteomics assay development</a:t>
            </a:r>
            <a:br>
              <a:rPr lang="en-US" spc="-1" dirty="0">
                <a:solidFill>
                  <a:srgbClr val="000000"/>
                </a:solidFill>
                <a:ea typeface="DejaVu Sans"/>
              </a:rPr>
            </a:br>
            <a:r>
              <a:rPr lang="en-US" b="1" spc="-1" dirty="0">
                <a:solidFill>
                  <a:srgbClr val="3465A4"/>
                </a:solidFill>
                <a:ea typeface="DejaVu Sans"/>
              </a:rPr>
              <a:t>Jacob D. Jaffe</a:t>
            </a:r>
            <a:endParaRPr lang="en-US" spc="-1" dirty="0"/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5836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CustomShape 1"/>
          <p:cNvSpPr/>
          <p:nvPr/>
        </p:nvSpPr>
        <p:spPr>
          <a:xfrm>
            <a:off x="7063560" y="4112280"/>
            <a:ext cx="398520" cy="174240"/>
          </a:xfrm>
          <a:prstGeom prst="rect">
            <a:avLst/>
          </a:prstGeom>
          <a:solidFill>
            <a:srgbClr val="FF000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49" name="CustomShape 2"/>
          <p:cNvSpPr/>
          <p:nvPr/>
        </p:nvSpPr>
        <p:spPr>
          <a:xfrm>
            <a:off x="7514280" y="4112280"/>
            <a:ext cx="398520" cy="174240"/>
          </a:xfrm>
          <a:prstGeom prst="rect">
            <a:avLst/>
          </a:prstGeom>
          <a:solidFill>
            <a:srgbClr val="FFC00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0" name="CustomShape 3"/>
          <p:cNvSpPr/>
          <p:nvPr/>
        </p:nvSpPr>
        <p:spPr>
          <a:xfrm>
            <a:off x="7964280" y="4112280"/>
            <a:ext cx="398520" cy="174240"/>
          </a:xfrm>
          <a:prstGeom prst="rect">
            <a:avLst/>
          </a:prstGeom>
          <a:solidFill>
            <a:srgbClr val="00B05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1" name="CustomShape 4"/>
          <p:cNvSpPr/>
          <p:nvPr/>
        </p:nvSpPr>
        <p:spPr>
          <a:xfrm>
            <a:off x="8414640" y="4112280"/>
            <a:ext cx="398520" cy="174240"/>
          </a:xfrm>
          <a:prstGeom prst="rect">
            <a:avLst/>
          </a:prstGeom>
          <a:solidFill>
            <a:srgbClr val="0070C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2" name="CustomShape 5"/>
          <p:cNvSpPr/>
          <p:nvPr/>
        </p:nvSpPr>
        <p:spPr>
          <a:xfrm>
            <a:off x="8864640" y="4112280"/>
            <a:ext cx="398520" cy="174240"/>
          </a:xfrm>
          <a:prstGeom prst="rect">
            <a:avLst/>
          </a:prstGeom>
          <a:solidFill>
            <a:srgbClr val="7030A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3" name="CustomShape 6"/>
          <p:cNvSpPr/>
          <p:nvPr/>
        </p:nvSpPr>
        <p:spPr>
          <a:xfrm>
            <a:off x="4471560" y="4021920"/>
            <a:ext cx="2469240" cy="30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Fill Time (120 ms)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754" name="CustomShape 7"/>
          <p:cNvSpPr/>
          <p:nvPr/>
        </p:nvSpPr>
        <p:spPr>
          <a:xfrm>
            <a:off x="7514280" y="4330080"/>
            <a:ext cx="398520" cy="174240"/>
          </a:xfrm>
          <a:prstGeom prst="rect">
            <a:avLst/>
          </a:prstGeom>
          <a:solidFill>
            <a:srgbClr val="FF000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5" name="CustomShape 8"/>
          <p:cNvSpPr/>
          <p:nvPr/>
        </p:nvSpPr>
        <p:spPr>
          <a:xfrm>
            <a:off x="7964280" y="4330080"/>
            <a:ext cx="398520" cy="174240"/>
          </a:xfrm>
          <a:prstGeom prst="rect">
            <a:avLst/>
          </a:prstGeom>
          <a:solidFill>
            <a:srgbClr val="FFC00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6" name="CustomShape 9"/>
          <p:cNvSpPr/>
          <p:nvPr/>
        </p:nvSpPr>
        <p:spPr>
          <a:xfrm>
            <a:off x="8414640" y="4330080"/>
            <a:ext cx="398520" cy="174240"/>
          </a:xfrm>
          <a:prstGeom prst="rect">
            <a:avLst/>
          </a:prstGeom>
          <a:solidFill>
            <a:srgbClr val="00B05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7" name="CustomShape 10"/>
          <p:cNvSpPr/>
          <p:nvPr/>
        </p:nvSpPr>
        <p:spPr>
          <a:xfrm>
            <a:off x="8864640" y="4330080"/>
            <a:ext cx="398520" cy="174240"/>
          </a:xfrm>
          <a:prstGeom prst="rect">
            <a:avLst/>
          </a:prstGeom>
          <a:solidFill>
            <a:srgbClr val="0070C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8" name="CustomShape 11"/>
          <p:cNvSpPr/>
          <p:nvPr/>
        </p:nvSpPr>
        <p:spPr>
          <a:xfrm>
            <a:off x="9315000" y="4330080"/>
            <a:ext cx="398880" cy="174240"/>
          </a:xfrm>
          <a:prstGeom prst="rect">
            <a:avLst/>
          </a:prstGeom>
          <a:solidFill>
            <a:srgbClr val="7030A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9" name="CustomShape 12"/>
          <p:cNvSpPr/>
          <p:nvPr/>
        </p:nvSpPr>
        <p:spPr>
          <a:xfrm>
            <a:off x="7049520" y="3749040"/>
            <a:ext cx="43344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FF0000"/>
                </a:solidFill>
                <a:latin typeface="Calibri"/>
                <a:ea typeface="DejaVu Sans"/>
              </a:rPr>
              <a:t>P1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60" name="CustomShape 13"/>
          <p:cNvSpPr/>
          <p:nvPr/>
        </p:nvSpPr>
        <p:spPr>
          <a:xfrm>
            <a:off x="7497360" y="3749040"/>
            <a:ext cx="43344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FFC000"/>
                </a:solidFill>
                <a:latin typeface="Calibri"/>
                <a:ea typeface="DejaVu Sans"/>
              </a:rPr>
              <a:t>P2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61" name="CustomShape 14"/>
          <p:cNvSpPr/>
          <p:nvPr/>
        </p:nvSpPr>
        <p:spPr>
          <a:xfrm>
            <a:off x="7945920" y="3749040"/>
            <a:ext cx="43344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B050"/>
                </a:solidFill>
                <a:latin typeface="Calibri"/>
                <a:ea typeface="DejaVu Sans"/>
              </a:rPr>
              <a:t>P3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62" name="CustomShape 15"/>
          <p:cNvSpPr/>
          <p:nvPr/>
        </p:nvSpPr>
        <p:spPr>
          <a:xfrm>
            <a:off x="8394120" y="3749040"/>
            <a:ext cx="43344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70C0"/>
                </a:solidFill>
                <a:latin typeface="Calibri"/>
                <a:ea typeface="DejaVu Sans"/>
              </a:rPr>
              <a:t>P4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63" name="CustomShape 16"/>
          <p:cNvSpPr/>
          <p:nvPr/>
        </p:nvSpPr>
        <p:spPr>
          <a:xfrm>
            <a:off x="8841960" y="3749040"/>
            <a:ext cx="43344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7030A0"/>
                </a:solidFill>
                <a:latin typeface="Calibri"/>
                <a:ea typeface="DejaVu Sans"/>
              </a:rPr>
              <a:t>P5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64" name="CustomShape 17"/>
          <p:cNvSpPr/>
          <p:nvPr/>
        </p:nvSpPr>
        <p:spPr>
          <a:xfrm>
            <a:off x="7061400" y="4457880"/>
            <a:ext cx="40176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000000"/>
            </a:solidFill>
            <a:round/>
            <a:headEnd type="triangle" w="med" len="med"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65" name="CustomShape 18"/>
          <p:cNvSpPr/>
          <p:nvPr/>
        </p:nvSpPr>
        <p:spPr>
          <a:xfrm>
            <a:off x="7024320" y="4455000"/>
            <a:ext cx="521280" cy="2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0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120ms</a:t>
            </a:r>
            <a:endParaRPr lang="en-US" sz="1000" b="0" strike="noStrike" spc="-1">
              <a:latin typeface="Arial"/>
            </a:endParaRPr>
          </a:p>
        </p:txBody>
      </p:sp>
      <p:sp>
        <p:nvSpPr>
          <p:cNvPr id="766" name="CustomShape 19"/>
          <p:cNvSpPr/>
          <p:nvPr/>
        </p:nvSpPr>
        <p:spPr>
          <a:xfrm>
            <a:off x="7041600" y="5264280"/>
            <a:ext cx="162360" cy="174240"/>
          </a:xfrm>
          <a:prstGeom prst="rect">
            <a:avLst/>
          </a:prstGeom>
          <a:solidFill>
            <a:srgbClr val="FF000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67" name="CustomShape 20"/>
          <p:cNvSpPr/>
          <p:nvPr/>
        </p:nvSpPr>
        <p:spPr>
          <a:xfrm>
            <a:off x="7513920" y="5264280"/>
            <a:ext cx="162720" cy="174240"/>
          </a:xfrm>
          <a:prstGeom prst="rect">
            <a:avLst/>
          </a:prstGeom>
          <a:solidFill>
            <a:srgbClr val="FFC00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68" name="CustomShape 21"/>
          <p:cNvSpPr/>
          <p:nvPr/>
        </p:nvSpPr>
        <p:spPr>
          <a:xfrm>
            <a:off x="7950240" y="5264280"/>
            <a:ext cx="162360" cy="174240"/>
          </a:xfrm>
          <a:prstGeom prst="rect">
            <a:avLst/>
          </a:prstGeom>
          <a:solidFill>
            <a:srgbClr val="00B05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69" name="CustomShape 22"/>
          <p:cNvSpPr/>
          <p:nvPr/>
        </p:nvSpPr>
        <p:spPr>
          <a:xfrm>
            <a:off x="8386560" y="5264280"/>
            <a:ext cx="162360" cy="174240"/>
          </a:xfrm>
          <a:prstGeom prst="rect">
            <a:avLst/>
          </a:prstGeom>
          <a:solidFill>
            <a:srgbClr val="0070C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0" name="CustomShape 23"/>
          <p:cNvSpPr/>
          <p:nvPr/>
        </p:nvSpPr>
        <p:spPr>
          <a:xfrm>
            <a:off x="8822880" y="5264280"/>
            <a:ext cx="162360" cy="174240"/>
          </a:xfrm>
          <a:prstGeom prst="rect">
            <a:avLst/>
          </a:prstGeom>
          <a:solidFill>
            <a:srgbClr val="7030A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1" name="CustomShape 24"/>
          <p:cNvSpPr/>
          <p:nvPr/>
        </p:nvSpPr>
        <p:spPr>
          <a:xfrm>
            <a:off x="7492320" y="5482080"/>
            <a:ext cx="398520" cy="174240"/>
          </a:xfrm>
          <a:prstGeom prst="rect">
            <a:avLst/>
          </a:prstGeom>
          <a:solidFill>
            <a:srgbClr val="FF000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2" name="CustomShape 25"/>
          <p:cNvSpPr/>
          <p:nvPr/>
        </p:nvSpPr>
        <p:spPr>
          <a:xfrm>
            <a:off x="7942320" y="5482080"/>
            <a:ext cx="398520" cy="174240"/>
          </a:xfrm>
          <a:prstGeom prst="rect">
            <a:avLst/>
          </a:prstGeom>
          <a:solidFill>
            <a:srgbClr val="FFC00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3" name="CustomShape 26"/>
          <p:cNvSpPr/>
          <p:nvPr/>
        </p:nvSpPr>
        <p:spPr>
          <a:xfrm>
            <a:off x="8392680" y="5482080"/>
            <a:ext cx="398520" cy="174240"/>
          </a:xfrm>
          <a:prstGeom prst="rect">
            <a:avLst/>
          </a:prstGeom>
          <a:solidFill>
            <a:srgbClr val="00B05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4" name="CustomShape 27"/>
          <p:cNvSpPr/>
          <p:nvPr/>
        </p:nvSpPr>
        <p:spPr>
          <a:xfrm>
            <a:off x="8842680" y="5482080"/>
            <a:ext cx="398520" cy="174240"/>
          </a:xfrm>
          <a:prstGeom prst="rect">
            <a:avLst/>
          </a:prstGeom>
          <a:solidFill>
            <a:srgbClr val="0070C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5" name="CustomShape 28"/>
          <p:cNvSpPr/>
          <p:nvPr/>
        </p:nvSpPr>
        <p:spPr>
          <a:xfrm>
            <a:off x="9293040" y="5482080"/>
            <a:ext cx="398880" cy="174240"/>
          </a:xfrm>
          <a:prstGeom prst="rect">
            <a:avLst/>
          </a:prstGeom>
          <a:solidFill>
            <a:srgbClr val="7030A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6" name="CustomShape 29"/>
          <p:cNvSpPr/>
          <p:nvPr/>
        </p:nvSpPr>
        <p:spPr>
          <a:xfrm>
            <a:off x="7027560" y="4901040"/>
            <a:ext cx="43344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FF0000"/>
                </a:solidFill>
                <a:latin typeface="Calibri"/>
                <a:ea typeface="DejaVu Sans"/>
              </a:rPr>
              <a:t>P1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77" name="CustomShape 30"/>
          <p:cNvSpPr/>
          <p:nvPr/>
        </p:nvSpPr>
        <p:spPr>
          <a:xfrm>
            <a:off x="7475400" y="4901040"/>
            <a:ext cx="43344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FFC000"/>
                </a:solidFill>
                <a:latin typeface="Calibri"/>
                <a:ea typeface="DejaVu Sans"/>
              </a:rPr>
              <a:t>P2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78" name="CustomShape 31"/>
          <p:cNvSpPr/>
          <p:nvPr/>
        </p:nvSpPr>
        <p:spPr>
          <a:xfrm>
            <a:off x="7923960" y="4901040"/>
            <a:ext cx="43344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B050"/>
                </a:solidFill>
                <a:latin typeface="Calibri"/>
                <a:ea typeface="DejaVu Sans"/>
              </a:rPr>
              <a:t>P3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79" name="CustomShape 32"/>
          <p:cNvSpPr/>
          <p:nvPr/>
        </p:nvSpPr>
        <p:spPr>
          <a:xfrm>
            <a:off x="8372160" y="4901040"/>
            <a:ext cx="43344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70C0"/>
                </a:solidFill>
                <a:latin typeface="Calibri"/>
                <a:ea typeface="DejaVu Sans"/>
              </a:rPr>
              <a:t>P4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80" name="CustomShape 33"/>
          <p:cNvSpPr/>
          <p:nvPr/>
        </p:nvSpPr>
        <p:spPr>
          <a:xfrm>
            <a:off x="8820000" y="4901040"/>
            <a:ext cx="43344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7030A0"/>
                </a:solidFill>
                <a:latin typeface="Calibri"/>
                <a:ea typeface="DejaVu Sans"/>
              </a:rPr>
              <a:t>P5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81" name="CustomShape 34"/>
          <p:cNvSpPr/>
          <p:nvPr/>
        </p:nvSpPr>
        <p:spPr>
          <a:xfrm>
            <a:off x="7039440" y="5609880"/>
            <a:ext cx="40176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000000"/>
            </a:solidFill>
            <a:round/>
            <a:headEnd type="triangle" w="med" len="med"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82" name="CustomShape 35"/>
          <p:cNvSpPr/>
          <p:nvPr/>
        </p:nvSpPr>
        <p:spPr>
          <a:xfrm>
            <a:off x="7002360" y="5607000"/>
            <a:ext cx="521280" cy="2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0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120 ms</a:t>
            </a:r>
            <a:endParaRPr lang="en-US" sz="1000" b="0" strike="noStrike" spc="-1">
              <a:latin typeface="Arial"/>
            </a:endParaRPr>
          </a:p>
        </p:txBody>
      </p:sp>
      <p:sp>
        <p:nvSpPr>
          <p:cNvPr id="783" name="CustomShape 36"/>
          <p:cNvSpPr/>
          <p:nvPr/>
        </p:nvSpPr>
        <p:spPr>
          <a:xfrm>
            <a:off x="7041600" y="6453000"/>
            <a:ext cx="398520" cy="174240"/>
          </a:xfrm>
          <a:prstGeom prst="rect">
            <a:avLst/>
          </a:prstGeom>
          <a:solidFill>
            <a:srgbClr val="FF000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84" name="CustomShape 37"/>
          <p:cNvSpPr/>
          <p:nvPr/>
        </p:nvSpPr>
        <p:spPr>
          <a:xfrm>
            <a:off x="7492320" y="6453000"/>
            <a:ext cx="398520" cy="174240"/>
          </a:xfrm>
          <a:prstGeom prst="rect">
            <a:avLst/>
          </a:prstGeom>
          <a:solidFill>
            <a:srgbClr val="FFC00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85" name="CustomShape 38"/>
          <p:cNvSpPr/>
          <p:nvPr/>
        </p:nvSpPr>
        <p:spPr>
          <a:xfrm>
            <a:off x="7942320" y="6453000"/>
            <a:ext cx="398520" cy="174240"/>
          </a:xfrm>
          <a:prstGeom prst="rect">
            <a:avLst/>
          </a:prstGeom>
          <a:solidFill>
            <a:srgbClr val="00B05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86" name="CustomShape 39"/>
          <p:cNvSpPr/>
          <p:nvPr/>
        </p:nvSpPr>
        <p:spPr>
          <a:xfrm>
            <a:off x="8392680" y="6453000"/>
            <a:ext cx="398520" cy="174240"/>
          </a:xfrm>
          <a:prstGeom prst="rect">
            <a:avLst/>
          </a:prstGeom>
          <a:solidFill>
            <a:srgbClr val="0070C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87" name="CustomShape 40"/>
          <p:cNvSpPr/>
          <p:nvPr/>
        </p:nvSpPr>
        <p:spPr>
          <a:xfrm>
            <a:off x="8842680" y="6453000"/>
            <a:ext cx="398520" cy="174240"/>
          </a:xfrm>
          <a:prstGeom prst="rect">
            <a:avLst/>
          </a:prstGeom>
          <a:solidFill>
            <a:srgbClr val="7030A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88" name="CustomShape 41"/>
          <p:cNvSpPr/>
          <p:nvPr/>
        </p:nvSpPr>
        <p:spPr>
          <a:xfrm>
            <a:off x="7027560" y="6089760"/>
            <a:ext cx="43344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FF0000"/>
                </a:solidFill>
                <a:latin typeface="Calibri"/>
                <a:ea typeface="DejaVu Sans"/>
              </a:rPr>
              <a:t>P1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89" name="CustomShape 42"/>
          <p:cNvSpPr/>
          <p:nvPr/>
        </p:nvSpPr>
        <p:spPr>
          <a:xfrm>
            <a:off x="7475400" y="6089760"/>
            <a:ext cx="43344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FFC000"/>
                </a:solidFill>
                <a:latin typeface="Calibri"/>
                <a:ea typeface="DejaVu Sans"/>
              </a:rPr>
              <a:t>P2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90" name="CustomShape 43"/>
          <p:cNvSpPr/>
          <p:nvPr/>
        </p:nvSpPr>
        <p:spPr>
          <a:xfrm>
            <a:off x="7923960" y="6089760"/>
            <a:ext cx="43344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B050"/>
                </a:solidFill>
                <a:latin typeface="Calibri"/>
                <a:ea typeface="DejaVu Sans"/>
              </a:rPr>
              <a:t>P3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91" name="CustomShape 44"/>
          <p:cNvSpPr/>
          <p:nvPr/>
        </p:nvSpPr>
        <p:spPr>
          <a:xfrm>
            <a:off x="8372160" y="6089760"/>
            <a:ext cx="43344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70C0"/>
                </a:solidFill>
                <a:latin typeface="Calibri"/>
                <a:ea typeface="DejaVu Sans"/>
              </a:rPr>
              <a:t>P4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92" name="CustomShape 45"/>
          <p:cNvSpPr/>
          <p:nvPr/>
        </p:nvSpPr>
        <p:spPr>
          <a:xfrm>
            <a:off x="8820000" y="6089760"/>
            <a:ext cx="43344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7030A0"/>
                </a:solidFill>
                <a:latin typeface="Calibri"/>
                <a:ea typeface="DejaVu Sans"/>
              </a:rPr>
              <a:t>P5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93" name="CustomShape 46"/>
          <p:cNvSpPr/>
          <p:nvPr/>
        </p:nvSpPr>
        <p:spPr>
          <a:xfrm>
            <a:off x="7039440" y="6798600"/>
            <a:ext cx="40176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000000"/>
            </a:solidFill>
            <a:round/>
            <a:headEnd type="triangle" w="med" len="med"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94" name="CustomShape 47"/>
          <p:cNvSpPr/>
          <p:nvPr/>
        </p:nvSpPr>
        <p:spPr>
          <a:xfrm>
            <a:off x="7002360" y="6795720"/>
            <a:ext cx="521280" cy="2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0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120ms</a:t>
            </a:r>
            <a:endParaRPr lang="en-US" sz="1000" b="0" strike="noStrike" spc="-1">
              <a:latin typeface="Arial"/>
            </a:endParaRPr>
          </a:p>
        </p:txBody>
      </p:sp>
      <p:sp>
        <p:nvSpPr>
          <p:cNvPr id="795" name="CustomShape 48"/>
          <p:cNvSpPr/>
          <p:nvPr/>
        </p:nvSpPr>
        <p:spPr>
          <a:xfrm>
            <a:off x="7498440" y="6693840"/>
            <a:ext cx="162360" cy="174240"/>
          </a:xfrm>
          <a:prstGeom prst="rect">
            <a:avLst/>
          </a:prstGeom>
          <a:solidFill>
            <a:srgbClr val="FF000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96" name="CustomShape 49"/>
          <p:cNvSpPr/>
          <p:nvPr/>
        </p:nvSpPr>
        <p:spPr>
          <a:xfrm>
            <a:off x="7970760" y="6693840"/>
            <a:ext cx="162720" cy="174240"/>
          </a:xfrm>
          <a:prstGeom prst="rect">
            <a:avLst/>
          </a:prstGeom>
          <a:solidFill>
            <a:srgbClr val="FFC00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97" name="CustomShape 50"/>
          <p:cNvSpPr/>
          <p:nvPr/>
        </p:nvSpPr>
        <p:spPr>
          <a:xfrm>
            <a:off x="8407080" y="6693840"/>
            <a:ext cx="162360" cy="174240"/>
          </a:xfrm>
          <a:prstGeom prst="rect">
            <a:avLst/>
          </a:prstGeom>
          <a:solidFill>
            <a:srgbClr val="00B05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98" name="CustomShape 51"/>
          <p:cNvSpPr/>
          <p:nvPr/>
        </p:nvSpPr>
        <p:spPr>
          <a:xfrm>
            <a:off x="8843400" y="6693840"/>
            <a:ext cx="162360" cy="174240"/>
          </a:xfrm>
          <a:prstGeom prst="rect">
            <a:avLst/>
          </a:prstGeom>
          <a:solidFill>
            <a:srgbClr val="0070C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99" name="CustomShape 52"/>
          <p:cNvSpPr/>
          <p:nvPr/>
        </p:nvSpPr>
        <p:spPr>
          <a:xfrm>
            <a:off x="9279720" y="6693840"/>
            <a:ext cx="162360" cy="174240"/>
          </a:xfrm>
          <a:prstGeom prst="rect">
            <a:avLst/>
          </a:prstGeom>
          <a:solidFill>
            <a:srgbClr val="7030A0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00" name="CustomShape 53"/>
          <p:cNvSpPr/>
          <p:nvPr/>
        </p:nvSpPr>
        <p:spPr>
          <a:xfrm>
            <a:off x="4471560" y="5209920"/>
            <a:ext cx="2469240" cy="30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Fill Time (60 ms)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801" name="CustomShape 54"/>
          <p:cNvSpPr/>
          <p:nvPr/>
        </p:nvSpPr>
        <p:spPr>
          <a:xfrm>
            <a:off x="4471560" y="6397920"/>
            <a:ext cx="2469240" cy="30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Fill Time (120 ms)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802" name="CustomShape 55"/>
          <p:cNvSpPr/>
          <p:nvPr/>
        </p:nvSpPr>
        <p:spPr>
          <a:xfrm>
            <a:off x="4389120" y="6639120"/>
            <a:ext cx="2633760" cy="30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Transient length OT (30k 60ms)</a:t>
            </a:r>
            <a:endParaRPr lang="en-US" sz="1400" b="0" strike="noStrike" spc="-1">
              <a:latin typeface="Arial"/>
            </a:endParaRPr>
          </a:p>
        </p:txBody>
      </p:sp>
      <p:pic>
        <p:nvPicPr>
          <p:cNvPr id="803" name="Picture 802"/>
          <p:cNvPicPr/>
          <p:nvPr/>
        </p:nvPicPr>
        <p:blipFill>
          <a:blip r:embed="rId3"/>
          <a:stretch/>
        </p:blipFill>
        <p:spPr>
          <a:xfrm>
            <a:off x="91800" y="2632680"/>
            <a:ext cx="5302440" cy="2935440"/>
          </a:xfrm>
          <a:prstGeom prst="rect">
            <a:avLst/>
          </a:prstGeom>
          <a:ln>
            <a:noFill/>
          </a:ln>
        </p:spPr>
      </p:pic>
      <p:sp>
        <p:nvSpPr>
          <p:cNvPr id="804" name="CustomShape 56"/>
          <p:cNvSpPr/>
          <p:nvPr/>
        </p:nvSpPr>
        <p:spPr>
          <a:xfrm>
            <a:off x="1371960" y="3648960"/>
            <a:ext cx="456120" cy="456120"/>
          </a:xfrm>
          <a:prstGeom prst="ellipse">
            <a:avLst/>
          </a:prstGeom>
          <a:solidFill>
            <a:srgbClr val="AADCF7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1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05" name="CustomShape 57"/>
          <p:cNvSpPr/>
          <p:nvPr/>
        </p:nvSpPr>
        <p:spPr>
          <a:xfrm>
            <a:off x="3932280" y="3557520"/>
            <a:ext cx="456120" cy="456120"/>
          </a:xfrm>
          <a:prstGeom prst="ellipse">
            <a:avLst/>
          </a:prstGeom>
          <a:solidFill>
            <a:srgbClr val="AADCF7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2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06" name="CustomShape 58"/>
          <p:cNvSpPr/>
          <p:nvPr/>
        </p:nvSpPr>
        <p:spPr>
          <a:xfrm>
            <a:off x="2743560" y="2460240"/>
            <a:ext cx="456120" cy="456120"/>
          </a:xfrm>
          <a:prstGeom prst="ellipse">
            <a:avLst/>
          </a:prstGeom>
          <a:solidFill>
            <a:srgbClr val="AADCF7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3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07" name="Line 59"/>
          <p:cNvSpPr/>
          <p:nvPr/>
        </p:nvSpPr>
        <p:spPr>
          <a:xfrm>
            <a:off x="1829160" y="4471920"/>
            <a:ext cx="1097280" cy="360"/>
          </a:xfrm>
          <a:prstGeom prst="line">
            <a:avLst/>
          </a:prstGeom>
          <a:ln w="19080">
            <a:solidFill>
              <a:srgbClr val="CC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08" name="Line 60"/>
          <p:cNvSpPr/>
          <p:nvPr/>
        </p:nvSpPr>
        <p:spPr>
          <a:xfrm flipV="1">
            <a:off x="3383640" y="3466080"/>
            <a:ext cx="731520" cy="640080"/>
          </a:xfrm>
          <a:prstGeom prst="line">
            <a:avLst/>
          </a:prstGeom>
          <a:ln w="19080">
            <a:solidFill>
              <a:srgbClr val="CC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09" name="Line 61"/>
          <p:cNvSpPr/>
          <p:nvPr/>
        </p:nvSpPr>
        <p:spPr>
          <a:xfrm flipH="1">
            <a:off x="3109320" y="3466080"/>
            <a:ext cx="731520" cy="639720"/>
          </a:xfrm>
          <a:prstGeom prst="line">
            <a:avLst/>
          </a:prstGeom>
          <a:ln w="19080">
            <a:solidFill>
              <a:srgbClr val="CC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10" name="Line 62"/>
          <p:cNvSpPr/>
          <p:nvPr/>
        </p:nvSpPr>
        <p:spPr>
          <a:xfrm flipH="1" flipV="1">
            <a:off x="2799000" y="3612960"/>
            <a:ext cx="182880" cy="457200"/>
          </a:xfrm>
          <a:prstGeom prst="line">
            <a:avLst/>
          </a:prstGeom>
          <a:ln w="19080">
            <a:solidFill>
              <a:srgbClr val="CC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11" name="CustomShape 63"/>
          <p:cNvSpPr/>
          <p:nvPr/>
        </p:nvSpPr>
        <p:spPr>
          <a:xfrm>
            <a:off x="671040" y="124092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Sensitivity and selectivity: a double boost for PRM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12" name="CustomShape 64"/>
          <p:cNvSpPr/>
          <p:nvPr/>
        </p:nvSpPr>
        <p:spPr>
          <a:xfrm>
            <a:off x="838800" y="165384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PRM in the Orbitrap Fusion Lumos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813" name="CustomShape 65"/>
          <p:cNvSpPr/>
          <p:nvPr/>
        </p:nvSpPr>
        <p:spPr>
          <a:xfrm>
            <a:off x="4389120" y="4263120"/>
            <a:ext cx="2633760" cy="30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Transient length OT (60k 120ms)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814" name="CustomShape 66"/>
          <p:cNvSpPr/>
          <p:nvPr/>
        </p:nvSpPr>
        <p:spPr>
          <a:xfrm>
            <a:off x="4389120" y="5451120"/>
            <a:ext cx="2633760" cy="30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Transient length OT (60k 120ms)</a:t>
            </a:r>
            <a:endParaRPr lang="en-US" sz="1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5" name="Picture 814"/>
          <p:cNvPicPr/>
          <p:nvPr/>
        </p:nvPicPr>
        <p:blipFill>
          <a:blip r:embed="rId2"/>
          <a:stretch/>
        </p:blipFill>
        <p:spPr>
          <a:xfrm>
            <a:off x="1645560" y="2377080"/>
            <a:ext cx="7056000" cy="2360160"/>
          </a:xfrm>
          <a:prstGeom prst="rect">
            <a:avLst/>
          </a:prstGeom>
          <a:ln>
            <a:noFill/>
          </a:ln>
        </p:spPr>
      </p:pic>
      <p:sp>
        <p:nvSpPr>
          <p:cNvPr id="816" name="CustomShape 1"/>
          <p:cNvSpPr/>
          <p:nvPr/>
        </p:nvSpPr>
        <p:spPr>
          <a:xfrm>
            <a:off x="671040" y="124092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Sensitivity and selectivity: a double boost for PRM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17" name="CustomShape 2"/>
          <p:cNvSpPr/>
          <p:nvPr/>
        </p:nvSpPr>
        <p:spPr>
          <a:xfrm>
            <a:off x="838800" y="165384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PRM in the Orbitrap Fusion Lumos</a:t>
            </a: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CustomShape 1"/>
          <p:cNvSpPr/>
          <p:nvPr/>
        </p:nvSpPr>
        <p:spPr>
          <a:xfrm>
            <a:off x="2525400" y="2820960"/>
            <a:ext cx="1513440" cy="63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THROUGHPUT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# peptides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19" name="CustomShape 2"/>
          <p:cNvSpPr/>
          <p:nvPr/>
        </p:nvSpPr>
        <p:spPr>
          <a:xfrm>
            <a:off x="856440" y="4961520"/>
            <a:ext cx="1454040" cy="63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SELECTIVITY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OT Resolution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20" name="CustomShape 3"/>
          <p:cNvSpPr/>
          <p:nvPr/>
        </p:nvSpPr>
        <p:spPr>
          <a:xfrm>
            <a:off x="4290840" y="4961520"/>
            <a:ext cx="1286280" cy="63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SENSITIVITY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Fill Time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21" name="CustomShape 4"/>
          <p:cNvSpPr/>
          <p:nvPr/>
        </p:nvSpPr>
        <p:spPr>
          <a:xfrm>
            <a:off x="2334960" y="3578760"/>
            <a:ext cx="1869840" cy="1613520"/>
          </a:xfrm>
          <a:prstGeom prst="triangle">
            <a:avLst>
              <a:gd name="adj" fmla="val 50000"/>
            </a:avLst>
          </a:prstGeom>
          <a:noFill/>
          <a:ln w="57240">
            <a:solidFill>
              <a:srgbClr val="FFCC9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22" name="CustomShape 5"/>
          <p:cNvSpPr/>
          <p:nvPr/>
        </p:nvSpPr>
        <p:spPr>
          <a:xfrm>
            <a:off x="2921400" y="4311720"/>
            <a:ext cx="734760" cy="63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808080"/>
                </a:solidFill>
                <a:latin typeface="Calibri"/>
                <a:ea typeface="DejaVu Sans"/>
              </a:rPr>
              <a:t>CYCLE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808080"/>
                </a:solidFill>
                <a:latin typeface="Calibri"/>
                <a:ea typeface="DejaVu Sans"/>
              </a:rPr>
              <a:t>TIME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23" name="CustomShape 6"/>
          <p:cNvSpPr/>
          <p:nvPr/>
        </p:nvSpPr>
        <p:spPr>
          <a:xfrm>
            <a:off x="671040" y="124092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Sensitivity and selectivity: a double boost for PRM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24" name="CustomShape 7"/>
          <p:cNvSpPr/>
          <p:nvPr/>
        </p:nvSpPr>
        <p:spPr>
          <a:xfrm>
            <a:off x="838800" y="165384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PRM in the Orbitrap Fusion Lumos</a:t>
            </a: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CustomShape 1"/>
          <p:cNvSpPr/>
          <p:nvPr/>
        </p:nvSpPr>
        <p:spPr>
          <a:xfrm>
            <a:off x="2525400" y="2820960"/>
            <a:ext cx="1513440" cy="63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THROUGHPUT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# peptides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26" name="CustomShape 2"/>
          <p:cNvSpPr/>
          <p:nvPr/>
        </p:nvSpPr>
        <p:spPr>
          <a:xfrm>
            <a:off x="856440" y="4961520"/>
            <a:ext cx="1454040" cy="63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SELECTIVITY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OT Resolution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27" name="CustomShape 3"/>
          <p:cNvSpPr/>
          <p:nvPr/>
        </p:nvSpPr>
        <p:spPr>
          <a:xfrm>
            <a:off x="4290840" y="4961520"/>
            <a:ext cx="1286280" cy="63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SENSITIVITY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Fill Time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28" name="CustomShape 4"/>
          <p:cNvSpPr/>
          <p:nvPr/>
        </p:nvSpPr>
        <p:spPr>
          <a:xfrm>
            <a:off x="2334960" y="3578760"/>
            <a:ext cx="1869840" cy="1613520"/>
          </a:xfrm>
          <a:prstGeom prst="triangle">
            <a:avLst>
              <a:gd name="adj" fmla="val 50000"/>
            </a:avLst>
          </a:prstGeom>
          <a:noFill/>
          <a:ln w="57240">
            <a:solidFill>
              <a:srgbClr val="FFCC9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29" name="CustomShape 5"/>
          <p:cNvSpPr/>
          <p:nvPr/>
        </p:nvSpPr>
        <p:spPr>
          <a:xfrm>
            <a:off x="2921400" y="4311720"/>
            <a:ext cx="734760" cy="63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808080"/>
                </a:solidFill>
                <a:latin typeface="Calibri"/>
                <a:ea typeface="DejaVu Sans"/>
              </a:rPr>
              <a:t>CYCLE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808080"/>
                </a:solidFill>
                <a:latin typeface="Calibri"/>
                <a:ea typeface="DejaVu Sans"/>
              </a:rPr>
              <a:t>TIME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30" name="CustomShape 6"/>
          <p:cNvSpPr/>
          <p:nvPr/>
        </p:nvSpPr>
        <p:spPr>
          <a:xfrm>
            <a:off x="671040" y="124092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Sensitivity and selectivity: a double boost for PRM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31" name="CustomShape 7"/>
          <p:cNvSpPr/>
          <p:nvPr/>
        </p:nvSpPr>
        <p:spPr>
          <a:xfrm>
            <a:off x="838800" y="165384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PRM in the Orbitrap Fusion Lumos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832" name="CustomShape 8"/>
          <p:cNvSpPr/>
          <p:nvPr/>
        </p:nvSpPr>
        <p:spPr>
          <a:xfrm>
            <a:off x="6035040" y="2488320"/>
            <a:ext cx="3016800" cy="345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Scheduled PRM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33" name="Line 9"/>
          <p:cNvSpPr/>
          <p:nvPr/>
        </p:nvSpPr>
        <p:spPr>
          <a:xfrm>
            <a:off x="6309360" y="4924080"/>
            <a:ext cx="3108960" cy="36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34" name="CustomShape 10"/>
          <p:cNvSpPr/>
          <p:nvPr/>
        </p:nvSpPr>
        <p:spPr>
          <a:xfrm>
            <a:off x="6694560" y="5217840"/>
            <a:ext cx="2242080" cy="28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Chromatographic gradient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835" name="CustomShape 11"/>
          <p:cNvSpPr/>
          <p:nvPr/>
        </p:nvSpPr>
        <p:spPr>
          <a:xfrm>
            <a:off x="7622280" y="4929120"/>
            <a:ext cx="516960" cy="28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400" b="0" i="1" strike="noStrike" spc="-1">
                <a:solidFill>
                  <a:srgbClr val="000000"/>
                </a:solidFill>
                <a:latin typeface="Arial"/>
                <a:ea typeface="DejaVu Sans"/>
              </a:rPr>
              <a:t>time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836" name="Line 12"/>
          <p:cNvSpPr/>
          <p:nvPr/>
        </p:nvSpPr>
        <p:spPr>
          <a:xfrm>
            <a:off x="6309360" y="4924080"/>
            <a:ext cx="360" cy="9144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37" name="Line 13"/>
          <p:cNvSpPr/>
          <p:nvPr/>
        </p:nvSpPr>
        <p:spPr>
          <a:xfrm>
            <a:off x="9189360" y="4924080"/>
            <a:ext cx="360" cy="9144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38" name="CustomShape 14"/>
          <p:cNvSpPr/>
          <p:nvPr/>
        </p:nvSpPr>
        <p:spPr>
          <a:xfrm>
            <a:off x="6182640" y="4965120"/>
            <a:ext cx="279000" cy="28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0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839" name="CustomShape 15"/>
          <p:cNvSpPr/>
          <p:nvPr/>
        </p:nvSpPr>
        <p:spPr>
          <a:xfrm>
            <a:off x="8991000" y="4965120"/>
            <a:ext cx="378000" cy="28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90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840" name="CustomShape 16"/>
          <p:cNvSpPr/>
          <p:nvPr/>
        </p:nvSpPr>
        <p:spPr>
          <a:xfrm>
            <a:off x="6309360" y="4649760"/>
            <a:ext cx="2833920" cy="176400"/>
          </a:xfrm>
          <a:custGeom>
            <a:avLst/>
            <a:gdLst/>
            <a:ahLst/>
            <a:cxnLst/>
            <a:rect l="l" t="t" r="r" b="b"/>
            <a:pathLst>
              <a:path w="7876" h="494">
                <a:moveTo>
                  <a:pt x="0" y="246"/>
                </a:moveTo>
                <a:lnTo>
                  <a:pt x="267" y="0"/>
                </a:lnTo>
                <a:lnTo>
                  <a:pt x="267" y="168"/>
                </a:lnTo>
                <a:lnTo>
                  <a:pt x="7607" y="168"/>
                </a:lnTo>
                <a:lnTo>
                  <a:pt x="7607" y="0"/>
                </a:lnTo>
                <a:lnTo>
                  <a:pt x="7875" y="246"/>
                </a:lnTo>
                <a:lnTo>
                  <a:pt x="7607" y="493"/>
                </a:lnTo>
                <a:lnTo>
                  <a:pt x="7607" y="324"/>
                </a:lnTo>
                <a:lnTo>
                  <a:pt x="267" y="324"/>
                </a:lnTo>
                <a:lnTo>
                  <a:pt x="267" y="493"/>
                </a:lnTo>
                <a:lnTo>
                  <a:pt x="0" y="246"/>
                </a:lnTo>
              </a:path>
            </a:pathLst>
          </a:custGeom>
          <a:solidFill>
            <a:srgbClr val="F39C1F"/>
          </a:solidFill>
          <a:ln>
            <a:solidFill>
              <a:srgbClr val="F39C1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1" name="CustomShape 17"/>
          <p:cNvSpPr/>
          <p:nvPr/>
        </p:nvSpPr>
        <p:spPr>
          <a:xfrm>
            <a:off x="6309720" y="4362120"/>
            <a:ext cx="1096200" cy="176400"/>
          </a:xfrm>
          <a:custGeom>
            <a:avLst/>
            <a:gdLst/>
            <a:ahLst/>
            <a:cxnLst/>
            <a:rect l="l" t="t" r="r" b="b"/>
            <a:pathLst>
              <a:path w="3049" h="494">
                <a:moveTo>
                  <a:pt x="0" y="246"/>
                </a:moveTo>
                <a:lnTo>
                  <a:pt x="250" y="0"/>
                </a:lnTo>
                <a:lnTo>
                  <a:pt x="250" y="149"/>
                </a:lnTo>
                <a:lnTo>
                  <a:pt x="2797" y="149"/>
                </a:lnTo>
                <a:lnTo>
                  <a:pt x="2797" y="0"/>
                </a:lnTo>
                <a:lnTo>
                  <a:pt x="3048" y="246"/>
                </a:lnTo>
                <a:lnTo>
                  <a:pt x="2797" y="493"/>
                </a:lnTo>
                <a:lnTo>
                  <a:pt x="2797" y="343"/>
                </a:lnTo>
                <a:lnTo>
                  <a:pt x="250" y="343"/>
                </a:lnTo>
                <a:lnTo>
                  <a:pt x="250" y="493"/>
                </a:lnTo>
                <a:lnTo>
                  <a:pt x="0" y="246"/>
                </a:lnTo>
              </a:path>
            </a:pathLst>
          </a:custGeom>
          <a:solidFill>
            <a:srgbClr val="F39C1F"/>
          </a:solidFill>
          <a:ln>
            <a:solidFill>
              <a:srgbClr val="F39C1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2" name="CustomShape 18"/>
          <p:cNvSpPr/>
          <p:nvPr/>
        </p:nvSpPr>
        <p:spPr>
          <a:xfrm>
            <a:off x="7389720" y="3858480"/>
            <a:ext cx="1096200" cy="176400"/>
          </a:xfrm>
          <a:custGeom>
            <a:avLst/>
            <a:gdLst/>
            <a:ahLst/>
            <a:cxnLst/>
            <a:rect l="l" t="t" r="r" b="b"/>
            <a:pathLst>
              <a:path w="3049" h="494">
                <a:moveTo>
                  <a:pt x="0" y="246"/>
                </a:moveTo>
                <a:lnTo>
                  <a:pt x="250" y="0"/>
                </a:lnTo>
                <a:lnTo>
                  <a:pt x="250" y="149"/>
                </a:lnTo>
                <a:lnTo>
                  <a:pt x="2797" y="149"/>
                </a:lnTo>
                <a:lnTo>
                  <a:pt x="2797" y="0"/>
                </a:lnTo>
                <a:lnTo>
                  <a:pt x="3048" y="246"/>
                </a:lnTo>
                <a:lnTo>
                  <a:pt x="2797" y="493"/>
                </a:lnTo>
                <a:lnTo>
                  <a:pt x="2797" y="343"/>
                </a:lnTo>
                <a:lnTo>
                  <a:pt x="250" y="343"/>
                </a:lnTo>
                <a:lnTo>
                  <a:pt x="250" y="493"/>
                </a:lnTo>
                <a:lnTo>
                  <a:pt x="0" y="246"/>
                </a:lnTo>
              </a:path>
            </a:pathLst>
          </a:custGeom>
          <a:solidFill>
            <a:srgbClr val="C0392B"/>
          </a:solidFill>
          <a:ln>
            <a:solidFill>
              <a:srgbClr val="C0392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3" name="CustomShape 19"/>
          <p:cNvSpPr/>
          <p:nvPr/>
        </p:nvSpPr>
        <p:spPr>
          <a:xfrm>
            <a:off x="8001720" y="3606840"/>
            <a:ext cx="1096200" cy="176400"/>
          </a:xfrm>
          <a:custGeom>
            <a:avLst/>
            <a:gdLst/>
            <a:ahLst/>
            <a:cxnLst/>
            <a:rect l="l" t="t" r="r" b="b"/>
            <a:pathLst>
              <a:path w="3049" h="494">
                <a:moveTo>
                  <a:pt x="0" y="246"/>
                </a:moveTo>
                <a:lnTo>
                  <a:pt x="250" y="0"/>
                </a:lnTo>
                <a:lnTo>
                  <a:pt x="250" y="149"/>
                </a:lnTo>
                <a:lnTo>
                  <a:pt x="2797" y="149"/>
                </a:lnTo>
                <a:lnTo>
                  <a:pt x="2797" y="0"/>
                </a:lnTo>
                <a:lnTo>
                  <a:pt x="3048" y="246"/>
                </a:lnTo>
                <a:lnTo>
                  <a:pt x="2797" y="493"/>
                </a:lnTo>
                <a:lnTo>
                  <a:pt x="2797" y="343"/>
                </a:lnTo>
                <a:lnTo>
                  <a:pt x="250" y="343"/>
                </a:lnTo>
                <a:lnTo>
                  <a:pt x="250" y="493"/>
                </a:lnTo>
                <a:lnTo>
                  <a:pt x="0" y="246"/>
                </a:lnTo>
              </a:path>
            </a:pathLst>
          </a:custGeom>
          <a:solidFill>
            <a:srgbClr val="C9CE3B"/>
          </a:solidFill>
          <a:ln>
            <a:solidFill>
              <a:srgbClr val="C9CE3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4" name="CustomShape 20"/>
          <p:cNvSpPr/>
          <p:nvPr/>
        </p:nvSpPr>
        <p:spPr>
          <a:xfrm>
            <a:off x="8001720" y="3391200"/>
            <a:ext cx="1096200" cy="176400"/>
          </a:xfrm>
          <a:custGeom>
            <a:avLst/>
            <a:gdLst/>
            <a:ahLst/>
            <a:cxnLst/>
            <a:rect l="l" t="t" r="r" b="b"/>
            <a:pathLst>
              <a:path w="3049" h="494">
                <a:moveTo>
                  <a:pt x="0" y="246"/>
                </a:moveTo>
                <a:lnTo>
                  <a:pt x="250" y="0"/>
                </a:lnTo>
                <a:lnTo>
                  <a:pt x="250" y="149"/>
                </a:lnTo>
                <a:lnTo>
                  <a:pt x="2797" y="149"/>
                </a:lnTo>
                <a:lnTo>
                  <a:pt x="2797" y="0"/>
                </a:lnTo>
                <a:lnTo>
                  <a:pt x="3048" y="246"/>
                </a:lnTo>
                <a:lnTo>
                  <a:pt x="2797" y="493"/>
                </a:lnTo>
                <a:lnTo>
                  <a:pt x="2797" y="343"/>
                </a:lnTo>
                <a:lnTo>
                  <a:pt x="250" y="343"/>
                </a:lnTo>
                <a:lnTo>
                  <a:pt x="250" y="493"/>
                </a:lnTo>
                <a:lnTo>
                  <a:pt x="0" y="246"/>
                </a:lnTo>
              </a:path>
            </a:pathLst>
          </a:custGeom>
          <a:solidFill>
            <a:srgbClr val="2ECC71"/>
          </a:solidFill>
          <a:ln>
            <a:solidFill>
              <a:srgbClr val="2ECC7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5" name="CustomShape 21"/>
          <p:cNvSpPr/>
          <p:nvPr/>
        </p:nvSpPr>
        <p:spPr>
          <a:xfrm>
            <a:off x="6309720" y="4075560"/>
            <a:ext cx="1096200" cy="176400"/>
          </a:xfrm>
          <a:custGeom>
            <a:avLst/>
            <a:gdLst/>
            <a:ahLst/>
            <a:cxnLst/>
            <a:rect l="l" t="t" r="r" b="b"/>
            <a:pathLst>
              <a:path w="3049" h="494">
                <a:moveTo>
                  <a:pt x="0" y="246"/>
                </a:moveTo>
                <a:lnTo>
                  <a:pt x="250" y="0"/>
                </a:lnTo>
                <a:lnTo>
                  <a:pt x="250" y="149"/>
                </a:lnTo>
                <a:lnTo>
                  <a:pt x="2797" y="149"/>
                </a:lnTo>
                <a:lnTo>
                  <a:pt x="2797" y="0"/>
                </a:lnTo>
                <a:lnTo>
                  <a:pt x="3048" y="246"/>
                </a:lnTo>
                <a:lnTo>
                  <a:pt x="2797" y="493"/>
                </a:lnTo>
                <a:lnTo>
                  <a:pt x="2797" y="343"/>
                </a:lnTo>
                <a:lnTo>
                  <a:pt x="250" y="343"/>
                </a:lnTo>
                <a:lnTo>
                  <a:pt x="250" y="493"/>
                </a:lnTo>
                <a:lnTo>
                  <a:pt x="0" y="246"/>
                </a:lnTo>
              </a:path>
            </a:pathLst>
          </a:custGeom>
          <a:solidFill>
            <a:srgbClr val="D35400"/>
          </a:solidFill>
          <a:ln>
            <a:solidFill>
              <a:srgbClr val="D354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6" name="CustomShape 22"/>
          <p:cNvSpPr/>
          <p:nvPr/>
        </p:nvSpPr>
        <p:spPr>
          <a:xfrm>
            <a:off x="5486400" y="4293000"/>
            <a:ext cx="803160" cy="245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100" b="1" strike="noStrike" spc="-1">
                <a:solidFill>
                  <a:srgbClr val="F39C1F"/>
                </a:solidFill>
                <a:latin typeface="Arial"/>
                <a:ea typeface="DejaVu Sans"/>
              </a:rPr>
              <a:t>Peptide 1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847" name="CustomShape 23"/>
          <p:cNvSpPr/>
          <p:nvPr/>
        </p:nvSpPr>
        <p:spPr>
          <a:xfrm>
            <a:off x="5486760" y="4050360"/>
            <a:ext cx="803160" cy="245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100" b="1" strike="noStrike" spc="-1">
                <a:solidFill>
                  <a:srgbClr val="D35400"/>
                </a:solidFill>
                <a:latin typeface="Arial"/>
                <a:ea typeface="DejaVu Sans"/>
              </a:rPr>
              <a:t>Peptide 2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848" name="CustomShape 24"/>
          <p:cNvSpPr/>
          <p:nvPr/>
        </p:nvSpPr>
        <p:spPr>
          <a:xfrm>
            <a:off x="5487120" y="3807720"/>
            <a:ext cx="803160" cy="245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100" b="1" strike="noStrike" spc="-1">
                <a:solidFill>
                  <a:srgbClr val="C0392B"/>
                </a:solidFill>
                <a:latin typeface="Arial"/>
                <a:ea typeface="DejaVu Sans"/>
              </a:rPr>
              <a:t>Peptide 3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849" name="CustomShape 25"/>
          <p:cNvSpPr/>
          <p:nvPr/>
        </p:nvSpPr>
        <p:spPr>
          <a:xfrm>
            <a:off x="5487480" y="3565080"/>
            <a:ext cx="803160" cy="245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100" b="1" strike="noStrike" spc="-1">
                <a:solidFill>
                  <a:srgbClr val="C9CE3B"/>
                </a:solidFill>
                <a:latin typeface="Arial"/>
                <a:ea typeface="DejaVu Sans"/>
              </a:rPr>
              <a:t>Peptide 4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850" name="CustomShape 26"/>
          <p:cNvSpPr/>
          <p:nvPr/>
        </p:nvSpPr>
        <p:spPr>
          <a:xfrm>
            <a:off x="5487840" y="3322440"/>
            <a:ext cx="803160" cy="245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100" b="1" strike="noStrike" spc="-1">
                <a:solidFill>
                  <a:srgbClr val="2ECC71"/>
                </a:solidFill>
                <a:latin typeface="Arial"/>
                <a:ea typeface="DejaVu Sans"/>
              </a:rPr>
              <a:t>Peptide 5</a:t>
            </a:r>
            <a:endParaRPr lang="en-US" sz="11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1" name="Picture 850"/>
          <p:cNvPicPr/>
          <p:nvPr/>
        </p:nvPicPr>
        <p:blipFill>
          <a:blip r:embed="rId2"/>
          <a:stretch/>
        </p:blipFill>
        <p:spPr>
          <a:xfrm>
            <a:off x="903240" y="2011680"/>
            <a:ext cx="8605800" cy="4642920"/>
          </a:xfrm>
          <a:prstGeom prst="rect">
            <a:avLst/>
          </a:prstGeom>
          <a:ln>
            <a:noFill/>
          </a:ln>
        </p:spPr>
      </p:pic>
      <p:sp>
        <p:nvSpPr>
          <p:cNvPr id="852" name="CustomShape 1"/>
          <p:cNvSpPr/>
          <p:nvPr/>
        </p:nvSpPr>
        <p:spPr>
          <a:xfrm>
            <a:off x="1044720" y="128124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Orbitrap Fusion Lumos Method Editor for PRM</a:t>
            </a:r>
            <a:endParaRPr lang="en-US" sz="2400" b="0" strike="noStrike" spc="-1">
              <a:latin typeface="Arial"/>
            </a:endParaRPr>
          </a:p>
        </p:txBody>
      </p:sp>
      <p:pic>
        <p:nvPicPr>
          <p:cNvPr id="853" name="Picture 852"/>
          <p:cNvPicPr/>
          <p:nvPr/>
        </p:nvPicPr>
        <p:blipFill>
          <a:blip r:embed="rId3"/>
          <a:srcRect l="40876" t="32360" r="48478" b="61562"/>
          <a:stretch/>
        </p:blipFill>
        <p:spPr>
          <a:xfrm>
            <a:off x="3721680" y="3455280"/>
            <a:ext cx="2469960" cy="821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4" name="Picture 853"/>
          <p:cNvPicPr/>
          <p:nvPr/>
        </p:nvPicPr>
        <p:blipFill>
          <a:blip r:embed="rId2"/>
          <a:stretch/>
        </p:blipFill>
        <p:spPr>
          <a:xfrm>
            <a:off x="3554640" y="617040"/>
            <a:ext cx="3422160" cy="6539400"/>
          </a:xfrm>
          <a:prstGeom prst="rect">
            <a:avLst/>
          </a:prstGeom>
          <a:ln>
            <a:noFill/>
          </a:ln>
        </p:spPr>
      </p:pic>
      <p:sp>
        <p:nvSpPr>
          <p:cNvPr id="855" name="CustomShape 1"/>
          <p:cNvSpPr/>
          <p:nvPr/>
        </p:nvSpPr>
        <p:spPr>
          <a:xfrm>
            <a:off x="3556800" y="1956240"/>
            <a:ext cx="227520" cy="227520"/>
          </a:xfrm>
          <a:prstGeom prst="ellipse">
            <a:avLst/>
          </a:prstGeom>
          <a:solidFill>
            <a:srgbClr val="FF0000">
              <a:alpha val="27000"/>
            </a:srgbClr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6" name="CustomShape 2"/>
          <p:cNvSpPr/>
          <p:nvPr/>
        </p:nvSpPr>
        <p:spPr>
          <a:xfrm>
            <a:off x="3556800" y="5663520"/>
            <a:ext cx="227520" cy="227520"/>
          </a:xfrm>
          <a:prstGeom prst="ellipse">
            <a:avLst/>
          </a:prstGeom>
          <a:solidFill>
            <a:srgbClr val="FF0000">
              <a:alpha val="27000"/>
            </a:srgbClr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7" name="CustomShape 3"/>
          <p:cNvSpPr/>
          <p:nvPr/>
        </p:nvSpPr>
        <p:spPr>
          <a:xfrm>
            <a:off x="3556800" y="3657600"/>
            <a:ext cx="227520" cy="227520"/>
          </a:xfrm>
          <a:prstGeom prst="ellipse">
            <a:avLst/>
          </a:prstGeom>
          <a:solidFill>
            <a:srgbClr val="FF0000">
              <a:alpha val="27000"/>
            </a:srgbClr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8" name="CustomShape 4"/>
          <p:cNvSpPr/>
          <p:nvPr/>
        </p:nvSpPr>
        <p:spPr>
          <a:xfrm>
            <a:off x="3557160" y="2649600"/>
            <a:ext cx="227520" cy="227520"/>
          </a:xfrm>
          <a:prstGeom prst="ellipse">
            <a:avLst/>
          </a:prstGeom>
          <a:solidFill>
            <a:srgbClr val="FF0000">
              <a:alpha val="27000"/>
            </a:srgbClr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CustomShape 1"/>
          <p:cNvSpPr/>
          <p:nvPr/>
        </p:nvSpPr>
        <p:spPr>
          <a:xfrm>
            <a:off x="1044720" y="128124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Orbitrap Fusion Lumos Method Editor for PRM</a:t>
            </a:r>
            <a:endParaRPr lang="en-US" sz="2400" b="0" strike="noStrike" spc="-1">
              <a:latin typeface="Arial"/>
            </a:endParaRPr>
          </a:p>
        </p:txBody>
      </p:sp>
      <p:pic>
        <p:nvPicPr>
          <p:cNvPr id="860" name="Picture 859"/>
          <p:cNvPicPr/>
          <p:nvPr/>
        </p:nvPicPr>
        <p:blipFill>
          <a:blip r:embed="rId2"/>
          <a:stretch/>
        </p:blipFill>
        <p:spPr>
          <a:xfrm>
            <a:off x="1554480" y="2057760"/>
            <a:ext cx="6866280" cy="4708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CustomShape 1"/>
          <p:cNvSpPr/>
          <p:nvPr/>
        </p:nvSpPr>
        <p:spPr>
          <a:xfrm>
            <a:off x="1188720" y="1875600"/>
            <a:ext cx="7862400" cy="228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Webinar #3 (2013)</a:t>
            </a:r>
            <a:endParaRPr lang="en-US" sz="1800" b="0" strike="noStrike" spc="-1">
              <a:latin typeface="Arial"/>
            </a:endParaRPr>
          </a:p>
          <a:p>
            <a:endParaRPr lang="en-US" sz="1800" b="0" strike="noStrike" spc="-1">
              <a:latin typeface="Arial"/>
            </a:endParaRPr>
          </a:p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PRM Targeted Proteomics Using Full-Scan MS and Skyline</a:t>
            </a:r>
            <a:endParaRPr lang="en-US" sz="1800" b="0" strike="noStrike" spc="-1">
              <a:latin typeface="Arial"/>
            </a:endParaRPr>
          </a:p>
          <a:p>
            <a:r>
              <a:rPr lang="en-US" sz="1800" b="1" strike="noStrike" spc="-1">
                <a:solidFill>
                  <a:srgbClr val="3465A4"/>
                </a:solidFill>
                <a:latin typeface="Arial"/>
                <a:ea typeface="DejaVu Sans"/>
              </a:rPr>
              <a:t>Bruno Domon</a:t>
            </a:r>
            <a:endParaRPr lang="en-US" sz="1800" b="0" strike="noStrike" spc="-1">
              <a:latin typeface="Arial"/>
            </a:endParaRPr>
          </a:p>
          <a:p>
            <a:endParaRPr lang="en-US" sz="1800" b="0" strike="noStrike" spc="-1">
              <a:latin typeface="Arial"/>
            </a:endParaRPr>
          </a:p>
          <a:p>
            <a:endParaRPr lang="en-US" sz="1800" b="0" strike="noStrike" spc="-1">
              <a:latin typeface="Arial"/>
            </a:endParaRPr>
          </a:p>
          <a:p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Webinar #9 (2015)</a:t>
            </a:r>
            <a:endParaRPr lang="en-US" sz="1800" b="0" strike="noStrike" spc="-1">
              <a:latin typeface="Arial"/>
            </a:endParaRPr>
          </a:p>
          <a:p>
            <a:endParaRPr lang="en-US" sz="1800" b="0" strike="noStrike" spc="-1">
              <a:latin typeface="Arial"/>
            </a:endParaRPr>
          </a:p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Research-grade targeted proteomics assay development: PRM for PTM studies with Skyline.</a:t>
            </a:r>
            <a:endParaRPr lang="en-US" sz="1800" b="0" strike="noStrike" spc="-1">
              <a:latin typeface="Arial"/>
            </a:endParaRPr>
          </a:p>
          <a:p>
            <a:r>
              <a:rPr lang="en-US" sz="1800" b="1" strike="noStrike" spc="-1">
                <a:solidFill>
                  <a:srgbClr val="3465A4"/>
                </a:solidFill>
                <a:latin typeface="Arial"/>
                <a:ea typeface="DejaVu Sans"/>
              </a:rPr>
              <a:t>Jacob D. Jaffe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862" name="CustomShape 2"/>
          <p:cNvSpPr/>
          <p:nvPr/>
        </p:nvSpPr>
        <p:spPr>
          <a:xfrm>
            <a:off x="1188720" y="4023360"/>
            <a:ext cx="7862400" cy="228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863" name="CustomShape 3"/>
          <p:cNvSpPr/>
          <p:nvPr/>
        </p:nvSpPr>
        <p:spPr>
          <a:xfrm>
            <a:off x="1005840" y="5716080"/>
            <a:ext cx="8136720" cy="60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Other webinars</a:t>
            </a:r>
            <a:endParaRPr lang="en-US" sz="1800" b="0" strike="noStrike" spc="-1">
              <a:latin typeface="Arial"/>
            </a:endParaRPr>
          </a:p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https://skyline.ms/wiki/home/software/Skyline/page.view?name=webinars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64" name="CustomShape 4"/>
          <p:cNvSpPr/>
          <p:nvPr/>
        </p:nvSpPr>
        <p:spPr>
          <a:xfrm>
            <a:off x="671040" y="123876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More PRM Webinars</a:t>
            </a:r>
            <a:endParaRPr lang="en-US" sz="2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CustomShape 1"/>
          <p:cNvSpPr/>
          <p:nvPr/>
        </p:nvSpPr>
        <p:spPr>
          <a:xfrm>
            <a:off x="671040" y="123876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Hands-on tutorial 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66" name="CustomShape 2"/>
          <p:cNvSpPr/>
          <p:nvPr/>
        </p:nvSpPr>
        <p:spPr>
          <a:xfrm>
            <a:off x="838800" y="165168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PRM method development and step-by-step analysis of Lumos PRM data</a:t>
            </a: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CustomShape 1"/>
          <p:cNvSpPr/>
          <p:nvPr/>
        </p:nvSpPr>
        <p:spPr>
          <a:xfrm>
            <a:off x="582480" y="2651760"/>
            <a:ext cx="859464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31 peptides from 19 proteins related to the cell cycle of mouse fibroblasts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68" name="CustomShape 2"/>
          <p:cNvSpPr/>
          <p:nvPr/>
        </p:nvSpPr>
        <p:spPr>
          <a:xfrm>
            <a:off x="671040" y="123876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Hands-on tutorial 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69" name="CustomShape 3"/>
          <p:cNvSpPr/>
          <p:nvPr/>
        </p:nvSpPr>
        <p:spPr>
          <a:xfrm>
            <a:off x="838800" y="165168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PRM method development and step-by-step analysis of Lumos PRM data</a:t>
            </a:r>
            <a:endParaRPr lang="en-US" sz="2000" b="0" strike="noStrike" spc="-1">
              <a:latin typeface="Arial"/>
            </a:endParaRPr>
          </a:p>
        </p:txBody>
      </p:sp>
      <p:pic>
        <p:nvPicPr>
          <p:cNvPr id="870" name="Picture 869"/>
          <p:cNvPicPr/>
          <p:nvPr/>
        </p:nvPicPr>
        <p:blipFill>
          <a:blip r:embed="rId2"/>
          <a:stretch/>
        </p:blipFill>
        <p:spPr>
          <a:xfrm>
            <a:off x="1463400" y="3271320"/>
            <a:ext cx="6856920" cy="2580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4F20AAA-141C-4443-BDFF-F61F3225C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 Remains High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4DFADB5-D51A-48AC-9BA3-DB87C406CC5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93043" y="2454130"/>
            <a:ext cx="8694539" cy="359778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Modern instruments support PRM well</a:t>
            </a:r>
          </a:p>
          <a:p>
            <a:pPr lvl="1"/>
            <a:r>
              <a:rPr lang="en-US" dirty="0"/>
              <a:t>High resolution, faster cycle times and full scheduling</a:t>
            </a:r>
          </a:p>
          <a:p>
            <a:r>
              <a:rPr lang="en-US" dirty="0"/>
              <a:t>Viable alternative to SRM with triple quadrupole instrument</a:t>
            </a:r>
          </a:p>
          <a:p>
            <a:r>
              <a:rPr lang="en-US" dirty="0"/>
              <a:t>Appealing not to need an extra instrument for targeted</a:t>
            </a:r>
          </a:p>
          <a:p>
            <a:endParaRPr lang="en-US" dirty="0"/>
          </a:p>
          <a:p>
            <a:r>
              <a:rPr lang="en-US" dirty="0"/>
              <a:t>Registration for first PRM webinar (431) v 2014 DIA webinar (342)</a:t>
            </a:r>
          </a:p>
          <a:p>
            <a:r>
              <a:rPr lang="en-US" dirty="0"/>
              <a:t>Registration for this PRM webinar (434) v 2017 DIA webinar (409)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98942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CustomShape 1"/>
          <p:cNvSpPr/>
          <p:nvPr/>
        </p:nvSpPr>
        <p:spPr>
          <a:xfrm>
            <a:off x="2011680" y="2881800"/>
            <a:ext cx="7040160" cy="242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1. Setting up a Skyline document for PRM acquisition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5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2. Prepare and export the PRM method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5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3. PRM data analysis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72" name="CustomShape 2"/>
          <p:cNvSpPr/>
          <p:nvPr/>
        </p:nvSpPr>
        <p:spPr>
          <a:xfrm>
            <a:off x="671040" y="123876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Hands-on tutorial 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73" name="CustomShape 3"/>
          <p:cNvSpPr/>
          <p:nvPr/>
        </p:nvSpPr>
        <p:spPr>
          <a:xfrm>
            <a:off x="838800" y="165168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PRM method development and step-by-step analysis of Lumos PRM data</a:t>
            </a: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CustomShape 1"/>
          <p:cNvSpPr/>
          <p:nvPr/>
        </p:nvSpPr>
        <p:spPr>
          <a:xfrm>
            <a:off x="3801960" y="2834640"/>
            <a:ext cx="5851080" cy="127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EMBO Practical Course on Targeted Proteomics</a:t>
            </a:r>
            <a:endParaRPr lang="en-US" sz="1800" b="0" strike="noStrike" spc="-1">
              <a:latin typeface="Arial"/>
            </a:endParaRPr>
          </a:p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Barcelona, 11-16 November 2018</a:t>
            </a:r>
            <a:endParaRPr lang="en-US" sz="1800" b="0" strike="noStrike" spc="-1">
              <a:latin typeface="Arial"/>
            </a:endParaRPr>
          </a:p>
          <a:p>
            <a:endParaRPr lang="en-US" sz="1800" b="0" strike="noStrike" spc="-1">
              <a:latin typeface="Arial"/>
            </a:endParaRPr>
          </a:p>
          <a:p>
            <a:r>
              <a:rPr lang="en-US" sz="1800" b="0" i="1" strike="noStrike" spc="-1">
                <a:solidFill>
                  <a:srgbClr val="000000"/>
                </a:solidFill>
                <a:latin typeface="Arial"/>
                <a:ea typeface="DejaVu Sans"/>
              </a:rPr>
              <a:t>Registration Opens March 2018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75" name="CustomShape 2"/>
          <p:cNvSpPr/>
          <p:nvPr/>
        </p:nvSpPr>
        <p:spPr>
          <a:xfrm>
            <a:off x="1189440" y="6035040"/>
            <a:ext cx="8136720" cy="60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1" strike="noStrike" spc="-1">
                <a:solidFill>
                  <a:srgbClr val="6495ED"/>
                </a:solidFill>
                <a:latin typeface="Arial"/>
                <a:ea typeface="DejaVu Sans"/>
              </a:rPr>
              <a:t>Other courses</a:t>
            </a:r>
            <a:endParaRPr lang="en-US" sz="1800" b="0" strike="noStrike" spc="-1">
              <a:latin typeface="Arial"/>
            </a:endParaRPr>
          </a:p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https://skyline.ms/project/home/software/Skyline/events/begin.view?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76" name="CustomShape 3"/>
          <p:cNvSpPr/>
          <p:nvPr/>
        </p:nvSpPr>
        <p:spPr>
          <a:xfrm>
            <a:off x="671040" y="123876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Hands-on tutorial 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77" name="CustomShape 4"/>
          <p:cNvSpPr/>
          <p:nvPr/>
        </p:nvSpPr>
        <p:spPr>
          <a:xfrm>
            <a:off x="838800" y="1651680"/>
            <a:ext cx="84358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i="1" strike="noStrike" spc="-1">
                <a:solidFill>
                  <a:srgbClr val="17375E"/>
                </a:solidFill>
                <a:latin typeface="Calibri"/>
                <a:ea typeface="Calibri"/>
              </a:rPr>
              <a:t>PRM method development and step-by-step analysis of Lumos PRM data</a:t>
            </a:r>
            <a:endParaRPr lang="en-US" sz="2000" b="0" strike="noStrike" spc="-1">
              <a:latin typeface="Arial"/>
            </a:endParaRPr>
          </a:p>
        </p:txBody>
      </p:sp>
      <p:pic>
        <p:nvPicPr>
          <p:cNvPr id="878" name="Picture 877"/>
          <p:cNvPicPr/>
          <p:nvPr/>
        </p:nvPicPr>
        <p:blipFill>
          <a:blip r:embed="rId2"/>
          <a:stretch/>
        </p:blipFill>
        <p:spPr>
          <a:xfrm>
            <a:off x="692640" y="2834640"/>
            <a:ext cx="3107520" cy="1835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043" y="1071046"/>
            <a:ext cx="8694539" cy="1096006"/>
          </a:xfrm>
        </p:spPr>
        <p:txBody>
          <a:bodyPr/>
          <a:lstStyle/>
          <a:p>
            <a:r>
              <a:rPr lang="en-US"/>
              <a:t>Learn More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693042" y="1952724"/>
            <a:ext cx="8459952" cy="441027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dirty="0"/>
              <a:t>Webinar #18: TBD (coming soon)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378004" lvl="1" indent="0">
              <a:buNone/>
            </a:pPr>
            <a:endParaRPr lang="en-US" dirty="0"/>
          </a:p>
          <a:p>
            <a:pPr marL="378004" lvl="1" indent="0">
              <a:buNone/>
            </a:pPr>
            <a:endParaRPr lang="en-US" dirty="0"/>
          </a:p>
          <a:p>
            <a:pPr marL="378004" lvl="1" indent="0">
              <a:buNone/>
            </a:pPr>
            <a:r>
              <a:rPr lang="en-US" dirty="0"/>
              <a:t>Listings updated in </a:t>
            </a:r>
            <a:r>
              <a:rPr lang="en-US" b="1" dirty="0"/>
              <a:t>Join Us </a:t>
            </a:r>
            <a:r>
              <a:rPr lang="en-US" dirty="0"/>
              <a:t>section of Skyline homepage: </a:t>
            </a:r>
          </a:p>
          <a:p>
            <a:pPr marL="378004" lvl="1" indent="0" algn="ctr">
              <a:buNone/>
            </a:pPr>
            <a:r>
              <a:rPr lang="en-US" b="1" dirty="0">
                <a:hlinkClick r:id="rId2"/>
              </a:rPr>
              <a:t>https://skyline.ms/Skyline.url</a:t>
            </a:r>
            <a:r>
              <a:rPr lang="en-US" b="1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552D352-1BF0-494C-A281-3210A5101594}"/>
              </a:ext>
            </a:extLst>
          </p:cNvPr>
          <p:cNvSpPr txBox="1"/>
          <p:nvPr/>
        </p:nvSpPr>
        <p:spPr>
          <a:xfrm>
            <a:off x="271819" y="2717618"/>
            <a:ext cx="4982774" cy="2558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9002" indent="-189002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</a:pPr>
            <a:r>
              <a:rPr lang="en-US" sz="1984" dirty="0">
                <a:solidFill>
                  <a:prstClr val="black"/>
                </a:solidFill>
              </a:rPr>
              <a:t>Weeklong Courses 2018 </a:t>
            </a:r>
          </a:p>
          <a:p>
            <a:pPr marL="567005" lvl="1" indent="-189002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</a:pPr>
            <a:r>
              <a:rPr lang="en-US" sz="1654" dirty="0">
                <a:solidFill>
                  <a:prstClr val="black"/>
                </a:solidFill>
              </a:rPr>
              <a:t>Buck Institute, Novato, CA – April 2-6</a:t>
            </a:r>
          </a:p>
          <a:p>
            <a:pPr marL="567005" lvl="1" indent="-189002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</a:pPr>
            <a:r>
              <a:rPr lang="en-US" sz="1654" dirty="0">
                <a:solidFill>
                  <a:prstClr val="black"/>
                </a:solidFill>
              </a:rPr>
              <a:t>NEU, Boston – April 30 – May 11</a:t>
            </a:r>
            <a:endParaRPr lang="en-US" sz="1654" dirty="0">
              <a:solidFill>
                <a:srgbClr val="FFC000"/>
              </a:solidFill>
            </a:endParaRPr>
          </a:p>
          <a:p>
            <a:pPr marL="567005" lvl="1" indent="-189002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</a:pPr>
            <a:r>
              <a:rPr lang="en-US" sz="1654" dirty="0">
                <a:solidFill>
                  <a:prstClr val="black"/>
                </a:solidFill>
              </a:rPr>
              <a:t>ETH, Zurich – July 2-6</a:t>
            </a:r>
            <a:endParaRPr lang="en-US" sz="1654" dirty="0">
              <a:solidFill>
                <a:srgbClr val="FFC000"/>
              </a:solidFill>
            </a:endParaRPr>
          </a:p>
          <a:p>
            <a:pPr marL="567005" lvl="1" indent="-189002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</a:pPr>
            <a:r>
              <a:rPr lang="en-US" sz="1654" dirty="0">
                <a:solidFill>
                  <a:prstClr val="black"/>
                </a:solidFill>
              </a:rPr>
              <a:t>U. of </a:t>
            </a:r>
            <a:r>
              <a:rPr lang="en-US" sz="1654" dirty="0" err="1">
                <a:solidFill>
                  <a:prstClr val="black"/>
                </a:solidFill>
              </a:rPr>
              <a:t>Wa</a:t>
            </a:r>
            <a:r>
              <a:rPr lang="en-US" sz="1654" dirty="0">
                <a:solidFill>
                  <a:prstClr val="black"/>
                </a:solidFill>
              </a:rPr>
              <a:t>., Seattle – July 30 – August 3</a:t>
            </a:r>
          </a:p>
          <a:p>
            <a:pPr marL="567005" lvl="1" indent="-189002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</a:pPr>
            <a:r>
              <a:rPr lang="en-US" sz="1654" dirty="0">
                <a:solidFill>
                  <a:srgbClr val="FF0000"/>
                </a:solidFill>
              </a:rPr>
              <a:t>New!</a:t>
            </a:r>
            <a:r>
              <a:rPr lang="en-US" sz="1654" dirty="0">
                <a:solidFill>
                  <a:prstClr val="black"/>
                </a:solidFill>
              </a:rPr>
              <a:t> Duke, Durham, NC – September 17-21</a:t>
            </a:r>
          </a:p>
          <a:p>
            <a:pPr marL="567005" lvl="1" indent="-189002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</a:pPr>
            <a:r>
              <a:rPr lang="en-US" sz="1654" b="1" dirty="0">
                <a:solidFill>
                  <a:prstClr val="black"/>
                </a:solidFill>
              </a:rPr>
              <a:t>CRG, Barcelona – November 12-16</a:t>
            </a:r>
          </a:p>
          <a:p>
            <a:pPr marL="567005" lvl="1" indent="-189002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</a:pPr>
            <a:r>
              <a:rPr lang="en-US" sz="1654" dirty="0">
                <a:solidFill>
                  <a:prstClr val="black"/>
                </a:solidFill>
              </a:rPr>
              <a:t>Shanghai – October 22-26</a:t>
            </a:r>
          </a:p>
          <a:p>
            <a:endParaRPr lang="en-US" sz="1488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49584F8-4D39-4E35-ACE5-44053AB24743}"/>
              </a:ext>
            </a:extLst>
          </p:cNvPr>
          <p:cNvSpPr txBox="1"/>
          <p:nvPr/>
        </p:nvSpPr>
        <p:spPr>
          <a:xfrm>
            <a:off x="4506845" y="2717618"/>
            <a:ext cx="5609677" cy="2558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9002" indent="-189002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</a:pPr>
            <a:r>
              <a:rPr lang="en-US" sz="1984" dirty="0">
                <a:solidFill>
                  <a:prstClr val="black"/>
                </a:solidFill>
              </a:rPr>
              <a:t>Workshops and Conferences 2018</a:t>
            </a:r>
          </a:p>
          <a:p>
            <a:pPr marL="567005" lvl="1" indent="-189002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</a:pPr>
            <a:r>
              <a:rPr lang="en-US" sz="1654" dirty="0">
                <a:solidFill>
                  <a:prstClr val="black"/>
                </a:solidFill>
              </a:rPr>
              <a:t>MSACL, Palm Springs – January 20&amp;21</a:t>
            </a:r>
          </a:p>
          <a:p>
            <a:pPr marL="567005" lvl="1" indent="-189002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</a:pPr>
            <a:r>
              <a:rPr lang="en-US" sz="1654" dirty="0">
                <a:solidFill>
                  <a:prstClr val="black"/>
                </a:solidFill>
              </a:rPr>
              <a:t>pre-Lorne, Melbourne – January 29-31</a:t>
            </a:r>
          </a:p>
          <a:p>
            <a:pPr marL="567005" lvl="1" indent="-189002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</a:pPr>
            <a:r>
              <a:rPr lang="en-US" sz="1654" dirty="0">
                <a:solidFill>
                  <a:prstClr val="black"/>
                </a:solidFill>
              </a:rPr>
              <a:t>IIT Bombay, Mumbai – February </a:t>
            </a:r>
          </a:p>
          <a:p>
            <a:pPr marL="567005" lvl="1" indent="-189002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</a:pPr>
            <a:r>
              <a:rPr lang="en-US" sz="1654" dirty="0">
                <a:solidFill>
                  <a:prstClr val="black"/>
                </a:solidFill>
              </a:rPr>
              <a:t>US HUPO, Minneapolis – March 10&amp;11</a:t>
            </a:r>
          </a:p>
          <a:p>
            <a:pPr marL="567005" lvl="1" indent="-189002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</a:pPr>
            <a:r>
              <a:rPr lang="en-US" sz="1654" dirty="0">
                <a:solidFill>
                  <a:prstClr val="black"/>
                </a:solidFill>
              </a:rPr>
              <a:t>ASMS, San Diego – June 2&amp;3</a:t>
            </a:r>
          </a:p>
          <a:p>
            <a:pPr marL="567005" lvl="1" indent="-189002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</a:pPr>
            <a:r>
              <a:rPr lang="en-US" sz="1654" i="1" dirty="0">
                <a:solidFill>
                  <a:prstClr val="black"/>
                </a:solidFill>
              </a:rPr>
              <a:t>User Group Meeting at ASMS, San Diego – June 3</a:t>
            </a:r>
            <a:r>
              <a:rPr lang="en-US" sz="1654" i="1" dirty="0">
                <a:solidFill>
                  <a:srgbClr val="C00000"/>
                </a:solidFill>
              </a:rPr>
              <a:t> </a:t>
            </a:r>
          </a:p>
          <a:p>
            <a:pPr marL="567005" lvl="1" indent="-189002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</a:pPr>
            <a:r>
              <a:rPr lang="en-US" sz="1654" dirty="0">
                <a:solidFill>
                  <a:prstClr val="black"/>
                </a:solidFill>
              </a:rPr>
              <a:t>CNPEM, Campinas, Brazil – November 7-9</a:t>
            </a:r>
          </a:p>
          <a:p>
            <a:endParaRPr lang="en-US" sz="1488" dirty="0"/>
          </a:p>
        </p:txBody>
      </p:sp>
    </p:spTree>
    <p:extLst>
      <p:ext uri="{BB962C8B-B14F-4D97-AF65-F5344CB8AC3E}">
        <p14:creationId xmlns:p14="http://schemas.microsoft.com/office/powerpoint/2010/main" val="321561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512093" y="1952724"/>
            <a:ext cx="7182445" cy="408265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/>
              <a:t>Ask any questions at the following form: 	</a:t>
            </a:r>
            <a:br>
              <a:rPr lang="en-US" dirty="0"/>
            </a:br>
            <a:endParaRPr lang="en-US" dirty="0"/>
          </a:p>
          <a:p>
            <a:pPr marL="378004" lvl="1" indent="0" algn="ctr">
              <a:buNone/>
            </a:pPr>
            <a:r>
              <a:rPr lang="en-US" sz="2315" b="1" u="sng" dirty="0">
                <a:hlinkClick r:id="rId2"/>
              </a:rPr>
              <a:t>https://skyline.ms/QA4Skyline.url</a:t>
            </a:r>
            <a:r>
              <a:rPr lang="en-US" sz="2315" b="1" dirty="0"/>
              <a:t> </a:t>
            </a:r>
          </a:p>
          <a:p>
            <a:pPr marL="378004" lvl="1" indent="0" algn="ctr">
              <a:buNone/>
            </a:pPr>
            <a:endParaRPr lang="en-US" b="1" dirty="0"/>
          </a:p>
          <a:p>
            <a:r>
              <a:rPr lang="en-US" dirty="0"/>
              <a:t>Take the post-webinar survey:</a:t>
            </a:r>
          </a:p>
          <a:p>
            <a:pPr marL="0" indent="0" algn="ctr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b="1" u="sng" dirty="0">
                <a:hlinkClick r:id="rId3"/>
              </a:rPr>
              <a:t>https://skyline.ms/survey4webinar.url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74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1222" y="1036542"/>
            <a:ext cx="5166320" cy="819051"/>
          </a:xfrm>
        </p:spPr>
        <p:txBody>
          <a:bodyPr anchor="ctr">
            <a:normAutofit/>
          </a:bodyPr>
          <a:lstStyle/>
          <a:p>
            <a:r>
              <a:rPr lang="en-US" dirty="0"/>
              <a:t>Tutorial Webinar #</a:t>
            </a:r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611850" y="2173238"/>
            <a:ext cx="6930430" cy="384323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1984" dirty="0"/>
          </a:p>
          <a:p>
            <a:pPr marL="0" indent="0" algn="ctr">
              <a:buNone/>
            </a:pPr>
            <a:r>
              <a:rPr lang="en-US" sz="1984" dirty="0"/>
              <a:t>This ends this Skyline Tutorial Webinar.</a:t>
            </a:r>
          </a:p>
          <a:p>
            <a:pPr marL="0" indent="0" algn="ctr">
              <a:buNone/>
            </a:pPr>
            <a:endParaRPr lang="en-US" sz="1984" dirty="0"/>
          </a:p>
          <a:p>
            <a:pPr marL="0" indent="0">
              <a:buNone/>
            </a:pPr>
            <a:r>
              <a:rPr lang="en-US" sz="1984" dirty="0"/>
              <a:t>Please give us feedback on the webinar at the following survey: </a:t>
            </a:r>
          </a:p>
          <a:p>
            <a:pPr marL="0" indent="0" algn="ctr">
              <a:buNone/>
            </a:pPr>
            <a:r>
              <a:rPr lang="en-US" sz="1654" b="1" u="sng" dirty="0">
                <a:hlinkClick r:id="rId2"/>
              </a:rPr>
              <a:t>https://skyline.ms/survey4webinar.url</a:t>
            </a:r>
            <a:endParaRPr lang="en-US" sz="1654" b="1" u="sng" dirty="0"/>
          </a:p>
          <a:p>
            <a:pPr marL="0" indent="0" algn="ctr">
              <a:buNone/>
            </a:pPr>
            <a:endParaRPr lang="en-US" sz="1654" dirty="0"/>
          </a:p>
          <a:p>
            <a:pPr marL="0" indent="0" algn="ctr">
              <a:buNone/>
            </a:pPr>
            <a:r>
              <a:rPr lang="en-US" sz="1654" dirty="0"/>
              <a:t>A recording of today’s meeting will be available shortly at the Skyline website. </a:t>
            </a:r>
          </a:p>
          <a:p>
            <a:pPr marL="0" indent="0" algn="ctr">
              <a:buNone/>
            </a:pPr>
            <a:endParaRPr lang="en-US" sz="1654" dirty="0"/>
          </a:p>
          <a:p>
            <a:pPr marL="0" indent="0" algn="ctr">
              <a:buNone/>
            </a:pPr>
            <a:r>
              <a:rPr lang="en-US" sz="1654" dirty="0"/>
              <a:t>We look forward to seeing you at a future Skyline Tutorial Webinar. </a:t>
            </a:r>
            <a:endParaRPr lang="en-US" sz="1984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101" y="1070670"/>
            <a:ext cx="2016125" cy="750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04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8B18B2-FD22-443C-A217-0C7F02213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Eduard </a:t>
            </a:r>
            <a:r>
              <a:rPr lang="en-US" dirty="0" err="1"/>
              <a:t>Sabidó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B88901B-8069-4F45-BA03-BB60DE821E0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93043" y="2454130"/>
            <a:ext cx="8694539" cy="35977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811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" name="Picture 7"/>
          <p:cNvPicPr/>
          <p:nvPr/>
        </p:nvPicPr>
        <p:blipFill>
          <a:blip r:embed="rId3"/>
          <a:stretch/>
        </p:blipFill>
        <p:spPr>
          <a:xfrm>
            <a:off x="-82800" y="0"/>
            <a:ext cx="10347480" cy="7556400"/>
          </a:xfrm>
          <a:prstGeom prst="rect">
            <a:avLst/>
          </a:prstGeom>
          <a:ln>
            <a:noFill/>
          </a:ln>
        </p:spPr>
      </p:pic>
      <p:sp>
        <p:nvSpPr>
          <p:cNvPr id="386" name="CustomShape 1"/>
          <p:cNvSpPr/>
          <p:nvPr/>
        </p:nvSpPr>
        <p:spPr>
          <a:xfrm>
            <a:off x="4663440" y="0"/>
            <a:ext cx="4743000" cy="7556400"/>
          </a:xfrm>
          <a:prstGeom prst="rect">
            <a:avLst/>
          </a:prstGeom>
          <a:solidFill>
            <a:srgbClr val="FFFFFF">
              <a:alpha val="69000"/>
            </a:srgbClr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87" name="Imagen 4"/>
          <p:cNvPicPr/>
          <p:nvPr/>
        </p:nvPicPr>
        <p:blipFill>
          <a:blip r:embed="rId4"/>
          <a:stretch/>
        </p:blipFill>
        <p:spPr>
          <a:xfrm>
            <a:off x="6309360" y="174960"/>
            <a:ext cx="2903760" cy="1469520"/>
          </a:xfrm>
          <a:prstGeom prst="rect">
            <a:avLst/>
          </a:prstGeom>
          <a:ln>
            <a:noFill/>
          </a:ln>
        </p:spPr>
      </p:pic>
      <p:sp>
        <p:nvSpPr>
          <p:cNvPr id="388" name="CustomShape 2"/>
          <p:cNvSpPr/>
          <p:nvPr/>
        </p:nvSpPr>
        <p:spPr>
          <a:xfrm>
            <a:off x="4754880" y="2075400"/>
            <a:ext cx="4491720" cy="3318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/>
          <a:lstStyle/>
          <a:p>
            <a:pPr algn="r">
              <a:lnSpc>
                <a:spcPct val="120000"/>
              </a:lnSpc>
            </a:pPr>
            <a:r>
              <a:rPr lang="en-US" sz="2000" b="1" strike="noStrike" spc="-1">
                <a:solidFill>
                  <a:srgbClr val="1C99E0"/>
                </a:solidFill>
                <a:latin typeface="Arial"/>
                <a:ea typeface="DejaVu Sans"/>
              </a:rPr>
              <a:t>Webinar</a:t>
            </a:r>
            <a:endParaRPr lang="en-US" sz="2000" b="0" strike="noStrike" spc="-1">
              <a:latin typeface="Arial"/>
            </a:endParaRPr>
          </a:p>
          <a:p>
            <a:pPr algn="r">
              <a:lnSpc>
                <a:spcPct val="120000"/>
              </a:lnSpc>
            </a:pPr>
            <a:r>
              <a:rPr lang="en-US" sz="2000" b="1" strike="noStrike" spc="-1">
                <a:solidFill>
                  <a:srgbClr val="555753"/>
                </a:solidFill>
                <a:latin typeface="Arial"/>
                <a:ea typeface="DejaVu Sans"/>
              </a:rPr>
              <a:t>PRM theoretical concepts, benefits and instrument acquisition settings</a:t>
            </a:r>
            <a:endParaRPr lang="en-US" sz="2000" b="0" strike="noStrike" spc="-1">
              <a:latin typeface="Arial"/>
            </a:endParaRPr>
          </a:p>
          <a:p>
            <a:pPr algn="r">
              <a:lnSpc>
                <a:spcPct val="120000"/>
              </a:lnSpc>
            </a:pPr>
            <a:endParaRPr lang="en-US" sz="2000" b="0" strike="noStrike" spc="-1">
              <a:latin typeface="Arial"/>
            </a:endParaRPr>
          </a:p>
          <a:p>
            <a:pPr algn="r">
              <a:lnSpc>
                <a:spcPct val="120000"/>
              </a:lnSpc>
            </a:pPr>
            <a:r>
              <a:rPr lang="en-US" sz="2000" b="0" strike="noStrike" spc="-1">
                <a:solidFill>
                  <a:srgbClr val="555753"/>
                </a:solidFill>
                <a:latin typeface="Arial"/>
                <a:ea typeface="DejaVu Sans"/>
              </a:rPr>
              <a:t>Eduard Sabidó</a:t>
            </a:r>
            <a:endParaRPr lang="en-US" sz="2000" b="0" strike="noStrike" spc="-1">
              <a:latin typeface="Arial"/>
            </a:endParaRPr>
          </a:p>
          <a:p>
            <a:pPr algn="r">
              <a:lnSpc>
                <a:spcPct val="120000"/>
              </a:lnSpc>
            </a:pPr>
            <a:r>
              <a:rPr lang="en-US" sz="2000" b="0" strike="noStrike" spc="-1">
                <a:solidFill>
                  <a:srgbClr val="555753"/>
                </a:solidFill>
                <a:latin typeface="Arial"/>
                <a:ea typeface="DejaVu Sans"/>
              </a:rPr>
              <a:t>Cristina Chiva</a:t>
            </a:r>
            <a:endParaRPr lang="en-US" sz="2000" b="0" strike="noStrike" spc="-1">
              <a:latin typeface="Arial"/>
            </a:endParaRPr>
          </a:p>
          <a:p>
            <a:pPr algn="r">
              <a:lnSpc>
                <a:spcPct val="120000"/>
              </a:lnSpc>
            </a:pPr>
            <a:endParaRPr lang="en-US" sz="2000" b="0" strike="noStrike" spc="-1">
              <a:latin typeface="Arial"/>
            </a:endParaRPr>
          </a:p>
          <a:p>
            <a:pPr algn="r">
              <a:lnSpc>
                <a:spcPct val="120000"/>
              </a:lnSpc>
            </a:pPr>
            <a:r>
              <a:rPr lang="en-US" sz="1600" b="0" i="1" strike="noStrike" spc="-1">
                <a:solidFill>
                  <a:srgbClr val="555753"/>
                </a:solidFill>
                <a:latin typeface="Arial"/>
                <a:ea typeface="DejaVu Sans"/>
              </a:rPr>
              <a:t>CRG/UPF Proteomics Unit</a:t>
            </a:r>
            <a:endParaRPr lang="en-US" sz="1600" b="0" strike="noStrike" spc="-1">
              <a:latin typeface="Arial"/>
            </a:endParaRPr>
          </a:p>
          <a:p>
            <a:pPr algn="r">
              <a:lnSpc>
                <a:spcPct val="120000"/>
              </a:lnSpc>
            </a:pPr>
            <a:r>
              <a:rPr lang="en-US" sz="1600" b="0" i="1" strike="noStrike" spc="-1">
                <a:solidFill>
                  <a:srgbClr val="555753"/>
                </a:solidFill>
                <a:latin typeface="Arial"/>
                <a:ea typeface="DejaVu Sans"/>
              </a:rPr>
              <a:t>Barcelona, Spain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389" name="CustomShape 3"/>
          <p:cNvSpPr/>
          <p:nvPr/>
        </p:nvSpPr>
        <p:spPr>
          <a:xfrm>
            <a:off x="4825800" y="6493680"/>
            <a:ext cx="4580280" cy="1064520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round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90" name="Imagen 3"/>
          <p:cNvPicPr/>
          <p:nvPr/>
        </p:nvPicPr>
        <p:blipFill>
          <a:blip r:embed="rId5"/>
          <a:stretch/>
        </p:blipFill>
        <p:spPr>
          <a:xfrm>
            <a:off x="7299000" y="6642360"/>
            <a:ext cx="1961640" cy="847080"/>
          </a:xfrm>
          <a:prstGeom prst="rect">
            <a:avLst/>
          </a:prstGeom>
          <a:ln>
            <a:noFill/>
          </a:ln>
        </p:spPr>
      </p:pic>
      <p:pic>
        <p:nvPicPr>
          <p:cNvPr id="391" name="Picture 14"/>
          <p:cNvPicPr/>
          <p:nvPr/>
        </p:nvPicPr>
        <p:blipFill>
          <a:blip r:embed="rId6"/>
          <a:stretch/>
        </p:blipFill>
        <p:spPr>
          <a:xfrm>
            <a:off x="5054400" y="6741360"/>
            <a:ext cx="1923480" cy="641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CustomShape 1"/>
          <p:cNvSpPr/>
          <p:nvPr/>
        </p:nvSpPr>
        <p:spPr>
          <a:xfrm>
            <a:off x="1188720" y="4114800"/>
            <a:ext cx="7862400" cy="228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1456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   Lecture on PRM theoretical concepts, benefits and instrument acquisition settings for the Orbitrap Fusion Lumos (30 min).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   Hands-on tutorial on PRM method development and step-by-step analysis of Orbitrap Fusion Lumos PRM data with Skyline (1h)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   Questions &amp; Answers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</p:txBody>
      </p:sp>
      <p:pic>
        <p:nvPicPr>
          <p:cNvPr id="393" name="Picture 1"/>
          <p:cNvPicPr/>
          <p:nvPr/>
        </p:nvPicPr>
        <p:blipFill>
          <a:blip r:embed="rId2"/>
          <a:stretch/>
        </p:blipFill>
        <p:spPr>
          <a:xfrm>
            <a:off x="7498080" y="914400"/>
            <a:ext cx="1446480" cy="1706040"/>
          </a:xfrm>
          <a:prstGeom prst="rect">
            <a:avLst/>
          </a:prstGeom>
          <a:ln>
            <a:noFill/>
          </a:ln>
        </p:spPr>
      </p:pic>
      <p:pic>
        <p:nvPicPr>
          <p:cNvPr id="394" name="Picture 393"/>
          <p:cNvPicPr/>
          <p:nvPr/>
        </p:nvPicPr>
        <p:blipFill>
          <a:blip r:embed="rId3"/>
          <a:stretch/>
        </p:blipFill>
        <p:spPr>
          <a:xfrm>
            <a:off x="5711400" y="914400"/>
            <a:ext cx="1415520" cy="1731600"/>
          </a:xfrm>
          <a:prstGeom prst="rect">
            <a:avLst/>
          </a:prstGeom>
          <a:ln>
            <a:noFill/>
          </a:ln>
        </p:spPr>
      </p:pic>
      <p:sp>
        <p:nvSpPr>
          <p:cNvPr id="395" name="CustomShape 2"/>
          <p:cNvSpPr/>
          <p:nvPr/>
        </p:nvSpPr>
        <p:spPr>
          <a:xfrm>
            <a:off x="5577840" y="2743200"/>
            <a:ext cx="1920240" cy="344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Eduard Sabidó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96" name="CustomShape 3"/>
          <p:cNvSpPr/>
          <p:nvPr/>
        </p:nvSpPr>
        <p:spPr>
          <a:xfrm>
            <a:off x="7406640" y="2743200"/>
            <a:ext cx="1686600" cy="344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Cristina Chiva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397" name="Picture 396"/>
          <p:cNvPicPr/>
          <p:nvPr/>
        </p:nvPicPr>
        <p:blipFill>
          <a:blip r:embed="rId4"/>
          <a:stretch/>
        </p:blipFill>
        <p:spPr>
          <a:xfrm>
            <a:off x="822960" y="3383280"/>
            <a:ext cx="8228520" cy="3726720"/>
          </a:xfrm>
          <a:prstGeom prst="rect">
            <a:avLst/>
          </a:prstGeom>
          <a:ln>
            <a:noFill/>
          </a:ln>
        </p:spPr>
      </p:pic>
      <p:pic>
        <p:nvPicPr>
          <p:cNvPr id="398" name="Imagen 4"/>
          <p:cNvPicPr/>
          <p:nvPr/>
        </p:nvPicPr>
        <p:blipFill>
          <a:blip r:embed="rId5"/>
          <a:stretch/>
        </p:blipFill>
        <p:spPr>
          <a:xfrm>
            <a:off x="1005840" y="2025360"/>
            <a:ext cx="1919160" cy="970920"/>
          </a:xfrm>
          <a:prstGeom prst="rect">
            <a:avLst/>
          </a:prstGeom>
          <a:ln>
            <a:noFill/>
          </a:ln>
        </p:spPr>
      </p:pic>
      <p:pic>
        <p:nvPicPr>
          <p:cNvPr id="399" name="Picture 14"/>
          <p:cNvPicPr/>
          <p:nvPr/>
        </p:nvPicPr>
        <p:blipFill>
          <a:blip r:embed="rId6"/>
          <a:stretch/>
        </p:blipFill>
        <p:spPr>
          <a:xfrm>
            <a:off x="3291840" y="2082960"/>
            <a:ext cx="1923480" cy="641880"/>
          </a:xfrm>
          <a:prstGeom prst="rect">
            <a:avLst/>
          </a:prstGeom>
          <a:ln>
            <a:noFill/>
          </a:ln>
        </p:spPr>
      </p:pic>
      <p:sp>
        <p:nvSpPr>
          <p:cNvPr id="400" name="CustomShape 4"/>
          <p:cNvSpPr/>
          <p:nvPr/>
        </p:nvSpPr>
        <p:spPr>
          <a:xfrm>
            <a:off x="914400" y="824400"/>
            <a:ext cx="7862400" cy="228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</p:txBody>
      </p:sp>
      <p:pic>
        <p:nvPicPr>
          <p:cNvPr id="401" name="Picture 400"/>
          <p:cNvPicPr/>
          <p:nvPr/>
        </p:nvPicPr>
        <p:blipFill>
          <a:blip r:embed="rId7"/>
          <a:stretch/>
        </p:blipFill>
        <p:spPr>
          <a:xfrm>
            <a:off x="914400" y="824400"/>
            <a:ext cx="4294440" cy="1065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CustomShape 1"/>
          <p:cNvSpPr/>
          <p:nvPr/>
        </p:nvSpPr>
        <p:spPr>
          <a:xfrm>
            <a:off x="671040" y="1238760"/>
            <a:ext cx="5080680" cy="5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558ED5"/>
                </a:solidFill>
                <a:latin typeface="Calibri"/>
                <a:ea typeface="Calibri"/>
              </a:rPr>
              <a:t>PRM is a targeted proteomics workflow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403" name="CustomShape 2"/>
          <p:cNvSpPr/>
          <p:nvPr/>
        </p:nvSpPr>
        <p:spPr>
          <a:xfrm>
            <a:off x="1799640" y="2926080"/>
            <a:ext cx="6337800" cy="702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“Targeted proteomics detects </a:t>
            </a:r>
            <a:r>
              <a:rPr lang="en-US" sz="1800" b="0" i="1" u="sng" strike="noStrike" spc="-1">
                <a:solidFill>
                  <a:srgbClr val="000000"/>
                </a:solidFill>
                <a:uFillTx/>
                <a:latin typeface="Calibri"/>
                <a:ea typeface="DejaVu Sans"/>
              </a:rPr>
              <a:t>proteins of interes</a:t>
            </a: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t with high </a:t>
            </a:r>
            <a:r>
              <a:rPr lang="en-US" sz="1800" b="1" i="1" strike="noStrike" spc="-1">
                <a:solidFill>
                  <a:srgbClr val="FF0000"/>
                </a:solidFill>
                <a:latin typeface="Calibri"/>
                <a:ea typeface="DejaVu Sans"/>
              </a:rPr>
              <a:t>sensitivity</a:t>
            </a: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, </a:t>
            </a:r>
            <a:r>
              <a:rPr lang="en-US" sz="1800" b="1" i="1" strike="noStrike" spc="-1">
                <a:solidFill>
                  <a:srgbClr val="000000"/>
                </a:solidFill>
                <a:latin typeface="Calibri"/>
                <a:ea typeface="DejaVu Sans"/>
              </a:rPr>
              <a:t>quantitative</a:t>
            </a: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US" sz="1800" b="1" i="1" strike="noStrike" spc="-1">
                <a:solidFill>
                  <a:srgbClr val="FF0000"/>
                </a:solidFill>
                <a:latin typeface="Calibri"/>
                <a:ea typeface="DejaVu Sans"/>
              </a:rPr>
              <a:t>accuracy</a:t>
            </a:r>
            <a:r>
              <a:rPr lang="en-US" sz="1800" b="0" i="1" strike="noStrike" spc="-1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and </a:t>
            </a:r>
            <a:r>
              <a:rPr lang="en-US" sz="1800" b="1" i="1" strike="noStrike" spc="-1">
                <a:solidFill>
                  <a:srgbClr val="FF0000"/>
                </a:solidFill>
                <a:latin typeface="Calibri"/>
                <a:ea typeface="DejaVu Sans"/>
              </a:rPr>
              <a:t>reproducibility</a:t>
            </a: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”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04" name="CustomShape 3"/>
          <p:cNvSpPr/>
          <p:nvPr/>
        </p:nvSpPr>
        <p:spPr>
          <a:xfrm>
            <a:off x="1188720" y="4297680"/>
            <a:ext cx="8239680" cy="1004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“By delivering </a:t>
            </a:r>
            <a:r>
              <a:rPr lang="en-US" sz="1800" b="1" i="1" strike="noStrike" spc="-1">
                <a:solidFill>
                  <a:srgbClr val="FF0000"/>
                </a:solidFill>
                <a:latin typeface="Calibri"/>
                <a:ea typeface="DejaVu Sans"/>
              </a:rPr>
              <a:t>precise</a:t>
            </a: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, </a:t>
            </a:r>
            <a:r>
              <a:rPr lang="en-US" sz="1800" b="1" i="1" strike="noStrike" spc="-1">
                <a:solidFill>
                  <a:srgbClr val="FF0000"/>
                </a:solidFill>
                <a:latin typeface="Calibri"/>
                <a:ea typeface="DejaVu Sans"/>
              </a:rPr>
              <a:t>reproducible</a:t>
            </a:r>
            <a:r>
              <a:rPr lang="en-US" sz="1800" b="0" i="1" strike="noStrike" spc="-1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lang="en-US" sz="1800" b="1" i="1" strike="noStrike" spc="-1">
                <a:solidFill>
                  <a:srgbClr val="000000"/>
                </a:solidFill>
                <a:latin typeface="Calibri"/>
                <a:ea typeface="DejaVu Sans"/>
              </a:rPr>
              <a:t>quantification</a:t>
            </a: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 of </a:t>
            </a:r>
            <a:r>
              <a:rPr lang="en-US" sz="1800" b="0" i="1" u="sng" strike="noStrike" spc="-1">
                <a:solidFill>
                  <a:srgbClr val="000000"/>
                </a:solidFill>
                <a:uFillTx/>
                <a:latin typeface="Calibri"/>
                <a:ea typeface="DejaVu Sans"/>
              </a:rPr>
              <a:t>proteins of interest</a:t>
            </a: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 in biological samples, targeted proteomics approaches are allowing researchers to apply the scientific method using mass spectrometry”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405" name="Picture 404"/>
          <p:cNvPicPr/>
          <p:nvPr/>
        </p:nvPicPr>
        <p:blipFill>
          <a:blip r:embed="rId2"/>
          <a:stretch/>
        </p:blipFill>
        <p:spPr>
          <a:xfrm>
            <a:off x="5414040" y="6937920"/>
            <a:ext cx="4399920" cy="468000"/>
          </a:xfrm>
          <a:prstGeom prst="rect">
            <a:avLst/>
          </a:prstGeom>
          <a:ln>
            <a:noFill/>
          </a:ln>
        </p:spPr>
      </p:pic>
      <p:pic>
        <p:nvPicPr>
          <p:cNvPr id="406" name="Picture 405"/>
          <p:cNvPicPr/>
          <p:nvPr/>
        </p:nvPicPr>
        <p:blipFill>
          <a:blip r:embed="rId3"/>
          <a:stretch/>
        </p:blipFill>
        <p:spPr>
          <a:xfrm>
            <a:off x="4766400" y="6722280"/>
            <a:ext cx="5047560" cy="318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3949</TotalTime>
  <Words>1941</Words>
  <Application>Microsoft Office PowerPoint</Application>
  <PresentationFormat>Custom</PresentationFormat>
  <Paragraphs>475</Paragraphs>
  <Slides>54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54</vt:i4>
      </vt:variant>
    </vt:vector>
  </HeadingPairs>
  <TitlesOfParts>
    <vt:vector size="75" baseType="lpstr">
      <vt:lpstr>Arial</vt:lpstr>
      <vt:lpstr>Arial</vt:lpstr>
      <vt:lpstr>Bookman Old Style</vt:lpstr>
      <vt:lpstr>Calibri</vt:lpstr>
      <vt:lpstr>DejaVu Sans</vt:lpstr>
      <vt:lpstr>HelveticaNeue LightExt</vt:lpstr>
      <vt:lpstr>Minion Pro</vt:lpstr>
      <vt:lpstr>StarSymbol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   PRM Method Development and Data Analysis with Skyline</vt:lpstr>
      <vt:lpstr>Agenda</vt:lpstr>
      <vt:lpstr>It Began as Targeted MS/MS (pseudo-SRM)</vt:lpstr>
      <vt:lpstr>Recorded Webinars</vt:lpstr>
      <vt:lpstr>Interest Remains High</vt:lpstr>
      <vt:lpstr>Eduard Sabidó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Learn More</vt:lpstr>
      <vt:lpstr>Questions? </vt:lpstr>
      <vt:lpstr>Tutorial Webinar #17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Eduard Sabidó</dc:creator>
  <dc:description/>
  <cp:lastModifiedBy>Nat Brace</cp:lastModifiedBy>
  <cp:revision>78</cp:revision>
  <cp:lastPrinted>2018-01-15T16:28:01Z</cp:lastPrinted>
  <dcterms:created xsi:type="dcterms:W3CDTF">2018-01-04T12:39:28Z</dcterms:created>
  <dcterms:modified xsi:type="dcterms:W3CDTF">2018-01-23T20:48:58Z</dcterms:modified>
  <dc:language>en-US</dc:language>
</cp:coreProperties>
</file>