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4" r:id="rId3"/>
    <p:sldId id="269" r:id="rId4"/>
    <p:sldId id="275" r:id="rId5"/>
    <p:sldId id="276" r:id="rId6"/>
    <p:sldId id="277" r:id="rId7"/>
    <p:sldId id="278" r:id="rId8"/>
    <p:sldId id="273" r:id="rId9"/>
    <p:sldId id="271" r:id="rId10"/>
    <p:sldId id="27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28" y="1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168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5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95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2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511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6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70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68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12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958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96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6DF1C-3E78-4C5C-9334-F3D2A60DDE3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9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s://skyline.ms/survey4webinar.ur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skyline.ms/survey4webinar.ur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43768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/>
              <a:t>Tutorial Webinar #22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9273" y="2196181"/>
            <a:ext cx="8151568" cy="252642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300" dirty="0"/>
              <a:t>We’ll begin shortly … </a:t>
            </a:r>
          </a:p>
          <a:p>
            <a:r>
              <a:rPr lang="en-US" sz="2000" b="1" i="1" dirty="0">
                <a:solidFill>
                  <a:srgbClr val="000000"/>
                </a:solidFill>
              </a:rPr>
              <a:t>Webinar </a:t>
            </a:r>
            <a:r>
              <a:rPr lang="en-US" sz="2000" b="1" dirty="0">
                <a:solidFill>
                  <a:srgbClr val="000000"/>
                </a:solidFill>
              </a:rPr>
              <a:t>Audio: </a:t>
            </a:r>
            <a:r>
              <a:rPr lang="en-US" sz="2000" dirty="0">
                <a:solidFill>
                  <a:srgbClr val="000000"/>
                </a:solidFill>
                <a:highlight>
                  <a:srgbClr val="FFFF00"/>
                </a:highlight>
              </a:rPr>
              <a:t>Make sure you have audio during the webinar.</a:t>
            </a:r>
            <a:endParaRPr lang="en-US" sz="2000" dirty="0"/>
          </a:p>
          <a:p>
            <a:pPr marL="274320" lvl="1" indent="0">
              <a:buNone/>
            </a:pPr>
            <a:r>
              <a:rPr lang="en-US" sz="1700" dirty="0"/>
              <a:t>Click </a:t>
            </a:r>
            <a:r>
              <a:rPr lang="en-US" sz="1700" b="1" dirty="0"/>
              <a:t>Audio Settings</a:t>
            </a:r>
            <a:r>
              <a:rPr lang="en-US" sz="1700" dirty="0"/>
              <a:t> in the lower left-hand corner of the screen : </a:t>
            </a:r>
          </a:p>
          <a:p>
            <a:pPr lvl="1"/>
            <a:r>
              <a:rPr lang="en-US" sz="1700" dirty="0"/>
              <a:t>Computer audio (preferred) – through your computer’s speakers or a headset</a:t>
            </a:r>
          </a:p>
          <a:p>
            <a:pPr lvl="1">
              <a:lnSpc>
                <a:spcPct val="120000"/>
              </a:lnSpc>
            </a:pPr>
            <a:r>
              <a:rPr lang="en-US" sz="1700" dirty="0"/>
              <a:t>Phone call (US and International numbers available) By phone, use conference ID</a:t>
            </a:r>
            <a:r>
              <a:rPr lang="en-US" sz="1700" b="1" dirty="0"/>
              <a:t>: 977 3811 3390</a:t>
            </a:r>
          </a:p>
          <a:p>
            <a:pPr lvl="1">
              <a:lnSpc>
                <a:spcPct val="120000"/>
              </a:lnSpc>
            </a:pPr>
            <a:endParaRPr lang="en-US" sz="1700" b="1" dirty="0"/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2000" b="1" dirty="0">
                <a:solidFill>
                  <a:srgbClr val="000000"/>
                </a:solidFill>
              </a:rPr>
              <a:t>**Note: we currently have music playing which you should be able to hear.**</a:t>
            </a:r>
          </a:p>
          <a:p>
            <a:pPr>
              <a:lnSpc>
                <a:spcPct val="120000"/>
              </a:lnSpc>
            </a:pPr>
            <a:endParaRPr lang="en-US" sz="21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478960"/>
            <a:ext cx="2438400" cy="9080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39273" y="1489067"/>
            <a:ext cx="9252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Welcome to the next in the series of tutorial webinars designed to help you get the most out of Skyline mass spectrometry software.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E3ADE0-ED93-4227-B464-33FFD04A46CF}"/>
              </a:ext>
            </a:extLst>
          </p:cNvPr>
          <p:cNvSpPr txBox="1"/>
          <p:nvPr/>
        </p:nvSpPr>
        <p:spPr>
          <a:xfrm>
            <a:off x="1576552" y="5251144"/>
            <a:ext cx="7914289" cy="169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Submit Skyline Questions: </a:t>
            </a:r>
            <a:r>
              <a:rPr lang="en-US" sz="1800" dirty="0">
                <a:solidFill>
                  <a:srgbClr val="000000"/>
                </a:solidFill>
              </a:rPr>
              <a:t>the Q&amp;A form in Zoom to submit Skyline questions to the presenters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00"/>
                </a:solidFill>
              </a:rPr>
              <a:t>Have logistic issues?  </a:t>
            </a:r>
            <a:r>
              <a:rPr lang="en-US" sz="1800" dirty="0">
                <a:solidFill>
                  <a:srgbClr val="000000"/>
                </a:solidFill>
              </a:rPr>
              <a:t>Use the </a:t>
            </a:r>
            <a:r>
              <a:rPr lang="en-US" sz="1800" b="1" dirty="0">
                <a:solidFill>
                  <a:srgbClr val="000000"/>
                </a:solidFill>
              </a:rPr>
              <a:t>Chat </a:t>
            </a:r>
            <a:r>
              <a:rPr lang="en-US" sz="1800" dirty="0">
                <a:solidFill>
                  <a:srgbClr val="000000"/>
                </a:solidFill>
              </a:rPr>
              <a:t>applet in Zoom for report webinar software (Zoom) issues or other problems. </a:t>
            </a:r>
            <a:endParaRPr lang="en-US" sz="1800" b="1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F1F7325-F848-4E89-BEB2-7BF2A5963D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055" y="4349827"/>
            <a:ext cx="3539545" cy="867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916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11112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/>
              <a:t>Tutorial Webinar #22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9450" y="1485900"/>
            <a:ext cx="8382000" cy="464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This ends this Skyline Tutorial Webinar.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Please give us feedback on the webinar at the following survey: </a:t>
            </a:r>
          </a:p>
          <a:p>
            <a:pPr marL="0" indent="0" algn="ctr">
              <a:buNone/>
            </a:pPr>
            <a:r>
              <a:rPr lang="en-US" sz="2000" b="1" u="sng" dirty="0">
                <a:hlinkClick r:id="rId2"/>
              </a:rPr>
              <a:t>https://skyline.ms/survey4webinar.url</a:t>
            </a:r>
            <a:endParaRPr lang="en-US" sz="2000" b="1" u="sng" dirty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A recording of today’s meeting will be available shortly at the Skyline website. 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We look forward to seeing you at a future Skyline Tutorial Webinar.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52400"/>
            <a:ext cx="24384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87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blue, hydrant&#10;&#10;Description automatically generated">
            <a:extLst>
              <a:ext uri="{FF2B5EF4-FFF2-40B4-BE49-F238E27FC236}">
                <a16:creationId xmlns:a16="http://schemas.microsoft.com/office/drawing/2014/main" id="{6D2B9632-9F6E-42CD-BE08-A8158980C6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466" y="4429387"/>
            <a:ext cx="4317534" cy="242861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02965" y="838200"/>
            <a:ext cx="8660235" cy="2819400"/>
          </a:xfrm>
        </p:spPr>
        <p:txBody>
          <a:bodyPr>
            <a:normAutofit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sz="3200" dirty="0">
                <a:latin typeface="Bookman Old Style" panose="02050604050505020204" pitchFamily="18" charset="0"/>
              </a:rPr>
              <a:t> Using DIA Data To Create SRM Methods</a:t>
            </a:r>
            <a:endParaRPr lang="en-US" sz="3200" i="1" dirty="0">
              <a:latin typeface="Bookman Old Style" panose="020506040505050202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227740" y="1370901"/>
            <a:ext cx="4495800" cy="114300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Tutorial Webinar #22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143000"/>
            <a:ext cx="2438400" cy="90805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1828800" y="3657600"/>
            <a:ext cx="8229600" cy="2819400"/>
          </a:xfrm>
          <a:prstGeom prst="rect">
            <a:avLst/>
          </a:prstGeom>
        </p:spPr>
        <p:txBody>
          <a:bodyPr vert="horz" anchor="b" anchorCtr="0">
            <a:normAutofit fontScale="8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With </a:t>
            </a: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Brendan MacLean (Principal Developer, Skyline)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Deanna </a:t>
            </a:r>
            <a:r>
              <a:rPr lang="en-US" sz="2000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Plubell</a:t>
            </a:r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 (Targeted proteomics researcher)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Mark Belanger (Project Manager, Skyline)</a:t>
            </a: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br>
              <a:rPr lang="en-US" dirty="0">
                <a:solidFill>
                  <a:srgbClr val="1F497D"/>
                </a:solidFill>
              </a:rPr>
            </a:b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166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05000" y="1690688"/>
            <a:ext cx="8382000" cy="49377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Welcome 395+ registered, from the Skyline team!</a:t>
            </a:r>
            <a:endParaRPr lang="en-US" sz="3200" b="1" dirty="0"/>
          </a:p>
          <a:p>
            <a:pPr>
              <a:lnSpc>
                <a:spcPct val="150000"/>
              </a:lnSpc>
            </a:pPr>
            <a:r>
              <a:rPr lang="en-US" dirty="0"/>
              <a:t>Using DIA Data To Create SRM Methods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Introduction with </a:t>
            </a:r>
            <a:r>
              <a:rPr lang="en-US" sz="2800" b="1" dirty="0"/>
              <a:t>Brendan MacLean</a:t>
            </a:r>
            <a:endParaRPr lang="en-US" sz="2800" dirty="0"/>
          </a:p>
          <a:p>
            <a:pPr lvl="1">
              <a:lnSpc>
                <a:spcPct val="150000"/>
              </a:lnSpc>
            </a:pPr>
            <a:r>
              <a:rPr lang="en-US" sz="2800" dirty="0"/>
              <a:t>Overview and Tutorial with </a:t>
            </a:r>
            <a:r>
              <a:rPr lang="en-US" sz="2800" b="1" dirty="0"/>
              <a:t>Deanna </a:t>
            </a:r>
            <a:r>
              <a:rPr lang="en-US" sz="2800" b="1" dirty="0" err="1"/>
              <a:t>Plubell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846887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Supporting a Broader Hypothesis</a:t>
            </a:r>
          </a:p>
        </p:txBody>
      </p:sp>
      <p:pic>
        <p:nvPicPr>
          <p:cNvPr id="4" name="Content Placeholder 3" descr="filter_256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876800" y="2590800"/>
            <a:ext cx="2438400" cy="2438400"/>
          </a:xfrm>
        </p:spPr>
      </p:pic>
      <p:sp>
        <p:nvSpPr>
          <p:cNvPr id="5" name="Rounded Rectangle 4"/>
          <p:cNvSpPr/>
          <p:nvPr/>
        </p:nvSpPr>
        <p:spPr>
          <a:xfrm>
            <a:off x="5257800" y="5486400"/>
            <a:ext cx="1676400" cy="6858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Quantitative Assay</a:t>
            </a:r>
          </a:p>
        </p:txBody>
      </p:sp>
      <p:sp>
        <p:nvSpPr>
          <p:cNvPr id="7" name="Circular Arrow 6"/>
          <p:cNvSpPr/>
          <p:nvPr/>
        </p:nvSpPr>
        <p:spPr>
          <a:xfrm>
            <a:off x="4343400" y="5029200"/>
            <a:ext cx="914400" cy="914400"/>
          </a:xfrm>
          <a:prstGeom prst="circularArrow">
            <a:avLst>
              <a:gd name="adj1" fmla="val 11322"/>
              <a:gd name="adj2" fmla="val 1668370"/>
              <a:gd name="adj3" fmla="val 19349106"/>
              <a:gd name="adj4" fmla="val 3070102"/>
              <a:gd name="adj5" fmla="val 17232"/>
            </a:avLst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096000" y="1676400"/>
            <a:ext cx="1219200" cy="5334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Unrefined Methods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572000" y="1676400"/>
            <a:ext cx="1295400" cy="5334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Spectrum Prediction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124200" y="1676400"/>
            <a:ext cx="1219200" cy="5334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RT Prediction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7543800" y="1676400"/>
            <a:ext cx="1670050" cy="5334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Literature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3276600" y="3276600"/>
            <a:ext cx="1676400" cy="8382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Targeted Method</a:t>
            </a:r>
          </a:p>
          <a:p>
            <a:pPr algn="ctr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Refinement</a:t>
            </a:r>
          </a:p>
        </p:txBody>
      </p:sp>
      <p:sp>
        <p:nvSpPr>
          <p:cNvPr id="13" name="Circular Arrow 12"/>
          <p:cNvSpPr/>
          <p:nvPr/>
        </p:nvSpPr>
        <p:spPr>
          <a:xfrm>
            <a:off x="2438400" y="2819400"/>
            <a:ext cx="914400" cy="914400"/>
          </a:xfrm>
          <a:prstGeom prst="circularArrow">
            <a:avLst>
              <a:gd name="adj1" fmla="val 11322"/>
              <a:gd name="adj2" fmla="val 1668370"/>
              <a:gd name="adj3" fmla="val 19349106"/>
              <a:gd name="adj4" fmla="val 3070102"/>
              <a:gd name="adj5" fmla="val 17232"/>
            </a:avLst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4" name="Curved Connector 23"/>
          <p:cNvCxnSpPr>
            <a:stCxn id="10" idx="2"/>
          </p:cNvCxnSpPr>
          <p:nvPr/>
        </p:nvCxnSpPr>
        <p:spPr>
          <a:xfrm rot="16200000" flipH="1">
            <a:off x="4724400" y="1219200"/>
            <a:ext cx="381000" cy="2362200"/>
          </a:xfrm>
          <a:prstGeom prst="curved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>
            <a:stCxn id="9" idx="2"/>
          </p:cNvCxnSpPr>
          <p:nvPr/>
        </p:nvCxnSpPr>
        <p:spPr>
          <a:xfrm rot="16200000" flipH="1">
            <a:off x="5467350" y="1962150"/>
            <a:ext cx="381000" cy="876300"/>
          </a:xfrm>
          <a:prstGeom prst="curved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>
            <a:stCxn id="8" idx="2"/>
          </p:cNvCxnSpPr>
          <p:nvPr/>
        </p:nvCxnSpPr>
        <p:spPr>
          <a:xfrm rot="5400000">
            <a:off x="6210300" y="2095500"/>
            <a:ext cx="381000" cy="609600"/>
          </a:xfrm>
          <a:prstGeom prst="curved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cxnSpLocks/>
            <a:stCxn id="11" idx="2"/>
          </p:cNvCxnSpPr>
          <p:nvPr/>
        </p:nvCxnSpPr>
        <p:spPr>
          <a:xfrm rot="5400000">
            <a:off x="7046914" y="1258888"/>
            <a:ext cx="381001" cy="2282824"/>
          </a:xfrm>
          <a:prstGeom prst="curved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6200000" flipH="1">
            <a:off x="5905500" y="2781300"/>
            <a:ext cx="3810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4" idx="2"/>
            <a:endCxn id="5" idx="0"/>
          </p:cNvCxnSpPr>
          <p:nvPr/>
        </p:nvCxnSpPr>
        <p:spPr>
          <a:xfrm rot="5400000">
            <a:off x="5867400" y="5257800"/>
            <a:ext cx="457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C7793D3-9AC4-F04D-6E60-5520B6240D95}"/>
              </a:ext>
            </a:extLst>
          </p:cNvPr>
          <p:cNvSpPr txBox="1"/>
          <p:nvPr/>
        </p:nvSpPr>
        <p:spPr>
          <a:xfrm>
            <a:off x="670093" y="3141702"/>
            <a:ext cx="140936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rgbClr val="C00000"/>
                </a:solidFill>
              </a:rPr>
              <a:t>DIA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293434-BD84-82DA-1F5F-91AFE3349383}"/>
              </a:ext>
            </a:extLst>
          </p:cNvPr>
          <p:cNvSpPr txBox="1"/>
          <p:nvPr/>
        </p:nvSpPr>
        <p:spPr>
          <a:xfrm>
            <a:off x="2474194" y="5275302"/>
            <a:ext cx="175721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rgbClr val="C00000"/>
                </a:solidFill>
              </a:rPr>
              <a:t>SRM</a:t>
            </a:r>
          </a:p>
        </p:txBody>
      </p:sp>
    </p:spTree>
    <p:extLst>
      <p:ext uri="{BB962C8B-B14F-4D97-AF65-F5344CB8AC3E}">
        <p14:creationId xmlns:p14="http://schemas.microsoft.com/office/powerpoint/2010/main" val="2529783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Targeted Method Refinement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171702" y="1676400"/>
            <a:ext cx="7966329" cy="4114800"/>
            <a:chOff x="834771" y="1676400"/>
            <a:chExt cx="7966329" cy="41148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62800" y="2971800"/>
              <a:ext cx="1638300" cy="1238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ounded Rectangle 6"/>
            <p:cNvSpPr>
              <a:spLocks noChangeArrowheads="1"/>
            </p:cNvSpPr>
            <p:nvPr/>
          </p:nvSpPr>
          <p:spPr bwMode="auto">
            <a:xfrm>
              <a:off x="3057684" y="1676400"/>
              <a:ext cx="1738657" cy="833043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Build Method</a:t>
              </a:r>
            </a:p>
          </p:txBody>
        </p:sp>
        <p:sp>
          <p:nvSpPr>
            <p:cNvPr id="8" name="Rounded Rectangle 7"/>
            <p:cNvSpPr>
              <a:spLocks noChangeArrowheads="1"/>
            </p:cNvSpPr>
            <p:nvPr/>
          </p:nvSpPr>
          <p:spPr bwMode="auto">
            <a:xfrm>
              <a:off x="5196901" y="3276600"/>
              <a:ext cx="1737299" cy="83424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Run Method</a:t>
              </a:r>
            </a:p>
          </p:txBody>
        </p:sp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3039774" y="4956956"/>
              <a:ext cx="2056147" cy="83424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Evaluate Results</a:t>
              </a:r>
            </a:p>
          </p:txBody>
        </p:sp>
        <p:sp>
          <p:nvSpPr>
            <p:cNvPr id="10" name="Rounded Rectangle 9"/>
            <p:cNvSpPr>
              <a:spLocks noChangeArrowheads="1"/>
            </p:cNvSpPr>
            <p:nvPr/>
          </p:nvSpPr>
          <p:spPr bwMode="auto">
            <a:xfrm>
              <a:off x="834771" y="3278739"/>
              <a:ext cx="1737360" cy="83210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Refine</a:t>
              </a:r>
            </a:p>
          </p:txBody>
        </p:sp>
        <p:cxnSp>
          <p:nvCxnSpPr>
            <p:cNvPr id="11" name="Shape 8"/>
            <p:cNvCxnSpPr>
              <a:cxnSpLocks noChangeShapeType="1"/>
              <a:stCxn id="7" idx="3"/>
              <a:endCxn id="8" idx="0"/>
            </p:cNvCxnSpPr>
            <p:nvPr/>
          </p:nvCxnSpPr>
          <p:spPr bwMode="auto">
            <a:xfrm>
              <a:off x="4796341" y="2092922"/>
              <a:ext cx="1269210" cy="1183678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12" name="Shape 10"/>
            <p:cNvCxnSpPr>
              <a:cxnSpLocks noChangeShapeType="1"/>
              <a:stCxn id="8" idx="2"/>
              <a:endCxn id="9" idx="3"/>
            </p:cNvCxnSpPr>
            <p:nvPr/>
          </p:nvCxnSpPr>
          <p:spPr bwMode="auto">
            <a:xfrm rot="5400000">
              <a:off x="4949119" y="4257646"/>
              <a:ext cx="1263234" cy="969630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13" name="Curved Connector 12"/>
            <p:cNvCxnSpPr>
              <a:cxnSpLocks noChangeShapeType="1"/>
              <a:stCxn id="9" idx="1"/>
              <a:endCxn id="10" idx="2"/>
            </p:cNvCxnSpPr>
            <p:nvPr/>
          </p:nvCxnSpPr>
          <p:spPr bwMode="auto">
            <a:xfrm rot="10800000">
              <a:off x="1703452" y="4110844"/>
              <a:ext cx="1336323" cy="1263235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14" name="Shape 17"/>
            <p:cNvCxnSpPr>
              <a:cxnSpLocks noChangeShapeType="1"/>
              <a:stCxn id="10" idx="0"/>
              <a:endCxn id="7" idx="1"/>
            </p:cNvCxnSpPr>
            <p:nvPr/>
          </p:nvCxnSpPr>
          <p:spPr bwMode="auto">
            <a:xfrm rot="5400000" flipH="1" flipV="1">
              <a:off x="1787659" y="2008715"/>
              <a:ext cx="1185817" cy="1354233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pic>
          <p:nvPicPr>
            <p:cNvPr id="15" name="Picture 14" descr="skyline_logo_v_white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76600" y="2743200"/>
              <a:ext cx="1455356" cy="1957330"/>
            </a:xfrm>
            <a:prstGeom prst="rect">
              <a:avLst/>
            </a:prstGeom>
          </p:spPr>
        </p:pic>
      </p:grpSp>
      <p:cxnSp>
        <p:nvCxnSpPr>
          <p:cNvPr id="18" name="Shape 17"/>
          <p:cNvCxnSpPr>
            <a:cxnSpLocks noChangeShapeType="1"/>
          </p:cNvCxnSpPr>
          <p:nvPr/>
        </p:nvCxnSpPr>
        <p:spPr bwMode="auto">
          <a:xfrm>
            <a:off x="4074114" y="1752602"/>
            <a:ext cx="310417" cy="118533"/>
          </a:xfrm>
          <a:prstGeom prst="curvedConnector3">
            <a:avLst>
              <a:gd name="adj1" fmla="val -46116"/>
            </a:avLst>
          </a:prstGeom>
          <a:noFill/>
          <a:ln w="38100" algn="ctr">
            <a:solidFill>
              <a:srgbClr val="000000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180330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Targeted Method Refinement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905002" y="1422401"/>
            <a:ext cx="8233029" cy="5070474"/>
            <a:chOff x="717043" y="1676400"/>
            <a:chExt cx="8084057" cy="4491844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62800" y="2971800"/>
              <a:ext cx="1638300" cy="1238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ounded Rectangle 6"/>
            <p:cNvSpPr>
              <a:spLocks noChangeArrowheads="1"/>
            </p:cNvSpPr>
            <p:nvPr/>
          </p:nvSpPr>
          <p:spPr bwMode="auto">
            <a:xfrm>
              <a:off x="3151706" y="1676400"/>
              <a:ext cx="1738657" cy="833043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Build Method</a:t>
              </a:r>
            </a:p>
          </p:txBody>
        </p:sp>
        <p:sp>
          <p:nvSpPr>
            <p:cNvPr id="8" name="Rounded Rectangle 7"/>
            <p:cNvSpPr>
              <a:spLocks noChangeArrowheads="1"/>
            </p:cNvSpPr>
            <p:nvPr/>
          </p:nvSpPr>
          <p:spPr bwMode="auto">
            <a:xfrm>
              <a:off x="5196901" y="3280556"/>
              <a:ext cx="1737299" cy="83424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Run Method</a:t>
              </a:r>
            </a:p>
          </p:txBody>
        </p:sp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2993298" y="5334000"/>
              <a:ext cx="2056147" cy="83424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Evaluate Results</a:t>
              </a:r>
            </a:p>
          </p:txBody>
        </p:sp>
        <p:sp>
          <p:nvSpPr>
            <p:cNvPr id="10" name="Rounded Rectangle 9"/>
            <p:cNvSpPr>
              <a:spLocks noChangeArrowheads="1"/>
            </p:cNvSpPr>
            <p:nvPr/>
          </p:nvSpPr>
          <p:spPr bwMode="auto">
            <a:xfrm>
              <a:off x="717043" y="2514576"/>
              <a:ext cx="2276255" cy="277892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Refine: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Abundance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Measurability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Differentiation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Degradation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Digestion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Repeatability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Quantifiability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Scheduling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Optimization</a:t>
              </a:r>
            </a:p>
            <a:p>
              <a:pPr marL="342900" indent="-342900" algn="ctr"/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etc.</a:t>
              </a:r>
            </a:p>
          </p:txBody>
        </p:sp>
        <p:cxnSp>
          <p:nvCxnSpPr>
            <p:cNvPr id="11" name="Shape 8"/>
            <p:cNvCxnSpPr>
              <a:cxnSpLocks noChangeShapeType="1"/>
              <a:stCxn id="7" idx="3"/>
              <a:endCxn id="8" idx="0"/>
            </p:cNvCxnSpPr>
            <p:nvPr/>
          </p:nvCxnSpPr>
          <p:spPr bwMode="auto">
            <a:xfrm>
              <a:off x="4890364" y="2092922"/>
              <a:ext cx="1175187" cy="1187634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12" name="Shape 10"/>
            <p:cNvCxnSpPr>
              <a:cxnSpLocks noChangeShapeType="1"/>
              <a:stCxn id="8" idx="2"/>
              <a:endCxn id="9" idx="3"/>
            </p:cNvCxnSpPr>
            <p:nvPr/>
          </p:nvCxnSpPr>
          <p:spPr bwMode="auto">
            <a:xfrm rot="5400000">
              <a:off x="4739337" y="4424908"/>
              <a:ext cx="1636322" cy="1016105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13" name="Curved Connector 12"/>
            <p:cNvCxnSpPr>
              <a:cxnSpLocks noChangeShapeType="1"/>
              <a:stCxn id="9" idx="1"/>
              <a:endCxn id="10" idx="2"/>
            </p:cNvCxnSpPr>
            <p:nvPr/>
          </p:nvCxnSpPr>
          <p:spPr bwMode="auto">
            <a:xfrm rot="10800000">
              <a:off x="1855172" y="5293502"/>
              <a:ext cx="1138128" cy="457621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14" name="Shape 17"/>
            <p:cNvCxnSpPr>
              <a:cxnSpLocks noChangeShapeType="1"/>
              <a:stCxn id="10" idx="0"/>
              <a:endCxn id="7" idx="1"/>
            </p:cNvCxnSpPr>
            <p:nvPr/>
          </p:nvCxnSpPr>
          <p:spPr bwMode="auto">
            <a:xfrm rot="5400000" flipH="1" flipV="1">
              <a:off x="2292612" y="1655481"/>
              <a:ext cx="421654" cy="1296536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pic>
          <p:nvPicPr>
            <p:cNvPr id="15" name="Picture 14" descr="skyline_logo_v_white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76600" y="2743200"/>
              <a:ext cx="1455356" cy="1957330"/>
            </a:xfrm>
            <a:prstGeom prst="rect">
              <a:avLst/>
            </a:prstGeom>
          </p:spPr>
        </p:pic>
      </p:grpSp>
      <p:sp>
        <p:nvSpPr>
          <p:cNvPr id="22" name="Rectangle 21"/>
          <p:cNvSpPr/>
          <p:nvPr/>
        </p:nvSpPr>
        <p:spPr>
          <a:xfrm>
            <a:off x="1839429" y="2305051"/>
            <a:ext cx="2449344" cy="328294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3" name="Shape 17"/>
          <p:cNvCxnSpPr>
            <a:cxnSpLocks noChangeShapeType="1"/>
          </p:cNvCxnSpPr>
          <p:nvPr/>
        </p:nvCxnSpPr>
        <p:spPr bwMode="auto">
          <a:xfrm>
            <a:off x="4074114" y="1587502"/>
            <a:ext cx="310417" cy="118533"/>
          </a:xfrm>
          <a:prstGeom prst="curvedConnector3">
            <a:avLst>
              <a:gd name="adj1" fmla="val -46116"/>
            </a:avLst>
          </a:prstGeom>
          <a:noFill/>
          <a:ln w="38100" algn="ctr">
            <a:solidFill>
              <a:srgbClr val="000000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1948710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Targeted Method Refinement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905002" y="1422401"/>
            <a:ext cx="8233029" cy="5070474"/>
            <a:chOff x="717043" y="1676400"/>
            <a:chExt cx="8084057" cy="4491844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62800" y="2971800"/>
              <a:ext cx="1638300" cy="1238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ounded Rectangle 6"/>
            <p:cNvSpPr>
              <a:spLocks noChangeArrowheads="1"/>
            </p:cNvSpPr>
            <p:nvPr/>
          </p:nvSpPr>
          <p:spPr bwMode="auto">
            <a:xfrm>
              <a:off x="3151706" y="1676400"/>
              <a:ext cx="1738657" cy="833043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Build Method</a:t>
              </a:r>
            </a:p>
          </p:txBody>
        </p:sp>
        <p:sp>
          <p:nvSpPr>
            <p:cNvPr id="8" name="Rounded Rectangle 7"/>
            <p:cNvSpPr>
              <a:spLocks noChangeArrowheads="1"/>
            </p:cNvSpPr>
            <p:nvPr/>
          </p:nvSpPr>
          <p:spPr bwMode="auto">
            <a:xfrm>
              <a:off x="5196901" y="3280556"/>
              <a:ext cx="1737299" cy="83424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Run Method</a:t>
              </a:r>
            </a:p>
          </p:txBody>
        </p:sp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2993298" y="5334000"/>
              <a:ext cx="2056147" cy="83424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Evaluate Results</a:t>
              </a:r>
            </a:p>
          </p:txBody>
        </p:sp>
        <p:sp>
          <p:nvSpPr>
            <p:cNvPr id="10" name="Rounded Rectangle 9"/>
            <p:cNvSpPr>
              <a:spLocks noChangeArrowheads="1"/>
            </p:cNvSpPr>
            <p:nvPr/>
          </p:nvSpPr>
          <p:spPr bwMode="auto">
            <a:xfrm>
              <a:off x="717043" y="2514576"/>
              <a:ext cx="2276255" cy="277892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Refine: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b="1" dirty="0">
                  <a:solidFill>
                    <a:srgbClr val="000000"/>
                  </a:solidFill>
                  <a:latin typeface="Calibri" panose="020F0502020204030204"/>
                </a:rPr>
                <a:t>Abundance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b="1" dirty="0">
                  <a:solidFill>
                    <a:srgbClr val="000000"/>
                  </a:solidFill>
                  <a:latin typeface="Calibri" panose="020F0502020204030204"/>
                </a:rPr>
                <a:t>Measurability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b="1" dirty="0">
                  <a:solidFill>
                    <a:srgbClr val="000000"/>
                  </a:solidFill>
                  <a:latin typeface="Calibri" panose="020F0502020204030204"/>
                </a:rPr>
                <a:t>Differentiation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b="1" dirty="0">
                  <a:solidFill>
                    <a:srgbClr val="000000"/>
                  </a:solidFill>
                  <a:latin typeface="Calibri" panose="020F0502020204030204"/>
                </a:rPr>
                <a:t>Degradation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b="1" dirty="0">
                  <a:solidFill>
                    <a:srgbClr val="000000"/>
                  </a:solidFill>
                  <a:latin typeface="Calibri" panose="020F0502020204030204"/>
                </a:rPr>
                <a:t>Digestion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b="1" dirty="0">
                  <a:solidFill>
                    <a:srgbClr val="000000"/>
                  </a:solidFill>
                  <a:latin typeface="Calibri" panose="020F0502020204030204"/>
                </a:rPr>
                <a:t>Repeatability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b="1" dirty="0">
                  <a:solidFill>
                    <a:srgbClr val="000000"/>
                  </a:solidFill>
                  <a:latin typeface="Calibri" panose="020F0502020204030204"/>
                </a:rPr>
                <a:t>Quantifiability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b="1" dirty="0">
                  <a:solidFill>
                    <a:srgbClr val="000000"/>
                  </a:solidFill>
                  <a:latin typeface="Calibri" panose="020F0502020204030204"/>
                </a:rPr>
                <a:t>Scheduling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Optimization</a:t>
              </a:r>
            </a:p>
            <a:p>
              <a:pPr marL="342900" indent="-342900" algn="ctr"/>
              <a:r>
                <a:rPr lang="en-US" dirty="0">
                  <a:solidFill>
                    <a:srgbClr val="000000"/>
                  </a:solidFill>
                  <a:latin typeface="Calibri" panose="020F0502020204030204"/>
                </a:rPr>
                <a:t>etc.</a:t>
              </a:r>
            </a:p>
          </p:txBody>
        </p:sp>
        <p:cxnSp>
          <p:nvCxnSpPr>
            <p:cNvPr id="11" name="Shape 8"/>
            <p:cNvCxnSpPr>
              <a:cxnSpLocks noChangeShapeType="1"/>
              <a:stCxn id="7" idx="3"/>
              <a:endCxn id="8" idx="0"/>
            </p:cNvCxnSpPr>
            <p:nvPr/>
          </p:nvCxnSpPr>
          <p:spPr bwMode="auto">
            <a:xfrm>
              <a:off x="4890364" y="2092922"/>
              <a:ext cx="1175187" cy="1187634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12" name="Shape 10"/>
            <p:cNvCxnSpPr>
              <a:cxnSpLocks noChangeShapeType="1"/>
              <a:stCxn id="8" idx="2"/>
              <a:endCxn id="9" idx="3"/>
            </p:cNvCxnSpPr>
            <p:nvPr/>
          </p:nvCxnSpPr>
          <p:spPr bwMode="auto">
            <a:xfrm rot="5400000">
              <a:off x="4739337" y="4424908"/>
              <a:ext cx="1636322" cy="1016105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13" name="Curved Connector 12"/>
            <p:cNvCxnSpPr>
              <a:cxnSpLocks noChangeShapeType="1"/>
              <a:stCxn id="9" idx="1"/>
              <a:endCxn id="10" idx="2"/>
            </p:cNvCxnSpPr>
            <p:nvPr/>
          </p:nvCxnSpPr>
          <p:spPr bwMode="auto">
            <a:xfrm rot="10800000">
              <a:off x="1855172" y="5293502"/>
              <a:ext cx="1138128" cy="457621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14" name="Shape 17"/>
            <p:cNvCxnSpPr>
              <a:cxnSpLocks noChangeShapeType="1"/>
              <a:stCxn id="10" idx="0"/>
              <a:endCxn id="7" idx="1"/>
            </p:cNvCxnSpPr>
            <p:nvPr/>
          </p:nvCxnSpPr>
          <p:spPr bwMode="auto">
            <a:xfrm rot="5400000" flipH="1" flipV="1">
              <a:off x="2292612" y="1655481"/>
              <a:ext cx="421654" cy="1296536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pic>
          <p:nvPicPr>
            <p:cNvPr id="15" name="Picture 14" descr="skyline_logo_v_white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76600" y="2743200"/>
              <a:ext cx="1455356" cy="1957330"/>
            </a:xfrm>
            <a:prstGeom prst="rect">
              <a:avLst/>
            </a:prstGeom>
          </p:spPr>
        </p:pic>
      </p:grpSp>
      <p:sp>
        <p:nvSpPr>
          <p:cNvPr id="22" name="Rectangle 21"/>
          <p:cNvSpPr/>
          <p:nvPr/>
        </p:nvSpPr>
        <p:spPr>
          <a:xfrm>
            <a:off x="1839429" y="2692866"/>
            <a:ext cx="2449344" cy="220947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3" name="Shape 17"/>
          <p:cNvCxnSpPr>
            <a:cxnSpLocks noChangeShapeType="1"/>
          </p:cNvCxnSpPr>
          <p:nvPr/>
        </p:nvCxnSpPr>
        <p:spPr bwMode="auto">
          <a:xfrm>
            <a:off x="4074114" y="1587502"/>
            <a:ext cx="310417" cy="118533"/>
          </a:xfrm>
          <a:prstGeom prst="curvedConnector3">
            <a:avLst>
              <a:gd name="adj1" fmla="val -46116"/>
            </a:avLst>
          </a:prstGeom>
          <a:noFill/>
          <a:ln w="38100" algn="ctr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D46D248D-7D97-A7ED-5A59-14DA9F937C26}"/>
              </a:ext>
            </a:extLst>
          </p:cNvPr>
          <p:cNvSpPr txBox="1"/>
          <p:nvPr/>
        </p:nvSpPr>
        <p:spPr>
          <a:xfrm>
            <a:off x="285808" y="3150058"/>
            <a:ext cx="140936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rgbClr val="C00000"/>
                </a:solidFill>
              </a:rPr>
              <a:t>DIA</a:t>
            </a:r>
          </a:p>
        </p:txBody>
      </p:sp>
    </p:spTree>
    <p:extLst>
      <p:ext uri="{BB962C8B-B14F-4D97-AF65-F5344CB8AC3E}">
        <p14:creationId xmlns:p14="http://schemas.microsoft.com/office/powerpoint/2010/main" val="2474403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Deanna </a:t>
            </a:r>
            <a:r>
              <a:rPr lang="en-US" dirty="0" err="1"/>
              <a:t>Plubell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05000" y="1690688"/>
            <a:ext cx="8382000" cy="49377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Overview</a:t>
            </a:r>
          </a:p>
          <a:p>
            <a:pPr>
              <a:lnSpc>
                <a:spcPct val="150000"/>
              </a:lnSpc>
            </a:pPr>
            <a:r>
              <a:rPr lang="en-US" dirty="0"/>
              <a:t>Tutorial</a:t>
            </a:r>
          </a:p>
        </p:txBody>
      </p:sp>
    </p:spTree>
    <p:extLst>
      <p:ext uri="{BB962C8B-B14F-4D97-AF65-F5344CB8AC3E}">
        <p14:creationId xmlns:p14="http://schemas.microsoft.com/office/powerpoint/2010/main" val="2115410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219200"/>
            <a:ext cx="8686800" cy="4937760"/>
          </a:xfrm>
        </p:spPr>
        <p:txBody>
          <a:bodyPr/>
          <a:lstStyle/>
          <a:p>
            <a:r>
              <a:rPr lang="en-US" dirty="0"/>
              <a:t>Ask any questions at the Q&amp;A form in Zoom: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  <a:p>
            <a:pPr marL="457200" lvl="1" indent="0" algn="ctr">
              <a:buNone/>
            </a:pPr>
            <a:r>
              <a:rPr lang="en-US" sz="2800" b="1" dirty="0"/>
              <a:t> </a:t>
            </a:r>
          </a:p>
          <a:p>
            <a:pPr marL="457200" lvl="1" indent="0" algn="ctr">
              <a:buNone/>
            </a:pPr>
            <a:endParaRPr lang="en-US" b="1" dirty="0"/>
          </a:p>
          <a:p>
            <a:r>
              <a:rPr lang="en-US" dirty="0"/>
              <a:t>Take the post-webinar survey:</a:t>
            </a:r>
          </a:p>
          <a:p>
            <a:pPr marL="0" indent="0" algn="ctr">
              <a:buNone/>
            </a:pPr>
            <a:br>
              <a:rPr lang="en-US" dirty="0"/>
            </a:br>
            <a:r>
              <a:rPr lang="en-US" b="1" u="sng" dirty="0">
                <a:hlinkClick r:id="rId2"/>
              </a:rPr>
              <a:t>https://skyline.ms/survey4webinar.url</a:t>
            </a:r>
            <a:endParaRPr lang="en-US" dirty="0"/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FAE1979-6D92-4E58-8187-2F7E16DF81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201" y="1864887"/>
            <a:ext cx="3539545" cy="86711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4CD8240-CFC4-437D-9704-BDD57EEE5825}"/>
              </a:ext>
            </a:extLst>
          </p:cNvPr>
          <p:cNvSpPr/>
          <p:nvPr/>
        </p:nvSpPr>
        <p:spPr>
          <a:xfrm>
            <a:off x="6805652" y="1828800"/>
            <a:ext cx="962094" cy="93534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2DB1BD8-3FFF-40E6-B615-58DF505C2EDB}"/>
              </a:ext>
            </a:extLst>
          </p:cNvPr>
          <p:cNvCxnSpPr>
            <a:cxnSpLocks/>
          </p:cNvCxnSpPr>
          <p:nvPr/>
        </p:nvCxnSpPr>
        <p:spPr>
          <a:xfrm flipH="1">
            <a:off x="7454804" y="1633356"/>
            <a:ext cx="893459" cy="713163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8876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5103</TotalTime>
  <Words>382</Words>
  <Application>Microsoft Office PowerPoint</Application>
  <PresentationFormat>Widescreen</PresentationFormat>
  <Paragraphs>94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Bookman Old Style</vt:lpstr>
      <vt:lpstr>Calibri</vt:lpstr>
      <vt:lpstr>Calibri Light</vt:lpstr>
      <vt:lpstr>Office Theme</vt:lpstr>
      <vt:lpstr>Tutorial Webinar #22</vt:lpstr>
      <vt:lpstr>   Using DIA Data To Create SRM Methods</vt:lpstr>
      <vt:lpstr>Agenda</vt:lpstr>
      <vt:lpstr>Supporting a Broader Hypothesis</vt:lpstr>
      <vt:lpstr>Targeted Method Refinement</vt:lpstr>
      <vt:lpstr>Targeted Method Refinement</vt:lpstr>
      <vt:lpstr>Targeted Method Refinement</vt:lpstr>
      <vt:lpstr>Deanna Plubell</vt:lpstr>
      <vt:lpstr>Questions? </vt:lpstr>
      <vt:lpstr>Tutorial Webinar #22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Mark Belanger</cp:lastModifiedBy>
  <cp:revision>55</cp:revision>
  <dcterms:created xsi:type="dcterms:W3CDTF">2016-03-31T18:48:24Z</dcterms:created>
  <dcterms:modified xsi:type="dcterms:W3CDTF">2023-03-29T21:41:37Z</dcterms:modified>
</cp:coreProperties>
</file>