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67" r:id="rId2"/>
    <p:sldMasterId id="2147483679" r:id="rId3"/>
  </p:sldMasterIdLst>
  <p:notesMasterIdLst>
    <p:notesMasterId r:id="rId34"/>
  </p:notesMasterIdLst>
  <p:sldIdLst>
    <p:sldId id="256" r:id="rId4"/>
    <p:sldId id="424" r:id="rId5"/>
    <p:sldId id="433" r:id="rId6"/>
    <p:sldId id="430" r:id="rId7"/>
    <p:sldId id="313" r:id="rId8"/>
    <p:sldId id="431" r:id="rId9"/>
    <p:sldId id="349" r:id="rId10"/>
    <p:sldId id="379" r:id="rId11"/>
    <p:sldId id="444" r:id="rId12"/>
    <p:sldId id="432" r:id="rId13"/>
    <p:sldId id="440" r:id="rId14"/>
    <p:sldId id="442" r:id="rId15"/>
    <p:sldId id="259" r:id="rId16"/>
    <p:sldId id="403" r:id="rId17"/>
    <p:sldId id="404" r:id="rId18"/>
    <p:sldId id="405" r:id="rId19"/>
    <p:sldId id="406" r:id="rId20"/>
    <p:sldId id="385" r:id="rId21"/>
    <p:sldId id="414" r:id="rId22"/>
    <p:sldId id="396" r:id="rId23"/>
    <p:sldId id="397" r:id="rId24"/>
    <p:sldId id="402" r:id="rId25"/>
    <p:sldId id="415" r:id="rId26"/>
    <p:sldId id="387" r:id="rId27"/>
    <p:sldId id="410" r:id="rId28"/>
    <p:sldId id="436" r:id="rId29"/>
    <p:sldId id="422" r:id="rId30"/>
    <p:sldId id="395" r:id="rId31"/>
    <p:sldId id="292" r:id="rId32"/>
    <p:sldId id="445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  <a:srgbClr val="B4C7E7"/>
    <a:srgbClr val="6E92D1"/>
    <a:srgbClr val="3A54BC"/>
    <a:srgbClr val="D2DEFA"/>
    <a:srgbClr val="7699E7"/>
    <a:srgbClr val="FFEFC1"/>
    <a:srgbClr val="F5F5F5"/>
    <a:srgbClr val="F6F6F6"/>
    <a:srgbClr val="F4F4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00" autoAdjust="0"/>
    <p:restoredTop sz="92063" autoAdjust="0"/>
  </p:normalViewPr>
  <p:slideViewPr>
    <p:cSldViewPr snapToGrid="0">
      <p:cViewPr varScale="1">
        <p:scale>
          <a:sx n="104" d="100"/>
          <a:sy n="104" d="100"/>
        </p:scale>
        <p:origin x="50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presProps" Target="pres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7931259435261727E-2"/>
          <c:y val="3.8364738862654811E-2"/>
          <c:w val="0.84314084494605657"/>
          <c:h val="0.8349544811680538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Data!$K$1</c:f>
              <c:strCache>
                <c:ptCount val="1"/>
                <c:pt idx="0">
                  <c:v>SRM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rgbClr val="C00000"/>
              </a:solidFill>
            </a:ln>
            <a:effectLst/>
          </c:spPr>
          <c:invertIfNegative val="0"/>
          <c:cat>
            <c:strRef>
              <c:f>Data!$J$2:$J$192</c:f>
              <c:strCache>
                <c:ptCount val="191"/>
                <c:pt idx="0">
                  <c:v>TGISPLALIK</c:v>
                </c:pt>
                <c:pt idx="1">
                  <c:v>LAAYLMLMR</c:v>
                </c:pt>
                <c:pt idx="2">
                  <c:v>IEIPLPFGGK</c:v>
                </c:pt>
                <c:pt idx="3">
                  <c:v>ITLPDFR</c:v>
                </c:pt>
                <c:pt idx="4">
                  <c:v>FIIPSPK</c:v>
                </c:pt>
                <c:pt idx="5">
                  <c:v>FIIPGLK</c:v>
                </c:pt>
                <c:pt idx="6">
                  <c:v>AAIQALR</c:v>
                </c:pt>
                <c:pt idx="7">
                  <c:v>ALVEQGFTVPEIK</c:v>
                </c:pt>
                <c:pt idx="8">
                  <c:v>TEVIPPLIENR</c:v>
                </c:pt>
                <c:pt idx="9">
                  <c:v>EFQVPTFTIPK</c:v>
                </c:pt>
                <c:pt idx="10">
                  <c:v>AQIPILR</c:v>
                </c:pt>
                <c:pt idx="11">
                  <c:v>LIVAMSSWLQK</c:v>
                </c:pt>
                <c:pt idx="12">
                  <c:v>SLWDFLK</c:v>
                </c:pt>
                <c:pt idx="13">
                  <c:v>SVSLPSLDPASAK</c:v>
                </c:pt>
                <c:pt idx="14">
                  <c:v>ALVDTLK</c:v>
                </c:pt>
                <c:pt idx="15">
                  <c:v>LAIPEGK</c:v>
                </c:pt>
                <c:pt idx="16">
                  <c:v>LSLPDFK</c:v>
                </c:pt>
                <c:pt idx="17">
                  <c:v>LSNVLQQVK</c:v>
                </c:pt>
                <c:pt idx="18">
                  <c:v>QGFFPDSVNK</c:v>
                </c:pt>
                <c:pt idx="19">
                  <c:v>DNVFDGLVR</c:v>
                </c:pt>
                <c:pt idx="20">
                  <c:v>NIILPVYDK</c:v>
                </c:pt>
                <c:pt idx="21">
                  <c:v>GFEPTLEALFGK</c:v>
                </c:pt>
                <c:pt idx="22">
                  <c:v>NNALDFVTK</c:v>
                </c:pt>
                <c:pt idx="23">
                  <c:v>FLDSNIK</c:v>
                </c:pt>
                <c:pt idx="24">
                  <c:v>LDVTTSIGR</c:v>
                </c:pt>
                <c:pt idx="25">
                  <c:v>ATFQTPDFIVPLTDLR</c:v>
                </c:pt>
                <c:pt idx="26">
                  <c:v>IPSVQINFK</c:v>
                </c:pt>
                <c:pt idx="27">
                  <c:v>EVGTVLSQVYSK</c:v>
                </c:pt>
                <c:pt idx="28">
                  <c:v>QTIIVVLENVQR</c:v>
                </c:pt>
                <c:pt idx="29">
                  <c:v>INPLALK</c:v>
                </c:pt>
                <c:pt idx="30">
                  <c:v>EIFNMAR</c:v>
                </c:pt>
                <c:pt idx="31">
                  <c:v>GIISALLVPPETEEAK</c:v>
                </c:pt>
                <c:pt idx="32">
                  <c:v>TSSFALNLPTLPEVK</c:v>
                </c:pt>
                <c:pt idx="33">
                  <c:v>QIDDIDVR</c:v>
                </c:pt>
                <c:pt idx="34">
                  <c:v>FVTQAEGAK</c:v>
                </c:pt>
                <c:pt idx="35">
                  <c:v>IGVELTGR</c:v>
                </c:pt>
                <c:pt idx="36">
                  <c:v>LLLMGAR</c:v>
                </c:pt>
                <c:pt idx="37">
                  <c:v>IDDIWNLEVK</c:v>
                </c:pt>
                <c:pt idx="38">
                  <c:v>FPEVDVLTK</c:v>
                </c:pt>
                <c:pt idx="39">
                  <c:v>VLLDQLGTTISFER</c:v>
                </c:pt>
                <c:pt idx="40">
                  <c:v>GVISIPR</c:v>
                </c:pt>
                <c:pt idx="41">
                  <c:v>GMALFGEGK</c:v>
                </c:pt>
                <c:pt idx="42">
                  <c:v>LATALSLSNK</c:v>
                </c:pt>
                <c:pt idx="43">
                  <c:v>ATGVLYDYVNK</c:v>
                </c:pt>
                <c:pt idx="44">
                  <c:v>MGLAFESTK</c:v>
                </c:pt>
                <c:pt idx="45">
                  <c:v>EVYGFNPEGK</c:v>
                </c:pt>
                <c:pt idx="46">
                  <c:v>YGMVAQVTQTLK</c:v>
                </c:pt>
                <c:pt idx="47">
                  <c:v>VIGNMGQTMEQLTPELK</c:v>
                </c:pt>
                <c:pt idx="48">
                  <c:v>HINIDQFVR</c:v>
                </c:pt>
                <c:pt idx="49">
                  <c:v>ESQLPTVMDFR</c:v>
                </c:pt>
                <c:pt idx="50">
                  <c:v>ENFAGEATLQR</c:v>
                </c:pt>
                <c:pt idx="51">
                  <c:v>IEGNLIFDPNNYLPK</c:v>
                </c:pt>
                <c:pt idx="52">
                  <c:v>SVGFHLPSR</c:v>
                </c:pt>
                <c:pt idx="53">
                  <c:v>IAELSATAQEIIK</c:v>
                </c:pt>
                <c:pt idx="54">
                  <c:v>SVSDGIAALDLNAVANK</c:v>
                </c:pt>
                <c:pt idx="55">
                  <c:v>SPAFTDLHLR</c:v>
                </c:pt>
                <c:pt idx="56">
                  <c:v>QSFDLSVK</c:v>
                </c:pt>
                <c:pt idx="57">
                  <c:v>IVQILPWEQNEQVK</c:v>
                </c:pt>
                <c:pt idx="58">
                  <c:v>DLGQCDR</c:v>
                </c:pt>
                <c:pt idx="59">
                  <c:v>LTLDIQNK</c:v>
                </c:pt>
                <c:pt idx="60">
                  <c:v>VELEVPQLCSFILK</c:v>
                </c:pt>
                <c:pt idx="61">
                  <c:v>TPALHFK</c:v>
                </c:pt>
                <c:pt idx="62">
                  <c:v>SHDELPR</c:v>
                </c:pt>
                <c:pt idx="63">
                  <c:v>VSALLTPAEQTGTWK</c:v>
                </c:pt>
                <c:pt idx="64">
                  <c:v>LIDVISMYR</c:v>
                </c:pt>
                <c:pt idx="65">
                  <c:v>LDFSSQADLR</c:v>
                </c:pt>
                <c:pt idx="66">
                  <c:v>NSEEFAAAMSR</c:v>
                </c:pt>
                <c:pt idx="67">
                  <c:v>IEDGTLASK</c:v>
                </c:pt>
                <c:pt idx="68">
                  <c:v>YNALDLTNNGK</c:v>
                </c:pt>
                <c:pt idx="69">
                  <c:v>DFSLWEK</c:v>
                </c:pt>
                <c:pt idx="70">
                  <c:v>LVELAHQYK</c:v>
                </c:pt>
                <c:pt idx="71">
                  <c:v>LTISEQNIQR</c:v>
                </c:pt>
                <c:pt idx="72">
                  <c:v>LPYTIITTPPLK</c:v>
                </c:pt>
                <c:pt idx="73">
                  <c:v>FQFPGKPGIYTR</c:v>
                </c:pt>
                <c:pt idx="74">
                  <c:v>MTSNFPVDLSDYPK</c:v>
                </c:pt>
                <c:pt idx="75">
                  <c:v>AVSMPSFSILGSDVR</c:v>
                </c:pt>
                <c:pt idx="76">
                  <c:v>VSTAFVYTK</c:v>
                </c:pt>
                <c:pt idx="77">
                  <c:v>FSVPAGIVIPSFQALTAR</c:v>
                </c:pt>
                <c:pt idx="78">
                  <c:v>TLADLTLLDSPIK</c:v>
                </c:pt>
                <c:pt idx="79">
                  <c:v>YENYELTLK</c:v>
                </c:pt>
                <c:pt idx="80">
                  <c:v>SEYQADYESLR</c:v>
                </c:pt>
                <c:pt idx="81">
                  <c:v>NTLELSNGVIVK</c:v>
                </c:pt>
                <c:pt idx="82">
                  <c:v>ITENDIQIALDDAK</c:v>
                </c:pt>
                <c:pt idx="83">
                  <c:v>FFGEGTK</c:v>
                </c:pt>
                <c:pt idx="84">
                  <c:v>GNVATEISTER</c:v>
                </c:pt>
                <c:pt idx="85">
                  <c:v>QSWSVCK</c:v>
                </c:pt>
                <c:pt idx="86">
                  <c:v>VQGVEFSHR</c:v>
                </c:pt>
                <c:pt idx="87">
                  <c:v>LNGESNLR</c:v>
                </c:pt>
                <c:pt idx="88">
                  <c:v>NMEVSVATTTK</c:v>
                </c:pt>
                <c:pt idx="89">
                  <c:v>NLTDFAEQYSIQDWAK</c:v>
                </c:pt>
                <c:pt idx="90">
                  <c:v>LGNNPVSK</c:v>
                </c:pt>
                <c:pt idx="91">
                  <c:v>LFLEETK</c:v>
                </c:pt>
                <c:pt idx="92">
                  <c:v>IAIANIIDEIIEK</c:v>
                </c:pt>
                <c:pt idx="93">
                  <c:v>EQHLFLPFSYK</c:v>
                </c:pt>
                <c:pt idx="94">
                  <c:v>SLHMYANR</c:v>
                </c:pt>
                <c:pt idx="95">
                  <c:v>VPQTDMTFR</c:v>
                </c:pt>
                <c:pt idx="96">
                  <c:v>SPSQADINK</c:v>
                </c:pt>
                <c:pt idx="97">
                  <c:v>TTLTAFGFASADLIEIGLEGK</c:v>
                </c:pt>
                <c:pt idx="98">
                  <c:v>IGQDGISTSATTNLK</c:v>
                </c:pt>
                <c:pt idx="99">
                  <c:v>VHELIER</c:v>
                </c:pt>
                <c:pt idx="100">
                  <c:v>LHVAGNLK</c:v>
                </c:pt>
                <c:pt idx="101">
                  <c:v>SEILAHWSPAK</c:v>
                </c:pt>
                <c:pt idx="102">
                  <c:v>LDNIYSSDK</c:v>
                </c:pt>
                <c:pt idx="103">
                  <c:v>QAEAVLK</c:v>
                </c:pt>
                <c:pt idx="104">
                  <c:v>HVAEAICK</c:v>
                </c:pt>
                <c:pt idx="105">
                  <c:v>NFATSNK</c:v>
                </c:pt>
                <c:pt idx="106">
                  <c:v>NLQNNAEWVYQGAIR</c:v>
                </c:pt>
                <c:pt idx="107">
                  <c:v>EELCTMFIR</c:v>
                </c:pt>
                <c:pt idx="108">
                  <c:v>NIQEYLSILTDPDGK</c:v>
                </c:pt>
                <c:pt idx="109">
                  <c:v>QTEATMTFK</c:v>
                </c:pt>
                <c:pt idx="110">
                  <c:v>SQAIATK</c:v>
                </c:pt>
                <c:pt idx="111">
                  <c:v>EAQEVFK</c:v>
                </c:pt>
                <c:pt idx="112">
                  <c:v>VSSFYAK</c:v>
                </c:pt>
                <c:pt idx="113">
                  <c:v>QHIEAIDVR</c:v>
                </c:pt>
                <c:pt idx="114">
                  <c:v>TLQGIPQMIGEVIR</c:v>
                </c:pt>
                <c:pt idx="115">
                  <c:v>IISDYHQQFR</c:v>
                </c:pt>
                <c:pt idx="116">
                  <c:v>LVGFIDDAVK</c:v>
                </c:pt>
                <c:pt idx="117">
                  <c:v>LLSGGNTLHLVSTTK</c:v>
                </c:pt>
                <c:pt idx="118">
                  <c:v>CVQSTKPSLMIQK</c:v>
                </c:pt>
                <c:pt idx="119">
                  <c:v>IYSLWEHSTK</c:v>
                </c:pt>
                <c:pt idx="120">
                  <c:v>SISAALEHK</c:v>
                </c:pt>
                <c:pt idx="121">
                  <c:v>SNTVASLHTEK</c:v>
                </c:pt>
                <c:pt idx="122">
                  <c:v>SGSSTASWIQNVDTK</c:v>
                </c:pt>
                <c:pt idx="123">
                  <c:v>VLVDHFGYTK</c:v>
                </c:pt>
                <c:pt idx="124">
                  <c:v>VSQEGLK</c:v>
                </c:pt>
                <c:pt idx="125">
                  <c:v>VTQEFHMK</c:v>
                </c:pt>
                <c:pt idx="126">
                  <c:v>GAYQNNEIK</c:v>
                </c:pt>
                <c:pt idx="127">
                  <c:v>AHLDIAGSLEGHLR</c:v>
                </c:pt>
                <c:pt idx="128">
                  <c:v>YEVDQQIQVLMDK</c:v>
                </c:pt>
                <c:pt idx="129">
                  <c:v>AEPLAFTFSHDYK</c:v>
                </c:pt>
                <c:pt idx="130">
                  <c:v>LQDFSDQLSDYYEK</c:v>
                </c:pt>
                <c:pt idx="131">
                  <c:v>YEDGTLSLTSTSDLQSGIIK</c:v>
                </c:pt>
                <c:pt idx="132">
                  <c:v>SKPTVSSSMEFK</c:v>
                </c:pt>
                <c:pt idx="133">
                  <c:v>YHWEHTGLTLR</c:v>
                </c:pt>
                <c:pt idx="134">
                  <c:v>GTYGLSCQR</c:v>
                </c:pt>
                <c:pt idx="135">
                  <c:v>ESDEETQIK</c:v>
                </c:pt>
                <c:pt idx="136">
                  <c:v>GSTSHHLVSR</c:v>
                </c:pt>
                <c:pt idx="137">
                  <c:v>VNWEEEAASGLLTSLK</c:v>
                </c:pt>
                <c:pt idx="138">
                  <c:v>LSLESLTSYFSIESSTK</c:v>
                </c:pt>
                <c:pt idx="139">
                  <c:v>TILGTMPAFEVSLQALQK</c:v>
                </c:pt>
                <c:pt idx="140">
                  <c:v>LPQQANDYLNSFNWER</c:v>
                </c:pt>
                <c:pt idx="141">
                  <c:v>TFIEDVNK</c:v>
                </c:pt>
                <c:pt idx="142">
                  <c:v>VNQNLVYESGSLNFSK</c:v>
                </c:pt>
                <c:pt idx="143">
                  <c:v>HIYAISSAALSASYK</c:v>
                </c:pt>
                <c:pt idx="144">
                  <c:v>AALTELSLGSAYQAMILGVDSK</c:v>
                </c:pt>
                <c:pt idx="145">
                  <c:v>AGHIAWTSSGK</c:v>
                </c:pt>
                <c:pt idx="146">
                  <c:v>TSQCTLK</c:v>
                </c:pt>
                <c:pt idx="147">
                  <c:v>INNQLTLDSNTK</c:v>
                </c:pt>
                <c:pt idx="148">
                  <c:v>ATVAVYLESLQDTK</c:v>
                </c:pt>
                <c:pt idx="149">
                  <c:v>YTYNYEAESSSGVPGTADSR</c:v>
                </c:pt>
                <c:pt idx="150">
                  <c:v>DAVEKPQEFTIVAFVK</c:v>
                </c:pt>
                <c:pt idx="151">
                  <c:v>ETLEDTR</c:v>
                </c:pt>
                <c:pt idx="152">
                  <c:v>HIQNIDIQHLAGK</c:v>
                </c:pt>
                <c:pt idx="153">
                  <c:v>ILGEELGFASLHDLQLLGK</c:v>
                </c:pt>
                <c:pt idx="154">
                  <c:v>MYQMDIQQELQR</c:v>
                </c:pt>
                <c:pt idx="155">
                  <c:v>AASGTTGTYQEWK</c:v>
                </c:pt>
                <c:pt idx="156">
                  <c:v>DSYDLHDLK</c:v>
                </c:pt>
                <c:pt idx="157">
                  <c:v>LALWGEHTGQLYSK</c:v>
                </c:pt>
                <c:pt idx="158">
                  <c:v>ATLYALSHAVNNYHK</c:v>
                </c:pt>
                <c:pt idx="159">
                  <c:v>HFVINLIGDFEVAEK</c:v>
                </c:pt>
                <c:pt idx="160">
                  <c:v>TQFNNNEYSQDLDAYNTK</c:v>
                </c:pt>
                <c:pt idx="161">
                  <c:v>QVFLYPEK</c:v>
                </c:pt>
                <c:pt idx="162">
                  <c:v>SLDEHYHIR</c:v>
                </c:pt>
                <c:pt idx="163">
                  <c:v>LNGEIQALELPQK</c:v>
                </c:pt>
                <c:pt idx="164">
                  <c:v>LQSTTVMNPYMK</c:v>
                </c:pt>
                <c:pt idx="165">
                  <c:v>LAPGELTIIL</c:v>
                </c:pt>
                <c:pt idx="166">
                  <c:v>LNELSFK</c:v>
                </c:pt>
                <c:pt idx="167">
                  <c:v>EYSGTIASEANTYLNSK</c:v>
                </c:pt>
                <c:pt idx="168">
                  <c:v>VPLLLSEPINIIDALEMR</c:v>
                </c:pt>
                <c:pt idx="169">
                  <c:v>TEHGSEMLFFGNAIEGK</c:v>
                </c:pt>
                <c:pt idx="170">
                  <c:v>NTFTLSYDGSLR</c:v>
                </c:pt>
                <c:pt idx="171">
                  <c:v>ITEVALMGHLSCDTK</c:v>
                </c:pt>
                <c:pt idx="172">
                  <c:v>SFDYHQFVDETNDK</c:v>
                </c:pt>
                <c:pt idx="173">
                  <c:v>ENLCLNLHK</c:v>
                </c:pt>
                <c:pt idx="174">
                  <c:v>NLLVALK</c:v>
                </c:pt>
                <c:pt idx="175">
                  <c:v>QTVNLQLQPYSLVTTLNSDLK</c:v>
                </c:pt>
                <c:pt idx="176">
                  <c:v>FDHTNSLNIAGLSLDFSSK</c:v>
                </c:pt>
                <c:pt idx="177">
                  <c:v>IADFELPTIIVPEQTIEIPSIK</c:v>
                </c:pt>
                <c:pt idx="178">
                  <c:v>EEYFDPSIVGWTVK</c:v>
                </c:pt>
                <c:pt idx="179">
                  <c:v>ASGSLPYTQTLQDHLNSLK</c:v>
                </c:pt>
                <c:pt idx="180">
                  <c:v>LLLQMDSSATAYGSTVSK</c:v>
                </c:pt>
                <c:pt idx="181">
                  <c:v>CSLLVLENELNAELGLSGASMK</c:v>
                </c:pt>
                <c:pt idx="182">
                  <c:v>YYELEEK</c:v>
                </c:pt>
                <c:pt idx="183">
                  <c:v>LEVLNFDFQANAQLSNPK</c:v>
                </c:pt>
                <c:pt idx="184">
                  <c:v>WNFYYSPQSSPDK</c:v>
                </c:pt>
                <c:pt idx="185">
                  <c:v>DEPTYILNIK</c:v>
                </c:pt>
                <c:pt idx="186">
                  <c:v>LSQLQTYMIQFDQYIK</c:v>
                </c:pt>
                <c:pt idx="187">
                  <c:v>IHSGSFQSQVELSNDQEK</c:v>
                </c:pt>
                <c:pt idx="188">
                  <c:v>TIHDLHLFIENIDFNK</c:v>
                </c:pt>
                <c:pt idx="189">
                  <c:v>FLDMLIK</c:v>
                </c:pt>
                <c:pt idx="190">
                  <c:v>AQNLYQELLTQEGQASFQGLK</c:v>
                </c:pt>
              </c:strCache>
            </c:strRef>
          </c:cat>
          <c:val>
            <c:numRef>
              <c:f>Data!$K$2:$K$192</c:f>
              <c:numCache>
                <c:formatCode>0.0E+00</c:formatCode>
                <c:ptCount val="191"/>
                <c:pt idx="0">
                  <c:v>5259538</c:v>
                </c:pt>
                <c:pt idx="1">
                  <c:v>4241381.5</c:v>
                </c:pt>
                <c:pt idx="2">
                  <c:v>3859574.5</c:v>
                </c:pt>
                <c:pt idx="3">
                  <c:v>3196422.25</c:v>
                </c:pt>
                <c:pt idx="4">
                  <c:v>3099727.25</c:v>
                </c:pt>
                <c:pt idx="5">
                  <c:v>3021765.5</c:v>
                </c:pt>
                <c:pt idx="6">
                  <c:v>2982625.25</c:v>
                </c:pt>
                <c:pt idx="7">
                  <c:v>2882334.75</c:v>
                </c:pt>
                <c:pt idx="8">
                  <c:v>2669112.75</c:v>
                </c:pt>
                <c:pt idx="9">
                  <c:v>2513421</c:v>
                </c:pt>
                <c:pt idx="10">
                  <c:v>2364895.75</c:v>
                </c:pt>
                <c:pt idx="11">
                  <c:v>2293393.5</c:v>
                </c:pt>
                <c:pt idx="12">
                  <c:v>2248253.25</c:v>
                </c:pt>
                <c:pt idx="13">
                  <c:v>2213832.75</c:v>
                </c:pt>
                <c:pt idx="14">
                  <c:v>2165779.5</c:v>
                </c:pt>
                <c:pt idx="15">
                  <c:v>2123487.75</c:v>
                </c:pt>
                <c:pt idx="16">
                  <c:v>2026203.5</c:v>
                </c:pt>
                <c:pt idx="17">
                  <c:v>2010562.625</c:v>
                </c:pt>
                <c:pt idx="18">
                  <c:v>1961877.125</c:v>
                </c:pt>
                <c:pt idx="19">
                  <c:v>1918917.875</c:v>
                </c:pt>
                <c:pt idx="20">
                  <c:v>1872486.125</c:v>
                </c:pt>
                <c:pt idx="21">
                  <c:v>1829155.25</c:v>
                </c:pt>
                <c:pt idx="22">
                  <c:v>1717243.625</c:v>
                </c:pt>
                <c:pt idx="23">
                  <c:v>1621980.625</c:v>
                </c:pt>
                <c:pt idx="24">
                  <c:v>1617321.125</c:v>
                </c:pt>
                <c:pt idx="25">
                  <c:v>1605006.75</c:v>
                </c:pt>
                <c:pt idx="26">
                  <c:v>1541380.375</c:v>
                </c:pt>
                <c:pt idx="27">
                  <c:v>1527492.875</c:v>
                </c:pt>
                <c:pt idx="28">
                  <c:v>1500041.5</c:v>
                </c:pt>
                <c:pt idx="29">
                  <c:v>1479908</c:v>
                </c:pt>
                <c:pt idx="30">
                  <c:v>1470669.25</c:v>
                </c:pt>
                <c:pt idx="31">
                  <c:v>1413172.5</c:v>
                </c:pt>
                <c:pt idx="32">
                  <c:v>1355868.25</c:v>
                </c:pt>
                <c:pt idx="33">
                  <c:v>1327412.125</c:v>
                </c:pt>
                <c:pt idx="34">
                  <c:v>1307057.5</c:v>
                </c:pt>
                <c:pt idx="35">
                  <c:v>1293323.25</c:v>
                </c:pt>
                <c:pt idx="36">
                  <c:v>1256733.25</c:v>
                </c:pt>
                <c:pt idx="37">
                  <c:v>1225875.5</c:v>
                </c:pt>
                <c:pt idx="38">
                  <c:v>1225731.25</c:v>
                </c:pt>
                <c:pt idx="39">
                  <c:v>1196986.125</c:v>
                </c:pt>
                <c:pt idx="40">
                  <c:v>1191897.625</c:v>
                </c:pt>
                <c:pt idx="41">
                  <c:v>1162549.25</c:v>
                </c:pt>
                <c:pt idx="42">
                  <c:v>1099486.125</c:v>
                </c:pt>
                <c:pt idx="43">
                  <c:v>1099461.5</c:v>
                </c:pt>
                <c:pt idx="44">
                  <c:v>1085485.375</c:v>
                </c:pt>
                <c:pt idx="45">
                  <c:v>1074937.25</c:v>
                </c:pt>
                <c:pt idx="46">
                  <c:v>1033966.625</c:v>
                </c:pt>
                <c:pt idx="47">
                  <c:v>1025080.0625</c:v>
                </c:pt>
                <c:pt idx="48">
                  <c:v>1017760.0625</c:v>
                </c:pt>
                <c:pt idx="49">
                  <c:v>977488.5</c:v>
                </c:pt>
                <c:pt idx="50">
                  <c:v>965713.5625</c:v>
                </c:pt>
                <c:pt idx="51">
                  <c:v>960993.3125</c:v>
                </c:pt>
                <c:pt idx="52">
                  <c:v>945248</c:v>
                </c:pt>
                <c:pt idx="53">
                  <c:v>938555.75</c:v>
                </c:pt>
                <c:pt idx="54">
                  <c:v>894333.1875</c:v>
                </c:pt>
                <c:pt idx="55">
                  <c:v>878081.3125</c:v>
                </c:pt>
                <c:pt idx="56">
                  <c:v>870946.375</c:v>
                </c:pt>
                <c:pt idx="57">
                  <c:v>845731.4375</c:v>
                </c:pt>
                <c:pt idx="58">
                  <c:v>829098.75</c:v>
                </c:pt>
                <c:pt idx="59">
                  <c:v>805492.625</c:v>
                </c:pt>
                <c:pt idx="60">
                  <c:v>771620.875</c:v>
                </c:pt>
                <c:pt idx="61">
                  <c:v>769064.0625</c:v>
                </c:pt>
                <c:pt idx="62">
                  <c:v>767620.625</c:v>
                </c:pt>
                <c:pt idx="63">
                  <c:v>757416.6875</c:v>
                </c:pt>
                <c:pt idx="64">
                  <c:v>755172.875</c:v>
                </c:pt>
                <c:pt idx="65">
                  <c:v>724849.5</c:v>
                </c:pt>
                <c:pt idx="66">
                  <c:v>710517.75</c:v>
                </c:pt>
                <c:pt idx="67">
                  <c:v>702800.1875</c:v>
                </c:pt>
                <c:pt idx="68">
                  <c:v>694314.875</c:v>
                </c:pt>
                <c:pt idx="69">
                  <c:v>693270.875</c:v>
                </c:pt>
                <c:pt idx="70">
                  <c:v>687409.6875</c:v>
                </c:pt>
                <c:pt idx="71">
                  <c:v>680468.6875</c:v>
                </c:pt>
                <c:pt idx="72">
                  <c:v>676576.875</c:v>
                </c:pt>
                <c:pt idx="73">
                  <c:v>669579.5</c:v>
                </c:pt>
                <c:pt idx="74">
                  <c:v>661141.25</c:v>
                </c:pt>
                <c:pt idx="75">
                  <c:v>640739.875</c:v>
                </c:pt>
                <c:pt idx="76">
                  <c:v>629648.8125</c:v>
                </c:pt>
                <c:pt idx="77">
                  <c:v>626927.5</c:v>
                </c:pt>
                <c:pt idx="78">
                  <c:v>624864.625</c:v>
                </c:pt>
                <c:pt idx="79">
                  <c:v>609038.625</c:v>
                </c:pt>
                <c:pt idx="80">
                  <c:v>602779</c:v>
                </c:pt>
                <c:pt idx="81">
                  <c:v>584953</c:v>
                </c:pt>
                <c:pt idx="82">
                  <c:v>582903.375</c:v>
                </c:pt>
                <c:pt idx="83">
                  <c:v>548365.75</c:v>
                </c:pt>
                <c:pt idx="84">
                  <c:v>548177.375</c:v>
                </c:pt>
                <c:pt idx="85">
                  <c:v>539971.3125</c:v>
                </c:pt>
                <c:pt idx="86">
                  <c:v>539846.75</c:v>
                </c:pt>
                <c:pt idx="87">
                  <c:v>538170.0625</c:v>
                </c:pt>
                <c:pt idx="88">
                  <c:v>516456.3125</c:v>
                </c:pt>
                <c:pt idx="89">
                  <c:v>500349.5</c:v>
                </c:pt>
                <c:pt idx="90">
                  <c:v>496138.875</c:v>
                </c:pt>
                <c:pt idx="91">
                  <c:v>490756.5</c:v>
                </c:pt>
                <c:pt idx="92">
                  <c:v>448097.09375</c:v>
                </c:pt>
                <c:pt idx="93">
                  <c:v>437273.53125</c:v>
                </c:pt>
                <c:pt idx="94">
                  <c:v>431346.625</c:v>
                </c:pt>
                <c:pt idx="95">
                  <c:v>425274.28125</c:v>
                </c:pt>
                <c:pt idx="96">
                  <c:v>412227.96875</c:v>
                </c:pt>
                <c:pt idx="97">
                  <c:v>387374.6875</c:v>
                </c:pt>
                <c:pt idx="98">
                  <c:v>386937.09375</c:v>
                </c:pt>
                <c:pt idx="99">
                  <c:v>385049</c:v>
                </c:pt>
                <c:pt idx="100">
                  <c:v>383990.59375</c:v>
                </c:pt>
                <c:pt idx="101">
                  <c:v>372354.40625</c:v>
                </c:pt>
                <c:pt idx="102">
                  <c:v>370622.5625</c:v>
                </c:pt>
                <c:pt idx="103">
                  <c:v>362124.9375</c:v>
                </c:pt>
                <c:pt idx="104">
                  <c:v>345845.625</c:v>
                </c:pt>
                <c:pt idx="105">
                  <c:v>343803.28125</c:v>
                </c:pt>
                <c:pt idx="106">
                  <c:v>340314.0625</c:v>
                </c:pt>
                <c:pt idx="107">
                  <c:v>334043.5625</c:v>
                </c:pt>
                <c:pt idx="108">
                  <c:v>315017.1875</c:v>
                </c:pt>
                <c:pt idx="109">
                  <c:v>311117.0625</c:v>
                </c:pt>
                <c:pt idx="110">
                  <c:v>302215.3125</c:v>
                </c:pt>
                <c:pt idx="111">
                  <c:v>298172.4375</c:v>
                </c:pt>
                <c:pt idx="112">
                  <c:v>294651.1875</c:v>
                </c:pt>
                <c:pt idx="113">
                  <c:v>292429.6875</c:v>
                </c:pt>
                <c:pt idx="114">
                  <c:v>263477.75</c:v>
                </c:pt>
                <c:pt idx="115">
                  <c:v>255166.7421875</c:v>
                </c:pt>
                <c:pt idx="116">
                  <c:v>252696.046875</c:v>
                </c:pt>
                <c:pt idx="117">
                  <c:v>243160.125</c:v>
                </c:pt>
                <c:pt idx="118">
                  <c:v>242931.59375</c:v>
                </c:pt>
                <c:pt idx="119">
                  <c:v>241593.515625</c:v>
                </c:pt>
                <c:pt idx="120">
                  <c:v>240784.453125</c:v>
                </c:pt>
                <c:pt idx="121">
                  <c:v>234569.296875</c:v>
                </c:pt>
                <c:pt idx="122">
                  <c:v>233025.453125</c:v>
                </c:pt>
                <c:pt idx="123">
                  <c:v>228517.640625</c:v>
                </c:pt>
                <c:pt idx="124">
                  <c:v>225167.71875</c:v>
                </c:pt>
                <c:pt idx="125">
                  <c:v>213085.40625</c:v>
                </c:pt>
                <c:pt idx="126">
                  <c:v>209110.625</c:v>
                </c:pt>
                <c:pt idx="127">
                  <c:v>196191.5625</c:v>
                </c:pt>
                <c:pt idx="128">
                  <c:v>193477.078125</c:v>
                </c:pt>
                <c:pt idx="129">
                  <c:v>170017.34375</c:v>
                </c:pt>
                <c:pt idx="130">
                  <c:v>158482.6328125</c:v>
                </c:pt>
                <c:pt idx="131">
                  <c:v>151258.296875</c:v>
                </c:pt>
                <c:pt idx="132">
                  <c:v>149964.234375</c:v>
                </c:pt>
                <c:pt idx="133">
                  <c:v>144202.515625</c:v>
                </c:pt>
                <c:pt idx="134">
                  <c:v>136370.765625</c:v>
                </c:pt>
                <c:pt idx="135">
                  <c:v>135725.921875</c:v>
                </c:pt>
                <c:pt idx="136">
                  <c:v>128136.40625</c:v>
                </c:pt>
                <c:pt idx="137">
                  <c:v>119047.2890625</c:v>
                </c:pt>
                <c:pt idx="138">
                  <c:v>117176.484375</c:v>
                </c:pt>
                <c:pt idx="139">
                  <c:v>116158.4140625</c:v>
                </c:pt>
                <c:pt idx="140">
                  <c:v>115097.8515625</c:v>
                </c:pt>
                <c:pt idx="141">
                  <c:v>114058.3828125</c:v>
                </c:pt>
                <c:pt idx="142">
                  <c:v>113795.8125</c:v>
                </c:pt>
                <c:pt idx="143">
                  <c:v>107741.5078125</c:v>
                </c:pt>
                <c:pt idx="144">
                  <c:v>106473.8046875</c:v>
                </c:pt>
                <c:pt idx="145">
                  <c:v>104696.375</c:v>
                </c:pt>
                <c:pt idx="146">
                  <c:v>103463.859375</c:v>
                </c:pt>
                <c:pt idx="147">
                  <c:v>100595.390625</c:v>
                </c:pt>
                <c:pt idx="148">
                  <c:v>89794.4453125</c:v>
                </c:pt>
                <c:pt idx="149">
                  <c:v>89791.5234375</c:v>
                </c:pt>
                <c:pt idx="150">
                  <c:v>89007.140625</c:v>
                </c:pt>
                <c:pt idx="151">
                  <c:v>88715.4765625</c:v>
                </c:pt>
                <c:pt idx="152">
                  <c:v>88433.921875</c:v>
                </c:pt>
                <c:pt idx="153">
                  <c:v>83075.203125</c:v>
                </c:pt>
                <c:pt idx="154">
                  <c:v>75264.0625</c:v>
                </c:pt>
                <c:pt idx="155">
                  <c:v>74123.640625</c:v>
                </c:pt>
                <c:pt idx="156">
                  <c:v>73591.734375</c:v>
                </c:pt>
                <c:pt idx="157">
                  <c:v>70767.765625</c:v>
                </c:pt>
                <c:pt idx="158">
                  <c:v>70537.3203125</c:v>
                </c:pt>
                <c:pt idx="159">
                  <c:v>53426.375</c:v>
                </c:pt>
                <c:pt idx="160">
                  <c:v>52674.6328125</c:v>
                </c:pt>
                <c:pt idx="161">
                  <c:v>51157.421875</c:v>
                </c:pt>
                <c:pt idx="162">
                  <c:v>50592.96875</c:v>
                </c:pt>
                <c:pt idx="163">
                  <c:v>50290.1171875</c:v>
                </c:pt>
                <c:pt idx="164">
                  <c:v>49638.05078125</c:v>
                </c:pt>
                <c:pt idx="165">
                  <c:v>46403.125</c:v>
                </c:pt>
                <c:pt idx="166">
                  <c:v>45839.16796875</c:v>
                </c:pt>
                <c:pt idx="167">
                  <c:v>43754.52734375</c:v>
                </c:pt>
                <c:pt idx="168">
                  <c:v>40198.1171875</c:v>
                </c:pt>
                <c:pt idx="169">
                  <c:v>39899.28125</c:v>
                </c:pt>
                <c:pt idx="170">
                  <c:v>38516.984375</c:v>
                </c:pt>
                <c:pt idx="171">
                  <c:v>37743.7890625</c:v>
                </c:pt>
                <c:pt idx="172">
                  <c:v>36115.77734375</c:v>
                </c:pt>
                <c:pt idx="173">
                  <c:v>34331.703125</c:v>
                </c:pt>
                <c:pt idx="174">
                  <c:v>33078.44140625</c:v>
                </c:pt>
                <c:pt idx="175">
                  <c:v>31111.673828125</c:v>
                </c:pt>
                <c:pt idx="176">
                  <c:v>30639.296875</c:v>
                </c:pt>
                <c:pt idx="177">
                  <c:v>30466.884765625</c:v>
                </c:pt>
                <c:pt idx="178">
                  <c:v>27025.71484375</c:v>
                </c:pt>
                <c:pt idx="179">
                  <c:v>26551.80078125</c:v>
                </c:pt>
                <c:pt idx="180">
                  <c:v>26290.19140625</c:v>
                </c:pt>
                <c:pt idx="181">
                  <c:v>23990.904296875</c:v>
                </c:pt>
                <c:pt idx="182">
                  <c:v>22564.130859375</c:v>
                </c:pt>
                <c:pt idx="183">
                  <c:v>22442.75390625</c:v>
                </c:pt>
                <c:pt idx="184">
                  <c:v>22185.96875</c:v>
                </c:pt>
                <c:pt idx="185">
                  <c:v>22179.09765625</c:v>
                </c:pt>
                <c:pt idx="186">
                  <c:v>18775.8515625</c:v>
                </c:pt>
                <c:pt idx="187">
                  <c:v>15398.728515625</c:v>
                </c:pt>
                <c:pt idx="188">
                  <c:v>15080.7880859375</c:v>
                </c:pt>
                <c:pt idx="189">
                  <c:v>10450.6494140625</c:v>
                </c:pt>
                <c:pt idx="190">
                  <c:v>10366.7236328125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D8E-469A-8286-1A956AFAE7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axId val="1227431232"/>
        <c:axId val="1227432864"/>
      </c:barChart>
      <c:barChart>
        <c:barDir val="col"/>
        <c:grouping val="clustered"/>
        <c:varyColors val="0"/>
        <c:ser>
          <c:idx val="1"/>
          <c:order val="1"/>
          <c:tx>
            <c:strRef>
              <c:f>Data!$M$1</c:f>
              <c:strCache>
                <c:ptCount val="1"/>
                <c:pt idx="0">
                  <c:v>DDA</c:v>
                </c:pt>
              </c:strCache>
            </c:strRef>
          </c:tx>
          <c:spPr>
            <a:solidFill>
              <a:srgbClr val="0000FF"/>
            </a:solidFill>
            <a:ln>
              <a:solidFill>
                <a:srgbClr val="0000C0"/>
              </a:solidFill>
            </a:ln>
            <a:effectLst/>
          </c:spPr>
          <c:invertIfNegative val="0"/>
          <c:cat>
            <c:strRef>
              <c:f>Data!$J$2:$J$192</c:f>
              <c:strCache>
                <c:ptCount val="191"/>
                <c:pt idx="0">
                  <c:v>TGISPLALIK</c:v>
                </c:pt>
                <c:pt idx="1">
                  <c:v>LAAYLMLMR</c:v>
                </c:pt>
                <c:pt idx="2">
                  <c:v>IEIPLPFGGK</c:v>
                </c:pt>
                <c:pt idx="3">
                  <c:v>ITLPDFR</c:v>
                </c:pt>
                <c:pt idx="4">
                  <c:v>FIIPSPK</c:v>
                </c:pt>
                <c:pt idx="5">
                  <c:v>FIIPGLK</c:v>
                </c:pt>
                <c:pt idx="6">
                  <c:v>AAIQALR</c:v>
                </c:pt>
                <c:pt idx="7">
                  <c:v>ALVEQGFTVPEIK</c:v>
                </c:pt>
                <c:pt idx="8">
                  <c:v>TEVIPPLIENR</c:v>
                </c:pt>
                <c:pt idx="9">
                  <c:v>EFQVPTFTIPK</c:v>
                </c:pt>
                <c:pt idx="10">
                  <c:v>AQIPILR</c:v>
                </c:pt>
                <c:pt idx="11">
                  <c:v>LIVAMSSWLQK</c:v>
                </c:pt>
                <c:pt idx="12">
                  <c:v>SLWDFLK</c:v>
                </c:pt>
                <c:pt idx="13">
                  <c:v>SVSLPSLDPASAK</c:v>
                </c:pt>
                <c:pt idx="14">
                  <c:v>ALVDTLK</c:v>
                </c:pt>
                <c:pt idx="15">
                  <c:v>LAIPEGK</c:v>
                </c:pt>
                <c:pt idx="16">
                  <c:v>LSLPDFK</c:v>
                </c:pt>
                <c:pt idx="17">
                  <c:v>LSNVLQQVK</c:v>
                </c:pt>
                <c:pt idx="18">
                  <c:v>QGFFPDSVNK</c:v>
                </c:pt>
                <c:pt idx="19">
                  <c:v>DNVFDGLVR</c:v>
                </c:pt>
                <c:pt idx="20">
                  <c:v>NIILPVYDK</c:v>
                </c:pt>
                <c:pt idx="21">
                  <c:v>GFEPTLEALFGK</c:v>
                </c:pt>
                <c:pt idx="22">
                  <c:v>NNALDFVTK</c:v>
                </c:pt>
                <c:pt idx="23">
                  <c:v>FLDSNIK</c:v>
                </c:pt>
                <c:pt idx="24">
                  <c:v>LDVTTSIGR</c:v>
                </c:pt>
                <c:pt idx="25">
                  <c:v>ATFQTPDFIVPLTDLR</c:v>
                </c:pt>
                <c:pt idx="26">
                  <c:v>IPSVQINFK</c:v>
                </c:pt>
                <c:pt idx="27">
                  <c:v>EVGTVLSQVYSK</c:v>
                </c:pt>
                <c:pt idx="28">
                  <c:v>QTIIVVLENVQR</c:v>
                </c:pt>
                <c:pt idx="29">
                  <c:v>INPLALK</c:v>
                </c:pt>
                <c:pt idx="30">
                  <c:v>EIFNMAR</c:v>
                </c:pt>
                <c:pt idx="31">
                  <c:v>GIISALLVPPETEEAK</c:v>
                </c:pt>
                <c:pt idx="32">
                  <c:v>TSSFALNLPTLPEVK</c:v>
                </c:pt>
                <c:pt idx="33">
                  <c:v>QIDDIDVR</c:v>
                </c:pt>
                <c:pt idx="34">
                  <c:v>FVTQAEGAK</c:v>
                </c:pt>
                <c:pt idx="35">
                  <c:v>IGVELTGR</c:v>
                </c:pt>
                <c:pt idx="36">
                  <c:v>LLLMGAR</c:v>
                </c:pt>
                <c:pt idx="37">
                  <c:v>IDDIWNLEVK</c:v>
                </c:pt>
                <c:pt idx="38">
                  <c:v>FPEVDVLTK</c:v>
                </c:pt>
                <c:pt idx="39">
                  <c:v>VLLDQLGTTISFER</c:v>
                </c:pt>
                <c:pt idx="40">
                  <c:v>GVISIPR</c:v>
                </c:pt>
                <c:pt idx="41">
                  <c:v>GMALFGEGK</c:v>
                </c:pt>
                <c:pt idx="42">
                  <c:v>LATALSLSNK</c:v>
                </c:pt>
                <c:pt idx="43">
                  <c:v>ATGVLYDYVNK</c:v>
                </c:pt>
                <c:pt idx="44">
                  <c:v>MGLAFESTK</c:v>
                </c:pt>
                <c:pt idx="45">
                  <c:v>EVYGFNPEGK</c:v>
                </c:pt>
                <c:pt idx="46">
                  <c:v>YGMVAQVTQTLK</c:v>
                </c:pt>
                <c:pt idx="47">
                  <c:v>VIGNMGQTMEQLTPELK</c:v>
                </c:pt>
                <c:pt idx="48">
                  <c:v>HINIDQFVR</c:v>
                </c:pt>
                <c:pt idx="49">
                  <c:v>ESQLPTVMDFR</c:v>
                </c:pt>
                <c:pt idx="50">
                  <c:v>ENFAGEATLQR</c:v>
                </c:pt>
                <c:pt idx="51">
                  <c:v>IEGNLIFDPNNYLPK</c:v>
                </c:pt>
                <c:pt idx="52">
                  <c:v>SVGFHLPSR</c:v>
                </c:pt>
                <c:pt idx="53">
                  <c:v>IAELSATAQEIIK</c:v>
                </c:pt>
                <c:pt idx="54">
                  <c:v>SVSDGIAALDLNAVANK</c:v>
                </c:pt>
                <c:pt idx="55">
                  <c:v>SPAFTDLHLR</c:v>
                </c:pt>
                <c:pt idx="56">
                  <c:v>QSFDLSVK</c:v>
                </c:pt>
                <c:pt idx="57">
                  <c:v>IVQILPWEQNEQVK</c:v>
                </c:pt>
                <c:pt idx="58">
                  <c:v>DLGQCDR</c:v>
                </c:pt>
                <c:pt idx="59">
                  <c:v>LTLDIQNK</c:v>
                </c:pt>
                <c:pt idx="60">
                  <c:v>VELEVPQLCSFILK</c:v>
                </c:pt>
                <c:pt idx="61">
                  <c:v>TPALHFK</c:v>
                </c:pt>
                <c:pt idx="62">
                  <c:v>SHDELPR</c:v>
                </c:pt>
                <c:pt idx="63">
                  <c:v>VSALLTPAEQTGTWK</c:v>
                </c:pt>
                <c:pt idx="64">
                  <c:v>LIDVISMYR</c:v>
                </c:pt>
                <c:pt idx="65">
                  <c:v>LDFSSQADLR</c:v>
                </c:pt>
                <c:pt idx="66">
                  <c:v>NSEEFAAAMSR</c:v>
                </c:pt>
                <c:pt idx="67">
                  <c:v>IEDGTLASK</c:v>
                </c:pt>
                <c:pt idx="68">
                  <c:v>YNALDLTNNGK</c:v>
                </c:pt>
                <c:pt idx="69">
                  <c:v>DFSLWEK</c:v>
                </c:pt>
                <c:pt idx="70">
                  <c:v>LVELAHQYK</c:v>
                </c:pt>
                <c:pt idx="71">
                  <c:v>LTISEQNIQR</c:v>
                </c:pt>
                <c:pt idx="72">
                  <c:v>LPYTIITTPPLK</c:v>
                </c:pt>
                <c:pt idx="73">
                  <c:v>FQFPGKPGIYTR</c:v>
                </c:pt>
                <c:pt idx="74">
                  <c:v>MTSNFPVDLSDYPK</c:v>
                </c:pt>
                <c:pt idx="75">
                  <c:v>AVSMPSFSILGSDVR</c:v>
                </c:pt>
                <c:pt idx="76">
                  <c:v>VSTAFVYTK</c:v>
                </c:pt>
                <c:pt idx="77">
                  <c:v>FSVPAGIVIPSFQALTAR</c:v>
                </c:pt>
                <c:pt idx="78">
                  <c:v>TLADLTLLDSPIK</c:v>
                </c:pt>
                <c:pt idx="79">
                  <c:v>YENYELTLK</c:v>
                </c:pt>
                <c:pt idx="80">
                  <c:v>SEYQADYESLR</c:v>
                </c:pt>
                <c:pt idx="81">
                  <c:v>NTLELSNGVIVK</c:v>
                </c:pt>
                <c:pt idx="82">
                  <c:v>ITENDIQIALDDAK</c:v>
                </c:pt>
                <c:pt idx="83">
                  <c:v>FFGEGTK</c:v>
                </c:pt>
                <c:pt idx="84">
                  <c:v>GNVATEISTER</c:v>
                </c:pt>
                <c:pt idx="85">
                  <c:v>QSWSVCK</c:v>
                </c:pt>
                <c:pt idx="86">
                  <c:v>VQGVEFSHR</c:v>
                </c:pt>
                <c:pt idx="87">
                  <c:v>LNGESNLR</c:v>
                </c:pt>
                <c:pt idx="88">
                  <c:v>NMEVSVATTTK</c:v>
                </c:pt>
                <c:pt idx="89">
                  <c:v>NLTDFAEQYSIQDWAK</c:v>
                </c:pt>
                <c:pt idx="90">
                  <c:v>LGNNPVSK</c:v>
                </c:pt>
                <c:pt idx="91">
                  <c:v>LFLEETK</c:v>
                </c:pt>
                <c:pt idx="92">
                  <c:v>IAIANIIDEIIEK</c:v>
                </c:pt>
                <c:pt idx="93">
                  <c:v>EQHLFLPFSYK</c:v>
                </c:pt>
                <c:pt idx="94">
                  <c:v>SLHMYANR</c:v>
                </c:pt>
                <c:pt idx="95">
                  <c:v>VPQTDMTFR</c:v>
                </c:pt>
                <c:pt idx="96">
                  <c:v>SPSQADINK</c:v>
                </c:pt>
                <c:pt idx="97">
                  <c:v>TTLTAFGFASADLIEIGLEGK</c:v>
                </c:pt>
                <c:pt idx="98">
                  <c:v>IGQDGISTSATTNLK</c:v>
                </c:pt>
                <c:pt idx="99">
                  <c:v>VHELIER</c:v>
                </c:pt>
                <c:pt idx="100">
                  <c:v>LHVAGNLK</c:v>
                </c:pt>
                <c:pt idx="101">
                  <c:v>SEILAHWSPAK</c:v>
                </c:pt>
                <c:pt idx="102">
                  <c:v>LDNIYSSDK</c:v>
                </c:pt>
                <c:pt idx="103">
                  <c:v>QAEAVLK</c:v>
                </c:pt>
                <c:pt idx="104">
                  <c:v>HVAEAICK</c:v>
                </c:pt>
                <c:pt idx="105">
                  <c:v>NFATSNK</c:v>
                </c:pt>
                <c:pt idx="106">
                  <c:v>NLQNNAEWVYQGAIR</c:v>
                </c:pt>
                <c:pt idx="107">
                  <c:v>EELCTMFIR</c:v>
                </c:pt>
                <c:pt idx="108">
                  <c:v>NIQEYLSILTDPDGK</c:v>
                </c:pt>
                <c:pt idx="109">
                  <c:v>QTEATMTFK</c:v>
                </c:pt>
                <c:pt idx="110">
                  <c:v>SQAIATK</c:v>
                </c:pt>
                <c:pt idx="111">
                  <c:v>EAQEVFK</c:v>
                </c:pt>
                <c:pt idx="112">
                  <c:v>VSSFYAK</c:v>
                </c:pt>
                <c:pt idx="113">
                  <c:v>QHIEAIDVR</c:v>
                </c:pt>
                <c:pt idx="114">
                  <c:v>TLQGIPQMIGEVIR</c:v>
                </c:pt>
                <c:pt idx="115">
                  <c:v>IISDYHQQFR</c:v>
                </c:pt>
                <c:pt idx="116">
                  <c:v>LVGFIDDAVK</c:v>
                </c:pt>
                <c:pt idx="117">
                  <c:v>LLSGGNTLHLVSTTK</c:v>
                </c:pt>
                <c:pt idx="118">
                  <c:v>CVQSTKPSLMIQK</c:v>
                </c:pt>
                <c:pt idx="119">
                  <c:v>IYSLWEHSTK</c:v>
                </c:pt>
                <c:pt idx="120">
                  <c:v>SISAALEHK</c:v>
                </c:pt>
                <c:pt idx="121">
                  <c:v>SNTVASLHTEK</c:v>
                </c:pt>
                <c:pt idx="122">
                  <c:v>SGSSTASWIQNVDTK</c:v>
                </c:pt>
                <c:pt idx="123">
                  <c:v>VLVDHFGYTK</c:v>
                </c:pt>
                <c:pt idx="124">
                  <c:v>VSQEGLK</c:v>
                </c:pt>
                <c:pt idx="125">
                  <c:v>VTQEFHMK</c:v>
                </c:pt>
                <c:pt idx="126">
                  <c:v>GAYQNNEIK</c:v>
                </c:pt>
                <c:pt idx="127">
                  <c:v>AHLDIAGSLEGHLR</c:v>
                </c:pt>
                <c:pt idx="128">
                  <c:v>YEVDQQIQVLMDK</c:v>
                </c:pt>
                <c:pt idx="129">
                  <c:v>AEPLAFTFSHDYK</c:v>
                </c:pt>
                <c:pt idx="130">
                  <c:v>LQDFSDQLSDYYEK</c:v>
                </c:pt>
                <c:pt idx="131">
                  <c:v>YEDGTLSLTSTSDLQSGIIK</c:v>
                </c:pt>
                <c:pt idx="132">
                  <c:v>SKPTVSSSMEFK</c:v>
                </c:pt>
                <c:pt idx="133">
                  <c:v>YHWEHTGLTLR</c:v>
                </c:pt>
                <c:pt idx="134">
                  <c:v>GTYGLSCQR</c:v>
                </c:pt>
                <c:pt idx="135">
                  <c:v>ESDEETQIK</c:v>
                </c:pt>
                <c:pt idx="136">
                  <c:v>GSTSHHLVSR</c:v>
                </c:pt>
                <c:pt idx="137">
                  <c:v>VNWEEEAASGLLTSLK</c:v>
                </c:pt>
                <c:pt idx="138">
                  <c:v>LSLESLTSYFSIESSTK</c:v>
                </c:pt>
                <c:pt idx="139">
                  <c:v>TILGTMPAFEVSLQALQK</c:v>
                </c:pt>
                <c:pt idx="140">
                  <c:v>LPQQANDYLNSFNWER</c:v>
                </c:pt>
                <c:pt idx="141">
                  <c:v>TFIEDVNK</c:v>
                </c:pt>
                <c:pt idx="142">
                  <c:v>VNQNLVYESGSLNFSK</c:v>
                </c:pt>
                <c:pt idx="143">
                  <c:v>HIYAISSAALSASYK</c:v>
                </c:pt>
                <c:pt idx="144">
                  <c:v>AALTELSLGSAYQAMILGVDSK</c:v>
                </c:pt>
                <c:pt idx="145">
                  <c:v>AGHIAWTSSGK</c:v>
                </c:pt>
                <c:pt idx="146">
                  <c:v>TSQCTLK</c:v>
                </c:pt>
                <c:pt idx="147">
                  <c:v>INNQLTLDSNTK</c:v>
                </c:pt>
                <c:pt idx="148">
                  <c:v>ATVAVYLESLQDTK</c:v>
                </c:pt>
                <c:pt idx="149">
                  <c:v>YTYNYEAESSSGVPGTADSR</c:v>
                </c:pt>
                <c:pt idx="150">
                  <c:v>DAVEKPQEFTIVAFVK</c:v>
                </c:pt>
                <c:pt idx="151">
                  <c:v>ETLEDTR</c:v>
                </c:pt>
                <c:pt idx="152">
                  <c:v>HIQNIDIQHLAGK</c:v>
                </c:pt>
                <c:pt idx="153">
                  <c:v>ILGEELGFASLHDLQLLGK</c:v>
                </c:pt>
                <c:pt idx="154">
                  <c:v>MYQMDIQQELQR</c:v>
                </c:pt>
                <c:pt idx="155">
                  <c:v>AASGTTGTYQEWK</c:v>
                </c:pt>
                <c:pt idx="156">
                  <c:v>DSYDLHDLK</c:v>
                </c:pt>
                <c:pt idx="157">
                  <c:v>LALWGEHTGQLYSK</c:v>
                </c:pt>
                <c:pt idx="158">
                  <c:v>ATLYALSHAVNNYHK</c:v>
                </c:pt>
                <c:pt idx="159">
                  <c:v>HFVINLIGDFEVAEK</c:v>
                </c:pt>
                <c:pt idx="160">
                  <c:v>TQFNNNEYSQDLDAYNTK</c:v>
                </c:pt>
                <c:pt idx="161">
                  <c:v>QVFLYPEK</c:v>
                </c:pt>
                <c:pt idx="162">
                  <c:v>SLDEHYHIR</c:v>
                </c:pt>
                <c:pt idx="163">
                  <c:v>LNGEIQALELPQK</c:v>
                </c:pt>
                <c:pt idx="164">
                  <c:v>LQSTTVMNPYMK</c:v>
                </c:pt>
                <c:pt idx="165">
                  <c:v>LAPGELTIIL</c:v>
                </c:pt>
                <c:pt idx="166">
                  <c:v>LNELSFK</c:v>
                </c:pt>
                <c:pt idx="167">
                  <c:v>EYSGTIASEANTYLNSK</c:v>
                </c:pt>
                <c:pt idx="168">
                  <c:v>VPLLLSEPINIIDALEMR</c:v>
                </c:pt>
                <c:pt idx="169">
                  <c:v>TEHGSEMLFFGNAIEGK</c:v>
                </c:pt>
                <c:pt idx="170">
                  <c:v>NTFTLSYDGSLR</c:v>
                </c:pt>
                <c:pt idx="171">
                  <c:v>ITEVALMGHLSCDTK</c:v>
                </c:pt>
                <c:pt idx="172">
                  <c:v>SFDYHQFVDETNDK</c:v>
                </c:pt>
                <c:pt idx="173">
                  <c:v>ENLCLNLHK</c:v>
                </c:pt>
                <c:pt idx="174">
                  <c:v>NLLVALK</c:v>
                </c:pt>
                <c:pt idx="175">
                  <c:v>QTVNLQLQPYSLVTTLNSDLK</c:v>
                </c:pt>
                <c:pt idx="176">
                  <c:v>FDHTNSLNIAGLSLDFSSK</c:v>
                </c:pt>
                <c:pt idx="177">
                  <c:v>IADFELPTIIVPEQTIEIPSIK</c:v>
                </c:pt>
                <c:pt idx="178">
                  <c:v>EEYFDPSIVGWTVK</c:v>
                </c:pt>
                <c:pt idx="179">
                  <c:v>ASGSLPYTQTLQDHLNSLK</c:v>
                </c:pt>
                <c:pt idx="180">
                  <c:v>LLLQMDSSATAYGSTVSK</c:v>
                </c:pt>
                <c:pt idx="181">
                  <c:v>CSLLVLENELNAELGLSGASMK</c:v>
                </c:pt>
                <c:pt idx="182">
                  <c:v>YYELEEK</c:v>
                </c:pt>
                <c:pt idx="183">
                  <c:v>LEVLNFDFQANAQLSNPK</c:v>
                </c:pt>
                <c:pt idx="184">
                  <c:v>WNFYYSPQSSPDK</c:v>
                </c:pt>
                <c:pt idx="185">
                  <c:v>DEPTYILNIK</c:v>
                </c:pt>
                <c:pt idx="186">
                  <c:v>LSQLQTYMIQFDQYIK</c:v>
                </c:pt>
                <c:pt idx="187">
                  <c:v>IHSGSFQSQVELSNDQEK</c:v>
                </c:pt>
                <c:pt idx="188">
                  <c:v>TIHDLHLFIENIDFNK</c:v>
                </c:pt>
                <c:pt idx="189">
                  <c:v>FLDMLIK</c:v>
                </c:pt>
                <c:pt idx="190">
                  <c:v>AQNLYQELLTQEGQASFQGLK</c:v>
                </c:pt>
              </c:strCache>
            </c:strRef>
          </c:cat>
          <c:val>
            <c:numRef>
              <c:f>Data!$M$2:$M$192</c:f>
              <c:numCache>
                <c:formatCode>General</c:formatCode>
                <c:ptCount val="191"/>
                <c:pt idx="7">
                  <c:v>7</c:v>
                </c:pt>
                <c:pt idx="21">
                  <c:v>5</c:v>
                </c:pt>
                <c:pt idx="24">
                  <c:v>2</c:v>
                </c:pt>
                <c:pt idx="25">
                  <c:v>4</c:v>
                </c:pt>
                <c:pt idx="32">
                  <c:v>5</c:v>
                </c:pt>
                <c:pt idx="33">
                  <c:v>4</c:v>
                </c:pt>
                <c:pt idx="35">
                  <c:v>7</c:v>
                </c:pt>
                <c:pt idx="38">
                  <c:v>3</c:v>
                </c:pt>
                <c:pt idx="47">
                  <c:v>2</c:v>
                </c:pt>
                <c:pt idx="51">
                  <c:v>8</c:v>
                </c:pt>
                <c:pt idx="53">
                  <c:v>2</c:v>
                </c:pt>
                <c:pt idx="55">
                  <c:v>7</c:v>
                </c:pt>
                <c:pt idx="61">
                  <c:v>5</c:v>
                </c:pt>
                <c:pt idx="63">
                  <c:v>5</c:v>
                </c:pt>
                <c:pt idx="66">
                  <c:v>1</c:v>
                </c:pt>
                <c:pt idx="68">
                  <c:v>2</c:v>
                </c:pt>
                <c:pt idx="71">
                  <c:v>7</c:v>
                </c:pt>
                <c:pt idx="86">
                  <c:v>7</c:v>
                </c:pt>
                <c:pt idx="89">
                  <c:v>4</c:v>
                </c:pt>
                <c:pt idx="96">
                  <c:v>4</c:v>
                </c:pt>
                <c:pt idx="100">
                  <c:v>6</c:v>
                </c:pt>
                <c:pt idx="102">
                  <c:v>3</c:v>
                </c:pt>
                <c:pt idx="114">
                  <c:v>2</c:v>
                </c:pt>
                <c:pt idx="137">
                  <c:v>2</c:v>
                </c:pt>
                <c:pt idx="139">
                  <c:v>6</c:v>
                </c:pt>
                <c:pt idx="153">
                  <c:v>3</c:v>
                </c:pt>
                <c:pt idx="155">
                  <c:v>1</c:v>
                </c:pt>
                <c:pt idx="158">
                  <c:v>3</c:v>
                </c:pt>
                <c:pt idx="160">
                  <c:v>2</c:v>
                </c:pt>
                <c:pt idx="161">
                  <c:v>1</c:v>
                </c:pt>
                <c:pt idx="177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D8E-469A-8286-1A956AFAE7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227421440"/>
        <c:axId val="1227425248"/>
      </c:barChart>
      <c:catAx>
        <c:axId val="122743123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1"/>
                  <a:t>Peptide</a:t>
                </a:r>
              </a:p>
            </c:rich>
          </c:tx>
          <c:layout>
            <c:manualLayout>
              <c:xMode val="edge"/>
              <c:yMode val="edge"/>
              <c:x val="0.48233446177994088"/>
              <c:y val="0.8846516230057855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one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3360000" spcFirstLastPara="1" vertOverflow="ellipsis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27432864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1227432864"/>
        <c:scaling>
          <c:orientation val="minMax"/>
          <c:max val="5400000"/>
          <c:min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rgbClr val="D2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400" b="1" dirty="0">
                    <a:solidFill>
                      <a:srgbClr val="D20000"/>
                    </a:solidFill>
                  </a:rPr>
                  <a:t>SRM Signal Intensity</a:t>
                </a:r>
                <a:endParaRPr lang="en-US" sz="2400" b="1" baseline="30000" dirty="0">
                  <a:solidFill>
                    <a:srgbClr val="D20000"/>
                  </a:solidFill>
                </a:endParaRPr>
              </a:p>
            </c:rich>
          </c:tx>
          <c:layout>
            <c:manualLayout>
              <c:xMode val="edge"/>
              <c:yMode val="edge"/>
              <c:x val="1.2131223880064604E-3"/>
              <c:y val="0.2149261388076197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400" b="1" i="0" u="none" strike="noStrike" kern="1200" baseline="0">
                  <a:solidFill>
                    <a:srgbClr val="D2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E+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27431232"/>
        <c:crosses val="autoZero"/>
        <c:crossBetween val="between"/>
      </c:valAx>
      <c:valAx>
        <c:axId val="1227425248"/>
        <c:scaling>
          <c:orientation val="minMax"/>
          <c:max val="10"/>
        </c:scaling>
        <c:delete val="0"/>
        <c:axPos val="r"/>
        <c:title>
          <c:tx>
            <c:rich>
              <a:bodyPr rot="5400000" spcFirstLastPara="1" vertOverflow="ellipsis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rgbClr val="0000FF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400" b="1">
                    <a:solidFill>
                      <a:srgbClr val="0000FF"/>
                    </a:solidFill>
                  </a:rPr>
                  <a:t>MS/MS Spectra</a:t>
                </a:r>
              </a:p>
            </c:rich>
          </c:tx>
          <c:layout>
            <c:manualLayout>
              <c:xMode val="edge"/>
              <c:yMode val="edge"/>
              <c:x val="0.96846615077387999"/>
              <c:y val="0.2687323592404984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5400000" spcFirstLastPara="1" vertOverflow="ellipsis" wrap="square" anchor="ctr" anchorCtr="1"/>
            <a:lstStyle/>
            <a:p>
              <a:pPr>
                <a:defRPr sz="2400" b="1" i="0" u="none" strike="noStrike" kern="1200" baseline="0">
                  <a:solidFill>
                    <a:srgbClr val="0000FF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27421440"/>
        <c:crosses val="max"/>
        <c:crossBetween val="between"/>
      </c:valAx>
      <c:catAx>
        <c:axId val="122742144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22742524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A03DBC-8789-4BA3-BADA-4AE3A0B08DB7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E6F8CF-DCA8-4873-963F-A73DE76E1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383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3BD933-BF99-4293-91A5-120BB53845F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149225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393ABF-0C8D-4FF5-9CF0-7088A89C492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48133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E6F8CF-DCA8-4873-963F-A73DE76E148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0295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E6F8CF-DCA8-4873-963F-A73DE76E148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3118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E6F8CF-DCA8-4873-963F-A73DE76E148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7557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E6F8CF-DCA8-4873-963F-A73DE76E148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8485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E6F8CF-DCA8-4873-963F-A73DE76E148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3792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E6F8CF-DCA8-4873-963F-A73DE76E148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1440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E6F8CF-DCA8-4873-963F-A73DE76E148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44178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E6F8CF-DCA8-4873-963F-A73DE76E148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2133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E6F8CF-DCA8-4873-963F-A73DE76E148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6024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Measure each individual protein/peptide</a:t>
            </a:r>
          </a:p>
          <a:p>
            <a:endParaRPr lang="en-US"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One protein at a time – 227 proteins, 227 digest sample prep separately, individual LC-ms runs</a:t>
            </a:r>
          </a:p>
          <a:p>
            <a:endParaRPr lang="en-US"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 conformation for folding, correcting for matrix,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3BD933-BF99-4293-91A5-120BB53845F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91580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E6F8CF-DCA8-4873-963F-A73DE76E148B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70790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E6F8CF-DCA8-4873-963F-A73DE76E148B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44608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E6F8CF-DCA8-4873-963F-A73DE76E148B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94698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E6F8CF-DCA8-4873-963F-A73DE76E148B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13452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E6F8CF-DCA8-4873-963F-A73DE76E148B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77033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393ABF-0C8D-4FF5-9CF0-7088A89C492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962541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393ABF-0C8D-4FF5-9CF0-7088A89C492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360225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3BD933-BF99-4293-91A5-120BB53845F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36913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393ABF-0C8D-4FF5-9CF0-7088A89C492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90326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3BD933-BF99-4293-91A5-120BB53845F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89379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393ABF-0C8D-4FF5-9CF0-7088A89C492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20813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E6F8CF-DCA8-4873-963F-A73DE76E148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086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E6F8CF-DCA8-4873-963F-A73DE76E148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6508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3BD933-BF99-4293-91A5-120BB53845F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46299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64732F-1AD5-4EE4-9231-33788BABA2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4091" y="1122363"/>
            <a:ext cx="11189677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3201BC-8D2A-45C1-8459-52D3046BE3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EAC958-1358-4AD4-BF44-221FA451AD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25CD46-18A5-467E-8C0C-0FC601CCCD78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3/29/2023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Segoe UI Light" panose="020B0502040204020203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EE7A4B-DFD9-4731-807A-8304B8F95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Segoe UI Light" panose="020B0502040204020203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AF7ADB-7822-4339-BA33-51DC37A4B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89E0C3-9897-4AA2-871C-948B83B41C0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6986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2E660-D037-4C75-B71B-5CBF49007A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783" y="340413"/>
            <a:ext cx="11279659" cy="763458"/>
          </a:xfrm>
        </p:spPr>
        <p:txBody>
          <a:bodyPr/>
          <a:lstStyle>
            <a:lvl1pPr>
              <a:defRPr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BF4A2E-927B-4164-91A9-0F437EF1F1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fld id="{63D14795-A6B7-47A6-AC68-4CF70D9D2219}" type="datetimeFigureOut">
              <a:rPr lang="en-US" smtClean="0"/>
              <a:pPr/>
              <a:t>3/29/2023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64BE5F-14C2-4748-9140-06BB343372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6DC0E0-448A-4BAF-8172-48281BB37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fld id="{ACB79F08-A5FA-406F-82E0-A7103AD591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231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57FB011-A2DF-45E6-A4E6-C4109009DA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14795-A6B7-47A6-AC68-4CF70D9D2219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3BD934-B8EA-4951-AAB9-A01FC86151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CC8F3F-BB90-4931-A6E9-62614A68A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79F08-A5FA-406F-82E0-A7103AD59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2160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522E8E-0C7D-4D27-B14B-6FF79771AF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32729D-586E-4985-A85D-FB9C7B6D01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7A2FFC-7B4B-42B7-B91D-EF45CDCA5C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D3B050-70B1-421E-A964-D43F31B7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14795-A6B7-47A6-AC68-4CF70D9D2219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CB6B98-98ED-4645-9305-F06A2951EF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94CF22-7EE2-4978-A0D9-55E6274F0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79F08-A5FA-406F-82E0-A7103AD59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0439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E578A5-DE02-40A6-81C2-94F3B31E08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2BDA5EE-A969-418D-BBDF-B68A3ED70E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6EDB08-6F84-4CBD-B83B-A8C2EA7372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A88F85-3288-4F15-8217-AB92D1444F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14795-A6B7-47A6-AC68-4CF70D9D2219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A3857A-53FF-471A-8000-A4A9E14A5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5DD58F-05FE-4FBC-8EF8-AD0D5F1DE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79F08-A5FA-406F-82E0-A7103AD59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1214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03A15D-4B96-4316-A8AA-B1F530A56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EE37A4-8101-47D9-867D-012FE57D97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AE844D-93B1-42AF-8E99-C26D70CE3C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14795-A6B7-47A6-AC68-4CF70D9D2219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B743C7-AE56-49A7-8760-9CF3094A7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EE2F04-F6F8-4325-B6B8-B4184E2EB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79F08-A5FA-406F-82E0-A7103AD59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784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3A0CFB5-534D-489C-BBC7-8D1F6DB9F3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D03967-C4B1-491E-ACA0-0560756D74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800E89-613A-4991-BAE5-1FAC27D737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14795-A6B7-47A6-AC68-4CF70D9D2219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F54D2B-C351-49CB-A887-C400E524E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1735A7-9739-4365-B8F2-C766D130D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79F08-A5FA-406F-82E0-A7103AD59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229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64732F-1AD5-4EE4-9231-33788BABA2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3201BC-8D2A-45C1-8459-52D3046BE3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EAC958-1358-4AD4-BF44-221FA451AD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5CD46-18A5-467E-8C0C-0FC601CCCD78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EE7A4B-DFD9-4731-807A-8304B8F95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AF7ADB-7822-4339-BA33-51DC37A4B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9E0C3-9897-4AA2-871C-948B83B41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6728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55440D-7DF7-408C-BA6D-86F39DF9D9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269" y="231228"/>
            <a:ext cx="11666483" cy="1197467"/>
          </a:xfrm>
        </p:spPr>
        <p:txBody>
          <a:bodyPr/>
          <a:lstStyle>
            <a:lvl1pPr>
              <a:defRPr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C8298E-2EE0-456A-A5B7-E6701449D6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0109" y="1566040"/>
            <a:ext cx="11109435" cy="4610923"/>
          </a:xfrm>
        </p:spPr>
        <p:txBody>
          <a:bodyPr/>
          <a:lstStyle>
            <a:lvl1pPr>
              <a:defRPr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>
                <a:latin typeface="Segoe UI Light" panose="020B0502040204020203" pitchFamily="34" charset="0"/>
                <a:cs typeface="Segoe UI Light" panose="020B0502040204020203" pitchFamily="34" charset="0"/>
              </a:defRPr>
            </a:lvl2pPr>
            <a:lvl3pPr>
              <a:defRPr>
                <a:latin typeface="Segoe UI Light" panose="020B0502040204020203" pitchFamily="34" charset="0"/>
                <a:cs typeface="Segoe UI Light" panose="020B0502040204020203" pitchFamily="34" charset="0"/>
              </a:defRPr>
            </a:lvl3pPr>
            <a:lvl4pPr>
              <a:defRPr>
                <a:latin typeface="Segoe UI Light" panose="020B0502040204020203" pitchFamily="34" charset="0"/>
                <a:cs typeface="Segoe UI Light" panose="020B0502040204020203" pitchFamily="34" charset="0"/>
              </a:defRPr>
            </a:lvl4pPr>
            <a:lvl5pPr>
              <a:defRPr>
                <a:latin typeface="Segoe UI Light" panose="020B0502040204020203" pitchFamily="34" charset="0"/>
                <a:cs typeface="Segoe UI Light" panose="020B05020402040202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6C0D65-0744-42DB-8877-06893E9E3E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3269" y="6356350"/>
            <a:ext cx="3308131" cy="365125"/>
          </a:xfrm>
        </p:spPr>
        <p:txBody>
          <a:bodyPr/>
          <a:lstStyle/>
          <a:p>
            <a:fld id="{FF25CD46-18A5-467E-8C0C-0FC601CCCD78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1BE593-2CC6-4DFA-80A4-5C0333670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20661" y="6356350"/>
            <a:ext cx="478220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60468A-A1E7-42C3-9F5D-7640D33F5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329152" cy="365125"/>
          </a:xfrm>
        </p:spPr>
        <p:txBody>
          <a:bodyPr/>
          <a:lstStyle/>
          <a:p>
            <a:fld id="{5889E0C3-9897-4AA2-871C-948B83B41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8926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F6BED-305D-4C37-B7E1-5B668B0E9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ABD10F-985A-4D49-8ECC-3CF07FFCE3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4AFA1A-834E-4555-9212-9A23D1A4E1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5CD46-18A5-467E-8C0C-0FC601CCCD78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5B51D4-88B3-49CF-9FCB-CD95CB73C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B16553-3B59-475F-ADEE-74B807175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9E0C3-9897-4AA2-871C-948B83B41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5193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6AF874-CFEE-4A7D-A993-E9B39FD120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E9A5CD-A53E-4684-812C-2B9BB83368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EE1845-DCE8-4AF5-AFDB-C830ED11BD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78FB24-1066-40CC-B9EF-6DD1324C69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5CD46-18A5-467E-8C0C-0FC601CCCD78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A2208C-2BCA-4778-BB1F-0925306B1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E2773F-AA37-4E70-BECE-A44E63AC6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9E0C3-9897-4AA2-871C-948B83B41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319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55440D-7DF7-408C-BA6D-86F39DF9D9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269" y="231228"/>
            <a:ext cx="11666483" cy="1197467"/>
          </a:xfrm>
        </p:spPr>
        <p:txBody>
          <a:bodyPr/>
          <a:lstStyle>
            <a:lvl1pPr>
              <a:defRPr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C8298E-2EE0-456A-A5B7-E6701449D6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0109" y="1566040"/>
            <a:ext cx="11109435" cy="4610923"/>
          </a:xfrm>
        </p:spPr>
        <p:txBody>
          <a:bodyPr/>
          <a:lstStyle>
            <a:lvl1pPr>
              <a:defRPr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>
                <a:latin typeface="Segoe UI Light" panose="020B0502040204020203" pitchFamily="34" charset="0"/>
                <a:cs typeface="Segoe UI Light" panose="020B0502040204020203" pitchFamily="34" charset="0"/>
              </a:defRPr>
            </a:lvl2pPr>
            <a:lvl3pPr>
              <a:defRPr>
                <a:latin typeface="Segoe UI Light" panose="020B0502040204020203" pitchFamily="34" charset="0"/>
                <a:cs typeface="Segoe UI Light" panose="020B0502040204020203" pitchFamily="34" charset="0"/>
              </a:defRPr>
            </a:lvl3pPr>
            <a:lvl4pPr>
              <a:defRPr>
                <a:latin typeface="Segoe UI Light" panose="020B0502040204020203" pitchFamily="34" charset="0"/>
                <a:cs typeface="Segoe UI Light" panose="020B0502040204020203" pitchFamily="34" charset="0"/>
              </a:defRPr>
            </a:lvl4pPr>
            <a:lvl5pPr>
              <a:defRPr>
                <a:latin typeface="Segoe UI Light" panose="020B0502040204020203" pitchFamily="34" charset="0"/>
                <a:cs typeface="Segoe UI Light" panose="020B05020402040202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6C0D65-0744-42DB-8877-06893E9E3E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3269" y="6356350"/>
            <a:ext cx="3308131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25CD46-18A5-467E-8C0C-0FC601CCCD78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3/29/2023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Segoe UI Light" panose="020B0502040204020203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1BE593-2CC6-4DFA-80A4-5C0333670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20661" y="6356350"/>
            <a:ext cx="4782207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Segoe UI Light" panose="020B0502040204020203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60468A-A1E7-42C3-9F5D-7640D33F5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329152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89E0C3-9897-4AA2-871C-948B83B41C0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3104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5D6CDC-9AF5-4175-BAF2-47ED38ECCC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6339F7-218C-4CE9-9E98-6F1F3EB684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0DEBD3-0516-4875-9F52-401F4541F7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5D77C3-5179-4FF0-B6B0-C8E71B242E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6E4A0A-B219-48EB-9CDF-384883F32F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5C0ECF3-7B78-437E-A189-D54FC0DBA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5CD46-18A5-467E-8C0C-0FC601CCCD78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59D010E-6186-4318-800F-A941A55E1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ABEFC37-6E25-481A-B57C-49DD687F4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9E0C3-9897-4AA2-871C-948B83B41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7153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C66324-6241-49EE-80DA-7718BD9467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269" y="231229"/>
            <a:ext cx="11666483" cy="1366343"/>
          </a:xfrm>
        </p:spPr>
        <p:txBody>
          <a:bodyPr/>
          <a:lstStyle>
            <a:lvl1pPr>
              <a:defRPr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E6490D-DCAD-4716-924F-B0A6FB2C6C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3269" y="6356350"/>
            <a:ext cx="3308131" cy="365125"/>
          </a:xfrm>
        </p:spPr>
        <p:txBody>
          <a:bodyPr/>
          <a:lstStyle>
            <a:lvl1pPr>
              <a:defRPr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fld id="{FF25CD46-18A5-467E-8C0C-0FC601CCCD78}" type="datetimeFigureOut">
              <a:rPr lang="en-US" smtClean="0"/>
              <a:pPr/>
              <a:t>3/29/2023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19BAFD-2D17-49A5-9889-A13F083B2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20662" y="6356350"/>
            <a:ext cx="4750676" cy="365125"/>
          </a:xfrm>
        </p:spPr>
        <p:txBody>
          <a:bodyPr/>
          <a:lstStyle>
            <a:lvl1pPr>
              <a:defRPr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7CF4DD-C57F-4565-9B15-1B07009C7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329152" cy="365125"/>
          </a:xfrm>
        </p:spPr>
        <p:txBody>
          <a:bodyPr/>
          <a:lstStyle>
            <a:lvl1pPr>
              <a:defRPr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fld id="{5889E0C3-9897-4AA2-871C-948B83B41C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3989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E3C2519-82FE-447A-9EB5-E8527D322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5CD46-18A5-467E-8C0C-0FC601CCCD78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4818AD2-0780-4631-A13C-5A742DC438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3374B9-FBB9-497C-A0F1-51D995147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9E0C3-9897-4AA2-871C-948B83B41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4603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75124D-328A-4102-9883-A33353D561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77B11D-ADFE-4AFD-871C-174461C82B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23294C-CE59-48F6-A72B-A2068AE018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356E3D-C453-41E2-A10C-898A2981D2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5CD46-18A5-467E-8C0C-0FC601CCCD78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52160D-B5E1-4E6F-A541-9795C914DE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8BBAF1-F5E2-46F5-8863-4CD365E65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9E0C3-9897-4AA2-871C-948B83B41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6502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BC171D-F09C-424A-97EA-1D4C33D871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9AE03A5-94A3-4F00-9B3E-87B75B9EA2B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660C2C-90EE-4CC9-9412-4FB4BC3FE1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DBE91E-78B0-40B1-98D7-36F59DD122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5CD46-18A5-467E-8C0C-0FC601CCCD78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E4D80E-73E8-4DEB-A530-288188FE1E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9080BE-A88D-4D1C-883B-D56126BE5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9E0C3-9897-4AA2-871C-948B83B41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40997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E16D63-BFC0-4605-A8FA-79CF19FF1D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34DB70-D7BF-48AC-BA3F-75DF32CE28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F8A470-48B9-4EC7-9C18-37DD4E31B3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5CD46-18A5-467E-8C0C-0FC601CCCD78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89E85D-C712-4542-B0FD-48C00110C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3E02AD-C2DC-4987-8E93-8FC336B72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9E0C3-9897-4AA2-871C-948B83B41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51035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A1BB8A7-7A68-4034-851E-8BE28C97D69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419B1C-E61E-499E-BD91-4D5A1EA60E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3B935-1FD0-4626-B5EE-FA95E083A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5CD46-18A5-467E-8C0C-0FC601CCCD78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A438F2-A3BF-4DE4-8217-7E3D691B9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CC13BF-0E09-4F25-BBF7-C6351C21B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9E0C3-9897-4AA2-871C-948B83B41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160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C66324-6241-49EE-80DA-7718BD9467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269" y="231229"/>
            <a:ext cx="11666483" cy="1366343"/>
          </a:xfrm>
        </p:spPr>
        <p:txBody>
          <a:bodyPr/>
          <a:lstStyle>
            <a:lvl1pPr>
              <a:defRPr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E6490D-DCAD-4716-924F-B0A6FB2C6C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3269" y="6356350"/>
            <a:ext cx="3308131" cy="365125"/>
          </a:xfrm>
        </p:spPr>
        <p:txBody>
          <a:bodyPr/>
          <a:lstStyle>
            <a:lvl1pPr>
              <a:defRPr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25CD46-18A5-467E-8C0C-0FC601CCCD78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3/29/2023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Segoe UI Light" panose="020B0502040204020203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19BAFD-2D17-49A5-9889-A13F083B2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20662" y="6356350"/>
            <a:ext cx="4750676" cy="365125"/>
          </a:xfrm>
        </p:spPr>
        <p:txBody>
          <a:bodyPr/>
          <a:lstStyle>
            <a:lvl1pPr>
              <a:defRPr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Segoe UI Light" panose="020B0502040204020203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7CF4DD-C57F-4565-9B15-1B07009C7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329152" cy="365125"/>
          </a:xfrm>
        </p:spPr>
        <p:txBody>
          <a:bodyPr/>
          <a:lstStyle>
            <a:lvl1pPr>
              <a:defRPr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89E0C3-9897-4AA2-871C-948B83B41C0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2819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366BDE-D890-40B7-8EBC-B8FD19F16E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23227-A053-4B17-94F0-ADEB29E9C511}" type="datetime1">
              <a:rPr lang="en-US" smtClean="0"/>
              <a:t>3/29/2023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6159A40-2772-40B1-95E1-C622E81AF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42C65F-B894-4D53-9DF0-7661AF058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FED9B-7610-4E48-9A42-A654FE171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284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79EC7C-89C5-45C8-BF30-7672518BA6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EA8A8A6-1120-46B9-9F5A-D9611998C9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80EA98-14F0-4B96-B1B1-C940424E9E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14795-A6B7-47A6-AC68-4CF70D9D2219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5F0EBD-99E7-4597-8D44-A400BF07FD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FA3648-A54B-4DE0-8DA9-98FDCDFC2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79F08-A5FA-406F-82E0-A7103AD59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229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D053B5-8A3E-47C5-BF53-BBDD70D1CD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367" y="365125"/>
            <a:ext cx="11384691" cy="862313"/>
          </a:xfrm>
        </p:spPr>
        <p:txBody>
          <a:bodyPr/>
          <a:lstStyle>
            <a:lvl1pPr>
              <a:defRPr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9D08C5-4EA3-44E8-910B-009C5EFA50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7837" y="1614616"/>
            <a:ext cx="10972801" cy="4562347"/>
          </a:xfrm>
        </p:spPr>
        <p:txBody>
          <a:bodyPr/>
          <a:lstStyle>
            <a:lvl1pPr>
              <a:defRPr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>
                <a:latin typeface="Segoe UI Light" panose="020B0502040204020203" pitchFamily="34" charset="0"/>
                <a:cs typeface="Segoe UI Light" panose="020B0502040204020203" pitchFamily="34" charset="0"/>
              </a:defRPr>
            </a:lvl2pPr>
            <a:lvl3pPr>
              <a:defRPr>
                <a:latin typeface="Segoe UI Light" panose="020B0502040204020203" pitchFamily="34" charset="0"/>
                <a:cs typeface="Segoe UI Light" panose="020B0502040204020203" pitchFamily="34" charset="0"/>
              </a:defRPr>
            </a:lvl3pPr>
            <a:lvl4pPr>
              <a:defRPr>
                <a:latin typeface="Segoe UI Light" panose="020B0502040204020203" pitchFamily="34" charset="0"/>
                <a:cs typeface="Segoe UI Light" panose="020B0502040204020203" pitchFamily="34" charset="0"/>
              </a:defRPr>
            </a:lvl4pPr>
            <a:lvl5pPr>
              <a:defRPr>
                <a:latin typeface="Segoe UI Light" panose="020B0502040204020203" pitchFamily="34" charset="0"/>
                <a:cs typeface="Segoe UI Light" panose="020B050204020402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A0EE05-5FCE-4290-B6F2-4F8BB94B7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fld id="{63D14795-A6B7-47A6-AC68-4CF70D9D2219}" type="datetimeFigureOut">
              <a:rPr lang="en-US" smtClean="0"/>
              <a:pPr/>
              <a:t>3/29/2023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71FD70-A9F1-4DA9-A511-5C7A79C78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BC225C-6D31-46C0-8914-3EE60B0D85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fld id="{ACB79F08-A5FA-406F-82E0-A7103AD591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733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D1DB4-9310-426D-8F78-4B99507C39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C358CA-5B70-4E72-85C0-AB2715CD51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E6A240-DBFF-4F6E-8EEC-6CBDA92EB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14795-A6B7-47A6-AC68-4CF70D9D2219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836D50-EF6A-4CC1-A17E-250BBF873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A97C2B-B8EF-4DE3-BB98-221715DE8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79F08-A5FA-406F-82E0-A7103AD59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407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4C9101-8534-4CC5-B159-7725CBD2C1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E754E2-2B5B-4E3F-8E15-CED68B0158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01B7D9-D080-4051-9FDE-600B7CBBDC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D7B5D4-2647-4981-9990-FB57AB18F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14795-A6B7-47A6-AC68-4CF70D9D2219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F851CB-10A7-47BD-9A55-82B57AC22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AE9C42-CCBC-4D8D-922C-B22B3B5E0D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79F08-A5FA-406F-82E0-A7103AD59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518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2DD79-2A49-47F0-84E4-A6950A50F6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35A2CA-DE07-4E0F-B83D-39C2943AA2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78EC55-7441-41D4-BDFF-50D57687E8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F109CA8-3637-401F-867D-1007FAA757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217CBA9-6F4C-414C-BC76-85AD00CD7F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19E96C7-B971-4780-B48F-FD1E4C5E29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14795-A6B7-47A6-AC68-4CF70D9D2219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80564CD-033A-4C13-8204-003574750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4EEB802-9D5B-409D-83ED-1678F0885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79F08-A5FA-406F-82E0-A7103AD59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131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5294E6-DD2F-450B-9084-52239A46FC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269" y="231228"/>
            <a:ext cx="11655972" cy="119746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83DD8A-3564-4653-B92C-068C99ED89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0110" y="1566041"/>
            <a:ext cx="11077904" cy="46109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33FD9F-D39D-4977-8348-98B63D5725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73269" y="6356350"/>
            <a:ext cx="33081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25CD46-18A5-467E-8C0C-0FC601CCCD78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3/29/2023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Segoe UI Light" panose="020B0502040204020203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4CD2AD-7034-4949-9683-272AFB5298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99641" y="6356350"/>
            <a:ext cx="47927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Segoe UI Light" panose="020B0502040204020203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A4C310-CA21-434A-97A5-7E9E3713B6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599" y="6356350"/>
            <a:ext cx="33186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89E0C3-9897-4AA2-871C-948B83B41C0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3960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9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Segoe UI Light" panose="020B0502040204020203" pitchFamily="34" charset="0"/>
          <a:ea typeface="+mj-ea"/>
          <a:cs typeface="Segoe UI Light" panose="020B0502040204020203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Segoe UI Light" panose="020B0502040204020203" pitchFamily="34" charset="0"/>
          <a:ea typeface="+mn-ea"/>
          <a:cs typeface="Segoe UI Light" panose="020B0502040204020203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egoe UI Light" panose="020B0502040204020203" pitchFamily="34" charset="0"/>
          <a:ea typeface="+mn-ea"/>
          <a:cs typeface="Segoe UI Light" panose="020B0502040204020203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Segoe UI Light" panose="020B0502040204020203" pitchFamily="34" charset="0"/>
          <a:ea typeface="+mn-ea"/>
          <a:cs typeface="Segoe UI Light" panose="020B0502040204020203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 Light" panose="020B0502040204020203" pitchFamily="34" charset="0"/>
          <a:ea typeface="+mn-ea"/>
          <a:cs typeface="Segoe UI Light" panose="020B0502040204020203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 Light" panose="020B0502040204020203" pitchFamily="34" charset="0"/>
          <a:ea typeface="+mn-ea"/>
          <a:cs typeface="Segoe UI Light" panose="020B0502040204020203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16DDCF3-94D0-4CEB-B6C5-F45985B25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177" y="365125"/>
            <a:ext cx="11434119" cy="7552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89CB4B-C1B1-400C-865F-EEB9C472B6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1362" y="1466335"/>
            <a:ext cx="10989276" cy="47106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C73597-7B5F-45F1-9090-769226AAAA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14795-A6B7-47A6-AC68-4CF70D9D2219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F8895C-4B9D-4589-BE60-65814DE59D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EF939B-CEB0-4164-8E65-B40AEF691E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B79F08-A5FA-406F-82E0-A7103AD59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137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Segoe UI Light" panose="020B0502040204020203" pitchFamily="34" charset="0"/>
          <a:ea typeface="+mj-ea"/>
          <a:cs typeface="Segoe UI Light" panose="020B0502040204020203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Segoe UI Light" panose="020B0502040204020203" pitchFamily="34" charset="0"/>
          <a:ea typeface="+mn-ea"/>
          <a:cs typeface="Segoe UI Light" panose="020B0502040204020203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egoe UI Light" panose="020B0502040204020203" pitchFamily="34" charset="0"/>
          <a:ea typeface="+mn-ea"/>
          <a:cs typeface="Segoe UI Light" panose="020B0502040204020203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Segoe UI Light" panose="020B0502040204020203" pitchFamily="34" charset="0"/>
          <a:ea typeface="+mn-ea"/>
          <a:cs typeface="Segoe UI Light" panose="020B0502040204020203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 Light" panose="020B0502040204020203" pitchFamily="34" charset="0"/>
          <a:ea typeface="+mn-ea"/>
          <a:cs typeface="Segoe UI Light" panose="020B0502040204020203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 Light" panose="020B0502040204020203" pitchFamily="34" charset="0"/>
          <a:ea typeface="+mn-ea"/>
          <a:cs typeface="Segoe UI Light" panose="020B0502040204020203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5294E6-DD2F-450B-9084-52239A46FC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269" y="231228"/>
            <a:ext cx="11655972" cy="11974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83DD8A-3564-4653-B92C-068C99ED89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0110" y="1566041"/>
            <a:ext cx="11077904" cy="46109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33FD9F-D39D-4977-8348-98B63D5725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73269" y="6356350"/>
            <a:ext cx="33081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fld id="{FF25CD46-18A5-467E-8C0C-0FC601CCCD78}" type="datetimeFigureOut">
              <a:rPr lang="en-US" smtClean="0"/>
              <a:pPr/>
              <a:t>3/29/2023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4CD2AD-7034-4949-9683-272AFB5298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99641" y="6356350"/>
            <a:ext cx="47927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A4C310-CA21-434A-97A5-7E9E3713B6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599" y="6356350"/>
            <a:ext cx="33186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fld id="{5889E0C3-9897-4AA2-871C-948B83B41C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297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Segoe UI Light" panose="020B0502040204020203" pitchFamily="34" charset="0"/>
          <a:ea typeface="+mj-ea"/>
          <a:cs typeface="Segoe UI Light" panose="020B0502040204020203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Segoe UI Light" panose="020B0502040204020203" pitchFamily="34" charset="0"/>
          <a:ea typeface="+mn-ea"/>
          <a:cs typeface="Segoe UI Light" panose="020B0502040204020203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egoe UI Light" panose="020B0502040204020203" pitchFamily="34" charset="0"/>
          <a:ea typeface="+mn-ea"/>
          <a:cs typeface="Segoe UI Light" panose="020B0502040204020203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Segoe UI Light" panose="020B0502040204020203" pitchFamily="34" charset="0"/>
          <a:ea typeface="+mn-ea"/>
          <a:cs typeface="Segoe UI Light" panose="020B0502040204020203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 Light" panose="020B0502040204020203" pitchFamily="34" charset="0"/>
          <a:ea typeface="+mn-ea"/>
          <a:cs typeface="Segoe UI Light" panose="020B0502040204020203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 Light" panose="020B0502040204020203" pitchFamily="34" charset="0"/>
          <a:ea typeface="+mn-ea"/>
          <a:cs typeface="Segoe UI Light" panose="020B0502040204020203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sv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microsoft.com/office/2007/relationships/hdphoto" Target="../media/hdphoto2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microsoft.com/office/2007/relationships/hdphoto" Target="../media/hdphoto2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microsoft.com/office/2007/relationships/hdphoto" Target="../media/hdphoto2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microsoft.com/office/2007/relationships/hdphoto" Target="../media/hdphoto2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microsoft.com/office/2007/relationships/hdphoto" Target="../media/hdphoto2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microsoft.com/office/2007/relationships/hdphoto" Target="../media/hdphoto2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microsoft.com/office/2007/relationships/hdphoto" Target="../media/hdphoto2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microsoft.com/office/2007/relationships/hdphoto" Target="../media/hdphoto2.wdp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sv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9.png"/><Relationship Id="rId5" Type="http://schemas.openxmlformats.org/officeDocument/2006/relationships/image" Target="../media/image21.png"/><Relationship Id="rId4" Type="http://schemas.openxmlformats.org/officeDocument/2006/relationships/image" Target="../media/image28.sv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sv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2AAAA6-9760-41F6-BF3F-2954DE5400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4091" y="1122363"/>
            <a:ext cx="11189677" cy="2243137"/>
          </a:xfrm>
        </p:spPr>
        <p:txBody>
          <a:bodyPr anchor="ctr">
            <a:noAutofit/>
          </a:bodyPr>
          <a:lstStyle/>
          <a:p>
            <a:r>
              <a:rPr lang="en-US" sz="4800" dirty="0"/>
              <a:t>Using DIA to inform the development of Cerebrospinal Fluid triple quad assays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70624E-5D8D-4AA9-BA6B-EB0FB27DB0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36700" y="3957534"/>
            <a:ext cx="9664700" cy="1655762"/>
          </a:xfrm>
        </p:spPr>
        <p:txBody>
          <a:bodyPr>
            <a:normAutofit fontScale="92500" lnSpcReduction="10000"/>
          </a:bodyPr>
          <a:lstStyle/>
          <a:p>
            <a:r>
              <a:rPr lang="en-US" sz="3200" dirty="0"/>
              <a:t>Webinar #22:  Using DIA Data To Create SRM Methods</a:t>
            </a:r>
          </a:p>
          <a:p>
            <a:endParaRPr lang="en-US" dirty="0"/>
          </a:p>
          <a:p>
            <a:r>
              <a:rPr lang="en-US" dirty="0"/>
              <a:t>Deanna L. </a:t>
            </a:r>
            <a:r>
              <a:rPr lang="en-US" dirty="0" err="1"/>
              <a:t>Plubell</a:t>
            </a:r>
            <a:r>
              <a:rPr lang="en-US" dirty="0"/>
              <a:t> MS</a:t>
            </a:r>
          </a:p>
          <a:p>
            <a:r>
              <a:rPr lang="en-US" sz="2000" dirty="0"/>
              <a:t>PhD Candidate,  </a:t>
            </a:r>
            <a:r>
              <a:rPr lang="en-US" sz="2000" dirty="0" err="1"/>
              <a:t>MacCoss</a:t>
            </a:r>
            <a:r>
              <a:rPr lang="en-US" sz="2000" dirty="0"/>
              <a:t> Lab, University of Washington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6109751"/>
            <a:ext cx="12192000" cy="757483"/>
          </a:xfrm>
          <a:prstGeom prst="rect">
            <a:avLst/>
          </a:prstGeom>
          <a:gradFill flip="none" rotWithShape="1">
            <a:gsLst>
              <a:gs pos="0">
                <a:srgbClr val="32006E"/>
              </a:gs>
              <a:gs pos="100000">
                <a:srgbClr val="76236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54C9577-3408-4CF6-983F-B1E3E5E42AB1}"/>
              </a:ext>
            </a:extLst>
          </p:cNvPr>
          <p:cNvGrpSpPr/>
          <p:nvPr/>
        </p:nvGrpSpPr>
        <p:grpSpPr>
          <a:xfrm>
            <a:off x="228600" y="6217302"/>
            <a:ext cx="2590800" cy="531089"/>
            <a:chOff x="2631917" y="5103870"/>
            <a:chExt cx="3483133" cy="71400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E3B81F5-B3A0-45BE-A173-B695A8ABD4D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31917" y="5103870"/>
              <a:ext cx="1063784" cy="714008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F4A0F920-1E63-4319-99E8-FDAC6D204E4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69781" y="5170632"/>
              <a:ext cx="2345269" cy="594176"/>
            </a:xfrm>
            <a:prstGeom prst="rect">
              <a:avLst/>
            </a:prstGeom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36310373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ADC4D53-1AAB-426C-8729-A09E3C1238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en-US" sz="3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rPr>
              <a:t>Strategies for building a new targeted triple quad assay:</a:t>
            </a:r>
            <a:endParaRPr lang="en-US" sz="3800" dirty="0"/>
          </a:p>
        </p:txBody>
      </p:sp>
      <p:pic>
        <p:nvPicPr>
          <p:cNvPr id="1026" name="Picture 2" descr="File:Plasmid with insert.svg">
            <a:extLst>
              <a:ext uri="{FF2B5EF4-FFF2-40B4-BE49-F238E27FC236}">
                <a16:creationId xmlns:a16="http://schemas.microsoft.com/office/drawing/2014/main" id="{3B756443-5944-4770-B8FD-30580D0405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7673" y="1452202"/>
            <a:ext cx="769111" cy="769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55CEAE11-6F5A-4D8A-957F-C8EEA9FB91A3}"/>
              </a:ext>
            </a:extLst>
          </p:cNvPr>
          <p:cNvSpPr txBox="1">
            <a:spLocks/>
          </p:cNvSpPr>
          <p:nvPr/>
        </p:nvSpPr>
        <p:spPr>
          <a:xfrm>
            <a:off x="617837" y="1544766"/>
            <a:ext cx="10972801" cy="45623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Analysis of recombinant target proteins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Search for proteins in existing data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Use prediction algorithms for selecting peptides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A8BBB25-F70B-4351-B499-25561BCA8BDD}"/>
              </a:ext>
            </a:extLst>
          </p:cNvPr>
          <p:cNvGrpSpPr/>
          <p:nvPr/>
        </p:nvGrpSpPr>
        <p:grpSpPr>
          <a:xfrm>
            <a:off x="9697673" y="2834061"/>
            <a:ext cx="914400" cy="991878"/>
            <a:chOff x="9697673" y="4388078"/>
            <a:chExt cx="914400" cy="991878"/>
          </a:xfrm>
        </p:grpSpPr>
        <p:sp>
          <p:nvSpPr>
            <p:cNvPr id="16" name="Flowchart: Magnetic Disk 15">
              <a:extLst>
                <a:ext uri="{FF2B5EF4-FFF2-40B4-BE49-F238E27FC236}">
                  <a16:creationId xmlns:a16="http://schemas.microsoft.com/office/drawing/2014/main" id="{71DEF684-AB6C-4342-97E6-3A890E7A8D17}"/>
                </a:ext>
              </a:extLst>
            </p:cNvPr>
            <p:cNvSpPr/>
            <p:nvPr/>
          </p:nvSpPr>
          <p:spPr>
            <a:xfrm>
              <a:off x="9697673" y="4936189"/>
              <a:ext cx="727996" cy="341536"/>
            </a:xfrm>
            <a:prstGeom prst="flowChartMagneticDisk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Flowchart: Magnetic Disk 16">
              <a:extLst>
                <a:ext uri="{FF2B5EF4-FFF2-40B4-BE49-F238E27FC236}">
                  <a16:creationId xmlns:a16="http://schemas.microsoft.com/office/drawing/2014/main" id="{274312FC-FA5A-4958-8E9C-764CF96FF0A3}"/>
                </a:ext>
              </a:extLst>
            </p:cNvPr>
            <p:cNvSpPr/>
            <p:nvPr/>
          </p:nvSpPr>
          <p:spPr>
            <a:xfrm>
              <a:off x="9697673" y="4660294"/>
              <a:ext cx="727996" cy="341536"/>
            </a:xfrm>
            <a:prstGeom prst="flowChartMagneticDisk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Flowchart: Magnetic Disk 18">
              <a:extLst>
                <a:ext uri="{FF2B5EF4-FFF2-40B4-BE49-F238E27FC236}">
                  <a16:creationId xmlns:a16="http://schemas.microsoft.com/office/drawing/2014/main" id="{3ACDD1D0-B98B-4F17-A882-C53A800F36AC}"/>
                </a:ext>
              </a:extLst>
            </p:cNvPr>
            <p:cNvSpPr/>
            <p:nvPr/>
          </p:nvSpPr>
          <p:spPr>
            <a:xfrm>
              <a:off x="9697673" y="4388078"/>
              <a:ext cx="727996" cy="341536"/>
            </a:xfrm>
            <a:prstGeom prst="flowChartMagneticDisk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8" name="Graphic 7" descr="Magnifying glass outline">
              <a:extLst>
                <a:ext uri="{FF2B5EF4-FFF2-40B4-BE49-F238E27FC236}">
                  <a16:creationId xmlns:a16="http://schemas.microsoft.com/office/drawing/2014/main" id="{E137BB40-9E55-409D-859B-3F5EE4EF5FE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9697673" y="4465556"/>
              <a:ext cx="914400" cy="914400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72A3048-7481-4120-B115-3EE3D3DC7932}"/>
              </a:ext>
            </a:extLst>
          </p:cNvPr>
          <p:cNvGrpSpPr/>
          <p:nvPr/>
        </p:nvGrpSpPr>
        <p:grpSpPr>
          <a:xfrm>
            <a:off x="9362591" y="4088962"/>
            <a:ext cx="1439273" cy="1439273"/>
            <a:chOff x="9399056" y="2628217"/>
            <a:chExt cx="1439273" cy="1439273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147E8DF-8909-4DAD-963F-FA231693A16B}"/>
                </a:ext>
              </a:extLst>
            </p:cNvPr>
            <p:cNvSpPr txBox="1"/>
            <p:nvPr/>
          </p:nvSpPr>
          <p:spPr>
            <a:xfrm>
              <a:off x="9459062" y="3008929"/>
              <a:ext cx="805029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Miriam Fixed" panose="020B0604020202020204" pitchFamily="49" charset="-79"/>
                  <a:cs typeface="Miriam Fixed" panose="020B0604020202020204" pitchFamily="49" charset="-79"/>
                </a:rPr>
                <a:t>101001001</a:t>
              </a:r>
            </a:p>
            <a:p>
              <a:r>
                <a:rPr lang="en-US" sz="900" dirty="0">
                  <a:latin typeface="Miriam Fixed" panose="020B0604020202020204" pitchFamily="49" charset="-79"/>
                  <a:cs typeface="Miriam Fixed" panose="020B0604020202020204" pitchFamily="49" charset="-79"/>
                </a:rPr>
                <a:t>001000101</a:t>
              </a:r>
            </a:p>
            <a:p>
              <a:r>
                <a:rPr lang="en-US" sz="900" dirty="0">
                  <a:latin typeface="Miriam Fixed" panose="020B0604020202020204" pitchFamily="49" charset="-79"/>
                  <a:cs typeface="Miriam Fixed" panose="020B0604020202020204" pitchFamily="49" charset="-79"/>
                </a:rPr>
                <a:t>110110100</a:t>
              </a:r>
            </a:p>
          </p:txBody>
        </p:sp>
        <p:pic>
          <p:nvPicPr>
            <p:cNvPr id="10" name="Graphic 9" descr="Computer outline">
              <a:extLst>
                <a:ext uri="{FF2B5EF4-FFF2-40B4-BE49-F238E27FC236}">
                  <a16:creationId xmlns:a16="http://schemas.microsoft.com/office/drawing/2014/main" id="{35FADCA1-5427-4C8C-AC59-528C8D97B19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9399056" y="2628217"/>
              <a:ext cx="1439273" cy="1439273"/>
            </a:xfrm>
            <a:prstGeom prst="rect">
              <a:avLst/>
            </a:prstGeom>
          </p:spPr>
        </p:pic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610DA95C-A84C-4384-8C5A-06414E12C7B8}"/>
              </a:ext>
            </a:extLst>
          </p:cNvPr>
          <p:cNvSpPr/>
          <p:nvPr/>
        </p:nvSpPr>
        <p:spPr>
          <a:xfrm>
            <a:off x="349624" y="3897471"/>
            <a:ext cx="10972801" cy="1830975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9B75CC2-CB03-451B-BF3C-E951BDC4CBA0}"/>
              </a:ext>
            </a:extLst>
          </p:cNvPr>
          <p:cNvSpPr/>
          <p:nvPr/>
        </p:nvSpPr>
        <p:spPr>
          <a:xfrm>
            <a:off x="519954" y="1257063"/>
            <a:ext cx="10972801" cy="1475971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936D60B-0BED-41EE-9A32-80A5AA56A97F}"/>
              </a:ext>
            </a:extLst>
          </p:cNvPr>
          <p:cNvSpPr txBox="1"/>
          <p:nvPr/>
        </p:nvSpPr>
        <p:spPr>
          <a:xfrm>
            <a:off x="6225857" y="3033398"/>
            <a:ext cx="33377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>
                <a:solidFill>
                  <a:srgbClr val="3A54B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…now with DIA data</a:t>
            </a:r>
          </a:p>
        </p:txBody>
      </p:sp>
    </p:spTree>
    <p:extLst>
      <p:ext uri="{BB962C8B-B14F-4D97-AF65-F5344CB8AC3E}">
        <p14:creationId xmlns:p14="http://schemas.microsoft.com/office/powerpoint/2010/main" val="13371335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Gas-phase fractionated DIA: narrow isolation 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2191" y="3819404"/>
            <a:ext cx="10166520" cy="2507284"/>
          </a:xfrm>
          <a:prstGeom prst="rect">
            <a:avLst/>
          </a:prstGeom>
        </p:spPr>
      </p:pic>
      <p:grpSp>
        <p:nvGrpSpPr>
          <p:cNvPr id="24" name="Group 23"/>
          <p:cNvGrpSpPr/>
          <p:nvPr/>
        </p:nvGrpSpPr>
        <p:grpSpPr>
          <a:xfrm>
            <a:off x="922191" y="1266058"/>
            <a:ext cx="10338252" cy="2215340"/>
            <a:chOff x="922191" y="1278758"/>
            <a:chExt cx="10338252" cy="2215340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22191" y="1278758"/>
              <a:ext cx="10338252" cy="2215340"/>
            </a:xfrm>
            <a:prstGeom prst="rect">
              <a:avLst/>
            </a:prstGeom>
          </p:spPr>
        </p:pic>
        <p:sp>
          <p:nvSpPr>
            <p:cNvPr id="23" name="Rectangle 22"/>
            <p:cNvSpPr/>
            <p:nvPr/>
          </p:nvSpPr>
          <p:spPr>
            <a:xfrm>
              <a:off x="922191" y="1371600"/>
              <a:ext cx="45719" cy="22597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A395CAEA-8A87-48A5-914B-94BC7CFB4443}"/>
              </a:ext>
            </a:extLst>
          </p:cNvPr>
          <p:cNvSpPr txBox="1"/>
          <p:nvPr/>
        </p:nvSpPr>
        <p:spPr>
          <a:xfrm>
            <a:off x="127700" y="6381750"/>
            <a:ext cx="31806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Segoe UI Semilight" panose="020B0402040204020203" pitchFamily="34" charset="0"/>
                <a:cs typeface="Segoe UI Semilight" panose="020B0402040204020203" pitchFamily="34" charset="0"/>
              </a:rPr>
              <a:t>Pino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Segoe UI Semilight" panose="020B0402040204020203" pitchFamily="34" charset="0"/>
                <a:cs typeface="Segoe UI Semilight" panose="020B0402040204020203" pitchFamily="34" charset="0"/>
              </a:rPr>
              <a:t> L, et al., </a:t>
            </a:r>
            <a:r>
              <a:rPr lang="en-US" sz="16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Mol. Cell. Prot.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Segoe UI Semilight" panose="020B0402040204020203" pitchFamily="34" charset="0"/>
                <a:cs typeface="Segoe UI Semilight" panose="020B0402040204020203" pitchFamily="34" charset="0"/>
              </a:rPr>
              <a:t> (2020)</a:t>
            </a:r>
          </a:p>
        </p:txBody>
      </p:sp>
    </p:spTree>
    <p:extLst>
      <p:ext uri="{BB962C8B-B14F-4D97-AF65-F5344CB8AC3E}">
        <p14:creationId xmlns:p14="http://schemas.microsoft.com/office/powerpoint/2010/main" val="3165922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Rectangle 147">
            <a:extLst>
              <a:ext uri="{FF2B5EF4-FFF2-40B4-BE49-F238E27FC236}">
                <a16:creationId xmlns:a16="http://schemas.microsoft.com/office/drawing/2014/main" id="{C80CC5A4-838B-433A-8B0B-99F564ABC510}"/>
              </a:ext>
            </a:extLst>
          </p:cNvPr>
          <p:cNvSpPr/>
          <p:nvPr/>
        </p:nvSpPr>
        <p:spPr>
          <a:xfrm>
            <a:off x="3552952" y="1078940"/>
            <a:ext cx="51246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52 4 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m/z-overlapping narrow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windows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E5EB42F6-3622-4EB9-8E8C-33AFF82086A8}"/>
              </a:ext>
            </a:extLst>
          </p:cNvPr>
          <p:cNvSpPr/>
          <p:nvPr/>
        </p:nvSpPr>
        <p:spPr>
          <a:xfrm rot="16200000">
            <a:off x="684348" y="3551801"/>
            <a:ext cx="7136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Time</a:t>
            </a:r>
          </a:p>
        </p:txBody>
      </p:sp>
      <p:pic>
        <p:nvPicPr>
          <p:cNvPr id="6" name="Graphic 5" descr="Stopwatch">
            <a:extLst>
              <a:ext uri="{FF2B5EF4-FFF2-40B4-BE49-F238E27FC236}">
                <a16:creationId xmlns:a16="http://schemas.microsoft.com/office/drawing/2014/main" id="{52D2A740-C51F-442C-A792-B6AAD01E974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6503" y="4140461"/>
            <a:ext cx="541919" cy="541919"/>
          </a:xfrm>
          <a:prstGeom prst="rect">
            <a:avLst/>
          </a:prstGeom>
        </p:spPr>
      </p:pic>
      <p:sp>
        <p:nvSpPr>
          <p:cNvPr id="384" name="TextBox 383">
            <a:extLst>
              <a:ext uri="{FF2B5EF4-FFF2-40B4-BE49-F238E27FC236}">
                <a16:creationId xmlns:a16="http://schemas.microsoft.com/office/drawing/2014/main" id="{82886955-7A01-4750-94B4-8B32E47C29A9}"/>
              </a:ext>
            </a:extLst>
          </p:cNvPr>
          <p:cNvSpPr txBox="1"/>
          <p:nvPr/>
        </p:nvSpPr>
        <p:spPr>
          <a:xfrm>
            <a:off x="5317610" y="1448272"/>
            <a:ext cx="1529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Precursor </a:t>
            </a:r>
            <a:r>
              <a:rPr kumimoji="0" lang="en-US" sz="1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m/z</a:t>
            </a:r>
          </a:p>
        </p:txBody>
      </p:sp>
      <p:cxnSp>
        <p:nvCxnSpPr>
          <p:cNvPr id="174" name="Straight Arrow Connector 173">
            <a:extLst>
              <a:ext uri="{FF2B5EF4-FFF2-40B4-BE49-F238E27FC236}">
                <a16:creationId xmlns:a16="http://schemas.microsoft.com/office/drawing/2014/main" id="{19D37F38-85FE-437E-9865-0464C2BA1D45}"/>
              </a:ext>
            </a:extLst>
          </p:cNvPr>
          <p:cNvCxnSpPr>
            <a:cxnSpLocks/>
          </p:cNvCxnSpPr>
          <p:nvPr/>
        </p:nvCxnSpPr>
        <p:spPr>
          <a:xfrm>
            <a:off x="1309858" y="1817604"/>
            <a:ext cx="0" cy="448901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A46544C-5E8E-4209-9BBB-FB3BBB1FE72E}"/>
              </a:ext>
            </a:extLst>
          </p:cNvPr>
          <p:cNvGrpSpPr/>
          <p:nvPr/>
        </p:nvGrpSpPr>
        <p:grpSpPr>
          <a:xfrm>
            <a:off x="1475938" y="1908116"/>
            <a:ext cx="9116979" cy="1099711"/>
            <a:chOff x="764854" y="2854170"/>
            <a:chExt cx="10723308" cy="1795578"/>
          </a:xfrm>
          <a:solidFill>
            <a:srgbClr val="4472C4"/>
          </a:solidFill>
        </p:grpSpPr>
        <p:sp>
          <p:nvSpPr>
            <p:cNvPr id="154" name="Rectangle 153">
              <a:extLst>
                <a:ext uri="{FF2B5EF4-FFF2-40B4-BE49-F238E27FC236}">
                  <a16:creationId xmlns:a16="http://schemas.microsoft.com/office/drawing/2014/main" id="{277D8CD3-653A-4A72-B555-B8FE3C7C9724}"/>
                </a:ext>
              </a:extLst>
            </p:cNvPr>
            <p:cNvSpPr/>
            <p:nvPr/>
          </p:nvSpPr>
          <p:spPr>
            <a:xfrm flipV="1">
              <a:off x="764854" y="2854170"/>
              <a:ext cx="411480" cy="45720"/>
            </a:xfrm>
            <a:prstGeom prst="rect">
              <a:avLst/>
            </a:prstGeom>
            <a:grpFill/>
            <a:ln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632F4A7D-81F6-4A5D-891B-F28722CEE310}"/>
                </a:ext>
              </a:extLst>
            </p:cNvPr>
            <p:cNvSpPr/>
            <p:nvPr/>
          </p:nvSpPr>
          <p:spPr>
            <a:xfrm flipV="1">
              <a:off x="1175572" y="2923669"/>
              <a:ext cx="411480" cy="45720"/>
            </a:xfrm>
            <a:prstGeom prst="rect">
              <a:avLst/>
            </a:prstGeom>
            <a:grpFill/>
            <a:ln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EE1B6AC9-9AA4-4D00-A6F3-4EE006C52473}"/>
                </a:ext>
              </a:extLst>
            </p:cNvPr>
            <p:cNvSpPr/>
            <p:nvPr/>
          </p:nvSpPr>
          <p:spPr>
            <a:xfrm flipV="1">
              <a:off x="1591318" y="2994415"/>
              <a:ext cx="411480" cy="45720"/>
            </a:xfrm>
            <a:prstGeom prst="rect">
              <a:avLst/>
            </a:prstGeom>
            <a:grpFill/>
            <a:ln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2" name="Rectangle 341">
              <a:extLst>
                <a:ext uri="{FF2B5EF4-FFF2-40B4-BE49-F238E27FC236}">
                  <a16:creationId xmlns:a16="http://schemas.microsoft.com/office/drawing/2014/main" id="{6A7AD6A8-3524-4FE1-BBAB-4D6E8B849FFE}"/>
                </a:ext>
              </a:extLst>
            </p:cNvPr>
            <p:cNvSpPr/>
            <p:nvPr/>
          </p:nvSpPr>
          <p:spPr>
            <a:xfrm flipV="1">
              <a:off x="2007671" y="3065988"/>
              <a:ext cx="411480" cy="45720"/>
            </a:xfrm>
            <a:prstGeom prst="rect">
              <a:avLst/>
            </a:prstGeom>
            <a:grpFill/>
            <a:ln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3" name="Rectangle 342">
              <a:extLst>
                <a:ext uri="{FF2B5EF4-FFF2-40B4-BE49-F238E27FC236}">
                  <a16:creationId xmlns:a16="http://schemas.microsoft.com/office/drawing/2014/main" id="{A34E6BEA-F7B1-4141-ACC6-870737E74CC4}"/>
                </a:ext>
              </a:extLst>
            </p:cNvPr>
            <p:cNvSpPr/>
            <p:nvPr/>
          </p:nvSpPr>
          <p:spPr>
            <a:xfrm flipV="1">
              <a:off x="2418388" y="3135064"/>
              <a:ext cx="411480" cy="45720"/>
            </a:xfrm>
            <a:prstGeom prst="rect">
              <a:avLst/>
            </a:prstGeom>
            <a:grpFill/>
            <a:ln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4" name="Rectangle 343">
              <a:extLst>
                <a:ext uri="{FF2B5EF4-FFF2-40B4-BE49-F238E27FC236}">
                  <a16:creationId xmlns:a16="http://schemas.microsoft.com/office/drawing/2014/main" id="{D630A9D9-89ED-49F9-AB87-8BA545F88343}"/>
                </a:ext>
              </a:extLst>
            </p:cNvPr>
            <p:cNvSpPr/>
            <p:nvPr/>
          </p:nvSpPr>
          <p:spPr>
            <a:xfrm flipV="1">
              <a:off x="2823150" y="3204140"/>
              <a:ext cx="411480" cy="45720"/>
            </a:xfrm>
            <a:prstGeom prst="rect">
              <a:avLst/>
            </a:prstGeom>
            <a:grpFill/>
            <a:ln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5" name="Rectangle 344">
              <a:extLst>
                <a:ext uri="{FF2B5EF4-FFF2-40B4-BE49-F238E27FC236}">
                  <a16:creationId xmlns:a16="http://schemas.microsoft.com/office/drawing/2014/main" id="{036C2CF9-98A3-4FDF-A917-AC5AF16CBABF}"/>
                </a:ext>
              </a:extLst>
            </p:cNvPr>
            <p:cNvSpPr/>
            <p:nvPr/>
          </p:nvSpPr>
          <p:spPr>
            <a:xfrm flipV="1">
              <a:off x="3232617" y="3272224"/>
              <a:ext cx="411480" cy="45720"/>
            </a:xfrm>
            <a:prstGeom prst="rect">
              <a:avLst/>
            </a:prstGeom>
            <a:grpFill/>
            <a:ln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6" name="Rectangle 345">
              <a:extLst>
                <a:ext uri="{FF2B5EF4-FFF2-40B4-BE49-F238E27FC236}">
                  <a16:creationId xmlns:a16="http://schemas.microsoft.com/office/drawing/2014/main" id="{4BAE70FA-42EC-4E64-AC6A-6032D8D55604}"/>
                </a:ext>
              </a:extLst>
            </p:cNvPr>
            <p:cNvSpPr/>
            <p:nvPr/>
          </p:nvSpPr>
          <p:spPr>
            <a:xfrm flipV="1">
              <a:off x="3650268" y="3342970"/>
              <a:ext cx="411480" cy="45720"/>
            </a:xfrm>
            <a:prstGeom prst="rect">
              <a:avLst/>
            </a:prstGeom>
            <a:grpFill/>
            <a:ln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7" name="Rectangle 346">
              <a:extLst>
                <a:ext uri="{FF2B5EF4-FFF2-40B4-BE49-F238E27FC236}">
                  <a16:creationId xmlns:a16="http://schemas.microsoft.com/office/drawing/2014/main" id="{FFD01714-2D46-4D46-AF57-E7792DBDE098}"/>
                </a:ext>
              </a:extLst>
            </p:cNvPr>
            <p:cNvSpPr/>
            <p:nvPr/>
          </p:nvSpPr>
          <p:spPr>
            <a:xfrm flipV="1">
              <a:off x="4064716" y="3414543"/>
              <a:ext cx="411480" cy="45720"/>
            </a:xfrm>
            <a:prstGeom prst="rect">
              <a:avLst/>
            </a:prstGeom>
            <a:grpFill/>
            <a:ln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2" name="Rectangle 421">
              <a:extLst>
                <a:ext uri="{FF2B5EF4-FFF2-40B4-BE49-F238E27FC236}">
                  <a16:creationId xmlns:a16="http://schemas.microsoft.com/office/drawing/2014/main" id="{D3A10E0A-307A-4D76-BD5C-2C6F48D6C2C6}"/>
                </a:ext>
              </a:extLst>
            </p:cNvPr>
            <p:cNvSpPr/>
            <p:nvPr/>
          </p:nvSpPr>
          <p:spPr>
            <a:xfrm flipV="1">
              <a:off x="4476196" y="3482790"/>
              <a:ext cx="411480" cy="45720"/>
            </a:xfrm>
            <a:prstGeom prst="rect">
              <a:avLst/>
            </a:prstGeom>
            <a:grpFill/>
            <a:ln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3" name="Rectangle 422">
              <a:extLst>
                <a:ext uri="{FF2B5EF4-FFF2-40B4-BE49-F238E27FC236}">
                  <a16:creationId xmlns:a16="http://schemas.microsoft.com/office/drawing/2014/main" id="{11187A33-F238-405C-8D4B-980E67F7A801}"/>
                </a:ext>
              </a:extLst>
            </p:cNvPr>
            <p:cNvSpPr/>
            <p:nvPr/>
          </p:nvSpPr>
          <p:spPr>
            <a:xfrm flipV="1">
              <a:off x="4886914" y="3552289"/>
              <a:ext cx="411480" cy="45720"/>
            </a:xfrm>
            <a:prstGeom prst="rect">
              <a:avLst/>
            </a:prstGeom>
            <a:grpFill/>
            <a:ln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4" name="Rectangle 423">
              <a:extLst>
                <a:ext uri="{FF2B5EF4-FFF2-40B4-BE49-F238E27FC236}">
                  <a16:creationId xmlns:a16="http://schemas.microsoft.com/office/drawing/2014/main" id="{70AE71A6-2C45-46AF-985D-C8E2EDC613E7}"/>
                </a:ext>
              </a:extLst>
            </p:cNvPr>
            <p:cNvSpPr/>
            <p:nvPr/>
          </p:nvSpPr>
          <p:spPr>
            <a:xfrm flipV="1">
              <a:off x="5302660" y="3623035"/>
              <a:ext cx="411480" cy="45720"/>
            </a:xfrm>
            <a:prstGeom prst="rect">
              <a:avLst/>
            </a:prstGeom>
            <a:grpFill/>
            <a:ln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5" name="Rectangle 424">
              <a:extLst>
                <a:ext uri="{FF2B5EF4-FFF2-40B4-BE49-F238E27FC236}">
                  <a16:creationId xmlns:a16="http://schemas.microsoft.com/office/drawing/2014/main" id="{D4722520-75B2-481E-B0D5-D9D00E832103}"/>
                </a:ext>
              </a:extLst>
            </p:cNvPr>
            <p:cNvSpPr/>
            <p:nvPr/>
          </p:nvSpPr>
          <p:spPr>
            <a:xfrm flipV="1">
              <a:off x="5719013" y="3694608"/>
              <a:ext cx="411480" cy="45720"/>
            </a:xfrm>
            <a:prstGeom prst="rect">
              <a:avLst/>
            </a:prstGeom>
            <a:grpFill/>
            <a:ln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6" name="Rectangle 425">
              <a:extLst>
                <a:ext uri="{FF2B5EF4-FFF2-40B4-BE49-F238E27FC236}">
                  <a16:creationId xmlns:a16="http://schemas.microsoft.com/office/drawing/2014/main" id="{EAD6C41F-F964-4C6D-99A0-39F98F7B7EC4}"/>
                </a:ext>
              </a:extLst>
            </p:cNvPr>
            <p:cNvSpPr/>
            <p:nvPr/>
          </p:nvSpPr>
          <p:spPr>
            <a:xfrm flipV="1">
              <a:off x="6129730" y="3763684"/>
              <a:ext cx="411480" cy="45720"/>
            </a:xfrm>
            <a:prstGeom prst="rect">
              <a:avLst/>
            </a:prstGeom>
            <a:grpFill/>
            <a:ln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7" name="Rectangle 426">
              <a:extLst>
                <a:ext uri="{FF2B5EF4-FFF2-40B4-BE49-F238E27FC236}">
                  <a16:creationId xmlns:a16="http://schemas.microsoft.com/office/drawing/2014/main" id="{6A38442E-BC4C-4143-BAA0-BBD0F3AC6D06}"/>
                </a:ext>
              </a:extLst>
            </p:cNvPr>
            <p:cNvSpPr/>
            <p:nvPr/>
          </p:nvSpPr>
          <p:spPr>
            <a:xfrm flipV="1">
              <a:off x="6534492" y="3832760"/>
              <a:ext cx="411480" cy="45720"/>
            </a:xfrm>
            <a:prstGeom prst="rect">
              <a:avLst/>
            </a:prstGeom>
            <a:grpFill/>
            <a:ln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8" name="Rectangle 427">
              <a:extLst>
                <a:ext uri="{FF2B5EF4-FFF2-40B4-BE49-F238E27FC236}">
                  <a16:creationId xmlns:a16="http://schemas.microsoft.com/office/drawing/2014/main" id="{9850923A-32AD-4FBA-8967-8AF486B6CC32}"/>
                </a:ext>
              </a:extLst>
            </p:cNvPr>
            <p:cNvSpPr/>
            <p:nvPr/>
          </p:nvSpPr>
          <p:spPr>
            <a:xfrm flipV="1">
              <a:off x="6943959" y="3900844"/>
              <a:ext cx="411480" cy="45720"/>
            </a:xfrm>
            <a:prstGeom prst="rect">
              <a:avLst/>
            </a:prstGeom>
            <a:grpFill/>
            <a:ln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9" name="Rectangle 428">
              <a:extLst>
                <a:ext uri="{FF2B5EF4-FFF2-40B4-BE49-F238E27FC236}">
                  <a16:creationId xmlns:a16="http://schemas.microsoft.com/office/drawing/2014/main" id="{C9AFC2A4-B21B-4FB7-A43B-61DFA31141E1}"/>
                </a:ext>
              </a:extLst>
            </p:cNvPr>
            <p:cNvSpPr/>
            <p:nvPr/>
          </p:nvSpPr>
          <p:spPr>
            <a:xfrm flipV="1">
              <a:off x="7361610" y="3971590"/>
              <a:ext cx="411480" cy="45720"/>
            </a:xfrm>
            <a:prstGeom prst="rect">
              <a:avLst/>
            </a:prstGeom>
            <a:grpFill/>
            <a:ln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0" name="Rectangle 429">
              <a:extLst>
                <a:ext uri="{FF2B5EF4-FFF2-40B4-BE49-F238E27FC236}">
                  <a16:creationId xmlns:a16="http://schemas.microsoft.com/office/drawing/2014/main" id="{36646E06-8A79-4BA0-B095-EA42FD115649}"/>
                </a:ext>
              </a:extLst>
            </p:cNvPr>
            <p:cNvSpPr/>
            <p:nvPr/>
          </p:nvSpPr>
          <p:spPr>
            <a:xfrm flipV="1">
              <a:off x="7776058" y="4043163"/>
              <a:ext cx="411480" cy="45720"/>
            </a:xfrm>
            <a:prstGeom prst="rect">
              <a:avLst/>
            </a:prstGeom>
            <a:grpFill/>
            <a:ln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1" name="Rectangle 430">
              <a:extLst>
                <a:ext uri="{FF2B5EF4-FFF2-40B4-BE49-F238E27FC236}">
                  <a16:creationId xmlns:a16="http://schemas.microsoft.com/office/drawing/2014/main" id="{702AB0F9-ACCC-4881-A5D4-4412130E41F6}"/>
                </a:ext>
              </a:extLst>
            </p:cNvPr>
            <p:cNvSpPr/>
            <p:nvPr/>
          </p:nvSpPr>
          <p:spPr>
            <a:xfrm flipV="1">
              <a:off x="8187538" y="4113154"/>
              <a:ext cx="411480" cy="45720"/>
            </a:xfrm>
            <a:prstGeom prst="rect">
              <a:avLst/>
            </a:prstGeom>
            <a:grpFill/>
            <a:ln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2" name="Rectangle 431">
              <a:extLst>
                <a:ext uri="{FF2B5EF4-FFF2-40B4-BE49-F238E27FC236}">
                  <a16:creationId xmlns:a16="http://schemas.microsoft.com/office/drawing/2014/main" id="{42B47777-BE8A-4F4A-8D84-2517F3F90A9A}"/>
                </a:ext>
              </a:extLst>
            </p:cNvPr>
            <p:cNvSpPr/>
            <p:nvPr/>
          </p:nvSpPr>
          <p:spPr>
            <a:xfrm flipV="1">
              <a:off x="8603284" y="4183900"/>
              <a:ext cx="411480" cy="45720"/>
            </a:xfrm>
            <a:prstGeom prst="rect">
              <a:avLst/>
            </a:prstGeom>
            <a:grpFill/>
            <a:ln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3" name="Rectangle 432">
              <a:extLst>
                <a:ext uri="{FF2B5EF4-FFF2-40B4-BE49-F238E27FC236}">
                  <a16:creationId xmlns:a16="http://schemas.microsoft.com/office/drawing/2014/main" id="{B1AA8620-2FFA-489C-9606-A979C40ED42E}"/>
                </a:ext>
              </a:extLst>
            </p:cNvPr>
            <p:cNvSpPr/>
            <p:nvPr/>
          </p:nvSpPr>
          <p:spPr>
            <a:xfrm flipV="1">
              <a:off x="9019637" y="4255473"/>
              <a:ext cx="411480" cy="45720"/>
            </a:xfrm>
            <a:prstGeom prst="rect">
              <a:avLst/>
            </a:prstGeom>
            <a:grpFill/>
            <a:ln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4" name="Rectangle 433">
              <a:extLst>
                <a:ext uri="{FF2B5EF4-FFF2-40B4-BE49-F238E27FC236}">
                  <a16:creationId xmlns:a16="http://schemas.microsoft.com/office/drawing/2014/main" id="{61B82C4E-43E3-43A7-B33A-EF492FA68697}"/>
                </a:ext>
              </a:extLst>
            </p:cNvPr>
            <p:cNvSpPr/>
            <p:nvPr/>
          </p:nvSpPr>
          <p:spPr>
            <a:xfrm flipV="1">
              <a:off x="9430354" y="4324549"/>
              <a:ext cx="411480" cy="45720"/>
            </a:xfrm>
            <a:prstGeom prst="rect">
              <a:avLst/>
            </a:prstGeom>
            <a:grpFill/>
            <a:ln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5" name="Rectangle 434">
              <a:extLst>
                <a:ext uri="{FF2B5EF4-FFF2-40B4-BE49-F238E27FC236}">
                  <a16:creationId xmlns:a16="http://schemas.microsoft.com/office/drawing/2014/main" id="{C3277806-B76B-4052-BE66-6A417A7B4547}"/>
                </a:ext>
              </a:extLst>
            </p:cNvPr>
            <p:cNvSpPr/>
            <p:nvPr/>
          </p:nvSpPr>
          <p:spPr>
            <a:xfrm flipV="1">
              <a:off x="9835116" y="4393625"/>
              <a:ext cx="411480" cy="45720"/>
            </a:xfrm>
            <a:prstGeom prst="rect">
              <a:avLst/>
            </a:prstGeom>
            <a:grpFill/>
            <a:ln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6" name="Rectangle 435">
              <a:extLst>
                <a:ext uri="{FF2B5EF4-FFF2-40B4-BE49-F238E27FC236}">
                  <a16:creationId xmlns:a16="http://schemas.microsoft.com/office/drawing/2014/main" id="{F7F0A183-8D35-482B-B21E-D9242507E547}"/>
                </a:ext>
              </a:extLst>
            </p:cNvPr>
            <p:cNvSpPr/>
            <p:nvPr/>
          </p:nvSpPr>
          <p:spPr>
            <a:xfrm flipV="1">
              <a:off x="10244583" y="4461709"/>
              <a:ext cx="411480" cy="45720"/>
            </a:xfrm>
            <a:prstGeom prst="rect">
              <a:avLst/>
            </a:prstGeom>
            <a:grpFill/>
            <a:ln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7" name="Rectangle 436">
              <a:extLst>
                <a:ext uri="{FF2B5EF4-FFF2-40B4-BE49-F238E27FC236}">
                  <a16:creationId xmlns:a16="http://schemas.microsoft.com/office/drawing/2014/main" id="{E46E5565-8628-4E1C-B349-28E00657BCE4}"/>
                </a:ext>
              </a:extLst>
            </p:cNvPr>
            <p:cNvSpPr/>
            <p:nvPr/>
          </p:nvSpPr>
          <p:spPr>
            <a:xfrm flipV="1">
              <a:off x="10662234" y="4532455"/>
              <a:ext cx="411480" cy="45720"/>
            </a:xfrm>
            <a:prstGeom prst="rect">
              <a:avLst/>
            </a:prstGeom>
            <a:grpFill/>
            <a:ln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8" name="Rectangle 437">
              <a:extLst>
                <a:ext uri="{FF2B5EF4-FFF2-40B4-BE49-F238E27FC236}">
                  <a16:creationId xmlns:a16="http://schemas.microsoft.com/office/drawing/2014/main" id="{A173BAC8-31FE-4833-9042-071333C5C2DA}"/>
                </a:ext>
              </a:extLst>
            </p:cNvPr>
            <p:cNvSpPr/>
            <p:nvPr/>
          </p:nvSpPr>
          <p:spPr>
            <a:xfrm flipV="1">
              <a:off x="11076682" y="4604028"/>
              <a:ext cx="411480" cy="45720"/>
            </a:xfrm>
            <a:prstGeom prst="rect">
              <a:avLst/>
            </a:prstGeom>
            <a:grpFill/>
            <a:ln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439" name="Group 438">
            <a:extLst>
              <a:ext uri="{FF2B5EF4-FFF2-40B4-BE49-F238E27FC236}">
                <a16:creationId xmlns:a16="http://schemas.microsoft.com/office/drawing/2014/main" id="{049AFC7F-A934-455C-A248-39C5E02B91E4}"/>
              </a:ext>
            </a:extLst>
          </p:cNvPr>
          <p:cNvGrpSpPr/>
          <p:nvPr/>
        </p:nvGrpSpPr>
        <p:grpSpPr>
          <a:xfrm>
            <a:off x="1650858" y="3008435"/>
            <a:ext cx="9116979" cy="1099711"/>
            <a:chOff x="764854" y="2854170"/>
            <a:chExt cx="10723308" cy="1795578"/>
          </a:xfrm>
          <a:solidFill>
            <a:srgbClr val="4472C4"/>
          </a:solidFill>
        </p:grpSpPr>
        <p:sp>
          <p:nvSpPr>
            <p:cNvPr id="440" name="Rectangle 439">
              <a:extLst>
                <a:ext uri="{FF2B5EF4-FFF2-40B4-BE49-F238E27FC236}">
                  <a16:creationId xmlns:a16="http://schemas.microsoft.com/office/drawing/2014/main" id="{1A28C2BB-CDB3-4736-9FFC-6028AD9F35CE}"/>
                </a:ext>
              </a:extLst>
            </p:cNvPr>
            <p:cNvSpPr/>
            <p:nvPr/>
          </p:nvSpPr>
          <p:spPr>
            <a:xfrm flipV="1">
              <a:off x="764854" y="2854170"/>
              <a:ext cx="411480" cy="45720"/>
            </a:xfrm>
            <a:prstGeom prst="rect">
              <a:avLst/>
            </a:prstGeom>
            <a:grpFill/>
            <a:ln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1" name="Rectangle 440">
              <a:extLst>
                <a:ext uri="{FF2B5EF4-FFF2-40B4-BE49-F238E27FC236}">
                  <a16:creationId xmlns:a16="http://schemas.microsoft.com/office/drawing/2014/main" id="{DB779CF3-F49C-4DA4-B6A8-25D71C51A98F}"/>
                </a:ext>
              </a:extLst>
            </p:cNvPr>
            <p:cNvSpPr/>
            <p:nvPr/>
          </p:nvSpPr>
          <p:spPr>
            <a:xfrm flipV="1">
              <a:off x="1175572" y="2923669"/>
              <a:ext cx="411480" cy="45720"/>
            </a:xfrm>
            <a:prstGeom prst="rect">
              <a:avLst/>
            </a:prstGeom>
            <a:grpFill/>
            <a:ln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2" name="Rectangle 441">
              <a:extLst>
                <a:ext uri="{FF2B5EF4-FFF2-40B4-BE49-F238E27FC236}">
                  <a16:creationId xmlns:a16="http://schemas.microsoft.com/office/drawing/2014/main" id="{5998A5F0-344E-4ED0-AF8A-955C83844323}"/>
                </a:ext>
              </a:extLst>
            </p:cNvPr>
            <p:cNvSpPr/>
            <p:nvPr/>
          </p:nvSpPr>
          <p:spPr>
            <a:xfrm flipV="1">
              <a:off x="1591318" y="2994415"/>
              <a:ext cx="411480" cy="45720"/>
            </a:xfrm>
            <a:prstGeom prst="rect">
              <a:avLst/>
            </a:prstGeom>
            <a:grpFill/>
            <a:ln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3" name="Rectangle 442">
              <a:extLst>
                <a:ext uri="{FF2B5EF4-FFF2-40B4-BE49-F238E27FC236}">
                  <a16:creationId xmlns:a16="http://schemas.microsoft.com/office/drawing/2014/main" id="{060DEB2E-24D7-4362-971E-AF07EE6FDFC4}"/>
                </a:ext>
              </a:extLst>
            </p:cNvPr>
            <p:cNvSpPr/>
            <p:nvPr/>
          </p:nvSpPr>
          <p:spPr>
            <a:xfrm flipV="1">
              <a:off x="2007671" y="3065988"/>
              <a:ext cx="411480" cy="45720"/>
            </a:xfrm>
            <a:prstGeom prst="rect">
              <a:avLst/>
            </a:prstGeom>
            <a:grpFill/>
            <a:ln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4" name="Rectangle 443">
              <a:extLst>
                <a:ext uri="{FF2B5EF4-FFF2-40B4-BE49-F238E27FC236}">
                  <a16:creationId xmlns:a16="http://schemas.microsoft.com/office/drawing/2014/main" id="{EE013F70-8265-4F7F-B94D-252840E75199}"/>
                </a:ext>
              </a:extLst>
            </p:cNvPr>
            <p:cNvSpPr/>
            <p:nvPr/>
          </p:nvSpPr>
          <p:spPr>
            <a:xfrm flipV="1">
              <a:off x="2418388" y="3135064"/>
              <a:ext cx="411480" cy="45720"/>
            </a:xfrm>
            <a:prstGeom prst="rect">
              <a:avLst/>
            </a:prstGeom>
            <a:grpFill/>
            <a:ln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5" name="Rectangle 444">
              <a:extLst>
                <a:ext uri="{FF2B5EF4-FFF2-40B4-BE49-F238E27FC236}">
                  <a16:creationId xmlns:a16="http://schemas.microsoft.com/office/drawing/2014/main" id="{153D0D68-0191-42A1-9FED-56CA9E071FA8}"/>
                </a:ext>
              </a:extLst>
            </p:cNvPr>
            <p:cNvSpPr/>
            <p:nvPr/>
          </p:nvSpPr>
          <p:spPr>
            <a:xfrm flipV="1">
              <a:off x="2823150" y="3204140"/>
              <a:ext cx="411480" cy="45720"/>
            </a:xfrm>
            <a:prstGeom prst="rect">
              <a:avLst/>
            </a:prstGeom>
            <a:grpFill/>
            <a:ln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6" name="Rectangle 445">
              <a:extLst>
                <a:ext uri="{FF2B5EF4-FFF2-40B4-BE49-F238E27FC236}">
                  <a16:creationId xmlns:a16="http://schemas.microsoft.com/office/drawing/2014/main" id="{0F7540D1-7681-4A85-B85F-7BF65AA9D164}"/>
                </a:ext>
              </a:extLst>
            </p:cNvPr>
            <p:cNvSpPr/>
            <p:nvPr/>
          </p:nvSpPr>
          <p:spPr>
            <a:xfrm flipV="1">
              <a:off x="3232617" y="3272224"/>
              <a:ext cx="411480" cy="45720"/>
            </a:xfrm>
            <a:prstGeom prst="rect">
              <a:avLst/>
            </a:prstGeom>
            <a:grpFill/>
            <a:ln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7" name="Rectangle 446">
              <a:extLst>
                <a:ext uri="{FF2B5EF4-FFF2-40B4-BE49-F238E27FC236}">
                  <a16:creationId xmlns:a16="http://schemas.microsoft.com/office/drawing/2014/main" id="{730137EC-A089-4725-BB62-15C64171CC9B}"/>
                </a:ext>
              </a:extLst>
            </p:cNvPr>
            <p:cNvSpPr/>
            <p:nvPr/>
          </p:nvSpPr>
          <p:spPr>
            <a:xfrm flipV="1">
              <a:off x="3650268" y="3342970"/>
              <a:ext cx="411480" cy="45720"/>
            </a:xfrm>
            <a:prstGeom prst="rect">
              <a:avLst/>
            </a:prstGeom>
            <a:grpFill/>
            <a:ln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8" name="Rectangle 447">
              <a:extLst>
                <a:ext uri="{FF2B5EF4-FFF2-40B4-BE49-F238E27FC236}">
                  <a16:creationId xmlns:a16="http://schemas.microsoft.com/office/drawing/2014/main" id="{1BAB8EAC-9525-4119-895A-214B6355BD2C}"/>
                </a:ext>
              </a:extLst>
            </p:cNvPr>
            <p:cNvSpPr/>
            <p:nvPr/>
          </p:nvSpPr>
          <p:spPr>
            <a:xfrm flipV="1">
              <a:off x="4064716" y="3414543"/>
              <a:ext cx="411480" cy="45720"/>
            </a:xfrm>
            <a:prstGeom prst="rect">
              <a:avLst/>
            </a:prstGeom>
            <a:grpFill/>
            <a:ln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9" name="Rectangle 448">
              <a:extLst>
                <a:ext uri="{FF2B5EF4-FFF2-40B4-BE49-F238E27FC236}">
                  <a16:creationId xmlns:a16="http://schemas.microsoft.com/office/drawing/2014/main" id="{ACED0F73-188B-44A7-A9B0-8D501AD7DEA1}"/>
                </a:ext>
              </a:extLst>
            </p:cNvPr>
            <p:cNvSpPr/>
            <p:nvPr/>
          </p:nvSpPr>
          <p:spPr>
            <a:xfrm flipV="1">
              <a:off x="4476196" y="3482790"/>
              <a:ext cx="411480" cy="45720"/>
            </a:xfrm>
            <a:prstGeom prst="rect">
              <a:avLst/>
            </a:prstGeom>
            <a:grpFill/>
            <a:ln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0" name="Rectangle 449">
              <a:extLst>
                <a:ext uri="{FF2B5EF4-FFF2-40B4-BE49-F238E27FC236}">
                  <a16:creationId xmlns:a16="http://schemas.microsoft.com/office/drawing/2014/main" id="{353DF894-B480-4838-AD87-7A673821D7EC}"/>
                </a:ext>
              </a:extLst>
            </p:cNvPr>
            <p:cNvSpPr/>
            <p:nvPr/>
          </p:nvSpPr>
          <p:spPr>
            <a:xfrm flipV="1">
              <a:off x="4886914" y="3552289"/>
              <a:ext cx="411480" cy="45720"/>
            </a:xfrm>
            <a:prstGeom prst="rect">
              <a:avLst/>
            </a:prstGeom>
            <a:grpFill/>
            <a:ln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1" name="Rectangle 450">
              <a:extLst>
                <a:ext uri="{FF2B5EF4-FFF2-40B4-BE49-F238E27FC236}">
                  <a16:creationId xmlns:a16="http://schemas.microsoft.com/office/drawing/2014/main" id="{5D77C8B8-4CFD-46EF-A81F-CBB1352B1B31}"/>
                </a:ext>
              </a:extLst>
            </p:cNvPr>
            <p:cNvSpPr/>
            <p:nvPr/>
          </p:nvSpPr>
          <p:spPr>
            <a:xfrm flipV="1">
              <a:off x="5302660" y="3623035"/>
              <a:ext cx="411480" cy="45720"/>
            </a:xfrm>
            <a:prstGeom prst="rect">
              <a:avLst/>
            </a:prstGeom>
            <a:grpFill/>
            <a:ln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2" name="Rectangle 451">
              <a:extLst>
                <a:ext uri="{FF2B5EF4-FFF2-40B4-BE49-F238E27FC236}">
                  <a16:creationId xmlns:a16="http://schemas.microsoft.com/office/drawing/2014/main" id="{CA8AFEE5-5F70-417F-99BB-494CA6EBD4BA}"/>
                </a:ext>
              </a:extLst>
            </p:cNvPr>
            <p:cNvSpPr/>
            <p:nvPr/>
          </p:nvSpPr>
          <p:spPr>
            <a:xfrm flipV="1">
              <a:off x="5719013" y="3694608"/>
              <a:ext cx="411480" cy="45720"/>
            </a:xfrm>
            <a:prstGeom prst="rect">
              <a:avLst/>
            </a:prstGeom>
            <a:grpFill/>
            <a:ln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3" name="Rectangle 452">
              <a:extLst>
                <a:ext uri="{FF2B5EF4-FFF2-40B4-BE49-F238E27FC236}">
                  <a16:creationId xmlns:a16="http://schemas.microsoft.com/office/drawing/2014/main" id="{227204F6-D7F8-4C14-BA7C-47D8B0817684}"/>
                </a:ext>
              </a:extLst>
            </p:cNvPr>
            <p:cNvSpPr/>
            <p:nvPr/>
          </p:nvSpPr>
          <p:spPr>
            <a:xfrm flipV="1">
              <a:off x="6129730" y="3763684"/>
              <a:ext cx="411480" cy="45720"/>
            </a:xfrm>
            <a:prstGeom prst="rect">
              <a:avLst/>
            </a:prstGeom>
            <a:grpFill/>
            <a:ln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4" name="Rectangle 453">
              <a:extLst>
                <a:ext uri="{FF2B5EF4-FFF2-40B4-BE49-F238E27FC236}">
                  <a16:creationId xmlns:a16="http://schemas.microsoft.com/office/drawing/2014/main" id="{16A8DE44-7961-4DFB-8FD3-6A9B24C5B8B3}"/>
                </a:ext>
              </a:extLst>
            </p:cNvPr>
            <p:cNvSpPr/>
            <p:nvPr/>
          </p:nvSpPr>
          <p:spPr>
            <a:xfrm flipV="1">
              <a:off x="6534492" y="3832760"/>
              <a:ext cx="411480" cy="45720"/>
            </a:xfrm>
            <a:prstGeom prst="rect">
              <a:avLst/>
            </a:prstGeom>
            <a:grpFill/>
            <a:ln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5" name="Rectangle 454">
              <a:extLst>
                <a:ext uri="{FF2B5EF4-FFF2-40B4-BE49-F238E27FC236}">
                  <a16:creationId xmlns:a16="http://schemas.microsoft.com/office/drawing/2014/main" id="{2CDD0399-8248-4BA6-80EC-9FB78F91BFC8}"/>
                </a:ext>
              </a:extLst>
            </p:cNvPr>
            <p:cNvSpPr/>
            <p:nvPr/>
          </p:nvSpPr>
          <p:spPr>
            <a:xfrm flipV="1">
              <a:off x="6943959" y="3900844"/>
              <a:ext cx="411480" cy="45720"/>
            </a:xfrm>
            <a:prstGeom prst="rect">
              <a:avLst/>
            </a:prstGeom>
            <a:grpFill/>
            <a:ln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6" name="Rectangle 455">
              <a:extLst>
                <a:ext uri="{FF2B5EF4-FFF2-40B4-BE49-F238E27FC236}">
                  <a16:creationId xmlns:a16="http://schemas.microsoft.com/office/drawing/2014/main" id="{D0F6A109-B7DF-4D32-B1C2-E60931852ECE}"/>
                </a:ext>
              </a:extLst>
            </p:cNvPr>
            <p:cNvSpPr/>
            <p:nvPr/>
          </p:nvSpPr>
          <p:spPr>
            <a:xfrm flipV="1">
              <a:off x="7361610" y="3971590"/>
              <a:ext cx="411480" cy="45720"/>
            </a:xfrm>
            <a:prstGeom prst="rect">
              <a:avLst/>
            </a:prstGeom>
            <a:grpFill/>
            <a:ln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7" name="Rectangle 456">
              <a:extLst>
                <a:ext uri="{FF2B5EF4-FFF2-40B4-BE49-F238E27FC236}">
                  <a16:creationId xmlns:a16="http://schemas.microsoft.com/office/drawing/2014/main" id="{0D22CC32-B896-4628-BFA6-6C694C7D4881}"/>
                </a:ext>
              </a:extLst>
            </p:cNvPr>
            <p:cNvSpPr/>
            <p:nvPr/>
          </p:nvSpPr>
          <p:spPr>
            <a:xfrm flipV="1">
              <a:off x="7776058" y="4043163"/>
              <a:ext cx="411480" cy="45720"/>
            </a:xfrm>
            <a:prstGeom prst="rect">
              <a:avLst/>
            </a:prstGeom>
            <a:grpFill/>
            <a:ln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8" name="Rectangle 457">
              <a:extLst>
                <a:ext uri="{FF2B5EF4-FFF2-40B4-BE49-F238E27FC236}">
                  <a16:creationId xmlns:a16="http://schemas.microsoft.com/office/drawing/2014/main" id="{FF9BA8D3-59DD-49D9-AC1D-C2B46CEE233A}"/>
                </a:ext>
              </a:extLst>
            </p:cNvPr>
            <p:cNvSpPr/>
            <p:nvPr/>
          </p:nvSpPr>
          <p:spPr>
            <a:xfrm flipV="1">
              <a:off x="8187538" y="4113154"/>
              <a:ext cx="411480" cy="45720"/>
            </a:xfrm>
            <a:prstGeom prst="rect">
              <a:avLst/>
            </a:prstGeom>
            <a:grpFill/>
            <a:ln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9" name="Rectangle 458">
              <a:extLst>
                <a:ext uri="{FF2B5EF4-FFF2-40B4-BE49-F238E27FC236}">
                  <a16:creationId xmlns:a16="http://schemas.microsoft.com/office/drawing/2014/main" id="{0DB81795-98B3-4F02-A0A8-2AB0123C5AF2}"/>
                </a:ext>
              </a:extLst>
            </p:cNvPr>
            <p:cNvSpPr/>
            <p:nvPr/>
          </p:nvSpPr>
          <p:spPr>
            <a:xfrm flipV="1">
              <a:off x="8603284" y="4183900"/>
              <a:ext cx="411480" cy="45720"/>
            </a:xfrm>
            <a:prstGeom prst="rect">
              <a:avLst/>
            </a:prstGeom>
            <a:grpFill/>
            <a:ln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0" name="Rectangle 459">
              <a:extLst>
                <a:ext uri="{FF2B5EF4-FFF2-40B4-BE49-F238E27FC236}">
                  <a16:creationId xmlns:a16="http://schemas.microsoft.com/office/drawing/2014/main" id="{628841F7-EEF0-450B-994D-81C6B2EC650C}"/>
                </a:ext>
              </a:extLst>
            </p:cNvPr>
            <p:cNvSpPr/>
            <p:nvPr/>
          </p:nvSpPr>
          <p:spPr>
            <a:xfrm flipV="1">
              <a:off x="9019637" y="4255473"/>
              <a:ext cx="411480" cy="45720"/>
            </a:xfrm>
            <a:prstGeom prst="rect">
              <a:avLst/>
            </a:prstGeom>
            <a:grpFill/>
            <a:ln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1" name="Rectangle 460">
              <a:extLst>
                <a:ext uri="{FF2B5EF4-FFF2-40B4-BE49-F238E27FC236}">
                  <a16:creationId xmlns:a16="http://schemas.microsoft.com/office/drawing/2014/main" id="{47981B1E-A097-4CCE-991B-0F846E06DF84}"/>
                </a:ext>
              </a:extLst>
            </p:cNvPr>
            <p:cNvSpPr/>
            <p:nvPr/>
          </p:nvSpPr>
          <p:spPr>
            <a:xfrm flipV="1">
              <a:off x="9430354" y="4324549"/>
              <a:ext cx="411480" cy="45720"/>
            </a:xfrm>
            <a:prstGeom prst="rect">
              <a:avLst/>
            </a:prstGeom>
            <a:grpFill/>
            <a:ln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2" name="Rectangle 461">
              <a:extLst>
                <a:ext uri="{FF2B5EF4-FFF2-40B4-BE49-F238E27FC236}">
                  <a16:creationId xmlns:a16="http://schemas.microsoft.com/office/drawing/2014/main" id="{AF43B946-D714-4016-9656-F5F1AEA18DB7}"/>
                </a:ext>
              </a:extLst>
            </p:cNvPr>
            <p:cNvSpPr/>
            <p:nvPr/>
          </p:nvSpPr>
          <p:spPr>
            <a:xfrm flipV="1">
              <a:off x="9835116" y="4393625"/>
              <a:ext cx="411480" cy="45720"/>
            </a:xfrm>
            <a:prstGeom prst="rect">
              <a:avLst/>
            </a:prstGeom>
            <a:grpFill/>
            <a:ln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3" name="Rectangle 462">
              <a:extLst>
                <a:ext uri="{FF2B5EF4-FFF2-40B4-BE49-F238E27FC236}">
                  <a16:creationId xmlns:a16="http://schemas.microsoft.com/office/drawing/2014/main" id="{61EB2AB0-EA9F-45AB-9403-00AC8F1C8F6D}"/>
                </a:ext>
              </a:extLst>
            </p:cNvPr>
            <p:cNvSpPr/>
            <p:nvPr/>
          </p:nvSpPr>
          <p:spPr>
            <a:xfrm flipV="1">
              <a:off x="10244583" y="4461709"/>
              <a:ext cx="411480" cy="45720"/>
            </a:xfrm>
            <a:prstGeom prst="rect">
              <a:avLst/>
            </a:prstGeom>
            <a:grpFill/>
            <a:ln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4" name="Rectangle 463">
              <a:extLst>
                <a:ext uri="{FF2B5EF4-FFF2-40B4-BE49-F238E27FC236}">
                  <a16:creationId xmlns:a16="http://schemas.microsoft.com/office/drawing/2014/main" id="{5A0934E7-B93C-4B99-B8BE-DFEAED71F8CD}"/>
                </a:ext>
              </a:extLst>
            </p:cNvPr>
            <p:cNvSpPr/>
            <p:nvPr/>
          </p:nvSpPr>
          <p:spPr>
            <a:xfrm flipV="1">
              <a:off x="10662234" y="4532455"/>
              <a:ext cx="411480" cy="45720"/>
            </a:xfrm>
            <a:prstGeom prst="rect">
              <a:avLst/>
            </a:prstGeom>
            <a:grpFill/>
            <a:ln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5" name="Rectangle 464">
              <a:extLst>
                <a:ext uri="{FF2B5EF4-FFF2-40B4-BE49-F238E27FC236}">
                  <a16:creationId xmlns:a16="http://schemas.microsoft.com/office/drawing/2014/main" id="{631FBB50-06C2-4D40-B487-C67EDD9A70BD}"/>
                </a:ext>
              </a:extLst>
            </p:cNvPr>
            <p:cNvSpPr/>
            <p:nvPr/>
          </p:nvSpPr>
          <p:spPr>
            <a:xfrm flipV="1">
              <a:off x="11076682" y="4604028"/>
              <a:ext cx="411480" cy="45720"/>
            </a:xfrm>
            <a:prstGeom prst="rect">
              <a:avLst/>
            </a:prstGeom>
            <a:grpFill/>
            <a:ln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cxnSp>
        <p:nvCxnSpPr>
          <p:cNvPr id="273" name="Straight Arrow Connector 272">
            <a:extLst>
              <a:ext uri="{FF2B5EF4-FFF2-40B4-BE49-F238E27FC236}">
                <a16:creationId xmlns:a16="http://schemas.microsoft.com/office/drawing/2014/main" id="{103CBDDB-40E4-463E-8D9E-F817AD603E08}"/>
              </a:ext>
            </a:extLst>
          </p:cNvPr>
          <p:cNvCxnSpPr>
            <a:cxnSpLocks/>
          </p:cNvCxnSpPr>
          <p:nvPr/>
        </p:nvCxnSpPr>
        <p:spPr>
          <a:xfrm>
            <a:off x="1309858" y="1817604"/>
            <a:ext cx="9522016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C5989F7E-0982-48DD-B4E8-AFC9B9E77A85}"/>
              </a:ext>
            </a:extLst>
          </p:cNvPr>
          <p:cNvGrpSpPr/>
          <p:nvPr/>
        </p:nvGrpSpPr>
        <p:grpSpPr>
          <a:xfrm>
            <a:off x="1466883" y="4106584"/>
            <a:ext cx="9291899" cy="2200030"/>
            <a:chOff x="1466883" y="4106584"/>
            <a:chExt cx="9291899" cy="2200030"/>
          </a:xfrm>
          <a:solidFill>
            <a:srgbClr val="4472C4"/>
          </a:solidFill>
        </p:grpSpPr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A624CE43-A5C7-4666-9EA7-5F31D9BB549F}"/>
                </a:ext>
              </a:extLst>
            </p:cNvPr>
            <p:cNvGrpSpPr/>
            <p:nvPr/>
          </p:nvGrpSpPr>
          <p:grpSpPr>
            <a:xfrm>
              <a:off x="1466883" y="4106584"/>
              <a:ext cx="9116979" cy="1099711"/>
              <a:chOff x="1466883" y="4106584"/>
              <a:chExt cx="9116979" cy="1099711"/>
            </a:xfrm>
            <a:grpFill/>
          </p:grpSpPr>
          <p:sp>
            <p:nvSpPr>
              <p:cNvPr id="550" name="Rectangle 549">
                <a:extLst>
                  <a:ext uri="{FF2B5EF4-FFF2-40B4-BE49-F238E27FC236}">
                    <a16:creationId xmlns:a16="http://schemas.microsoft.com/office/drawing/2014/main" id="{9FAB102E-800D-45F9-81E7-9B9995EF5C3E}"/>
                  </a:ext>
                </a:extLst>
              </p:cNvPr>
              <p:cNvSpPr/>
              <p:nvPr/>
            </p:nvSpPr>
            <p:spPr>
              <a:xfrm flipV="1">
                <a:off x="1466883" y="4106584"/>
                <a:ext cx="349841" cy="28001"/>
              </a:xfrm>
              <a:prstGeom prst="rect">
                <a:avLst/>
              </a:prstGeom>
              <a:grpFill/>
              <a:ln>
                <a:solidFill>
                  <a:srgbClr val="4472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1" name="Rectangle 550">
                <a:extLst>
                  <a:ext uri="{FF2B5EF4-FFF2-40B4-BE49-F238E27FC236}">
                    <a16:creationId xmlns:a16="http://schemas.microsoft.com/office/drawing/2014/main" id="{78156CF7-4525-499C-A1BD-92917E9F4105}"/>
                  </a:ext>
                </a:extLst>
              </p:cNvPr>
              <p:cNvSpPr/>
              <p:nvPr/>
            </p:nvSpPr>
            <p:spPr>
              <a:xfrm flipV="1">
                <a:off x="1816076" y="4149149"/>
                <a:ext cx="349841" cy="28001"/>
              </a:xfrm>
              <a:prstGeom prst="rect">
                <a:avLst/>
              </a:prstGeom>
              <a:grpFill/>
              <a:ln>
                <a:solidFill>
                  <a:srgbClr val="4472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2" name="Rectangle 551">
                <a:extLst>
                  <a:ext uri="{FF2B5EF4-FFF2-40B4-BE49-F238E27FC236}">
                    <a16:creationId xmlns:a16="http://schemas.microsoft.com/office/drawing/2014/main" id="{DE567AB9-FE13-4CC1-93B8-E2245D5331F2}"/>
                  </a:ext>
                </a:extLst>
              </p:cNvPr>
              <p:cNvSpPr/>
              <p:nvPr/>
            </p:nvSpPr>
            <p:spPr>
              <a:xfrm flipV="1">
                <a:off x="2169544" y="4192478"/>
                <a:ext cx="349841" cy="28001"/>
              </a:xfrm>
              <a:prstGeom prst="rect">
                <a:avLst/>
              </a:prstGeom>
              <a:grpFill/>
              <a:ln>
                <a:solidFill>
                  <a:srgbClr val="4472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3" name="Rectangle 552">
                <a:extLst>
                  <a:ext uri="{FF2B5EF4-FFF2-40B4-BE49-F238E27FC236}">
                    <a16:creationId xmlns:a16="http://schemas.microsoft.com/office/drawing/2014/main" id="{103BC000-CFD6-4D15-B269-03FADCC42EA3}"/>
                  </a:ext>
                </a:extLst>
              </p:cNvPr>
              <p:cNvSpPr/>
              <p:nvPr/>
            </p:nvSpPr>
            <p:spPr>
              <a:xfrm flipV="1">
                <a:off x="2523529" y="4236313"/>
                <a:ext cx="349841" cy="28001"/>
              </a:xfrm>
              <a:prstGeom prst="rect">
                <a:avLst/>
              </a:prstGeom>
              <a:grpFill/>
              <a:ln>
                <a:solidFill>
                  <a:srgbClr val="4472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4" name="Rectangle 553">
                <a:extLst>
                  <a:ext uri="{FF2B5EF4-FFF2-40B4-BE49-F238E27FC236}">
                    <a16:creationId xmlns:a16="http://schemas.microsoft.com/office/drawing/2014/main" id="{A9F0E2BA-2F05-41C7-AC57-8171BBFFE73F}"/>
                  </a:ext>
                </a:extLst>
              </p:cNvPr>
              <p:cNvSpPr/>
              <p:nvPr/>
            </p:nvSpPr>
            <p:spPr>
              <a:xfrm flipV="1">
                <a:off x="2872721" y="4278619"/>
                <a:ext cx="349841" cy="28001"/>
              </a:xfrm>
              <a:prstGeom prst="rect">
                <a:avLst/>
              </a:prstGeom>
              <a:grpFill/>
              <a:ln>
                <a:solidFill>
                  <a:srgbClr val="4472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5" name="Rectangle 554">
                <a:extLst>
                  <a:ext uri="{FF2B5EF4-FFF2-40B4-BE49-F238E27FC236}">
                    <a16:creationId xmlns:a16="http://schemas.microsoft.com/office/drawing/2014/main" id="{E4522A1C-7E10-4C99-B852-B818F2CFD4A4}"/>
                  </a:ext>
                </a:extLst>
              </p:cNvPr>
              <p:cNvSpPr/>
              <p:nvPr/>
            </p:nvSpPr>
            <p:spPr>
              <a:xfrm flipV="1">
                <a:off x="3216851" y="4320925"/>
                <a:ext cx="349841" cy="28001"/>
              </a:xfrm>
              <a:prstGeom prst="rect">
                <a:avLst/>
              </a:prstGeom>
              <a:grpFill/>
              <a:ln>
                <a:solidFill>
                  <a:srgbClr val="4472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6" name="Rectangle 555">
                <a:extLst>
                  <a:ext uri="{FF2B5EF4-FFF2-40B4-BE49-F238E27FC236}">
                    <a16:creationId xmlns:a16="http://schemas.microsoft.com/office/drawing/2014/main" id="{A760C165-D907-40CD-B041-2C834673A07F}"/>
                  </a:ext>
                </a:extLst>
              </p:cNvPr>
              <p:cNvSpPr/>
              <p:nvPr/>
            </p:nvSpPr>
            <p:spPr>
              <a:xfrm flipV="1">
                <a:off x="3564980" y="4362623"/>
                <a:ext cx="349841" cy="28001"/>
              </a:xfrm>
              <a:prstGeom prst="rect">
                <a:avLst/>
              </a:prstGeom>
              <a:grpFill/>
              <a:ln>
                <a:solidFill>
                  <a:srgbClr val="4472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7" name="Rectangle 556">
                <a:extLst>
                  <a:ext uri="{FF2B5EF4-FFF2-40B4-BE49-F238E27FC236}">
                    <a16:creationId xmlns:a16="http://schemas.microsoft.com/office/drawing/2014/main" id="{A53167F6-EDCD-4D57-9CAB-DC71BD74655A}"/>
                  </a:ext>
                </a:extLst>
              </p:cNvPr>
              <p:cNvSpPr/>
              <p:nvPr/>
            </p:nvSpPr>
            <p:spPr>
              <a:xfrm flipV="1">
                <a:off x="3920068" y="4405952"/>
                <a:ext cx="349841" cy="28001"/>
              </a:xfrm>
              <a:prstGeom prst="rect">
                <a:avLst/>
              </a:prstGeom>
              <a:grpFill/>
              <a:ln>
                <a:solidFill>
                  <a:srgbClr val="4472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8" name="Rectangle 557">
                <a:extLst>
                  <a:ext uri="{FF2B5EF4-FFF2-40B4-BE49-F238E27FC236}">
                    <a16:creationId xmlns:a16="http://schemas.microsoft.com/office/drawing/2014/main" id="{523CD5E8-DE7D-4E49-877B-46C00FEBE223}"/>
                  </a:ext>
                </a:extLst>
              </p:cNvPr>
              <p:cNvSpPr/>
              <p:nvPr/>
            </p:nvSpPr>
            <p:spPr>
              <a:xfrm flipV="1">
                <a:off x="4272433" y="4449787"/>
                <a:ext cx="349841" cy="28001"/>
              </a:xfrm>
              <a:prstGeom prst="rect">
                <a:avLst/>
              </a:prstGeom>
              <a:grpFill/>
              <a:ln>
                <a:solidFill>
                  <a:srgbClr val="4472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9" name="Rectangle 558">
                <a:extLst>
                  <a:ext uri="{FF2B5EF4-FFF2-40B4-BE49-F238E27FC236}">
                    <a16:creationId xmlns:a16="http://schemas.microsoft.com/office/drawing/2014/main" id="{988BED59-12BD-46B8-9187-C68A6AC2AB5A}"/>
                  </a:ext>
                </a:extLst>
              </p:cNvPr>
              <p:cNvSpPr/>
              <p:nvPr/>
            </p:nvSpPr>
            <p:spPr>
              <a:xfrm flipV="1">
                <a:off x="4622274" y="4491586"/>
                <a:ext cx="349841" cy="28001"/>
              </a:xfrm>
              <a:prstGeom prst="rect">
                <a:avLst/>
              </a:prstGeom>
              <a:grpFill/>
              <a:ln>
                <a:solidFill>
                  <a:srgbClr val="4472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0" name="Rectangle 559">
                <a:extLst>
                  <a:ext uri="{FF2B5EF4-FFF2-40B4-BE49-F238E27FC236}">
                    <a16:creationId xmlns:a16="http://schemas.microsoft.com/office/drawing/2014/main" id="{539414DE-7659-4CC2-AE5F-6A0C25FBD5D5}"/>
                  </a:ext>
                </a:extLst>
              </p:cNvPr>
              <p:cNvSpPr/>
              <p:nvPr/>
            </p:nvSpPr>
            <p:spPr>
              <a:xfrm flipV="1">
                <a:off x="4971467" y="4534151"/>
                <a:ext cx="349841" cy="28001"/>
              </a:xfrm>
              <a:prstGeom prst="rect">
                <a:avLst/>
              </a:prstGeom>
              <a:grpFill/>
              <a:ln>
                <a:solidFill>
                  <a:srgbClr val="4472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1" name="Rectangle 560">
                <a:extLst>
                  <a:ext uri="{FF2B5EF4-FFF2-40B4-BE49-F238E27FC236}">
                    <a16:creationId xmlns:a16="http://schemas.microsoft.com/office/drawing/2014/main" id="{072195C7-5BE4-42A6-9B56-ED93F8A09398}"/>
                  </a:ext>
                </a:extLst>
              </p:cNvPr>
              <p:cNvSpPr/>
              <p:nvPr/>
            </p:nvSpPr>
            <p:spPr>
              <a:xfrm flipV="1">
                <a:off x="5324935" y="4577479"/>
                <a:ext cx="349841" cy="28001"/>
              </a:xfrm>
              <a:prstGeom prst="rect">
                <a:avLst/>
              </a:prstGeom>
              <a:grpFill/>
              <a:ln>
                <a:solidFill>
                  <a:srgbClr val="4472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2" name="Rectangle 561">
                <a:extLst>
                  <a:ext uri="{FF2B5EF4-FFF2-40B4-BE49-F238E27FC236}">
                    <a16:creationId xmlns:a16="http://schemas.microsoft.com/office/drawing/2014/main" id="{4324F2D4-8504-4DD8-91E8-AD965BD948D8}"/>
                  </a:ext>
                </a:extLst>
              </p:cNvPr>
              <p:cNvSpPr/>
              <p:nvPr/>
            </p:nvSpPr>
            <p:spPr>
              <a:xfrm flipV="1">
                <a:off x="5678919" y="4621315"/>
                <a:ext cx="349841" cy="28001"/>
              </a:xfrm>
              <a:prstGeom prst="rect">
                <a:avLst/>
              </a:prstGeom>
              <a:grpFill/>
              <a:ln>
                <a:solidFill>
                  <a:srgbClr val="4472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3" name="Rectangle 562">
                <a:extLst>
                  <a:ext uri="{FF2B5EF4-FFF2-40B4-BE49-F238E27FC236}">
                    <a16:creationId xmlns:a16="http://schemas.microsoft.com/office/drawing/2014/main" id="{052C8B3D-642A-43BA-8968-6BFDDC963384}"/>
                  </a:ext>
                </a:extLst>
              </p:cNvPr>
              <p:cNvSpPr/>
              <p:nvPr/>
            </p:nvSpPr>
            <p:spPr>
              <a:xfrm flipV="1">
                <a:off x="6028112" y="4663621"/>
                <a:ext cx="349841" cy="28001"/>
              </a:xfrm>
              <a:prstGeom prst="rect">
                <a:avLst/>
              </a:prstGeom>
              <a:grpFill/>
              <a:ln>
                <a:solidFill>
                  <a:srgbClr val="4472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4" name="Rectangle 563">
                <a:extLst>
                  <a:ext uri="{FF2B5EF4-FFF2-40B4-BE49-F238E27FC236}">
                    <a16:creationId xmlns:a16="http://schemas.microsoft.com/office/drawing/2014/main" id="{F151CBFD-AF7F-4150-896E-822A4ECF2E29}"/>
                  </a:ext>
                </a:extLst>
              </p:cNvPr>
              <p:cNvSpPr/>
              <p:nvPr/>
            </p:nvSpPr>
            <p:spPr>
              <a:xfrm flipV="1">
                <a:off x="6372241" y="4705926"/>
                <a:ext cx="349841" cy="28001"/>
              </a:xfrm>
              <a:prstGeom prst="rect">
                <a:avLst/>
              </a:prstGeom>
              <a:grpFill/>
              <a:ln>
                <a:solidFill>
                  <a:srgbClr val="4472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5" name="Rectangle 564">
                <a:extLst>
                  <a:ext uri="{FF2B5EF4-FFF2-40B4-BE49-F238E27FC236}">
                    <a16:creationId xmlns:a16="http://schemas.microsoft.com/office/drawing/2014/main" id="{28845418-C1A2-405D-8A2D-9ABF8973B6F1}"/>
                  </a:ext>
                </a:extLst>
              </p:cNvPr>
              <p:cNvSpPr/>
              <p:nvPr/>
            </p:nvSpPr>
            <p:spPr>
              <a:xfrm flipV="1">
                <a:off x="6720371" y="4747625"/>
                <a:ext cx="349841" cy="28001"/>
              </a:xfrm>
              <a:prstGeom prst="rect">
                <a:avLst/>
              </a:prstGeom>
              <a:grpFill/>
              <a:ln>
                <a:solidFill>
                  <a:srgbClr val="4472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6" name="Rectangle 565">
                <a:extLst>
                  <a:ext uri="{FF2B5EF4-FFF2-40B4-BE49-F238E27FC236}">
                    <a16:creationId xmlns:a16="http://schemas.microsoft.com/office/drawing/2014/main" id="{C5738417-FF33-473E-9597-F6BFEC788663}"/>
                  </a:ext>
                </a:extLst>
              </p:cNvPr>
              <p:cNvSpPr/>
              <p:nvPr/>
            </p:nvSpPr>
            <p:spPr>
              <a:xfrm flipV="1">
                <a:off x="7075459" y="4790954"/>
                <a:ext cx="349841" cy="28001"/>
              </a:xfrm>
              <a:prstGeom prst="rect">
                <a:avLst/>
              </a:prstGeom>
              <a:grpFill/>
              <a:ln>
                <a:solidFill>
                  <a:srgbClr val="4472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7" name="Rectangle 566">
                <a:extLst>
                  <a:ext uri="{FF2B5EF4-FFF2-40B4-BE49-F238E27FC236}">
                    <a16:creationId xmlns:a16="http://schemas.microsoft.com/office/drawing/2014/main" id="{E4C6E5E1-D8B8-445B-B48D-1BE24279DBC5}"/>
                  </a:ext>
                </a:extLst>
              </p:cNvPr>
              <p:cNvSpPr/>
              <p:nvPr/>
            </p:nvSpPr>
            <p:spPr>
              <a:xfrm flipV="1">
                <a:off x="7427823" y="4834789"/>
                <a:ext cx="349841" cy="28001"/>
              </a:xfrm>
              <a:prstGeom prst="rect">
                <a:avLst/>
              </a:prstGeom>
              <a:grpFill/>
              <a:ln>
                <a:solidFill>
                  <a:srgbClr val="4472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8" name="Rectangle 567">
                <a:extLst>
                  <a:ext uri="{FF2B5EF4-FFF2-40B4-BE49-F238E27FC236}">
                    <a16:creationId xmlns:a16="http://schemas.microsoft.com/office/drawing/2014/main" id="{F9E950D4-244F-4A03-8ED6-71D75C0A75F4}"/>
                  </a:ext>
                </a:extLst>
              </p:cNvPr>
              <p:cNvSpPr/>
              <p:nvPr/>
            </p:nvSpPr>
            <p:spPr>
              <a:xfrm flipV="1">
                <a:off x="7777665" y="4877655"/>
                <a:ext cx="349841" cy="28001"/>
              </a:xfrm>
              <a:prstGeom prst="rect">
                <a:avLst/>
              </a:prstGeom>
              <a:grpFill/>
              <a:ln>
                <a:solidFill>
                  <a:srgbClr val="4472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9" name="Rectangle 568">
                <a:extLst>
                  <a:ext uri="{FF2B5EF4-FFF2-40B4-BE49-F238E27FC236}">
                    <a16:creationId xmlns:a16="http://schemas.microsoft.com/office/drawing/2014/main" id="{AAE8F736-093E-4688-AF20-F869E91E3863}"/>
                  </a:ext>
                </a:extLst>
              </p:cNvPr>
              <p:cNvSpPr/>
              <p:nvPr/>
            </p:nvSpPr>
            <p:spPr>
              <a:xfrm flipV="1">
                <a:off x="8131133" y="4920984"/>
                <a:ext cx="349841" cy="28001"/>
              </a:xfrm>
              <a:prstGeom prst="rect">
                <a:avLst/>
              </a:prstGeom>
              <a:grpFill/>
              <a:ln>
                <a:solidFill>
                  <a:srgbClr val="4472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0" name="Rectangle 569">
                <a:extLst>
                  <a:ext uri="{FF2B5EF4-FFF2-40B4-BE49-F238E27FC236}">
                    <a16:creationId xmlns:a16="http://schemas.microsoft.com/office/drawing/2014/main" id="{57768D6F-F262-4348-A3AD-C9F39952C751}"/>
                  </a:ext>
                </a:extLst>
              </p:cNvPr>
              <p:cNvSpPr/>
              <p:nvPr/>
            </p:nvSpPr>
            <p:spPr>
              <a:xfrm flipV="1">
                <a:off x="8485117" y="4964819"/>
                <a:ext cx="349841" cy="28001"/>
              </a:xfrm>
              <a:prstGeom prst="rect">
                <a:avLst/>
              </a:prstGeom>
              <a:grpFill/>
              <a:ln>
                <a:solidFill>
                  <a:srgbClr val="4472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1" name="Rectangle 570">
                <a:extLst>
                  <a:ext uri="{FF2B5EF4-FFF2-40B4-BE49-F238E27FC236}">
                    <a16:creationId xmlns:a16="http://schemas.microsoft.com/office/drawing/2014/main" id="{25EB5186-34FD-4330-8B50-7C49C53E1904}"/>
                  </a:ext>
                </a:extLst>
              </p:cNvPr>
              <p:cNvSpPr/>
              <p:nvPr/>
            </p:nvSpPr>
            <p:spPr>
              <a:xfrm flipV="1">
                <a:off x="8834309" y="5007125"/>
                <a:ext cx="349841" cy="28001"/>
              </a:xfrm>
              <a:prstGeom prst="rect">
                <a:avLst/>
              </a:prstGeom>
              <a:grpFill/>
              <a:ln>
                <a:solidFill>
                  <a:srgbClr val="4472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2" name="Rectangle 571">
                <a:extLst>
                  <a:ext uri="{FF2B5EF4-FFF2-40B4-BE49-F238E27FC236}">
                    <a16:creationId xmlns:a16="http://schemas.microsoft.com/office/drawing/2014/main" id="{AFFEB3EA-E658-4A02-BB97-3F531709AE7A}"/>
                  </a:ext>
                </a:extLst>
              </p:cNvPr>
              <p:cNvSpPr/>
              <p:nvPr/>
            </p:nvSpPr>
            <p:spPr>
              <a:xfrm flipV="1">
                <a:off x="9178439" y="5049431"/>
                <a:ext cx="349841" cy="28001"/>
              </a:xfrm>
              <a:prstGeom prst="rect">
                <a:avLst/>
              </a:prstGeom>
              <a:grpFill/>
              <a:ln>
                <a:solidFill>
                  <a:srgbClr val="4472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3" name="Rectangle 572">
                <a:extLst>
                  <a:ext uri="{FF2B5EF4-FFF2-40B4-BE49-F238E27FC236}">
                    <a16:creationId xmlns:a16="http://schemas.microsoft.com/office/drawing/2014/main" id="{8EA3DCF3-0EBB-4F53-A3C4-43D9C1111057}"/>
                  </a:ext>
                </a:extLst>
              </p:cNvPr>
              <p:cNvSpPr/>
              <p:nvPr/>
            </p:nvSpPr>
            <p:spPr>
              <a:xfrm flipV="1">
                <a:off x="9526569" y="5091130"/>
                <a:ext cx="349841" cy="28001"/>
              </a:xfrm>
              <a:prstGeom prst="rect">
                <a:avLst/>
              </a:prstGeom>
              <a:grpFill/>
              <a:ln>
                <a:solidFill>
                  <a:srgbClr val="4472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4" name="Rectangle 573">
                <a:extLst>
                  <a:ext uri="{FF2B5EF4-FFF2-40B4-BE49-F238E27FC236}">
                    <a16:creationId xmlns:a16="http://schemas.microsoft.com/office/drawing/2014/main" id="{D40D3D5B-9EB9-443D-97FD-580FFB13D82E}"/>
                  </a:ext>
                </a:extLst>
              </p:cNvPr>
              <p:cNvSpPr/>
              <p:nvPr/>
            </p:nvSpPr>
            <p:spPr>
              <a:xfrm flipV="1">
                <a:off x="9881656" y="5134458"/>
                <a:ext cx="349841" cy="28001"/>
              </a:xfrm>
              <a:prstGeom prst="rect">
                <a:avLst/>
              </a:prstGeom>
              <a:grpFill/>
              <a:ln>
                <a:solidFill>
                  <a:srgbClr val="4472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5" name="Rectangle 574">
                <a:extLst>
                  <a:ext uri="{FF2B5EF4-FFF2-40B4-BE49-F238E27FC236}">
                    <a16:creationId xmlns:a16="http://schemas.microsoft.com/office/drawing/2014/main" id="{B69EEE4F-D725-4A64-A051-B43046A1DD7D}"/>
                  </a:ext>
                </a:extLst>
              </p:cNvPr>
              <p:cNvSpPr/>
              <p:nvPr/>
            </p:nvSpPr>
            <p:spPr>
              <a:xfrm flipV="1">
                <a:off x="10234021" y="5178294"/>
                <a:ext cx="349841" cy="28001"/>
              </a:xfrm>
              <a:prstGeom prst="rect">
                <a:avLst/>
              </a:prstGeom>
              <a:grpFill/>
              <a:ln>
                <a:solidFill>
                  <a:srgbClr val="4472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AC53E7C4-FD64-4DDF-A59C-06AE1A044A12}"/>
                </a:ext>
              </a:extLst>
            </p:cNvPr>
            <p:cNvGrpSpPr/>
            <p:nvPr/>
          </p:nvGrpSpPr>
          <p:grpSpPr>
            <a:xfrm>
              <a:off x="1641803" y="5206903"/>
              <a:ext cx="9116979" cy="1099711"/>
              <a:chOff x="1641803" y="5206903"/>
              <a:chExt cx="9116979" cy="1099711"/>
            </a:xfrm>
            <a:grpFill/>
          </p:grpSpPr>
          <p:sp>
            <p:nvSpPr>
              <p:cNvPr id="524" name="Rectangle 523">
                <a:extLst>
                  <a:ext uri="{FF2B5EF4-FFF2-40B4-BE49-F238E27FC236}">
                    <a16:creationId xmlns:a16="http://schemas.microsoft.com/office/drawing/2014/main" id="{C0E2DD3D-BB21-415A-931D-3F3DF4FB3875}"/>
                  </a:ext>
                </a:extLst>
              </p:cNvPr>
              <p:cNvSpPr/>
              <p:nvPr/>
            </p:nvSpPr>
            <p:spPr>
              <a:xfrm flipV="1">
                <a:off x="1641803" y="5206903"/>
                <a:ext cx="349841" cy="28001"/>
              </a:xfrm>
              <a:prstGeom prst="rect">
                <a:avLst/>
              </a:prstGeom>
              <a:grpFill/>
              <a:ln>
                <a:solidFill>
                  <a:srgbClr val="4472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5" name="Rectangle 524">
                <a:extLst>
                  <a:ext uri="{FF2B5EF4-FFF2-40B4-BE49-F238E27FC236}">
                    <a16:creationId xmlns:a16="http://schemas.microsoft.com/office/drawing/2014/main" id="{6677DBE9-DAB6-4234-AAC1-5D3A68F32EFD}"/>
                  </a:ext>
                </a:extLst>
              </p:cNvPr>
              <p:cNvSpPr/>
              <p:nvPr/>
            </p:nvSpPr>
            <p:spPr>
              <a:xfrm flipV="1">
                <a:off x="1990996" y="5249468"/>
                <a:ext cx="349841" cy="28001"/>
              </a:xfrm>
              <a:prstGeom prst="rect">
                <a:avLst/>
              </a:prstGeom>
              <a:grpFill/>
              <a:ln>
                <a:solidFill>
                  <a:srgbClr val="4472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6" name="Rectangle 525">
                <a:extLst>
                  <a:ext uri="{FF2B5EF4-FFF2-40B4-BE49-F238E27FC236}">
                    <a16:creationId xmlns:a16="http://schemas.microsoft.com/office/drawing/2014/main" id="{589B223F-3D96-45E4-91D1-B0E4637D73CF}"/>
                  </a:ext>
                </a:extLst>
              </p:cNvPr>
              <p:cNvSpPr/>
              <p:nvPr/>
            </p:nvSpPr>
            <p:spPr>
              <a:xfrm flipV="1">
                <a:off x="2344464" y="5292797"/>
                <a:ext cx="349841" cy="28001"/>
              </a:xfrm>
              <a:prstGeom prst="rect">
                <a:avLst/>
              </a:prstGeom>
              <a:grpFill/>
              <a:ln>
                <a:solidFill>
                  <a:srgbClr val="4472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7" name="Rectangle 526">
                <a:extLst>
                  <a:ext uri="{FF2B5EF4-FFF2-40B4-BE49-F238E27FC236}">
                    <a16:creationId xmlns:a16="http://schemas.microsoft.com/office/drawing/2014/main" id="{20F48460-EFE5-42DC-B393-DEEC926D4FD3}"/>
                  </a:ext>
                </a:extLst>
              </p:cNvPr>
              <p:cNvSpPr/>
              <p:nvPr/>
            </p:nvSpPr>
            <p:spPr>
              <a:xfrm flipV="1">
                <a:off x="2698449" y="5336632"/>
                <a:ext cx="349841" cy="28001"/>
              </a:xfrm>
              <a:prstGeom prst="rect">
                <a:avLst/>
              </a:prstGeom>
              <a:grpFill/>
              <a:ln>
                <a:solidFill>
                  <a:srgbClr val="4472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8" name="Rectangle 527">
                <a:extLst>
                  <a:ext uri="{FF2B5EF4-FFF2-40B4-BE49-F238E27FC236}">
                    <a16:creationId xmlns:a16="http://schemas.microsoft.com/office/drawing/2014/main" id="{848E27E9-CFEE-4F04-AC9F-905A4674BA19}"/>
                  </a:ext>
                </a:extLst>
              </p:cNvPr>
              <p:cNvSpPr/>
              <p:nvPr/>
            </p:nvSpPr>
            <p:spPr>
              <a:xfrm flipV="1">
                <a:off x="3047641" y="5378938"/>
                <a:ext cx="349841" cy="28001"/>
              </a:xfrm>
              <a:prstGeom prst="rect">
                <a:avLst/>
              </a:prstGeom>
              <a:grpFill/>
              <a:ln>
                <a:solidFill>
                  <a:srgbClr val="4472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9" name="Rectangle 528">
                <a:extLst>
                  <a:ext uri="{FF2B5EF4-FFF2-40B4-BE49-F238E27FC236}">
                    <a16:creationId xmlns:a16="http://schemas.microsoft.com/office/drawing/2014/main" id="{972199D8-C26D-4C8E-9290-93E0174C2A3A}"/>
                  </a:ext>
                </a:extLst>
              </p:cNvPr>
              <p:cNvSpPr/>
              <p:nvPr/>
            </p:nvSpPr>
            <p:spPr>
              <a:xfrm flipV="1">
                <a:off x="3391771" y="5421244"/>
                <a:ext cx="349841" cy="28001"/>
              </a:xfrm>
              <a:prstGeom prst="rect">
                <a:avLst/>
              </a:prstGeom>
              <a:grpFill/>
              <a:ln>
                <a:solidFill>
                  <a:srgbClr val="4472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0" name="Rectangle 529">
                <a:extLst>
                  <a:ext uri="{FF2B5EF4-FFF2-40B4-BE49-F238E27FC236}">
                    <a16:creationId xmlns:a16="http://schemas.microsoft.com/office/drawing/2014/main" id="{9F2968BB-6F2F-48AF-94EE-C199F76DAB46}"/>
                  </a:ext>
                </a:extLst>
              </p:cNvPr>
              <p:cNvSpPr/>
              <p:nvPr/>
            </p:nvSpPr>
            <p:spPr>
              <a:xfrm flipV="1">
                <a:off x="3739900" y="5462942"/>
                <a:ext cx="349841" cy="28001"/>
              </a:xfrm>
              <a:prstGeom prst="rect">
                <a:avLst/>
              </a:prstGeom>
              <a:grpFill/>
              <a:ln>
                <a:solidFill>
                  <a:srgbClr val="4472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1" name="Rectangle 530">
                <a:extLst>
                  <a:ext uri="{FF2B5EF4-FFF2-40B4-BE49-F238E27FC236}">
                    <a16:creationId xmlns:a16="http://schemas.microsoft.com/office/drawing/2014/main" id="{C16EDAB8-ACBD-4BF2-9683-C88FA434CFA7}"/>
                  </a:ext>
                </a:extLst>
              </p:cNvPr>
              <p:cNvSpPr/>
              <p:nvPr/>
            </p:nvSpPr>
            <p:spPr>
              <a:xfrm flipV="1">
                <a:off x="4094988" y="5506271"/>
                <a:ext cx="349841" cy="28001"/>
              </a:xfrm>
              <a:prstGeom prst="rect">
                <a:avLst/>
              </a:prstGeom>
              <a:grpFill/>
              <a:ln>
                <a:solidFill>
                  <a:srgbClr val="4472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2" name="Rectangle 531">
                <a:extLst>
                  <a:ext uri="{FF2B5EF4-FFF2-40B4-BE49-F238E27FC236}">
                    <a16:creationId xmlns:a16="http://schemas.microsoft.com/office/drawing/2014/main" id="{F9C5C7EB-C6AE-4FE2-B711-60EAD9B6186C}"/>
                  </a:ext>
                </a:extLst>
              </p:cNvPr>
              <p:cNvSpPr/>
              <p:nvPr/>
            </p:nvSpPr>
            <p:spPr>
              <a:xfrm flipV="1">
                <a:off x="4447353" y="5550106"/>
                <a:ext cx="349841" cy="28001"/>
              </a:xfrm>
              <a:prstGeom prst="rect">
                <a:avLst/>
              </a:prstGeom>
              <a:grpFill/>
              <a:ln>
                <a:solidFill>
                  <a:srgbClr val="4472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3" name="Rectangle 532">
                <a:extLst>
                  <a:ext uri="{FF2B5EF4-FFF2-40B4-BE49-F238E27FC236}">
                    <a16:creationId xmlns:a16="http://schemas.microsoft.com/office/drawing/2014/main" id="{89ACDF9B-D447-4C76-BA70-6460669F452B}"/>
                  </a:ext>
                </a:extLst>
              </p:cNvPr>
              <p:cNvSpPr/>
              <p:nvPr/>
            </p:nvSpPr>
            <p:spPr>
              <a:xfrm flipV="1">
                <a:off x="4797194" y="5591905"/>
                <a:ext cx="349841" cy="28001"/>
              </a:xfrm>
              <a:prstGeom prst="rect">
                <a:avLst/>
              </a:prstGeom>
              <a:grpFill/>
              <a:ln>
                <a:solidFill>
                  <a:srgbClr val="4472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4" name="Rectangle 533">
                <a:extLst>
                  <a:ext uri="{FF2B5EF4-FFF2-40B4-BE49-F238E27FC236}">
                    <a16:creationId xmlns:a16="http://schemas.microsoft.com/office/drawing/2014/main" id="{67E9AA92-A260-4B34-B7D3-9C83E707852C}"/>
                  </a:ext>
                </a:extLst>
              </p:cNvPr>
              <p:cNvSpPr/>
              <p:nvPr/>
            </p:nvSpPr>
            <p:spPr>
              <a:xfrm flipV="1">
                <a:off x="5146387" y="5634470"/>
                <a:ext cx="349841" cy="28001"/>
              </a:xfrm>
              <a:prstGeom prst="rect">
                <a:avLst/>
              </a:prstGeom>
              <a:grpFill/>
              <a:ln>
                <a:solidFill>
                  <a:srgbClr val="4472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5" name="Rectangle 534">
                <a:extLst>
                  <a:ext uri="{FF2B5EF4-FFF2-40B4-BE49-F238E27FC236}">
                    <a16:creationId xmlns:a16="http://schemas.microsoft.com/office/drawing/2014/main" id="{84876FCA-F89F-44CE-B786-C1C5910E5EB6}"/>
                  </a:ext>
                </a:extLst>
              </p:cNvPr>
              <p:cNvSpPr/>
              <p:nvPr/>
            </p:nvSpPr>
            <p:spPr>
              <a:xfrm flipV="1">
                <a:off x="5499855" y="5677798"/>
                <a:ext cx="349841" cy="28001"/>
              </a:xfrm>
              <a:prstGeom prst="rect">
                <a:avLst/>
              </a:prstGeom>
              <a:grpFill/>
              <a:ln>
                <a:solidFill>
                  <a:srgbClr val="4472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6" name="Rectangle 535">
                <a:extLst>
                  <a:ext uri="{FF2B5EF4-FFF2-40B4-BE49-F238E27FC236}">
                    <a16:creationId xmlns:a16="http://schemas.microsoft.com/office/drawing/2014/main" id="{A3623424-7B55-456D-A40C-E424D7664899}"/>
                  </a:ext>
                </a:extLst>
              </p:cNvPr>
              <p:cNvSpPr/>
              <p:nvPr/>
            </p:nvSpPr>
            <p:spPr>
              <a:xfrm flipV="1">
                <a:off x="5853839" y="5721634"/>
                <a:ext cx="349841" cy="28001"/>
              </a:xfrm>
              <a:prstGeom prst="rect">
                <a:avLst/>
              </a:prstGeom>
              <a:grpFill/>
              <a:ln>
                <a:solidFill>
                  <a:srgbClr val="4472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7" name="Rectangle 536">
                <a:extLst>
                  <a:ext uri="{FF2B5EF4-FFF2-40B4-BE49-F238E27FC236}">
                    <a16:creationId xmlns:a16="http://schemas.microsoft.com/office/drawing/2014/main" id="{CB45D704-8C14-4A97-AF67-C411616205A0}"/>
                  </a:ext>
                </a:extLst>
              </p:cNvPr>
              <p:cNvSpPr/>
              <p:nvPr/>
            </p:nvSpPr>
            <p:spPr>
              <a:xfrm flipV="1">
                <a:off x="6203032" y="5763940"/>
                <a:ext cx="349841" cy="28001"/>
              </a:xfrm>
              <a:prstGeom prst="rect">
                <a:avLst/>
              </a:prstGeom>
              <a:grpFill/>
              <a:ln>
                <a:solidFill>
                  <a:srgbClr val="4472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8" name="Rectangle 537">
                <a:extLst>
                  <a:ext uri="{FF2B5EF4-FFF2-40B4-BE49-F238E27FC236}">
                    <a16:creationId xmlns:a16="http://schemas.microsoft.com/office/drawing/2014/main" id="{8C78B61C-7122-4460-B074-045C3BCE4C2B}"/>
                  </a:ext>
                </a:extLst>
              </p:cNvPr>
              <p:cNvSpPr/>
              <p:nvPr/>
            </p:nvSpPr>
            <p:spPr>
              <a:xfrm flipV="1">
                <a:off x="6547161" y="5806245"/>
                <a:ext cx="349841" cy="28001"/>
              </a:xfrm>
              <a:prstGeom prst="rect">
                <a:avLst/>
              </a:prstGeom>
              <a:grpFill/>
              <a:ln>
                <a:solidFill>
                  <a:srgbClr val="4472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9" name="Rectangle 538">
                <a:extLst>
                  <a:ext uri="{FF2B5EF4-FFF2-40B4-BE49-F238E27FC236}">
                    <a16:creationId xmlns:a16="http://schemas.microsoft.com/office/drawing/2014/main" id="{F0652709-A53B-4AC1-BAD2-67BF1F0D649C}"/>
                  </a:ext>
                </a:extLst>
              </p:cNvPr>
              <p:cNvSpPr/>
              <p:nvPr/>
            </p:nvSpPr>
            <p:spPr>
              <a:xfrm flipV="1">
                <a:off x="6895291" y="5847944"/>
                <a:ext cx="349841" cy="28001"/>
              </a:xfrm>
              <a:prstGeom prst="rect">
                <a:avLst/>
              </a:prstGeom>
              <a:grpFill/>
              <a:ln>
                <a:solidFill>
                  <a:srgbClr val="4472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0" name="Rectangle 539">
                <a:extLst>
                  <a:ext uri="{FF2B5EF4-FFF2-40B4-BE49-F238E27FC236}">
                    <a16:creationId xmlns:a16="http://schemas.microsoft.com/office/drawing/2014/main" id="{ECFF0A6C-AC9C-4F33-956F-93D24BD21471}"/>
                  </a:ext>
                </a:extLst>
              </p:cNvPr>
              <p:cNvSpPr/>
              <p:nvPr/>
            </p:nvSpPr>
            <p:spPr>
              <a:xfrm flipV="1">
                <a:off x="7250379" y="5891273"/>
                <a:ext cx="349841" cy="28001"/>
              </a:xfrm>
              <a:prstGeom prst="rect">
                <a:avLst/>
              </a:prstGeom>
              <a:grpFill/>
              <a:ln>
                <a:solidFill>
                  <a:srgbClr val="4472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1" name="Rectangle 540">
                <a:extLst>
                  <a:ext uri="{FF2B5EF4-FFF2-40B4-BE49-F238E27FC236}">
                    <a16:creationId xmlns:a16="http://schemas.microsoft.com/office/drawing/2014/main" id="{2BBE8459-D87E-4F11-9341-5CC5A0DAF23E}"/>
                  </a:ext>
                </a:extLst>
              </p:cNvPr>
              <p:cNvSpPr/>
              <p:nvPr/>
            </p:nvSpPr>
            <p:spPr>
              <a:xfrm flipV="1">
                <a:off x="7602743" y="5935108"/>
                <a:ext cx="349841" cy="28001"/>
              </a:xfrm>
              <a:prstGeom prst="rect">
                <a:avLst/>
              </a:prstGeom>
              <a:grpFill/>
              <a:ln>
                <a:solidFill>
                  <a:srgbClr val="4472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2" name="Rectangle 541">
                <a:extLst>
                  <a:ext uri="{FF2B5EF4-FFF2-40B4-BE49-F238E27FC236}">
                    <a16:creationId xmlns:a16="http://schemas.microsoft.com/office/drawing/2014/main" id="{8981808D-826C-451C-AC85-EC426E171D1E}"/>
                  </a:ext>
                </a:extLst>
              </p:cNvPr>
              <p:cNvSpPr/>
              <p:nvPr/>
            </p:nvSpPr>
            <p:spPr>
              <a:xfrm flipV="1">
                <a:off x="7952585" y="5977974"/>
                <a:ext cx="349841" cy="28001"/>
              </a:xfrm>
              <a:prstGeom prst="rect">
                <a:avLst/>
              </a:prstGeom>
              <a:grpFill/>
              <a:ln>
                <a:solidFill>
                  <a:srgbClr val="4472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3" name="Rectangle 542">
                <a:extLst>
                  <a:ext uri="{FF2B5EF4-FFF2-40B4-BE49-F238E27FC236}">
                    <a16:creationId xmlns:a16="http://schemas.microsoft.com/office/drawing/2014/main" id="{B51A9DF0-F302-42FE-BD5D-FD07DAB1AFCC}"/>
                  </a:ext>
                </a:extLst>
              </p:cNvPr>
              <p:cNvSpPr/>
              <p:nvPr/>
            </p:nvSpPr>
            <p:spPr>
              <a:xfrm flipV="1">
                <a:off x="8306053" y="6021303"/>
                <a:ext cx="349841" cy="28001"/>
              </a:xfrm>
              <a:prstGeom prst="rect">
                <a:avLst/>
              </a:prstGeom>
              <a:grpFill/>
              <a:ln>
                <a:solidFill>
                  <a:srgbClr val="4472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4" name="Rectangle 543">
                <a:extLst>
                  <a:ext uri="{FF2B5EF4-FFF2-40B4-BE49-F238E27FC236}">
                    <a16:creationId xmlns:a16="http://schemas.microsoft.com/office/drawing/2014/main" id="{3883361C-FE4F-4C91-9F9F-5864DD190042}"/>
                  </a:ext>
                </a:extLst>
              </p:cNvPr>
              <p:cNvSpPr/>
              <p:nvPr/>
            </p:nvSpPr>
            <p:spPr>
              <a:xfrm flipV="1">
                <a:off x="8660037" y="6065138"/>
                <a:ext cx="349841" cy="28001"/>
              </a:xfrm>
              <a:prstGeom prst="rect">
                <a:avLst/>
              </a:prstGeom>
              <a:grpFill/>
              <a:ln>
                <a:solidFill>
                  <a:srgbClr val="4472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5" name="Rectangle 544">
                <a:extLst>
                  <a:ext uri="{FF2B5EF4-FFF2-40B4-BE49-F238E27FC236}">
                    <a16:creationId xmlns:a16="http://schemas.microsoft.com/office/drawing/2014/main" id="{550CA006-D9C3-4377-9D20-EA409B1624FB}"/>
                  </a:ext>
                </a:extLst>
              </p:cNvPr>
              <p:cNvSpPr/>
              <p:nvPr/>
            </p:nvSpPr>
            <p:spPr>
              <a:xfrm flipV="1">
                <a:off x="9009229" y="6107444"/>
                <a:ext cx="349841" cy="28001"/>
              </a:xfrm>
              <a:prstGeom prst="rect">
                <a:avLst/>
              </a:prstGeom>
              <a:grpFill/>
              <a:ln>
                <a:solidFill>
                  <a:srgbClr val="4472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6" name="Rectangle 545">
                <a:extLst>
                  <a:ext uri="{FF2B5EF4-FFF2-40B4-BE49-F238E27FC236}">
                    <a16:creationId xmlns:a16="http://schemas.microsoft.com/office/drawing/2014/main" id="{5760D252-1248-4747-A345-27FEB247E5C4}"/>
                  </a:ext>
                </a:extLst>
              </p:cNvPr>
              <p:cNvSpPr/>
              <p:nvPr/>
            </p:nvSpPr>
            <p:spPr>
              <a:xfrm flipV="1">
                <a:off x="9353359" y="6149750"/>
                <a:ext cx="349841" cy="28001"/>
              </a:xfrm>
              <a:prstGeom prst="rect">
                <a:avLst/>
              </a:prstGeom>
              <a:grpFill/>
              <a:ln>
                <a:solidFill>
                  <a:srgbClr val="4472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7" name="Rectangle 546">
                <a:extLst>
                  <a:ext uri="{FF2B5EF4-FFF2-40B4-BE49-F238E27FC236}">
                    <a16:creationId xmlns:a16="http://schemas.microsoft.com/office/drawing/2014/main" id="{E52DC9A8-CA3F-4E34-9271-61898B669843}"/>
                  </a:ext>
                </a:extLst>
              </p:cNvPr>
              <p:cNvSpPr/>
              <p:nvPr/>
            </p:nvSpPr>
            <p:spPr>
              <a:xfrm flipV="1">
                <a:off x="9701489" y="6191449"/>
                <a:ext cx="349841" cy="28001"/>
              </a:xfrm>
              <a:prstGeom prst="rect">
                <a:avLst/>
              </a:prstGeom>
              <a:grpFill/>
              <a:ln>
                <a:solidFill>
                  <a:srgbClr val="4472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8" name="Rectangle 547">
                <a:extLst>
                  <a:ext uri="{FF2B5EF4-FFF2-40B4-BE49-F238E27FC236}">
                    <a16:creationId xmlns:a16="http://schemas.microsoft.com/office/drawing/2014/main" id="{C8D60A38-C9D6-4B92-8126-78F9ADC219C3}"/>
                  </a:ext>
                </a:extLst>
              </p:cNvPr>
              <p:cNvSpPr/>
              <p:nvPr/>
            </p:nvSpPr>
            <p:spPr>
              <a:xfrm flipV="1">
                <a:off x="10056576" y="6234777"/>
                <a:ext cx="349841" cy="28001"/>
              </a:xfrm>
              <a:prstGeom prst="rect">
                <a:avLst/>
              </a:prstGeom>
              <a:grpFill/>
              <a:ln>
                <a:solidFill>
                  <a:srgbClr val="4472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9" name="Rectangle 548">
                <a:extLst>
                  <a:ext uri="{FF2B5EF4-FFF2-40B4-BE49-F238E27FC236}">
                    <a16:creationId xmlns:a16="http://schemas.microsoft.com/office/drawing/2014/main" id="{9CD6DDBF-4E37-4C36-99C5-4279501CBEC7}"/>
                  </a:ext>
                </a:extLst>
              </p:cNvPr>
              <p:cNvSpPr/>
              <p:nvPr/>
            </p:nvSpPr>
            <p:spPr>
              <a:xfrm flipV="1">
                <a:off x="10408941" y="6278613"/>
                <a:ext cx="349841" cy="28001"/>
              </a:xfrm>
              <a:prstGeom prst="rect">
                <a:avLst/>
              </a:prstGeom>
              <a:grpFill/>
              <a:ln>
                <a:solidFill>
                  <a:srgbClr val="4472C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8CD73ED3-68D2-4713-9B6D-7B5A8CA28F27}"/>
              </a:ext>
            </a:extLst>
          </p:cNvPr>
          <p:cNvGrpSpPr/>
          <p:nvPr/>
        </p:nvGrpSpPr>
        <p:grpSpPr>
          <a:xfrm>
            <a:off x="1822301" y="1957014"/>
            <a:ext cx="8769320" cy="2131916"/>
            <a:chOff x="1645759" y="1946149"/>
            <a:chExt cx="8769320" cy="2131916"/>
          </a:xfrm>
        </p:grpSpPr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D58171B7-FAC3-4833-82EC-7E4128272437}"/>
                </a:ext>
              </a:extLst>
            </p:cNvPr>
            <p:cNvCxnSpPr>
              <a:cxnSpLocks/>
            </p:cNvCxnSpPr>
            <p:nvPr/>
          </p:nvCxnSpPr>
          <p:spPr>
            <a:xfrm>
              <a:off x="1645759" y="1946149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6" name="Straight Connector 575">
              <a:extLst>
                <a:ext uri="{FF2B5EF4-FFF2-40B4-BE49-F238E27FC236}">
                  <a16:creationId xmlns:a16="http://schemas.microsoft.com/office/drawing/2014/main" id="{4933AAEA-859B-4666-8DE5-011074A9304E}"/>
                </a:ext>
              </a:extLst>
            </p:cNvPr>
            <p:cNvCxnSpPr>
              <a:cxnSpLocks/>
            </p:cNvCxnSpPr>
            <p:nvPr/>
          </p:nvCxnSpPr>
          <p:spPr>
            <a:xfrm>
              <a:off x="2000051" y="1970900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7" name="Straight Connector 576">
              <a:extLst>
                <a:ext uri="{FF2B5EF4-FFF2-40B4-BE49-F238E27FC236}">
                  <a16:creationId xmlns:a16="http://schemas.microsoft.com/office/drawing/2014/main" id="{9E141BDD-7B67-4C08-9296-7883B714E856}"/>
                </a:ext>
              </a:extLst>
            </p:cNvPr>
            <p:cNvCxnSpPr>
              <a:cxnSpLocks/>
            </p:cNvCxnSpPr>
            <p:nvPr/>
          </p:nvCxnSpPr>
          <p:spPr>
            <a:xfrm>
              <a:off x="2358367" y="2037845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8" name="Straight Connector 577">
              <a:extLst>
                <a:ext uri="{FF2B5EF4-FFF2-40B4-BE49-F238E27FC236}">
                  <a16:creationId xmlns:a16="http://schemas.microsoft.com/office/drawing/2014/main" id="{7A0FA5BA-B62C-43B8-84A0-EEC34A3F9EE2}"/>
                </a:ext>
              </a:extLst>
            </p:cNvPr>
            <p:cNvCxnSpPr>
              <a:cxnSpLocks/>
            </p:cNvCxnSpPr>
            <p:nvPr/>
          </p:nvCxnSpPr>
          <p:spPr>
            <a:xfrm>
              <a:off x="2703360" y="2065846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9" name="Straight Connector 578">
              <a:extLst>
                <a:ext uri="{FF2B5EF4-FFF2-40B4-BE49-F238E27FC236}">
                  <a16:creationId xmlns:a16="http://schemas.microsoft.com/office/drawing/2014/main" id="{3B377CB1-1D44-409B-9D98-C0D43B2C3171}"/>
                </a:ext>
              </a:extLst>
            </p:cNvPr>
            <p:cNvCxnSpPr>
              <a:cxnSpLocks/>
            </p:cNvCxnSpPr>
            <p:nvPr/>
          </p:nvCxnSpPr>
          <p:spPr>
            <a:xfrm>
              <a:off x="3056696" y="2096337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0" name="Straight Connector 579">
              <a:extLst>
                <a:ext uri="{FF2B5EF4-FFF2-40B4-BE49-F238E27FC236}">
                  <a16:creationId xmlns:a16="http://schemas.microsoft.com/office/drawing/2014/main" id="{F0937969-E69C-478E-B713-26644B23C8CD}"/>
                </a:ext>
              </a:extLst>
            </p:cNvPr>
            <p:cNvCxnSpPr>
              <a:cxnSpLocks/>
            </p:cNvCxnSpPr>
            <p:nvPr/>
          </p:nvCxnSpPr>
          <p:spPr>
            <a:xfrm>
              <a:off x="3408327" y="2153711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1" name="Straight Connector 580">
              <a:extLst>
                <a:ext uri="{FF2B5EF4-FFF2-40B4-BE49-F238E27FC236}">
                  <a16:creationId xmlns:a16="http://schemas.microsoft.com/office/drawing/2014/main" id="{1DF84D72-7716-4E24-AC94-320C1CC69CAF}"/>
                </a:ext>
              </a:extLst>
            </p:cNvPr>
            <p:cNvCxnSpPr>
              <a:cxnSpLocks/>
            </p:cNvCxnSpPr>
            <p:nvPr/>
          </p:nvCxnSpPr>
          <p:spPr>
            <a:xfrm>
              <a:off x="3749209" y="2185449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2" name="Straight Connector 581">
              <a:extLst>
                <a:ext uri="{FF2B5EF4-FFF2-40B4-BE49-F238E27FC236}">
                  <a16:creationId xmlns:a16="http://schemas.microsoft.com/office/drawing/2014/main" id="{26B6339D-9DCD-437D-B51C-868D999B93BF}"/>
                </a:ext>
              </a:extLst>
            </p:cNvPr>
            <p:cNvCxnSpPr>
              <a:cxnSpLocks/>
            </p:cNvCxnSpPr>
            <p:nvPr/>
          </p:nvCxnSpPr>
          <p:spPr>
            <a:xfrm>
              <a:off x="4103501" y="2210200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3" name="Straight Connector 582">
              <a:extLst>
                <a:ext uri="{FF2B5EF4-FFF2-40B4-BE49-F238E27FC236}">
                  <a16:creationId xmlns:a16="http://schemas.microsoft.com/office/drawing/2014/main" id="{FF34518E-DE55-4F6B-9B35-25889FE9CE07}"/>
                </a:ext>
              </a:extLst>
            </p:cNvPr>
            <p:cNvCxnSpPr>
              <a:cxnSpLocks/>
            </p:cNvCxnSpPr>
            <p:nvPr/>
          </p:nvCxnSpPr>
          <p:spPr>
            <a:xfrm>
              <a:off x="4461817" y="2277145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4" name="Straight Connector 583">
              <a:extLst>
                <a:ext uri="{FF2B5EF4-FFF2-40B4-BE49-F238E27FC236}">
                  <a16:creationId xmlns:a16="http://schemas.microsoft.com/office/drawing/2014/main" id="{C5710437-1204-4171-9CA1-4E3C1194967B}"/>
                </a:ext>
              </a:extLst>
            </p:cNvPr>
            <p:cNvCxnSpPr>
              <a:cxnSpLocks/>
            </p:cNvCxnSpPr>
            <p:nvPr/>
          </p:nvCxnSpPr>
          <p:spPr>
            <a:xfrm>
              <a:off x="4806810" y="2305146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5" name="Straight Connector 584">
              <a:extLst>
                <a:ext uri="{FF2B5EF4-FFF2-40B4-BE49-F238E27FC236}">
                  <a16:creationId xmlns:a16="http://schemas.microsoft.com/office/drawing/2014/main" id="{2C2E3E96-3DE2-4A82-B6FF-06A493B9B37C}"/>
                </a:ext>
              </a:extLst>
            </p:cNvPr>
            <p:cNvCxnSpPr>
              <a:cxnSpLocks/>
            </p:cNvCxnSpPr>
            <p:nvPr/>
          </p:nvCxnSpPr>
          <p:spPr>
            <a:xfrm>
              <a:off x="5160146" y="2335637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6" name="Straight Connector 585">
              <a:extLst>
                <a:ext uri="{FF2B5EF4-FFF2-40B4-BE49-F238E27FC236}">
                  <a16:creationId xmlns:a16="http://schemas.microsoft.com/office/drawing/2014/main" id="{20CE4801-676D-45F2-BEDE-A05A1530C2A5}"/>
                </a:ext>
              </a:extLst>
            </p:cNvPr>
            <p:cNvCxnSpPr>
              <a:cxnSpLocks/>
            </p:cNvCxnSpPr>
            <p:nvPr/>
          </p:nvCxnSpPr>
          <p:spPr>
            <a:xfrm>
              <a:off x="5511777" y="2393011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7" name="Straight Connector 586">
              <a:extLst>
                <a:ext uri="{FF2B5EF4-FFF2-40B4-BE49-F238E27FC236}">
                  <a16:creationId xmlns:a16="http://schemas.microsoft.com/office/drawing/2014/main" id="{75DEEB42-BE91-4F38-965B-DCD3D7F4B24A}"/>
                </a:ext>
              </a:extLst>
            </p:cNvPr>
            <p:cNvCxnSpPr>
              <a:cxnSpLocks/>
            </p:cNvCxnSpPr>
            <p:nvPr/>
          </p:nvCxnSpPr>
          <p:spPr>
            <a:xfrm>
              <a:off x="5869226" y="2452791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8" name="Straight Connector 587">
              <a:extLst>
                <a:ext uri="{FF2B5EF4-FFF2-40B4-BE49-F238E27FC236}">
                  <a16:creationId xmlns:a16="http://schemas.microsoft.com/office/drawing/2014/main" id="{08B723E0-8000-4BA4-BCBC-3F805CF27640}"/>
                </a:ext>
              </a:extLst>
            </p:cNvPr>
            <p:cNvCxnSpPr>
              <a:cxnSpLocks/>
            </p:cNvCxnSpPr>
            <p:nvPr/>
          </p:nvCxnSpPr>
          <p:spPr>
            <a:xfrm>
              <a:off x="6223518" y="2477542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9" name="Straight Connector 588">
              <a:extLst>
                <a:ext uri="{FF2B5EF4-FFF2-40B4-BE49-F238E27FC236}">
                  <a16:creationId xmlns:a16="http://schemas.microsoft.com/office/drawing/2014/main" id="{B50D78F6-F63F-490C-B6EB-85D2EA2CAFA5}"/>
                </a:ext>
              </a:extLst>
            </p:cNvPr>
            <p:cNvCxnSpPr>
              <a:cxnSpLocks/>
            </p:cNvCxnSpPr>
            <p:nvPr/>
          </p:nvCxnSpPr>
          <p:spPr>
            <a:xfrm>
              <a:off x="6561954" y="2544487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0" name="Straight Connector 589">
              <a:extLst>
                <a:ext uri="{FF2B5EF4-FFF2-40B4-BE49-F238E27FC236}">
                  <a16:creationId xmlns:a16="http://schemas.microsoft.com/office/drawing/2014/main" id="{52C72C6A-DB8D-446B-BEAA-1FB392A36F98}"/>
                </a:ext>
              </a:extLst>
            </p:cNvPr>
            <p:cNvCxnSpPr>
              <a:cxnSpLocks/>
            </p:cNvCxnSpPr>
            <p:nvPr/>
          </p:nvCxnSpPr>
          <p:spPr>
            <a:xfrm>
              <a:off x="6906947" y="2572488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1" name="Straight Connector 590">
              <a:extLst>
                <a:ext uri="{FF2B5EF4-FFF2-40B4-BE49-F238E27FC236}">
                  <a16:creationId xmlns:a16="http://schemas.microsoft.com/office/drawing/2014/main" id="{ACC8BA24-9BEF-4418-B904-9B3134460190}"/>
                </a:ext>
              </a:extLst>
            </p:cNvPr>
            <p:cNvCxnSpPr>
              <a:cxnSpLocks/>
            </p:cNvCxnSpPr>
            <p:nvPr/>
          </p:nvCxnSpPr>
          <p:spPr>
            <a:xfrm>
              <a:off x="7260283" y="2602979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2" name="Straight Connector 591">
              <a:extLst>
                <a:ext uri="{FF2B5EF4-FFF2-40B4-BE49-F238E27FC236}">
                  <a16:creationId xmlns:a16="http://schemas.microsoft.com/office/drawing/2014/main" id="{02E0C88F-F69B-4133-A031-5DBBF74277C8}"/>
                </a:ext>
              </a:extLst>
            </p:cNvPr>
            <p:cNvCxnSpPr>
              <a:cxnSpLocks/>
            </p:cNvCxnSpPr>
            <p:nvPr/>
          </p:nvCxnSpPr>
          <p:spPr>
            <a:xfrm>
              <a:off x="7611914" y="2660353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3" name="Straight Connector 592">
              <a:extLst>
                <a:ext uri="{FF2B5EF4-FFF2-40B4-BE49-F238E27FC236}">
                  <a16:creationId xmlns:a16="http://schemas.microsoft.com/office/drawing/2014/main" id="{CF2D7F8C-AA29-4AF1-AC80-86916D13E12E}"/>
                </a:ext>
              </a:extLst>
            </p:cNvPr>
            <p:cNvCxnSpPr>
              <a:cxnSpLocks/>
            </p:cNvCxnSpPr>
            <p:nvPr/>
          </p:nvCxnSpPr>
          <p:spPr>
            <a:xfrm>
              <a:off x="7968324" y="2702823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4" name="Straight Connector 593">
              <a:extLst>
                <a:ext uri="{FF2B5EF4-FFF2-40B4-BE49-F238E27FC236}">
                  <a16:creationId xmlns:a16="http://schemas.microsoft.com/office/drawing/2014/main" id="{FBA41AFF-21AE-4709-8694-A9339D485E8C}"/>
                </a:ext>
              </a:extLst>
            </p:cNvPr>
            <p:cNvCxnSpPr>
              <a:cxnSpLocks/>
            </p:cNvCxnSpPr>
            <p:nvPr/>
          </p:nvCxnSpPr>
          <p:spPr>
            <a:xfrm>
              <a:off x="8313317" y="2730824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5" name="Straight Connector 594">
              <a:extLst>
                <a:ext uri="{FF2B5EF4-FFF2-40B4-BE49-F238E27FC236}">
                  <a16:creationId xmlns:a16="http://schemas.microsoft.com/office/drawing/2014/main" id="{0F897183-81EE-4065-8B5C-5EB22D09669A}"/>
                </a:ext>
              </a:extLst>
            </p:cNvPr>
            <p:cNvCxnSpPr>
              <a:cxnSpLocks/>
            </p:cNvCxnSpPr>
            <p:nvPr/>
          </p:nvCxnSpPr>
          <p:spPr>
            <a:xfrm>
              <a:off x="8666653" y="2761315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6" name="Straight Connector 595">
              <a:extLst>
                <a:ext uri="{FF2B5EF4-FFF2-40B4-BE49-F238E27FC236}">
                  <a16:creationId xmlns:a16="http://schemas.microsoft.com/office/drawing/2014/main" id="{88BD4D1B-963D-413A-856E-5E7AE1C3A531}"/>
                </a:ext>
              </a:extLst>
            </p:cNvPr>
            <p:cNvCxnSpPr>
              <a:cxnSpLocks/>
            </p:cNvCxnSpPr>
            <p:nvPr/>
          </p:nvCxnSpPr>
          <p:spPr>
            <a:xfrm>
              <a:off x="9018284" y="2818689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7" name="Straight Connector 596">
              <a:extLst>
                <a:ext uri="{FF2B5EF4-FFF2-40B4-BE49-F238E27FC236}">
                  <a16:creationId xmlns:a16="http://schemas.microsoft.com/office/drawing/2014/main" id="{81CD1145-ADC2-4AA2-B17C-839BD7C8C9D4}"/>
                </a:ext>
              </a:extLst>
            </p:cNvPr>
            <p:cNvCxnSpPr>
              <a:cxnSpLocks/>
            </p:cNvCxnSpPr>
            <p:nvPr/>
          </p:nvCxnSpPr>
          <p:spPr>
            <a:xfrm>
              <a:off x="9365119" y="2871912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8" name="Straight Connector 597">
              <a:extLst>
                <a:ext uri="{FF2B5EF4-FFF2-40B4-BE49-F238E27FC236}">
                  <a16:creationId xmlns:a16="http://schemas.microsoft.com/office/drawing/2014/main" id="{D988438A-7F44-45FA-B55F-B5470864C9E1}"/>
                </a:ext>
              </a:extLst>
            </p:cNvPr>
            <p:cNvCxnSpPr>
              <a:cxnSpLocks/>
            </p:cNvCxnSpPr>
            <p:nvPr/>
          </p:nvCxnSpPr>
          <p:spPr>
            <a:xfrm>
              <a:off x="9710112" y="2899913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9" name="Straight Connector 598">
              <a:extLst>
                <a:ext uri="{FF2B5EF4-FFF2-40B4-BE49-F238E27FC236}">
                  <a16:creationId xmlns:a16="http://schemas.microsoft.com/office/drawing/2014/main" id="{9933E7A2-0B81-4D1F-AE2A-F78A6B397AEA}"/>
                </a:ext>
              </a:extLst>
            </p:cNvPr>
            <p:cNvCxnSpPr>
              <a:cxnSpLocks/>
            </p:cNvCxnSpPr>
            <p:nvPr/>
          </p:nvCxnSpPr>
          <p:spPr>
            <a:xfrm>
              <a:off x="10063448" y="2930404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0" name="Straight Connector 599">
              <a:extLst>
                <a:ext uri="{FF2B5EF4-FFF2-40B4-BE49-F238E27FC236}">
                  <a16:creationId xmlns:a16="http://schemas.microsoft.com/office/drawing/2014/main" id="{7B922BAD-6267-499A-8E16-EA5A896DF9CC}"/>
                </a:ext>
              </a:extLst>
            </p:cNvPr>
            <p:cNvCxnSpPr>
              <a:cxnSpLocks/>
            </p:cNvCxnSpPr>
            <p:nvPr/>
          </p:nvCxnSpPr>
          <p:spPr>
            <a:xfrm>
              <a:off x="10415079" y="2987778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1" name="Group 600">
            <a:extLst>
              <a:ext uri="{FF2B5EF4-FFF2-40B4-BE49-F238E27FC236}">
                <a16:creationId xmlns:a16="http://schemas.microsoft.com/office/drawing/2014/main" id="{DD513D0E-87CC-428C-ABC4-F48B92E3D0E3}"/>
              </a:ext>
            </a:extLst>
          </p:cNvPr>
          <p:cNvGrpSpPr/>
          <p:nvPr/>
        </p:nvGrpSpPr>
        <p:grpSpPr>
          <a:xfrm>
            <a:off x="1994599" y="3072592"/>
            <a:ext cx="8417689" cy="2074542"/>
            <a:chOff x="1645759" y="1946149"/>
            <a:chExt cx="8417689" cy="2074542"/>
          </a:xfrm>
        </p:grpSpPr>
        <p:cxnSp>
          <p:nvCxnSpPr>
            <p:cNvPr id="602" name="Straight Connector 601">
              <a:extLst>
                <a:ext uri="{FF2B5EF4-FFF2-40B4-BE49-F238E27FC236}">
                  <a16:creationId xmlns:a16="http://schemas.microsoft.com/office/drawing/2014/main" id="{C1AB899A-2654-495C-911E-82820833B5D7}"/>
                </a:ext>
              </a:extLst>
            </p:cNvPr>
            <p:cNvCxnSpPr>
              <a:cxnSpLocks/>
            </p:cNvCxnSpPr>
            <p:nvPr/>
          </p:nvCxnSpPr>
          <p:spPr>
            <a:xfrm>
              <a:off x="1645759" y="1946149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3" name="Straight Connector 602">
              <a:extLst>
                <a:ext uri="{FF2B5EF4-FFF2-40B4-BE49-F238E27FC236}">
                  <a16:creationId xmlns:a16="http://schemas.microsoft.com/office/drawing/2014/main" id="{C336BDD0-7980-4C24-BCD0-FA2B58064332}"/>
                </a:ext>
              </a:extLst>
            </p:cNvPr>
            <p:cNvCxnSpPr>
              <a:cxnSpLocks/>
            </p:cNvCxnSpPr>
            <p:nvPr/>
          </p:nvCxnSpPr>
          <p:spPr>
            <a:xfrm>
              <a:off x="2000051" y="1970900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4" name="Straight Connector 603">
              <a:extLst>
                <a:ext uri="{FF2B5EF4-FFF2-40B4-BE49-F238E27FC236}">
                  <a16:creationId xmlns:a16="http://schemas.microsoft.com/office/drawing/2014/main" id="{D4CF96CB-172C-4589-9C8B-D5B712F7C662}"/>
                </a:ext>
              </a:extLst>
            </p:cNvPr>
            <p:cNvCxnSpPr>
              <a:cxnSpLocks/>
            </p:cNvCxnSpPr>
            <p:nvPr/>
          </p:nvCxnSpPr>
          <p:spPr>
            <a:xfrm>
              <a:off x="2358367" y="2037845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5" name="Straight Connector 604">
              <a:extLst>
                <a:ext uri="{FF2B5EF4-FFF2-40B4-BE49-F238E27FC236}">
                  <a16:creationId xmlns:a16="http://schemas.microsoft.com/office/drawing/2014/main" id="{06D4837A-DC1D-43F0-ABD7-148A1DBEECD3}"/>
                </a:ext>
              </a:extLst>
            </p:cNvPr>
            <p:cNvCxnSpPr>
              <a:cxnSpLocks/>
            </p:cNvCxnSpPr>
            <p:nvPr/>
          </p:nvCxnSpPr>
          <p:spPr>
            <a:xfrm>
              <a:off x="2703360" y="2065846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6" name="Straight Connector 605">
              <a:extLst>
                <a:ext uri="{FF2B5EF4-FFF2-40B4-BE49-F238E27FC236}">
                  <a16:creationId xmlns:a16="http://schemas.microsoft.com/office/drawing/2014/main" id="{D551DFC4-4F8D-44BB-9EEC-F56A03DD97FD}"/>
                </a:ext>
              </a:extLst>
            </p:cNvPr>
            <p:cNvCxnSpPr>
              <a:cxnSpLocks/>
            </p:cNvCxnSpPr>
            <p:nvPr/>
          </p:nvCxnSpPr>
          <p:spPr>
            <a:xfrm>
              <a:off x="3056696" y="2096337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7" name="Straight Connector 606">
              <a:extLst>
                <a:ext uri="{FF2B5EF4-FFF2-40B4-BE49-F238E27FC236}">
                  <a16:creationId xmlns:a16="http://schemas.microsoft.com/office/drawing/2014/main" id="{B3BA6E97-912F-40AD-BD31-8B25C57B2E0B}"/>
                </a:ext>
              </a:extLst>
            </p:cNvPr>
            <p:cNvCxnSpPr>
              <a:cxnSpLocks/>
            </p:cNvCxnSpPr>
            <p:nvPr/>
          </p:nvCxnSpPr>
          <p:spPr>
            <a:xfrm>
              <a:off x="3408327" y="2153711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8" name="Straight Connector 607">
              <a:extLst>
                <a:ext uri="{FF2B5EF4-FFF2-40B4-BE49-F238E27FC236}">
                  <a16:creationId xmlns:a16="http://schemas.microsoft.com/office/drawing/2014/main" id="{47C4ED0D-2728-4209-B402-B68E047A0513}"/>
                </a:ext>
              </a:extLst>
            </p:cNvPr>
            <p:cNvCxnSpPr>
              <a:cxnSpLocks/>
            </p:cNvCxnSpPr>
            <p:nvPr/>
          </p:nvCxnSpPr>
          <p:spPr>
            <a:xfrm>
              <a:off x="3749209" y="2185449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9" name="Straight Connector 608">
              <a:extLst>
                <a:ext uri="{FF2B5EF4-FFF2-40B4-BE49-F238E27FC236}">
                  <a16:creationId xmlns:a16="http://schemas.microsoft.com/office/drawing/2014/main" id="{1B738EBA-1F4C-47DD-935D-886C6BD1A356}"/>
                </a:ext>
              </a:extLst>
            </p:cNvPr>
            <p:cNvCxnSpPr>
              <a:cxnSpLocks/>
            </p:cNvCxnSpPr>
            <p:nvPr/>
          </p:nvCxnSpPr>
          <p:spPr>
            <a:xfrm>
              <a:off x="4103501" y="2210200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0" name="Straight Connector 609">
              <a:extLst>
                <a:ext uri="{FF2B5EF4-FFF2-40B4-BE49-F238E27FC236}">
                  <a16:creationId xmlns:a16="http://schemas.microsoft.com/office/drawing/2014/main" id="{CC255556-03C2-456A-868E-79EA71AE0AB9}"/>
                </a:ext>
              </a:extLst>
            </p:cNvPr>
            <p:cNvCxnSpPr>
              <a:cxnSpLocks/>
            </p:cNvCxnSpPr>
            <p:nvPr/>
          </p:nvCxnSpPr>
          <p:spPr>
            <a:xfrm>
              <a:off x="4461817" y="2277145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1" name="Straight Connector 610">
              <a:extLst>
                <a:ext uri="{FF2B5EF4-FFF2-40B4-BE49-F238E27FC236}">
                  <a16:creationId xmlns:a16="http://schemas.microsoft.com/office/drawing/2014/main" id="{F050E074-7698-48D4-8477-62DED6C66748}"/>
                </a:ext>
              </a:extLst>
            </p:cNvPr>
            <p:cNvCxnSpPr>
              <a:cxnSpLocks/>
            </p:cNvCxnSpPr>
            <p:nvPr/>
          </p:nvCxnSpPr>
          <p:spPr>
            <a:xfrm>
              <a:off x="4806810" y="2305146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2" name="Straight Connector 611">
              <a:extLst>
                <a:ext uri="{FF2B5EF4-FFF2-40B4-BE49-F238E27FC236}">
                  <a16:creationId xmlns:a16="http://schemas.microsoft.com/office/drawing/2014/main" id="{4AB19DE5-FD1F-4816-83CD-354DCCCEF167}"/>
                </a:ext>
              </a:extLst>
            </p:cNvPr>
            <p:cNvCxnSpPr>
              <a:cxnSpLocks/>
            </p:cNvCxnSpPr>
            <p:nvPr/>
          </p:nvCxnSpPr>
          <p:spPr>
            <a:xfrm>
              <a:off x="5160146" y="2335637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3" name="Straight Connector 612">
              <a:extLst>
                <a:ext uri="{FF2B5EF4-FFF2-40B4-BE49-F238E27FC236}">
                  <a16:creationId xmlns:a16="http://schemas.microsoft.com/office/drawing/2014/main" id="{2252C7D7-6473-410B-BC44-C472B53A8C2B}"/>
                </a:ext>
              </a:extLst>
            </p:cNvPr>
            <p:cNvCxnSpPr>
              <a:cxnSpLocks/>
            </p:cNvCxnSpPr>
            <p:nvPr/>
          </p:nvCxnSpPr>
          <p:spPr>
            <a:xfrm>
              <a:off x="5511777" y="2393011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4" name="Straight Connector 613">
              <a:extLst>
                <a:ext uri="{FF2B5EF4-FFF2-40B4-BE49-F238E27FC236}">
                  <a16:creationId xmlns:a16="http://schemas.microsoft.com/office/drawing/2014/main" id="{6C9F633E-28FC-4C81-95CB-37EA80C0652C}"/>
                </a:ext>
              </a:extLst>
            </p:cNvPr>
            <p:cNvCxnSpPr>
              <a:cxnSpLocks/>
            </p:cNvCxnSpPr>
            <p:nvPr/>
          </p:nvCxnSpPr>
          <p:spPr>
            <a:xfrm>
              <a:off x="5869226" y="2452791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5" name="Straight Connector 614">
              <a:extLst>
                <a:ext uri="{FF2B5EF4-FFF2-40B4-BE49-F238E27FC236}">
                  <a16:creationId xmlns:a16="http://schemas.microsoft.com/office/drawing/2014/main" id="{B761AD03-9F7E-49E3-8057-211ED313A4B3}"/>
                </a:ext>
              </a:extLst>
            </p:cNvPr>
            <p:cNvCxnSpPr>
              <a:cxnSpLocks/>
            </p:cNvCxnSpPr>
            <p:nvPr/>
          </p:nvCxnSpPr>
          <p:spPr>
            <a:xfrm>
              <a:off x="6223518" y="2477542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6" name="Straight Connector 615">
              <a:extLst>
                <a:ext uri="{FF2B5EF4-FFF2-40B4-BE49-F238E27FC236}">
                  <a16:creationId xmlns:a16="http://schemas.microsoft.com/office/drawing/2014/main" id="{3E848A40-2A82-41FC-99E5-014C25271EE6}"/>
                </a:ext>
              </a:extLst>
            </p:cNvPr>
            <p:cNvCxnSpPr>
              <a:cxnSpLocks/>
            </p:cNvCxnSpPr>
            <p:nvPr/>
          </p:nvCxnSpPr>
          <p:spPr>
            <a:xfrm>
              <a:off x="6561954" y="2544487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7" name="Straight Connector 616">
              <a:extLst>
                <a:ext uri="{FF2B5EF4-FFF2-40B4-BE49-F238E27FC236}">
                  <a16:creationId xmlns:a16="http://schemas.microsoft.com/office/drawing/2014/main" id="{F643D18B-E853-4A54-9051-86A0824CE0D7}"/>
                </a:ext>
              </a:extLst>
            </p:cNvPr>
            <p:cNvCxnSpPr>
              <a:cxnSpLocks/>
            </p:cNvCxnSpPr>
            <p:nvPr/>
          </p:nvCxnSpPr>
          <p:spPr>
            <a:xfrm>
              <a:off x="6906947" y="2572488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8" name="Straight Connector 617">
              <a:extLst>
                <a:ext uri="{FF2B5EF4-FFF2-40B4-BE49-F238E27FC236}">
                  <a16:creationId xmlns:a16="http://schemas.microsoft.com/office/drawing/2014/main" id="{E3968188-B4C3-4060-8444-0CD570A21269}"/>
                </a:ext>
              </a:extLst>
            </p:cNvPr>
            <p:cNvCxnSpPr>
              <a:cxnSpLocks/>
            </p:cNvCxnSpPr>
            <p:nvPr/>
          </p:nvCxnSpPr>
          <p:spPr>
            <a:xfrm>
              <a:off x="7260283" y="2602979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9" name="Straight Connector 618">
              <a:extLst>
                <a:ext uri="{FF2B5EF4-FFF2-40B4-BE49-F238E27FC236}">
                  <a16:creationId xmlns:a16="http://schemas.microsoft.com/office/drawing/2014/main" id="{D1DB33E8-CF8A-4B01-B545-E9721BD8B46C}"/>
                </a:ext>
              </a:extLst>
            </p:cNvPr>
            <p:cNvCxnSpPr>
              <a:cxnSpLocks/>
            </p:cNvCxnSpPr>
            <p:nvPr/>
          </p:nvCxnSpPr>
          <p:spPr>
            <a:xfrm>
              <a:off x="7611914" y="2660353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0" name="Straight Connector 619">
              <a:extLst>
                <a:ext uri="{FF2B5EF4-FFF2-40B4-BE49-F238E27FC236}">
                  <a16:creationId xmlns:a16="http://schemas.microsoft.com/office/drawing/2014/main" id="{0C74F3CE-91C7-4D99-8AB0-A62CCFA2AD8C}"/>
                </a:ext>
              </a:extLst>
            </p:cNvPr>
            <p:cNvCxnSpPr>
              <a:cxnSpLocks/>
            </p:cNvCxnSpPr>
            <p:nvPr/>
          </p:nvCxnSpPr>
          <p:spPr>
            <a:xfrm>
              <a:off x="7968324" y="2702823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1" name="Straight Connector 620">
              <a:extLst>
                <a:ext uri="{FF2B5EF4-FFF2-40B4-BE49-F238E27FC236}">
                  <a16:creationId xmlns:a16="http://schemas.microsoft.com/office/drawing/2014/main" id="{A07A7295-FDC0-4A7C-956A-523DCE7B9E9F}"/>
                </a:ext>
              </a:extLst>
            </p:cNvPr>
            <p:cNvCxnSpPr>
              <a:cxnSpLocks/>
            </p:cNvCxnSpPr>
            <p:nvPr/>
          </p:nvCxnSpPr>
          <p:spPr>
            <a:xfrm>
              <a:off x="8313317" y="2730824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2" name="Straight Connector 621">
              <a:extLst>
                <a:ext uri="{FF2B5EF4-FFF2-40B4-BE49-F238E27FC236}">
                  <a16:creationId xmlns:a16="http://schemas.microsoft.com/office/drawing/2014/main" id="{9BAF588F-0896-454D-AA00-D6DF3690FB8B}"/>
                </a:ext>
              </a:extLst>
            </p:cNvPr>
            <p:cNvCxnSpPr>
              <a:cxnSpLocks/>
            </p:cNvCxnSpPr>
            <p:nvPr/>
          </p:nvCxnSpPr>
          <p:spPr>
            <a:xfrm>
              <a:off x="8666653" y="2761315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3" name="Straight Connector 622">
              <a:extLst>
                <a:ext uri="{FF2B5EF4-FFF2-40B4-BE49-F238E27FC236}">
                  <a16:creationId xmlns:a16="http://schemas.microsoft.com/office/drawing/2014/main" id="{3D3C6746-4DDD-42BD-8E00-94DD3552E5C4}"/>
                </a:ext>
              </a:extLst>
            </p:cNvPr>
            <p:cNvCxnSpPr>
              <a:cxnSpLocks/>
            </p:cNvCxnSpPr>
            <p:nvPr/>
          </p:nvCxnSpPr>
          <p:spPr>
            <a:xfrm>
              <a:off x="9018284" y="2818689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4" name="Straight Connector 623">
              <a:extLst>
                <a:ext uri="{FF2B5EF4-FFF2-40B4-BE49-F238E27FC236}">
                  <a16:creationId xmlns:a16="http://schemas.microsoft.com/office/drawing/2014/main" id="{234C2E60-DC2A-4A8A-BE34-7E206376A1FD}"/>
                </a:ext>
              </a:extLst>
            </p:cNvPr>
            <p:cNvCxnSpPr>
              <a:cxnSpLocks/>
            </p:cNvCxnSpPr>
            <p:nvPr/>
          </p:nvCxnSpPr>
          <p:spPr>
            <a:xfrm>
              <a:off x="9365119" y="2871912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5" name="Straight Connector 624">
              <a:extLst>
                <a:ext uri="{FF2B5EF4-FFF2-40B4-BE49-F238E27FC236}">
                  <a16:creationId xmlns:a16="http://schemas.microsoft.com/office/drawing/2014/main" id="{A2607A48-5B8C-43AC-A8D9-61D94E5356A0}"/>
                </a:ext>
              </a:extLst>
            </p:cNvPr>
            <p:cNvCxnSpPr>
              <a:cxnSpLocks/>
            </p:cNvCxnSpPr>
            <p:nvPr/>
          </p:nvCxnSpPr>
          <p:spPr>
            <a:xfrm>
              <a:off x="9710112" y="2899913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6" name="Straight Connector 625">
              <a:extLst>
                <a:ext uri="{FF2B5EF4-FFF2-40B4-BE49-F238E27FC236}">
                  <a16:creationId xmlns:a16="http://schemas.microsoft.com/office/drawing/2014/main" id="{D06BD6E4-7B39-4E3F-9F84-11991FCC3AF6}"/>
                </a:ext>
              </a:extLst>
            </p:cNvPr>
            <p:cNvCxnSpPr>
              <a:cxnSpLocks/>
            </p:cNvCxnSpPr>
            <p:nvPr/>
          </p:nvCxnSpPr>
          <p:spPr>
            <a:xfrm>
              <a:off x="10063448" y="2930404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8" name="Group 627">
            <a:extLst>
              <a:ext uri="{FF2B5EF4-FFF2-40B4-BE49-F238E27FC236}">
                <a16:creationId xmlns:a16="http://schemas.microsoft.com/office/drawing/2014/main" id="{7AC8A88A-47F0-4D1B-A62D-9B3BE533D208}"/>
              </a:ext>
            </a:extLst>
          </p:cNvPr>
          <p:cNvGrpSpPr/>
          <p:nvPr/>
        </p:nvGrpSpPr>
        <p:grpSpPr>
          <a:xfrm>
            <a:off x="1817187" y="4119645"/>
            <a:ext cx="8415028" cy="2107165"/>
            <a:chOff x="2000051" y="1970900"/>
            <a:chExt cx="8415028" cy="2107165"/>
          </a:xfrm>
        </p:grpSpPr>
        <p:cxnSp>
          <p:nvCxnSpPr>
            <p:cNvPr id="630" name="Straight Connector 629">
              <a:extLst>
                <a:ext uri="{FF2B5EF4-FFF2-40B4-BE49-F238E27FC236}">
                  <a16:creationId xmlns:a16="http://schemas.microsoft.com/office/drawing/2014/main" id="{D8592547-769E-411B-9B4A-425B27003CCF}"/>
                </a:ext>
              </a:extLst>
            </p:cNvPr>
            <p:cNvCxnSpPr>
              <a:cxnSpLocks/>
            </p:cNvCxnSpPr>
            <p:nvPr/>
          </p:nvCxnSpPr>
          <p:spPr>
            <a:xfrm>
              <a:off x="2000051" y="1970900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1" name="Straight Connector 630">
              <a:extLst>
                <a:ext uri="{FF2B5EF4-FFF2-40B4-BE49-F238E27FC236}">
                  <a16:creationId xmlns:a16="http://schemas.microsoft.com/office/drawing/2014/main" id="{9D1B74BE-3ABA-473C-AA72-A9AE518BCB7B}"/>
                </a:ext>
              </a:extLst>
            </p:cNvPr>
            <p:cNvCxnSpPr>
              <a:cxnSpLocks/>
            </p:cNvCxnSpPr>
            <p:nvPr/>
          </p:nvCxnSpPr>
          <p:spPr>
            <a:xfrm>
              <a:off x="2358367" y="2037845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2" name="Straight Connector 631">
              <a:extLst>
                <a:ext uri="{FF2B5EF4-FFF2-40B4-BE49-F238E27FC236}">
                  <a16:creationId xmlns:a16="http://schemas.microsoft.com/office/drawing/2014/main" id="{E9072015-9E35-44A9-8A47-9921CF8CCF03}"/>
                </a:ext>
              </a:extLst>
            </p:cNvPr>
            <p:cNvCxnSpPr>
              <a:cxnSpLocks/>
            </p:cNvCxnSpPr>
            <p:nvPr/>
          </p:nvCxnSpPr>
          <p:spPr>
            <a:xfrm>
              <a:off x="2703360" y="2065846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3" name="Straight Connector 632">
              <a:extLst>
                <a:ext uri="{FF2B5EF4-FFF2-40B4-BE49-F238E27FC236}">
                  <a16:creationId xmlns:a16="http://schemas.microsoft.com/office/drawing/2014/main" id="{C6767D54-8579-47B8-9FB0-15B4EB6F6E36}"/>
                </a:ext>
              </a:extLst>
            </p:cNvPr>
            <p:cNvCxnSpPr>
              <a:cxnSpLocks/>
            </p:cNvCxnSpPr>
            <p:nvPr/>
          </p:nvCxnSpPr>
          <p:spPr>
            <a:xfrm>
              <a:off x="3056696" y="2096337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4" name="Straight Connector 633">
              <a:extLst>
                <a:ext uri="{FF2B5EF4-FFF2-40B4-BE49-F238E27FC236}">
                  <a16:creationId xmlns:a16="http://schemas.microsoft.com/office/drawing/2014/main" id="{5BAB57E7-0165-43AF-B543-DD9C3DA2214B}"/>
                </a:ext>
              </a:extLst>
            </p:cNvPr>
            <p:cNvCxnSpPr>
              <a:cxnSpLocks/>
            </p:cNvCxnSpPr>
            <p:nvPr/>
          </p:nvCxnSpPr>
          <p:spPr>
            <a:xfrm>
              <a:off x="3408327" y="2153711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5" name="Straight Connector 634">
              <a:extLst>
                <a:ext uri="{FF2B5EF4-FFF2-40B4-BE49-F238E27FC236}">
                  <a16:creationId xmlns:a16="http://schemas.microsoft.com/office/drawing/2014/main" id="{262D900F-57D6-4AA6-860C-5CDB2A49EBDF}"/>
                </a:ext>
              </a:extLst>
            </p:cNvPr>
            <p:cNvCxnSpPr>
              <a:cxnSpLocks/>
            </p:cNvCxnSpPr>
            <p:nvPr/>
          </p:nvCxnSpPr>
          <p:spPr>
            <a:xfrm>
              <a:off x="3749209" y="2185449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6" name="Straight Connector 635">
              <a:extLst>
                <a:ext uri="{FF2B5EF4-FFF2-40B4-BE49-F238E27FC236}">
                  <a16:creationId xmlns:a16="http://schemas.microsoft.com/office/drawing/2014/main" id="{FE54566C-278F-4948-8BE9-43885ECFD456}"/>
                </a:ext>
              </a:extLst>
            </p:cNvPr>
            <p:cNvCxnSpPr>
              <a:cxnSpLocks/>
            </p:cNvCxnSpPr>
            <p:nvPr/>
          </p:nvCxnSpPr>
          <p:spPr>
            <a:xfrm>
              <a:off x="4103501" y="2210200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7" name="Straight Connector 636">
              <a:extLst>
                <a:ext uri="{FF2B5EF4-FFF2-40B4-BE49-F238E27FC236}">
                  <a16:creationId xmlns:a16="http://schemas.microsoft.com/office/drawing/2014/main" id="{BA24B042-A95E-408A-A994-FCBA9508D4F9}"/>
                </a:ext>
              </a:extLst>
            </p:cNvPr>
            <p:cNvCxnSpPr>
              <a:cxnSpLocks/>
            </p:cNvCxnSpPr>
            <p:nvPr/>
          </p:nvCxnSpPr>
          <p:spPr>
            <a:xfrm>
              <a:off x="4461817" y="2277145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8" name="Straight Connector 637">
              <a:extLst>
                <a:ext uri="{FF2B5EF4-FFF2-40B4-BE49-F238E27FC236}">
                  <a16:creationId xmlns:a16="http://schemas.microsoft.com/office/drawing/2014/main" id="{D04BE90F-0F3B-4C2C-9246-FE000F26BF41}"/>
                </a:ext>
              </a:extLst>
            </p:cNvPr>
            <p:cNvCxnSpPr>
              <a:cxnSpLocks/>
            </p:cNvCxnSpPr>
            <p:nvPr/>
          </p:nvCxnSpPr>
          <p:spPr>
            <a:xfrm>
              <a:off x="4806810" y="2305146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9" name="Straight Connector 638">
              <a:extLst>
                <a:ext uri="{FF2B5EF4-FFF2-40B4-BE49-F238E27FC236}">
                  <a16:creationId xmlns:a16="http://schemas.microsoft.com/office/drawing/2014/main" id="{3CB8EAB5-A49E-45A8-BE59-F7240A9D79A6}"/>
                </a:ext>
              </a:extLst>
            </p:cNvPr>
            <p:cNvCxnSpPr>
              <a:cxnSpLocks/>
            </p:cNvCxnSpPr>
            <p:nvPr/>
          </p:nvCxnSpPr>
          <p:spPr>
            <a:xfrm>
              <a:off x="5160146" y="2335637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0" name="Straight Connector 639">
              <a:extLst>
                <a:ext uri="{FF2B5EF4-FFF2-40B4-BE49-F238E27FC236}">
                  <a16:creationId xmlns:a16="http://schemas.microsoft.com/office/drawing/2014/main" id="{E25C4822-96C9-4A44-9CC1-23326C1C467E}"/>
                </a:ext>
              </a:extLst>
            </p:cNvPr>
            <p:cNvCxnSpPr>
              <a:cxnSpLocks/>
            </p:cNvCxnSpPr>
            <p:nvPr/>
          </p:nvCxnSpPr>
          <p:spPr>
            <a:xfrm>
              <a:off x="5511777" y="2393011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1" name="Straight Connector 640">
              <a:extLst>
                <a:ext uri="{FF2B5EF4-FFF2-40B4-BE49-F238E27FC236}">
                  <a16:creationId xmlns:a16="http://schemas.microsoft.com/office/drawing/2014/main" id="{916F1F65-B2C1-4D7C-A038-2F3AE2667393}"/>
                </a:ext>
              </a:extLst>
            </p:cNvPr>
            <p:cNvCxnSpPr>
              <a:cxnSpLocks/>
            </p:cNvCxnSpPr>
            <p:nvPr/>
          </p:nvCxnSpPr>
          <p:spPr>
            <a:xfrm>
              <a:off x="5869226" y="2452791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2" name="Straight Connector 641">
              <a:extLst>
                <a:ext uri="{FF2B5EF4-FFF2-40B4-BE49-F238E27FC236}">
                  <a16:creationId xmlns:a16="http://schemas.microsoft.com/office/drawing/2014/main" id="{72B69969-93A0-4569-85E9-082FF840CAA3}"/>
                </a:ext>
              </a:extLst>
            </p:cNvPr>
            <p:cNvCxnSpPr>
              <a:cxnSpLocks/>
            </p:cNvCxnSpPr>
            <p:nvPr/>
          </p:nvCxnSpPr>
          <p:spPr>
            <a:xfrm>
              <a:off x="6223518" y="2477542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3" name="Straight Connector 642">
              <a:extLst>
                <a:ext uri="{FF2B5EF4-FFF2-40B4-BE49-F238E27FC236}">
                  <a16:creationId xmlns:a16="http://schemas.microsoft.com/office/drawing/2014/main" id="{B0648A83-0F63-49EA-95EE-8238B2176DCD}"/>
                </a:ext>
              </a:extLst>
            </p:cNvPr>
            <p:cNvCxnSpPr>
              <a:cxnSpLocks/>
            </p:cNvCxnSpPr>
            <p:nvPr/>
          </p:nvCxnSpPr>
          <p:spPr>
            <a:xfrm>
              <a:off x="6561954" y="2544487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4" name="Straight Connector 643">
              <a:extLst>
                <a:ext uri="{FF2B5EF4-FFF2-40B4-BE49-F238E27FC236}">
                  <a16:creationId xmlns:a16="http://schemas.microsoft.com/office/drawing/2014/main" id="{31D01753-233D-4755-A679-7A2F99899D40}"/>
                </a:ext>
              </a:extLst>
            </p:cNvPr>
            <p:cNvCxnSpPr>
              <a:cxnSpLocks/>
            </p:cNvCxnSpPr>
            <p:nvPr/>
          </p:nvCxnSpPr>
          <p:spPr>
            <a:xfrm>
              <a:off x="6906947" y="2572488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5" name="Straight Connector 644">
              <a:extLst>
                <a:ext uri="{FF2B5EF4-FFF2-40B4-BE49-F238E27FC236}">
                  <a16:creationId xmlns:a16="http://schemas.microsoft.com/office/drawing/2014/main" id="{D74690CC-2995-494F-9A2E-DE4764B948B6}"/>
                </a:ext>
              </a:extLst>
            </p:cNvPr>
            <p:cNvCxnSpPr>
              <a:cxnSpLocks/>
            </p:cNvCxnSpPr>
            <p:nvPr/>
          </p:nvCxnSpPr>
          <p:spPr>
            <a:xfrm>
              <a:off x="7260283" y="2602979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6" name="Straight Connector 645">
              <a:extLst>
                <a:ext uri="{FF2B5EF4-FFF2-40B4-BE49-F238E27FC236}">
                  <a16:creationId xmlns:a16="http://schemas.microsoft.com/office/drawing/2014/main" id="{112A0278-138A-4024-9895-D77FC3237FF8}"/>
                </a:ext>
              </a:extLst>
            </p:cNvPr>
            <p:cNvCxnSpPr>
              <a:cxnSpLocks/>
            </p:cNvCxnSpPr>
            <p:nvPr/>
          </p:nvCxnSpPr>
          <p:spPr>
            <a:xfrm>
              <a:off x="7611914" y="2660353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7" name="Straight Connector 646">
              <a:extLst>
                <a:ext uri="{FF2B5EF4-FFF2-40B4-BE49-F238E27FC236}">
                  <a16:creationId xmlns:a16="http://schemas.microsoft.com/office/drawing/2014/main" id="{C33DA44C-5E74-4CD3-88B4-24249222888E}"/>
                </a:ext>
              </a:extLst>
            </p:cNvPr>
            <p:cNvCxnSpPr>
              <a:cxnSpLocks/>
            </p:cNvCxnSpPr>
            <p:nvPr/>
          </p:nvCxnSpPr>
          <p:spPr>
            <a:xfrm>
              <a:off x="7968324" y="2702823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8" name="Straight Connector 647">
              <a:extLst>
                <a:ext uri="{FF2B5EF4-FFF2-40B4-BE49-F238E27FC236}">
                  <a16:creationId xmlns:a16="http://schemas.microsoft.com/office/drawing/2014/main" id="{1D747E83-AE60-4A4E-8C5F-58421C2336E9}"/>
                </a:ext>
              </a:extLst>
            </p:cNvPr>
            <p:cNvCxnSpPr>
              <a:cxnSpLocks/>
            </p:cNvCxnSpPr>
            <p:nvPr/>
          </p:nvCxnSpPr>
          <p:spPr>
            <a:xfrm>
              <a:off x="8313317" y="2730824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9" name="Straight Connector 648">
              <a:extLst>
                <a:ext uri="{FF2B5EF4-FFF2-40B4-BE49-F238E27FC236}">
                  <a16:creationId xmlns:a16="http://schemas.microsoft.com/office/drawing/2014/main" id="{F9BA6094-4AFB-45E1-BDE4-C851C3AD1D4F}"/>
                </a:ext>
              </a:extLst>
            </p:cNvPr>
            <p:cNvCxnSpPr>
              <a:cxnSpLocks/>
            </p:cNvCxnSpPr>
            <p:nvPr/>
          </p:nvCxnSpPr>
          <p:spPr>
            <a:xfrm>
              <a:off x="8666653" y="2761315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0" name="Straight Connector 649">
              <a:extLst>
                <a:ext uri="{FF2B5EF4-FFF2-40B4-BE49-F238E27FC236}">
                  <a16:creationId xmlns:a16="http://schemas.microsoft.com/office/drawing/2014/main" id="{7AF19C97-19C7-4B9E-B4C4-F450FBEBDBCA}"/>
                </a:ext>
              </a:extLst>
            </p:cNvPr>
            <p:cNvCxnSpPr>
              <a:cxnSpLocks/>
            </p:cNvCxnSpPr>
            <p:nvPr/>
          </p:nvCxnSpPr>
          <p:spPr>
            <a:xfrm>
              <a:off x="9018284" y="2818689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1" name="Straight Connector 650">
              <a:extLst>
                <a:ext uri="{FF2B5EF4-FFF2-40B4-BE49-F238E27FC236}">
                  <a16:creationId xmlns:a16="http://schemas.microsoft.com/office/drawing/2014/main" id="{FD8F5B64-CA12-48CF-892C-B5AF33D82381}"/>
                </a:ext>
              </a:extLst>
            </p:cNvPr>
            <p:cNvCxnSpPr>
              <a:cxnSpLocks/>
            </p:cNvCxnSpPr>
            <p:nvPr/>
          </p:nvCxnSpPr>
          <p:spPr>
            <a:xfrm>
              <a:off x="9365119" y="2871912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2" name="Straight Connector 651">
              <a:extLst>
                <a:ext uri="{FF2B5EF4-FFF2-40B4-BE49-F238E27FC236}">
                  <a16:creationId xmlns:a16="http://schemas.microsoft.com/office/drawing/2014/main" id="{CA51CBE9-F1CA-46DF-95D8-78C2CE2723CA}"/>
                </a:ext>
              </a:extLst>
            </p:cNvPr>
            <p:cNvCxnSpPr>
              <a:cxnSpLocks/>
            </p:cNvCxnSpPr>
            <p:nvPr/>
          </p:nvCxnSpPr>
          <p:spPr>
            <a:xfrm>
              <a:off x="9710112" y="2899913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3" name="Straight Connector 652">
              <a:extLst>
                <a:ext uri="{FF2B5EF4-FFF2-40B4-BE49-F238E27FC236}">
                  <a16:creationId xmlns:a16="http://schemas.microsoft.com/office/drawing/2014/main" id="{2449D754-459F-4091-B93F-C1BC2E291BC5}"/>
                </a:ext>
              </a:extLst>
            </p:cNvPr>
            <p:cNvCxnSpPr>
              <a:cxnSpLocks/>
            </p:cNvCxnSpPr>
            <p:nvPr/>
          </p:nvCxnSpPr>
          <p:spPr>
            <a:xfrm>
              <a:off x="10063448" y="2930404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4" name="Straight Connector 653">
              <a:extLst>
                <a:ext uri="{FF2B5EF4-FFF2-40B4-BE49-F238E27FC236}">
                  <a16:creationId xmlns:a16="http://schemas.microsoft.com/office/drawing/2014/main" id="{52BACD3B-4441-4B55-B9F3-C5AB8FE4078B}"/>
                </a:ext>
              </a:extLst>
            </p:cNvPr>
            <p:cNvCxnSpPr>
              <a:cxnSpLocks/>
            </p:cNvCxnSpPr>
            <p:nvPr/>
          </p:nvCxnSpPr>
          <p:spPr>
            <a:xfrm>
              <a:off x="10415079" y="2987778"/>
              <a:ext cx="0" cy="109028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56" name="Straight Connector 655">
            <a:extLst>
              <a:ext uri="{FF2B5EF4-FFF2-40B4-BE49-F238E27FC236}">
                <a16:creationId xmlns:a16="http://schemas.microsoft.com/office/drawing/2014/main" id="{85641196-E2C3-4CE1-B83C-DB5617CD0632}"/>
              </a:ext>
            </a:extLst>
          </p:cNvPr>
          <p:cNvCxnSpPr>
            <a:cxnSpLocks/>
          </p:cNvCxnSpPr>
          <p:nvPr/>
        </p:nvCxnSpPr>
        <p:spPr>
          <a:xfrm>
            <a:off x="1650858" y="3021177"/>
            <a:ext cx="0" cy="1090287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1" name="Rectangle 410">
            <a:extLst>
              <a:ext uri="{FF2B5EF4-FFF2-40B4-BE49-F238E27FC236}">
                <a16:creationId xmlns:a16="http://schemas.microsoft.com/office/drawing/2014/main" id="{6FC80255-C209-4DF2-BCF0-90402C1CCE8F}"/>
              </a:ext>
            </a:extLst>
          </p:cNvPr>
          <p:cNvSpPr/>
          <p:nvPr/>
        </p:nvSpPr>
        <p:spPr>
          <a:xfrm>
            <a:off x="2701514" y="1506743"/>
            <a:ext cx="1830899" cy="4675249"/>
          </a:xfrm>
          <a:custGeom>
            <a:avLst/>
            <a:gdLst>
              <a:gd name="connsiteX0" fmla="*/ 0 w 5360129"/>
              <a:gd name="connsiteY0" fmla="*/ 0 h 290463"/>
              <a:gd name="connsiteX1" fmla="*/ 5360129 w 5360129"/>
              <a:gd name="connsiteY1" fmla="*/ 0 h 290463"/>
              <a:gd name="connsiteX2" fmla="*/ 5360129 w 5360129"/>
              <a:gd name="connsiteY2" fmla="*/ 290463 h 290463"/>
              <a:gd name="connsiteX3" fmla="*/ 0 w 5360129"/>
              <a:gd name="connsiteY3" fmla="*/ 290463 h 290463"/>
              <a:gd name="connsiteX4" fmla="*/ 0 w 5360129"/>
              <a:gd name="connsiteY4" fmla="*/ 0 h 290463"/>
              <a:gd name="connsiteX0" fmla="*/ 0 w 5360129"/>
              <a:gd name="connsiteY0" fmla="*/ 0 h 1809547"/>
              <a:gd name="connsiteX1" fmla="*/ 5360129 w 5360129"/>
              <a:gd name="connsiteY1" fmla="*/ 0 h 1809547"/>
              <a:gd name="connsiteX2" fmla="*/ 1429684 w 5360129"/>
              <a:gd name="connsiteY2" fmla="*/ 1809547 h 1809547"/>
              <a:gd name="connsiteX3" fmla="*/ 0 w 5360129"/>
              <a:gd name="connsiteY3" fmla="*/ 290463 h 1809547"/>
              <a:gd name="connsiteX4" fmla="*/ 0 w 5360129"/>
              <a:gd name="connsiteY4" fmla="*/ 0 h 1809547"/>
              <a:gd name="connsiteX0" fmla="*/ 0 w 1429684"/>
              <a:gd name="connsiteY0" fmla="*/ 206477 h 2016024"/>
              <a:gd name="connsiteX1" fmla="*/ 1429683 w 1429684"/>
              <a:gd name="connsiteY1" fmla="*/ 0 h 2016024"/>
              <a:gd name="connsiteX2" fmla="*/ 1429684 w 1429684"/>
              <a:gd name="connsiteY2" fmla="*/ 2016024 h 2016024"/>
              <a:gd name="connsiteX3" fmla="*/ 0 w 1429684"/>
              <a:gd name="connsiteY3" fmla="*/ 496940 h 2016024"/>
              <a:gd name="connsiteX4" fmla="*/ 0 w 1429684"/>
              <a:gd name="connsiteY4" fmla="*/ 206477 h 2016024"/>
              <a:gd name="connsiteX0" fmla="*/ 0 w 1429684"/>
              <a:gd name="connsiteY0" fmla="*/ 206477 h 2016024"/>
              <a:gd name="connsiteX1" fmla="*/ 1429683 w 1429684"/>
              <a:gd name="connsiteY1" fmla="*/ 0 h 2016024"/>
              <a:gd name="connsiteX2" fmla="*/ 1429684 w 1429684"/>
              <a:gd name="connsiteY2" fmla="*/ 2016024 h 2016024"/>
              <a:gd name="connsiteX3" fmla="*/ 18661 w 1429684"/>
              <a:gd name="connsiteY3" fmla="*/ 1457994 h 2016024"/>
              <a:gd name="connsiteX4" fmla="*/ 0 w 1429684"/>
              <a:gd name="connsiteY4" fmla="*/ 206477 h 2016024"/>
              <a:gd name="connsiteX0" fmla="*/ 0 w 1821570"/>
              <a:gd name="connsiteY0" fmla="*/ 206477 h 4469975"/>
              <a:gd name="connsiteX1" fmla="*/ 1429683 w 1821570"/>
              <a:gd name="connsiteY1" fmla="*/ 0 h 4469975"/>
              <a:gd name="connsiteX2" fmla="*/ 1821570 w 1821570"/>
              <a:gd name="connsiteY2" fmla="*/ 4469975 h 4469975"/>
              <a:gd name="connsiteX3" fmla="*/ 18661 w 1821570"/>
              <a:gd name="connsiteY3" fmla="*/ 1457994 h 4469975"/>
              <a:gd name="connsiteX4" fmla="*/ 0 w 1821570"/>
              <a:gd name="connsiteY4" fmla="*/ 206477 h 4469975"/>
              <a:gd name="connsiteX0" fmla="*/ 0 w 1830899"/>
              <a:gd name="connsiteY0" fmla="*/ 411751 h 4675249"/>
              <a:gd name="connsiteX1" fmla="*/ 1830899 w 1830899"/>
              <a:gd name="connsiteY1" fmla="*/ 0 h 4675249"/>
              <a:gd name="connsiteX2" fmla="*/ 1821570 w 1830899"/>
              <a:gd name="connsiteY2" fmla="*/ 4675249 h 4675249"/>
              <a:gd name="connsiteX3" fmla="*/ 18661 w 1830899"/>
              <a:gd name="connsiteY3" fmla="*/ 1663268 h 4675249"/>
              <a:gd name="connsiteX4" fmla="*/ 0 w 1830899"/>
              <a:gd name="connsiteY4" fmla="*/ 411751 h 4675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30899" h="4675249">
                <a:moveTo>
                  <a:pt x="0" y="411751"/>
                </a:moveTo>
                <a:lnTo>
                  <a:pt x="1830899" y="0"/>
                </a:lnTo>
                <a:cubicBezTo>
                  <a:pt x="1830899" y="672008"/>
                  <a:pt x="1821570" y="4003241"/>
                  <a:pt x="1821570" y="4675249"/>
                </a:cubicBezTo>
                <a:lnTo>
                  <a:pt x="18661" y="1663268"/>
                </a:lnTo>
                <a:lnTo>
                  <a:pt x="0" y="411751"/>
                </a:lnTo>
                <a:close/>
              </a:path>
            </a:pathLst>
          </a:custGeom>
          <a:solidFill>
            <a:schemeClr val="bg1">
              <a:lumMod val="8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98D7F83-BE92-4116-BD89-A2FA87B07A14}"/>
              </a:ext>
            </a:extLst>
          </p:cNvPr>
          <p:cNvSpPr/>
          <p:nvPr/>
        </p:nvSpPr>
        <p:spPr>
          <a:xfrm>
            <a:off x="1967414" y="1925451"/>
            <a:ext cx="737729" cy="1255019"/>
          </a:xfrm>
          <a:prstGeom prst="rect">
            <a:avLst/>
          </a:prstGeom>
          <a:noFill/>
          <a:ln w="31750">
            <a:solidFill>
              <a:srgbClr val="D2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44D6B4D-5C7B-4C26-A559-579868D7D7AE}"/>
              </a:ext>
            </a:extLst>
          </p:cNvPr>
          <p:cNvSpPr/>
          <p:nvPr/>
        </p:nvSpPr>
        <p:spPr>
          <a:xfrm>
            <a:off x="4506476" y="1515276"/>
            <a:ext cx="5360129" cy="4686713"/>
          </a:xfrm>
          <a:prstGeom prst="rect">
            <a:avLst/>
          </a:prstGeom>
          <a:solidFill>
            <a:schemeClr val="bg1"/>
          </a:solidFill>
          <a:ln w="25400">
            <a:solidFill>
              <a:srgbClr val="D2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B85C804-FF3A-4946-8878-7507BAF5CB9F}"/>
              </a:ext>
            </a:extLst>
          </p:cNvPr>
          <p:cNvSpPr/>
          <p:nvPr/>
        </p:nvSpPr>
        <p:spPr>
          <a:xfrm>
            <a:off x="5650458" y="2202597"/>
            <a:ext cx="3090829" cy="345147"/>
          </a:xfrm>
          <a:prstGeom prst="rect">
            <a:avLst/>
          </a:prstGeom>
          <a:solidFill>
            <a:srgbClr val="4472C4"/>
          </a:solidFill>
          <a:ln w="34925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FAE3134-8ECB-4E95-974F-7ED49FCAAF2D}"/>
              </a:ext>
            </a:extLst>
          </p:cNvPr>
          <p:cNvCxnSpPr>
            <a:cxnSpLocks/>
          </p:cNvCxnSpPr>
          <p:nvPr/>
        </p:nvCxnSpPr>
        <p:spPr>
          <a:xfrm>
            <a:off x="5666381" y="4891902"/>
            <a:ext cx="1485243" cy="0"/>
          </a:xfrm>
          <a:prstGeom prst="straightConnector1">
            <a:avLst/>
          </a:prstGeom>
          <a:ln w="69850">
            <a:solidFill>
              <a:srgbClr val="D2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C1F43FDB-7264-466B-A2C9-084635A29653}"/>
              </a:ext>
            </a:extLst>
          </p:cNvPr>
          <p:cNvSpPr txBox="1"/>
          <p:nvPr/>
        </p:nvSpPr>
        <p:spPr>
          <a:xfrm>
            <a:off x="5840816" y="4217276"/>
            <a:ext cx="11576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D2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 </a:t>
            </a:r>
            <a:r>
              <a:rPr kumimoji="0" lang="en-US" sz="3200" b="1" i="1" u="none" strike="noStrike" kern="1200" cap="none" spc="0" normalizeH="0" baseline="0" noProof="0" dirty="0">
                <a:ln>
                  <a:noFill/>
                </a:ln>
                <a:solidFill>
                  <a:srgbClr val="D2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m/z</a:t>
            </a:r>
          </a:p>
        </p:txBody>
      </p:sp>
      <p:cxnSp>
        <p:nvCxnSpPr>
          <p:cNvPr id="420" name="Straight Arrow Connector 419">
            <a:extLst>
              <a:ext uri="{FF2B5EF4-FFF2-40B4-BE49-F238E27FC236}">
                <a16:creationId xmlns:a16="http://schemas.microsoft.com/office/drawing/2014/main" id="{D3D689A1-AC2B-464F-94D4-380CA39AA02A}"/>
              </a:ext>
            </a:extLst>
          </p:cNvPr>
          <p:cNvCxnSpPr>
            <a:cxnSpLocks/>
          </p:cNvCxnSpPr>
          <p:nvPr/>
        </p:nvCxnSpPr>
        <p:spPr>
          <a:xfrm>
            <a:off x="5669120" y="2936098"/>
            <a:ext cx="3020995" cy="0"/>
          </a:xfrm>
          <a:prstGeom prst="straightConnector1">
            <a:avLst/>
          </a:prstGeom>
          <a:ln w="698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8" name="Rectangle 657">
            <a:extLst>
              <a:ext uri="{FF2B5EF4-FFF2-40B4-BE49-F238E27FC236}">
                <a16:creationId xmlns:a16="http://schemas.microsoft.com/office/drawing/2014/main" id="{9A187658-454D-4F0E-AEDC-5D1D44D4EFD2}"/>
              </a:ext>
            </a:extLst>
          </p:cNvPr>
          <p:cNvSpPr/>
          <p:nvPr/>
        </p:nvSpPr>
        <p:spPr>
          <a:xfrm>
            <a:off x="8756427" y="2690808"/>
            <a:ext cx="1022850" cy="345147"/>
          </a:xfrm>
          <a:prstGeom prst="rect">
            <a:avLst/>
          </a:prstGeom>
          <a:solidFill>
            <a:srgbClr val="4472C4"/>
          </a:solidFill>
          <a:ln w="34925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59" name="Rectangle 658">
            <a:extLst>
              <a:ext uri="{FF2B5EF4-FFF2-40B4-BE49-F238E27FC236}">
                <a16:creationId xmlns:a16="http://schemas.microsoft.com/office/drawing/2014/main" id="{8930EFFB-3458-4685-ADBC-AF00DDA86317}"/>
              </a:ext>
            </a:extLst>
          </p:cNvPr>
          <p:cNvSpPr/>
          <p:nvPr/>
        </p:nvSpPr>
        <p:spPr>
          <a:xfrm>
            <a:off x="4638359" y="1738580"/>
            <a:ext cx="987244" cy="345147"/>
          </a:xfrm>
          <a:prstGeom prst="rect">
            <a:avLst/>
          </a:prstGeom>
          <a:solidFill>
            <a:srgbClr val="4472C4"/>
          </a:solidFill>
          <a:ln w="34925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60" name="Rectangle 659">
            <a:extLst>
              <a:ext uri="{FF2B5EF4-FFF2-40B4-BE49-F238E27FC236}">
                <a16:creationId xmlns:a16="http://schemas.microsoft.com/office/drawing/2014/main" id="{34DEBD37-FEE3-4AE0-92EB-A061062A782C}"/>
              </a:ext>
            </a:extLst>
          </p:cNvPr>
          <p:cNvSpPr/>
          <p:nvPr/>
        </p:nvSpPr>
        <p:spPr>
          <a:xfrm>
            <a:off x="4621268" y="5229359"/>
            <a:ext cx="2555942" cy="345147"/>
          </a:xfrm>
          <a:prstGeom prst="rect">
            <a:avLst/>
          </a:prstGeom>
          <a:solidFill>
            <a:srgbClr val="4472C4"/>
          </a:solidFill>
          <a:ln w="34925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61" name="Rectangle 660">
            <a:extLst>
              <a:ext uri="{FF2B5EF4-FFF2-40B4-BE49-F238E27FC236}">
                <a16:creationId xmlns:a16="http://schemas.microsoft.com/office/drawing/2014/main" id="{0E61307C-F70B-4490-A13A-3E5C91D9E79D}"/>
              </a:ext>
            </a:extLst>
          </p:cNvPr>
          <p:cNvSpPr/>
          <p:nvPr/>
        </p:nvSpPr>
        <p:spPr>
          <a:xfrm>
            <a:off x="7193767" y="5700945"/>
            <a:ext cx="2575384" cy="345147"/>
          </a:xfrm>
          <a:prstGeom prst="rect">
            <a:avLst/>
          </a:prstGeom>
          <a:solidFill>
            <a:srgbClr val="4472C4"/>
          </a:solidFill>
          <a:ln w="34925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62" name="Rectangle 661">
            <a:extLst>
              <a:ext uri="{FF2B5EF4-FFF2-40B4-BE49-F238E27FC236}">
                <a16:creationId xmlns:a16="http://schemas.microsoft.com/office/drawing/2014/main" id="{6204DD0B-D90E-41E8-AC5C-69BE7A6FA80B}"/>
              </a:ext>
            </a:extLst>
          </p:cNvPr>
          <p:cNvSpPr/>
          <p:nvPr/>
        </p:nvSpPr>
        <p:spPr>
          <a:xfrm rot="16200000">
            <a:off x="7112477" y="3443405"/>
            <a:ext cx="4456817" cy="955872"/>
          </a:xfrm>
          <a:prstGeom prst="rect">
            <a:avLst/>
          </a:prstGeom>
          <a:gradFill>
            <a:gsLst>
              <a:gs pos="0">
                <a:srgbClr val="F6F8FC">
                  <a:alpha val="0"/>
                </a:srgbClr>
              </a:gs>
              <a:gs pos="88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63" name="Rectangle 662">
            <a:extLst>
              <a:ext uri="{FF2B5EF4-FFF2-40B4-BE49-F238E27FC236}">
                <a16:creationId xmlns:a16="http://schemas.microsoft.com/office/drawing/2014/main" id="{6EF32B88-A067-47D0-B3A0-257A4D0C0A5D}"/>
              </a:ext>
            </a:extLst>
          </p:cNvPr>
          <p:cNvSpPr/>
          <p:nvPr/>
        </p:nvSpPr>
        <p:spPr>
          <a:xfrm rot="5400000">
            <a:off x="2898423" y="3259274"/>
            <a:ext cx="4248792" cy="955872"/>
          </a:xfrm>
          <a:prstGeom prst="rect">
            <a:avLst/>
          </a:prstGeom>
          <a:gradFill>
            <a:gsLst>
              <a:gs pos="0">
                <a:srgbClr val="F6F8FC">
                  <a:alpha val="0"/>
                </a:srgbClr>
              </a:gs>
              <a:gs pos="88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D5BFFD4-01E6-4DCE-9515-1EE483DD28A9}"/>
              </a:ext>
            </a:extLst>
          </p:cNvPr>
          <p:cNvCxnSpPr>
            <a:cxnSpLocks/>
          </p:cNvCxnSpPr>
          <p:nvPr/>
        </p:nvCxnSpPr>
        <p:spPr>
          <a:xfrm>
            <a:off x="5641127" y="1717975"/>
            <a:ext cx="0" cy="4375164"/>
          </a:xfrm>
          <a:prstGeom prst="line">
            <a:avLst/>
          </a:prstGeom>
          <a:ln w="38100">
            <a:solidFill>
              <a:schemeClr val="bg1">
                <a:lumMod val="50000"/>
                <a:alpha val="7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4" name="Straight Connector 663">
            <a:extLst>
              <a:ext uri="{FF2B5EF4-FFF2-40B4-BE49-F238E27FC236}">
                <a16:creationId xmlns:a16="http://schemas.microsoft.com/office/drawing/2014/main" id="{1E45D46B-6D2B-4EF8-B3DB-E9A0EA7B8450}"/>
              </a:ext>
            </a:extLst>
          </p:cNvPr>
          <p:cNvCxnSpPr>
            <a:cxnSpLocks/>
          </p:cNvCxnSpPr>
          <p:nvPr/>
        </p:nvCxnSpPr>
        <p:spPr>
          <a:xfrm>
            <a:off x="7186541" y="1612814"/>
            <a:ext cx="2" cy="4557371"/>
          </a:xfrm>
          <a:prstGeom prst="line">
            <a:avLst/>
          </a:prstGeom>
          <a:ln w="38100">
            <a:solidFill>
              <a:schemeClr val="bg1">
                <a:lumMod val="50000"/>
                <a:alpha val="7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5" name="Straight Connector 664">
            <a:extLst>
              <a:ext uri="{FF2B5EF4-FFF2-40B4-BE49-F238E27FC236}">
                <a16:creationId xmlns:a16="http://schemas.microsoft.com/office/drawing/2014/main" id="{FF77DCA2-335D-4C70-B252-3E11E7759965}"/>
              </a:ext>
            </a:extLst>
          </p:cNvPr>
          <p:cNvCxnSpPr>
            <a:cxnSpLocks/>
          </p:cNvCxnSpPr>
          <p:nvPr/>
        </p:nvCxnSpPr>
        <p:spPr>
          <a:xfrm>
            <a:off x="8741287" y="1640807"/>
            <a:ext cx="0" cy="4508943"/>
          </a:xfrm>
          <a:prstGeom prst="line">
            <a:avLst/>
          </a:prstGeom>
          <a:ln w="38100">
            <a:solidFill>
              <a:schemeClr val="bg1">
                <a:lumMod val="50000"/>
                <a:alpha val="7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1" name="TextBox 420">
            <a:extLst>
              <a:ext uri="{FF2B5EF4-FFF2-40B4-BE49-F238E27FC236}">
                <a16:creationId xmlns:a16="http://schemas.microsoft.com/office/drawing/2014/main" id="{A20F1A69-F0F4-4DBD-B3AB-3A5539637123}"/>
              </a:ext>
            </a:extLst>
          </p:cNvPr>
          <p:cNvSpPr txBox="1"/>
          <p:nvPr/>
        </p:nvSpPr>
        <p:spPr>
          <a:xfrm>
            <a:off x="6758302" y="2939267"/>
            <a:ext cx="9108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 </a:t>
            </a:r>
            <a:r>
              <a:rPr kumimoji="0" lang="en-US" sz="24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m/z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F403C66-8307-459A-B519-6AC5ADFD00F8}"/>
              </a:ext>
            </a:extLst>
          </p:cNvPr>
          <p:cNvSpPr txBox="1"/>
          <p:nvPr/>
        </p:nvSpPr>
        <p:spPr>
          <a:xfrm>
            <a:off x="1278422" y="1390650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400</a:t>
            </a:r>
          </a:p>
        </p:txBody>
      </p:sp>
      <p:sp>
        <p:nvSpPr>
          <p:cNvPr id="238" name="TextBox 237">
            <a:extLst>
              <a:ext uri="{FF2B5EF4-FFF2-40B4-BE49-F238E27FC236}">
                <a16:creationId xmlns:a16="http://schemas.microsoft.com/office/drawing/2014/main" id="{8CBBD473-AF5C-4FCC-A2AC-931860471952}"/>
              </a:ext>
            </a:extLst>
          </p:cNvPr>
          <p:cNvSpPr txBox="1"/>
          <p:nvPr/>
        </p:nvSpPr>
        <p:spPr>
          <a:xfrm>
            <a:off x="10222292" y="1384937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500</a:t>
            </a: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A395CAEA-8A87-48A5-914B-94BC7CFB4443}"/>
              </a:ext>
            </a:extLst>
          </p:cNvPr>
          <p:cNvSpPr txBox="1"/>
          <p:nvPr/>
        </p:nvSpPr>
        <p:spPr>
          <a:xfrm>
            <a:off x="127700" y="6394450"/>
            <a:ext cx="9511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kumimoji="0" lang="en-US" sz="1600" b="0" i="1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Segoe UI Semilight" panose="020B0402040204020203" pitchFamily="34" charset="0"/>
                <a:cs typeface="Segoe UI Semilight" panose="020B0402040204020203" pitchFamily="34" charset="0"/>
              </a:rPr>
              <a:t>Panchaud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Segoe UI Semilight" panose="020B0402040204020203" pitchFamily="34" charset="0"/>
                <a:cs typeface="Segoe UI Semilight" panose="020B0402040204020203" pitchFamily="34" charset="0"/>
              </a:rPr>
              <a:t>, A, et al., Anal. Chem. (2009</a:t>
            </a:r>
            <a:r>
              <a:rPr lang="en-US" sz="16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); Ting, Y, et al., Nat. Meth., (2017); Searle, B, et al., Nat. Comm., (2019)</a:t>
            </a:r>
          </a:p>
        </p:txBody>
      </p:sp>
      <p:sp>
        <p:nvSpPr>
          <p:cNvPr id="221" name="Title 1"/>
          <p:cNvSpPr txBox="1">
            <a:spLocks/>
          </p:cNvSpPr>
          <p:nvPr/>
        </p:nvSpPr>
        <p:spPr>
          <a:xfrm>
            <a:off x="273269" y="231229"/>
            <a:ext cx="11666483" cy="136634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defRPr>
            </a:lvl1pPr>
          </a:lstStyle>
          <a:p>
            <a:r>
              <a:rPr lang="en-US"/>
              <a:t>Gas-phase fractionated DIA: narrow isolation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308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" grpId="0" animBg="1"/>
      <p:bldP spid="8" grpId="0" animBg="1"/>
      <p:bldP spid="9" grpId="0" animBg="1"/>
      <p:bldP spid="10" grpId="0" animBg="1"/>
      <p:bldP spid="16" grpId="0"/>
      <p:bldP spid="658" grpId="0" animBg="1"/>
      <p:bldP spid="659" grpId="0" animBg="1"/>
      <p:bldP spid="660" grpId="0" animBg="1"/>
      <p:bldP spid="661" grpId="0" animBg="1"/>
      <p:bldP spid="662" grpId="0" animBg="1"/>
      <p:bldP spid="663" grpId="0" animBg="1"/>
      <p:bldP spid="4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65A8E23A-FB6F-4995-A449-C21D6FC26B50}"/>
              </a:ext>
            </a:extLst>
          </p:cNvPr>
          <p:cNvGrpSpPr/>
          <p:nvPr/>
        </p:nvGrpSpPr>
        <p:grpSpPr>
          <a:xfrm>
            <a:off x="130959" y="1922588"/>
            <a:ext cx="11839078" cy="3015356"/>
            <a:chOff x="736711" y="1377272"/>
            <a:chExt cx="10080507" cy="2567457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63B32C90-5240-4152-BEE2-6EC1F4F6EFA2}"/>
                </a:ext>
              </a:extLst>
            </p:cNvPr>
            <p:cNvGrpSpPr/>
            <p:nvPr/>
          </p:nvGrpSpPr>
          <p:grpSpPr>
            <a:xfrm>
              <a:off x="6334435" y="1982026"/>
              <a:ext cx="619860" cy="757499"/>
              <a:chOff x="2810111" y="2324442"/>
              <a:chExt cx="688030" cy="840806"/>
            </a:xfrm>
            <a:solidFill>
              <a:schemeClr val="bg1">
                <a:lumMod val="95000"/>
              </a:schemeClr>
            </a:solidFill>
          </p:grpSpPr>
          <p:sp>
            <p:nvSpPr>
              <p:cNvPr id="44" name="Flowchart: Magnetic Disk 43">
                <a:extLst>
                  <a:ext uri="{FF2B5EF4-FFF2-40B4-BE49-F238E27FC236}">
                    <a16:creationId xmlns:a16="http://schemas.microsoft.com/office/drawing/2014/main" id="{AF530C4E-7F80-4EDD-8F7E-910721E7F956}"/>
                  </a:ext>
                </a:extLst>
              </p:cNvPr>
              <p:cNvSpPr/>
              <p:nvPr/>
            </p:nvSpPr>
            <p:spPr>
              <a:xfrm>
                <a:off x="2810111" y="2842462"/>
                <a:ext cx="688030" cy="322786"/>
              </a:xfrm>
              <a:prstGeom prst="flowChartMagneticDisk">
                <a:avLst/>
              </a:prstGeom>
              <a:grpFill/>
              <a:ln w="12700" cap="flat" cmpd="sng" algn="ctr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" name="Flowchart: Magnetic Disk 44">
                <a:extLst>
                  <a:ext uri="{FF2B5EF4-FFF2-40B4-BE49-F238E27FC236}">
                    <a16:creationId xmlns:a16="http://schemas.microsoft.com/office/drawing/2014/main" id="{3C4F3E92-7784-4B4D-86B9-867FA398AFF0}"/>
                  </a:ext>
                </a:extLst>
              </p:cNvPr>
              <p:cNvSpPr/>
              <p:nvPr/>
            </p:nvSpPr>
            <p:spPr>
              <a:xfrm>
                <a:off x="2810111" y="2581714"/>
                <a:ext cx="688030" cy="322786"/>
              </a:xfrm>
              <a:prstGeom prst="flowChartMagneticDisk">
                <a:avLst/>
              </a:prstGeom>
              <a:grpFill/>
              <a:ln w="12700" cap="flat" cmpd="sng" algn="ctr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" name="Flowchart: Magnetic Disk 45">
                <a:extLst>
                  <a:ext uri="{FF2B5EF4-FFF2-40B4-BE49-F238E27FC236}">
                    <a16:creationId xmlns:a16="http://schemas.microsoft.com/office/drawing/2014/main" id="{B8EC407D-7452-44C3-BB54-E564B50F855B}"/>
                  </a:ext>
                </a:extLst>
              </p:cNvPr>
              <p:cNvSpPr/>
              <p:nvPr/>
            </p:nvSpPr>
            <p:spPr>
              <a:xfrm>
                <a:off x="2810111" y="2324442"/>
                <a:ext cx="688030" cy="322786"/>
              </a:xfrm>
              <a:prstGeom prst="flowChartMagneticDisk">
                <a:avLst/>
              </a:prstGeom>
              <a:grpFill/>
              <a:ln w="12700" cap="flat" cmpd="sng" algn="ctr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5FD4EA7E-8BE9-4DEE-94B3-64C103C3F39D}"/>
                </a:ext>
              </a:extLst>
            </p:cNvPr>
            <p:cNvGrpSpPr/>
            <p:nvPr/>
          </p:nvGrpSpPr>
          <p:grpSpPr>
            <a:xfrm>
              <a:off x="2556438" y="1431083"/>
              <a:ext cx="686978" cy="564183"/>
              <a:chOff x="29525652" y="14720085"/>
              <a:chExt cx="1400904" cy="1150498"/>
            </a:xfrm>
          </p:grpSpPr>
          <p:sp>
            <p:nvSpPr>
              <p:cNvPr id="42" name="Flowchart: Multidocument 41">
                <a:extLst>
                  <a:ext uri="{FF2B5EF4-FFF2-40B4-BE49-F238E27FC236}">
                    <a16:creationId xmlns:a16="http://schemas.microsoft.com/office/drawing/2014/main" id="{CD6453FC-707E-4133-BA90-B59CAE7B7ACC}"/>
                  </a:ext>
                </a:extLst>
              </p:cNvPr>
              <p:cNvSpPr/>
              <p:nvPr/>
            </p:nvSpPr>
            <p:spPr>
              <a:xfrm>
                <a:off x="29763935" y="14720085"/>
                <a:ext cx="1162621" cy="902888"/>
              </a:xfrm>
              <a:prstGeom prst="flowChartMultidocumen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" name="Flowchart: Multidocument 42">
                <a:extLst>
                  <a:ext uri="{FF2B5EF4-FFF2-40B4-BE49-F238E27FC236}">
                    <a16:creationId xmlns:a16="http://schemas.microsoft.com/office/drawing/2014/main" id="{AA1FF0AB-B4EF-4F39-8D7C-438FBD04C9A2}"/>
                  </a:ext>
                </a:extLst>
              </p:cNvPr>
              <p:cNvSpPr/>
              <p:nvPr/>
            </p:nvSpPr>
            <p:spPr>
              <a:xfrm>
                <a:off x="29525652" y="14967695"/>
                <a:ext cx="1162621" cy="902888"/>
              </a:xfrm>
              <a:prstGeom prst="flowChartMultidocumen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8F5A59E-E94F-45B2-A0AE-F59953F55952}"/>
                </a:ext>
              </a:extLst>
            </p:cNvPr>
            <p:cNvSpPr txBox="1"/>
            <p:nvPr/>
          </p:nvSpPr>
          <p:spPr>
            <a:xfrm>
              <a:off x="1994620" y="3394404"/>
              <a:ext cx="2263891" cy="550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gas phase fractionated narrow window DIA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328B28E-F4FA-4322-9DB0-220B04A4FC56}"/>
                </a:ext>
              </a:extLst>
            </p:cNvPr>
            <p:cNvSpPr/>
            <p:nvPr/>
          </p:nvSpPr>
          <p:spPr>
            <a:xfrm>
              <a:off x="1580621" y="2027532"/>
              <a:ext cx="277574" cy="708955"/>
            </a:xfrm>
            <a:prstGeom prst="rect">
              <a:avLst/>
            </a:prstGeom>
            <a:blipFill dpi="0" rotWithShape="1"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aturation sat="33000"/>
                        </a14:imgEffect>
                        <a14:imgEffect>
                          <a14:brightnessContrast bright="40000" contrast="-40000"/>
                        </a14:imgEffect>
                      </a14:imgLayer>
                    </a14:imgProps>
                  </a:ext>
                </a:extLst>
              </a:blip>
              <a:srcRect/>
              <a:stretch>
                <a:fillRect l="-386646" t="785" r="-490740" b="-785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ight Brace 8">
              <a:extLst>
                <a:ext uri="{FF2B5EF4-FFF2-40B4-BE49-F238E27FC236}">
                  <a16:creationId xmlns:a16="http://schemas.microsoft.com/office/drawing/2014/main" id="{79F6DE15-B181-4833-9F9D-DF0B5278AE77}"/>
                </a:ext>
              </a:extLst>
            </p:cNvPr>
            <p:cNvSpPr/>
            <p:nvPr/>
          </p:nvSpPr>
          <p:spPr>
            <a:xfrm>
              <a:off x="3852768" y="1414007"/>
              <a:ext cx="183467" cy="1880941"/>
            </a:xfrm>
            <a:prstGeom prst="rightBrace">
              <a:avLst>
                <a:gd name="adj1" fmla="val 48678"/>
                <a:gd name="adj2" fmla="val 50000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E848571-CECF-4BE2-83F3-C07A71E84B1E}"/>
                </a:ext>
              </a:extLst>
            </p:cNvPr>
            <p:cNvGrpSpPr/>
            <p:nvPr/>
          </p:nvGrpSpPr>
          <p:grpSpPr>
            <a:xfrm rot="16200000">
              <a:off x="1545261" y="2178303"/>
              <a:ext cx="1243406" cy="352348"/>
              <a:chOff x="29349954" y="13301933"/>
              <a:chExt cx="1582578" cy="673345"/>
            </a:xfrm>
          </p:grpSpPr>
          <p:cxnSp>
            <p:nvCxnSpPr>
              <p:cNvPr id="39" name="Straight Arrow Connector 38">
                <a:extLst>
                  <a:ext uri="{FF2B5EF4-FFF2-40B4-BE49-F238E27FC236}">
                    <a16:creationId xmlns:a16="http://schemas.microsoft.com/office/drawing/2014/main" id="{3B1C5BC1-2606-431E-AAC4-12A0E3906A52}"/>
                  </a:ext>
                </a:extLst>
              </p:cNvPr>
              <p:cNvCxnSpPr/>
              <p:nvPr/>
            </p:nvCxnSpPr>
            <p:spPr>
              <a:xfrm flipH="1">
                <a:off x="29349954" y="13301934"/>
                <a:ext cx="550166" cy="647023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>
                <a:extLst>
                  <a:ext uri="{FF2B5EF4-FFF2-40B4-BE49-F238E27FC236}">
                    <a16:creationId xmlns:a16="http://schemas.microsoft.com/office/drawing/2014/main" id="{52A0E1DC-AC97-4D1D-AF29-E94333774D47}"/>
                  </a:ext>
                </a:extLst>
              </p:cNvPr>
              <p:cNvCxnSpPr/>
              <p:nvPr/>
            </p:nvCxnSpPr>
            <p:spPr>
              <a:xfrm>
                <a:off x="30382366" y="13301933"/>
                <a:ext cx="550166" cy="647023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>
                <a:extLst>
                  <a:ext uri="{FF2B5EF4-FFF2-40B4-BE49-F238E27FC236}">
                    <a16:creationId xmlns:a16="http://schemas.microsoft.com/office/drawing/2014/main" id="{5391325B-8505-4D0C-8E11-50428D00A46A}"/>
                  </a:ext>
                </a:extLst>
              </p:cNvPr>
              <p:cNvCxnSpPr/>
              <p:nvPr/>
            </p:nvCxnSpPr>
            <p:spPr>
              <a:xfrm>
                <a:off x="30155662" y="13331507"/>
                <a:ext cx="0" cy="643771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6076144-0151-48CD-AAA6-621E956A7707}"/>
                </a:ext>
              </a:extLst>
            </p:cNvPr>
            <p:cNvSpPr txBox="1"/>
            <p:nvPr/>
          </p:nvSpPr>
          <p:spPr>
            <a:xfrm>
              <a:off x="736711" y="2097512"/>
              <a:ext cx="979980" cy="6027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pooled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sample</a:t>
              </a:r>
            </a:p>
          </p:txBody>
        </p:sp>
        <p:sp>
          <p:nvSpPr>
            <p:cNvPr id="12" name="Rectangle: Folded Corner 61">
              <a:extLst>
                <a:ext uri="{FF2B5EF4-FFF2-40B4-BE49-F238E27FC236}">
                  <a16:creationId xmlns:a16="http://schemas.microsoft.com/office/drawing/2014/main" id="{5BD2644A-BAEE-47C0-8D55-01E3FD08E691}"/>
                </a:ext>
              </a:extLst>
            </p:cNvPr>
            <p:cNvSpPr/>
            <p:nvPr/>
          </p:nvSpPr>
          <p:spPr>
            <a:xfrm flipV="1">
              <a:off x="9583095" y="1995266"/>
              <a:ext cx="765147" cy="595060"/>
            </a:xfrm>
            <a:prstGeom prst="foldedCorner">
              <a:avLst/>
            </a:prstGeom>
            <a:solidFill>
              <a:srgbClr val="FFECB3"/>
            </a:solidFill>
            <a:ln w="12700">
              <a:solidFill>
                <a:srgbClr val="FF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FAD5EDC9-14DA-4F61-AFC1-52EA448B6A95}"/>
                </a:ext>
              </a:extLst>
            </p:cNvPr>
            <p:cNvGrpSpPr/>
            <p:nvPr/>
          </p:nvGrpSpPr>
          <p:grpSpPr>
            <a:xfrm>
              <a:off x="2553201" y="2083992"/>
              <a:ext cx="686978" cy="564183"/>
              <a:chOff x="29525652" y="14720085"/>
              <a:chExt cx="1400904" cy="1150498"/>
            </a:xfrm>
          </p:grpSpPr>
          <p:sp>
            <p:nvSpPr>
              <p:cNvPr id="37" name="Flowchart: Multidocument 36">
                <a:extLst>
                  <a:ext uri="{FF2B5EF4-FFF2-40B4-BE49-F238E27FC236}">
                    <a16:creationId xmlns:a16="http://schemas.microsoft.com/office/drawing/2014/main" id="{F7ABA38E-23FF-4806-AA32-5992294A8644}"/>
                  </a:ext>
                </a:extLst>
              </p:cNvPr>
              <p:cNvSpPr/>
              <p:nvPr/>
            </p:nvSpPr>
            <p:spPr>
              <a:xfrm>
                <a:off x="29763935" y="14720085"/>
                <a:ext cx="1162621" cy="902888"/>
              </a:xfrm>
              <a:prstGeom prst="flowChartMultidocumen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" name="Flowchart: Multidocument 37">
                <a:extLst>
                  <a:ext uri="{FF2B5EF4-FFF2-40B4-BE49-F238E27FC236}">
                    <a16:creationId xmlns:a16="http://schemas.microsoft.com/office/drawing/2014/main" id="{F28EB4BB-7386-402D-A64C-12536E0FBCFD}"/>
                  </a:ext>
                </a:extLst>
              </p:cNvPr>
              <p:cNvSpPr/>
              <p:nvPr/>
            </p:nvSpPr>
            <p:spPr>
              <a:xfrm>
                <a:off x="29525652" y="14967695"/>
                <a:ext cx="1162621" cy="902888"/>
              </a:xfrm>
              <a:prstGeom prst="flowChartMultidocumen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1C2E1B1C-3A5D-4293-92F5-26768119407C}"/>
                </a:ext>
              </a:extLst>
            </p:cNvPr>
            <p:cNvGrpSpPr/>
            <p:nvPr/>
          </p:nvGrpSpPr>
          <p:grpSpPr>
            <a:xfrm>
              <a:off x="2548406" y="2736487"/>
              <a:ext cx="686978" cy="564183"/>
              <a:chOff x="29525652" y="14720085"/>
              <a:chExt cx="1400904" cy="1150498"/>
            </a:xfrm>
          </p:grpSpPr>
          <p:sp>
            <p:nvSpPr>
              <p:cNvPr id="35" name="Flowchart: Multidocument 34">
                <a:extLst>
                  <a:ext uri="{FF2B5EF4-FFF2-40B4-BE49-F238E27FC236}">
                    <a16:creationId xmlns:a16="http://schemas.microsoft.com/office/drawing/2014/main" id="{E82E45FC-7386-46DF-AF45-C16EB52B855A}"/>
                  </a:ext>
                </a:extLst>
              </p:cNvPr>
              <p:cNvSpPr/>
              <p:nvPr/>
            </p:nvSpPr>
            <p:spPr>
              <a:xfrm>
                <a:off x="29763935" y="14720085"/>
                <a:ext cx="1162621" cy="902888"/>
              </a:xfrm>
              <a:prstGeom prst="flowChartMultidocumen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" name="Flowchart: Multidocument 35">
                <a:extLst>
                  <a:ext uri="{FF2B5EF4-FFF2-40B4-BE49-F238E27FC236}">
                    <a16:creationId xmlns:a16="http://schemas.microsoft.com/office/drawing/2014/main" id="{4CA30C75-3093-48ED-827B-9A0AACD4A25C}"/>
                  </a:ext>
                </a:extLst>
              </p:cNvPr>
              <p:cNvSpPr/>
              <p:nvPr/>
            </p:nvSpPr>
            <p:spPr>
              <a:xfrm>
                <a:off x="29525652" y="14967695"/>
                <a:ext cx="1162621" cy="902888"/>
              </a:xfrm>
              <a:prstGeom prst="flowChartMultidocumen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7A203F45-033E-4429-9A53-E6EEE94EF8C2}"/>
                </a:ext>
              </a:extLst>
            </p:cNvPr>
            <p:cNvGrpSpPr/>
            <p:nvPr/>
          </p:nvGrpSpPr>
          <p:grpSpPr>
            <a:xfrm>
              <a:off x="7527918" y="1377272"/>
              <a:ext cx="1420105" cy="1745835"/>
              <a:chOff x="7900684" y="2138323"/>
              <a:chExt cx="1576206" cy="1937741"/>
            </a:xfrm>
          </p:grpSpPr>
          <p:sp>
            <p:nvSpPr>
              <p:cNvPr id="32" name="Isosceles Triangle 31">
                <a:extLst>
                  <a:ext uri="{FF2B5EF4-FFF2-40B4-BE49-F238E27FC236}">
                    <a16:creationId xmlns:a16="http://schemas.microsoft.com/office/drawing/2014/main" id="{B469BE0D-6431-4C0D-A8D9-1F6D5CA59406}"/>
                  </a:ext>
                </a:extLst>
              </p:cNvPr>
              <p:cNvSpPr/>
              <p:nvPr/>
            </p:nvSpPr>
            <p:spPr>
              <a:xfrm flipV="1">
                <a:off x="7900684" y="2138323"/>
                <a:ext cx="1576206" cy="852561"/>
              </a:xfrm>
              <a:prstGeom prst="triangle">
                <a:avLst>
                  <a:gd name="adj" fmla="val 49822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" name="Isosceles Triangle 32">
                <a:extLst>
                  <a:ext uri="{FF2B5EF4-FFF2-40B4-BE49-F238E27FC236}">
                    <a16:creationId xmlns:a16="http://schemas.microsoft.com/office/drawing/2014/main" id="{725C471E-0C65-4300-813B-D2481540A6B5}"/>
                  </a:ext>
                </a:extLst>
              </p:cNvPr>
              <p:cNvSpPr/>
              <p:nvPr/>
            </p:nvSpPr>
            <p:spPr>
              <a:xfrm rot="16200000" flipV="1">
                <a:off x="8488286" y="3789173"/>
                <a:ext cx="387478" cy="186303"/>
              </a:xfrm>
              <a:prstGeom prst="triangle">
                <a:avLst>
                  <a:gd name="adj" fmla="val 49651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676EFAC8-7BBC-4B2F-B6AE-EFD94B727EA1}"/>
                  </a:ext>
                </a:extLst>
              </p:cNvPr>
              <p:cNvSpPr/>
              <p:nvPr/>
            </p:nvSpPr>
            <p:spPr>
              <a:xfrm>
                <a:off x="8591266" y="2556821"/>
                <a:ext cx="186305" cy="132752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3A97088-6F43-4363-9C0B-42843BB7A950}"/>
                </a:ext>
              </a:extLst>
            </p:cNvPr>
            <p:cNvSpPr txBox="1"/>
            <p:nvPr/>
          </p:nvSpPr>
          <p:spPr>
            <a:xfrm>
              <a:off x="7569150" y="1494062"/>
              <a:ext cx="1327681" cy="314472"/>
            </a:xfrm>
            <a:prstGeom prst="rect">
              <a:avLst/>
            </a:prstGeom>
            <a:solidFill>
              <a:srgbClr val="D2DEFA"/>
            </a:solidFill>
            <a:ln>
              <a:solidFill>
                <a:srgbClr val="2E2997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%CV cutoff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4CE6854-C6E7-475F-B237-021D69A2F989}"/>
                </a:ext>
              </a:extLst>
            </p:cNvPr>
            <p:cNvSpPr txBox="1"/>
            <p:nvPr/>
          </p:nvSpPr>
          <p:spPr>
            <a:xfrm>
              <a:off x="7568037" y="2164106"/>
              <a:ext cx="1327682" cy="550325"/>
            </a:xfrm>
            <a:prstGeom prst="rect">
              <a:avLst/>
            </a:prstGeom>
            <a:solidFill>
              <a:srgbClr val="D2DEFA"/>
            </a:solidFill>
            <a:ln>
              <a:solidFill>
                <a:srgbClr val="2E2997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top ranked transitions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34ED1A9-9F1D-4027-AF88-72313E9CEC37}"/>
                </a:ext>
              </a:extLst>
            </p:cNvPr>
            <p:cNvSpPr txBox="1"/>
            <p:nvPr/>
          </p:nvSpPr>
          <p:spPr>
            <a:xfrm>
              <a:off x="8018627" y="1673551"/>
              <a:ext cx="412471" cy="6027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+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1772FA9-861C-4EFF-9DBE-0EE10809A0EE}"/>
                </a:ext>
              </a:extLst>
            </p:cNvPr>
            <p:cNvSpPr txBox="1"/>
            <p:nvPr/>
          </p:nvSpPr>
          <p:spPr>
            <a:xfrm>
              <a:off x="5846337" y="1401845"/>
              <a:ext cx="1596055" cy="550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peptide knowledge base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BCBBCEC-6A0C-483A-B7B1-998A6B4467B1}"/>
                </a:ext>
              </a:extLst>
            </p:cNvPr>
            <p:cNvSpPr txBox="1"/>
            <p:nvPr/>
          </p:nvSpPr>
          <p:spPr>
            <a:xfrm>
              <a:off x="7433157" y="3394404"/>
              <a:ext cx="1596055" cy="550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peptide &amp; transition filtering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6C4B861-84DF-4F1A-B123-13AF530E438D}"/>
                </a:ext>
              </a:extLst>
            </p:cNvPr>
            <p:cNvSpPr txBox="1"/>
            <p:nvPr/>
          </p:nvSpPr>
          <p:spPr>
            <a:xfrm>
              <a:off x="9196975" y="3394404"/>
              <a:ext cx="1620243" cy="550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method scheduling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A48F36E-75F4-4377-8FCC-668F1E07C1D6}"/>
                </a:ext>
              </a:extLst>
            </p:cNvPr>
            <p:cNvSpPr txBox="1"/>
            <p:nvPr/>
          </p:nvSpPr>
          <p:spPr>
            <a:xfrm>
              <a:off x="3271590" y="1531369"/>
              <a:ext cx="638812" cy="3144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day 1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C88C469-71FC-48D9-BC45-EAB9F632EB2A}"/>
                </a:ext>
              </a:extLst>
            </p:cNvPr>
            <p:cNvSpPr txBox="1"/>
            <p:nvPr/>
          </p:nvSpPr>
          <p:spPr>
            <a:xfrm>
              <a:off x="3267447" y="2157969"/>
              <a:ext cx="638812" cy="3144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day 2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F96CA6B-44E0-4997-B286-A4A973769C0B}"/>
                </a:ext>
              </a:extLst>
            </p:cNvPr>
            <p:cNvSpPr txBox="1"/>
            <p:nvPr/>
          </p:nvSpPr>
          <p:spPr>
            <a:xfrm>
              <a:off x="3262580" y="2822292"/>
              <a:ext cx="638812" cy="3144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day 3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ADBD42F-D52E-4500-932C-E83A16684865}"/>
                </a:ext>
              </a:extLst>
            </p:cNvPr>
            <p:cNvSpPr/>
            <p:nvPr/>
          </p:nvSpPr>
          <p:spPr>
            <a:xfrm>
              <a:off x="4296970" y="2031820"/>
              <a:ext cx="1334212" cy="661759"/>
            </a:xfrm>
            <a:prstGeom prst="rect">
              <a:avLst/>
            </a:prstGeom>
            <a:solidFill>
              <a:srgbClr val="DAEEEB"/>
            </a:solidFill>
            <a:ln w="9525">
              <a:solidFill>
                <a:srgbClr val="0066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Signal processing</a:t>
              </a:r>
            </a:p>
          </p:txBody>
        </p:sp>
        <p:sp>
          <p:nvSpPr>
            <p:cNvPr id="26" name="Down Arrow 50">
              <a:extLst>
                <a:ext uri="{FF2B5EF4-FFF2-40B4-BE49-F238E27FC236}">
                  <a16:creationId xmlns:a16="http://schemas.microsoft.com/office/drawing/2014/main" id="{BD0348BC-1F0C-4012-A297-CC60D01D6187}"/>
                </a:ext>
              </a:extLst>
            </p:cNvPr>
            <p:cNvSpPr/>
            <p:nvPr/>
          </p:nvSpPr>
          <p:spPr>
            <a:xfrm rot="16200000">
              <a:off x="5914947" y="2177927"/>
              <a:ext cx="119892" cy="326576"/>
            </a:xfrm>
            <a:prstGeom prst="downArrow">
              <a:avLst>
                <a:gd name="adj1" fmla="val 26010"/>
                <a:gd name="adj2" fmla="val 78198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Down Arrow 50">
              <a:extLst>
                <a:ext uri="{FF2B5EF4-FFF2-40B4-BE49-F238E27FC236}">
                  <a16:creationId xmlns:a16="http://schemas.microsoft.com/office/drawing/2014/main" id="{108F71AC-AEE3-497B-B696-F47932027793}"/>
                </a:ext>
              </a:extLst>
            </p:cNvPr>
            <p:cNvSpPr/>
            <p:nvPr/>
          </p:nvSpPr>
          <p:spPr>
            <a:xfrm rot="16200000">
              <a:off x="7234484" y="2171620"/>
              <a:ext cx="119892" cy="326576"/>
            </a:xfrm>
            <a:prstGeom prst="downArrow">
              <a:avLst>
                <a:gd name="adj1" fmla="val 26010"/>
                <a:gd name="adj2" fmla="val 78198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Down Arrow 50">
              <a:extLst>
                <a:ext uri="{FF2B5EF4-FFF2-40B4-BE49-F238E27FC236}">
                  <a16:creationId xmlns:a16="http://schemas.microsoft.com/office/drawing/2014/main" id="{07F0D385-47F3-4717-A3E1-0189C8580EE2}"/>
                </a:ext>
              </a:extLst>
            </p:cNvPr>
            <p:cNvSpPr/>
            <p:nvPr/>
          </p:nvSpPr>
          <p:spPr>
            <a:xfrm rot="16200000">
              <a:off x="9165130" y="2166666"/>
              <a:ext cx="119892" cy="326576"/>
            </a:xfrm>
            <a:prstGeom prst="downArrow">
              <a:avLst>
                <a:gd name="adj1" fmla="val 26010"/>
                <a:gd name="adj2" fmla="val 78198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E9E56C1-497C-46CD-86F6-3433F07685C4}"/>
                </a:ext>
              </a:extLst>
            </p:cNvPr>
            <p:cNvSpPr txBox="1"/>
            <p:nvPr/>
          </p:nvSpPr>
          <p:spPr>
            <a:xfrm>
              <a:off x="5846337" y="3394404"/>
              <a:ext cx="1596055" cy="550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chromatogram extraction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3B3283A-0E39-492F-9D22-261E9538132E}"/>
                </a:ext>
              </a:extLst>
            </p:cNvPr>
            <p:cNvSpPr txBox="1"/>
            <p:nvPr/>
          </p:nvSpPr>
          <p:spPr>
            <a:xfrm>
              <a:off x="4202723" y="3512330"/>
              <a:ext cx="1522706" cy="3144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statistical priors</a:t>
              </a:r>
            </a:p>
          </p:txBody>
        </p:sp>
        <p:pic>
          <p:nvPicPr>
            <p:cNvPr id="31" name="Graphic 30" descr="Stopwatch">
              <a:extLst>
                <a:ext uri="{FF2B5EF4-FFF2-40B4-BE49-F238E27FC236}">
                  <a16:creationId xmlns:a16="http://schemas.microsoft.com/office/drawing/2014/main" id="{9CB5764F-1DDC-4920-B8A5-90A2FDBE0CD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9804366" y="2124866"/>
              <a:ext cx="357086" cy="357086"/>
            </a:xfrm>
            <a:prstGeom prst="rect">
              <a:avLst/>
            </a:prstGeom>
          </p:spPr>
        </p:pic>
      </p:grpSp>
      <p:sp>
        <p:nvSpPr>
          <p:cNvPr id="47" name="Title 46">
            <a:extLst>
              <a:ext uri="{FF2B5EF4-FFF2-40B4-BE49-F238E27FC236}">
                <a16:creationId xmlns:a16="http://schemas.microsoft.com/office/drawing/2014/main" id="{39F46C2B-F893-41B5-827D-5BE101D119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800" dirty="0"/>
              <a:t>Replicate narrow DIA provide peptide knowledge base</a:t>
            </a:r>
          </a:p>
        </p:txBody>
      </p:sp>
    </p:spTree>
    <p:extLst>
      <p:ext uri="{BB962C8B-B14F-4D97-AF65-F5344CB8AC3E}">
        <p14:creationId xmlns:p14="http://schemas.microsoft.com/office/powerpoint/2010/main" val="34443375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65A8E23A-FB6F-4995-A449-C21D6FC26B50}"/>
              </a:ext>
            </a:extLst>
          </p:cNvPr>
          <p:cNvGrpSpPr/>
          <p:nvPr/>
        </p:nvGrpSpPr>
        <p:grpSpPr>
          <a:xfrm>
            <a:off x="130959" y="1922588"/>
            <a:ext cx="11839078" cy="3015356"/>
            <a:chOff x="736711" y="1377272"/>
            <a:chExt cx="10080507" cy="2567457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63B32C90-5240-4152-BEE2-6EC1F4F6EFA2}"/>
                </a:ext>
              </a:extLst>
            </p:cNvPr>
            <p:cNvGrpSpPr/>
            <p:nvPr/>
          </p:nvGrpSpPr>
          <p:grpSpPr>
            <a:xfrm>
              <a:off x="6334435" y="1982026"/>
              <a:ext cx="619860" cy="757499"/>
              <a:chOff x="2810111" y="2324442"/>
              <a:chExt cx="688030" cy="840806"/>
            </a:xfrm>
            <a:solidFill>
              <a:schemeClr val="bg1">
                <a:lumMod val="95000"/>
              </a:schemeClr>
            </a:solidFill>
          </p:grpSpPr>
          <p:sp>
            <p:nvSpPr>
              <p:cNvPr id="44" name="Flowchart: Magnetic Disk 43">
                <a:extLst>
                  <a:ext uri="{FF2B5EF4-FFF2-40B4-BE49-F238E27FC236}">
                    <a16:creationId xmlns:a16="http://schemas.microsoft.com/office/drawing/2014/main" id="{AF530C4E-7F80-4EDD-8F7E-910721E7F956}"/>
                  </a:ext>
                </a:extLst>
              </p:cNvPr>
              <p:cNvSpPr/>
              <p:nvPr/>
            </p:nvSpPr>
            <p:spPr>
              <a:xfrm>
                <a:off x="2810111" y="2842462"/>
                <a:ext cx="688030" cy="322786"/>
              </a:xfrm>
              <a:prstGeom prst="flowChartMagneticDisk">
                <a:avLst/>
              </a:prstGeom>
              <a:grpFill/>
              <a:ln w="12700" cap="flat" cmpd="sng" algn="ctr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" name="Flowchart: Magnetic Disk 44">
                <a:extLst>
                  <a:ext uri="{FF2B5EF4-FFF2-40B4-BE49-F238E27FC236}">
                    <a16:creationId xmlns:a16="http://schemas.microsoft.com/office/drawing/2014/main" id="{3C4F3E92-7784-4B4D-86B9-867FA398AFF0}"/>
                  </a:ext>
                </a:extLst>
              </p:cNvPr>
              <p:cNvSpPr/>
              <p:nvPr/>
            </p:nvSpPr>
            <p:spPr>
              <a:xfrm>
                <a:off x="2810111" y="2581714"/>
                <a:ext cx="688030" cy="322786"/>
              </a:xfrm>
              <a:prstGeom prst="flowChartMagneticDisk">
                <a:avLst/>
              </a:prstGeom>
              <a:grpFill/>
              <a:ln w="12700" cap="flat" cmpd="sng" algn="ctr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" name="Flowchart: Magnetic Disk 45">
                <a:extLst>
                  <a:ext uri="{FF2B5EF4-FFF2-40B4-BE49-F238E27FC236}">
                    <a16:creationId xmlns:a16="http://schemas.microsoft.com/office/drawing/2014/main" id="{B8EC407D-7452-44C3-BB54-E564B50F855B}"/>
                  </a:ext>
                </a:extLst>
              </p:cNvPr>
              <p:cNvSpPr/>
              <p:nvPr/>
            </p:nvSpPr>
            <p:spPr>
              <a:xfrm>
                <a:off x="2810111" y="2324442"/>
                <a:ext cx="688030" cy="322786"/>
              </a:xfrm>
              <a:prstGeom prst="flowChartMagneticDisk">
                <a:avLst/>
              </a:prstGeom>
              <a:grpFill/>
              <a:ln w="12700" cap="flat" cmpd="sng" algn="ctr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5FD4EA7E-8BE9-4DEE-94B3-64C103C3F39D}"/>
                </a:ext>
              </a:extLst>
            </p:cNvPr>
            <p:cNvGrpSpPr/>
            <p:nvPr/>
          </p:nvGrpSpPr>
          <p:grpSpPr>
            <a:xfrm>
              <a:off x="2556438" y="1431083"/>
              <a:ext cx="686978" cy="564183"/>
              <a:chOff x="29525652" y="14720085"/>
              <a:chExt cx="1400904" cy="1150498"/>
            </a:xfrm>
          </p:grpSpPr>
          <p:sp>
            <p:nvSpPr>
              <p:cNvPr id="42" name="Flowchart: Multidocument 41">
                <a:extLst>
                  <a:ext uri="{FF2B5EF4-FFF2-40B4-BE49-F238E27FC236}">
                    <a16:creationId xmlns:a16="http://schemas.microsoft.com/office/drawing/2014/main" id="{CD6453FC-707E-4133-BA90-B59CAE7B7ACC}"/>
                  </a:ext>
                </a:extLst>
              </p:cNvPr>
              <p:cNvSpPr/>
              <p:nvPr/>
            </p:nvSpPr>
            <p:spPr>
              <a:xfrm>
                <a:off x="29763935" y="14720085"/>
                <a:ext cx="1162621" cy="902888"/>
              </a:xfrm>
              <a:prstGeom prst="flowChartMultidocumen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" name="Flowchart: Multidocument 42">
                <a:extLst>
                  <a:ext uri="{FF2B5EF4-FFF2-40B4-BE49-F238E27FC236}">
                    <a16:creationId xmlns:a16="http://schemas.microsoft.com/office/drawing/2014/main" id="{AA1FF0AB-B4EF-4F39-8D7C-438FBD04C9A2}"/>
                  </a:ext>
                </a:extLst>
              </p:cNvPr>
              <p:cNvSpPr/>
              <p:nvPr/>
            </p:nvSpPr>
            <p:spPr>
              <a:xfrm>
                <a:off x="29525652" y="14967695"/>
                <a:ext cx="1162621" cy="902888"/>
              </a:xfrm>
              <a:prstGeom prst="flowChartMultidocumen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8F5A59E-E94F-45B2-A0AE-F59953F55952}"/>
                </a:ext>
              </a:extLst>
            </p:cNvPr>
            <p:cNvSpPr txBox="1"/>
            <p:nvPr/>
          </p:nvSpPr>
          <p:spPr>
            <a:xfrm>
              <a:off x="1994620" y="3394404"/>
              <a:ext cx="2263891" cy="550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gas phase fractionated narrow window DIA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328B28E-F4FA-4322-9DB0-220B04A4FC56}"/>
                </a:ext>
              </a:extLst>
            </p:cNvPr>
            <p:cNvSpPr/>
            <p:nvPr/>
          </p:nvSpPr>
          <p:spPr>
            <a:xfrm>
              <a:off x="1580621" y="2027532"/>
              <a:ext cx="277574" cy="708955"/>
            </a:xfrm>
            <a:prstGeom prst="rect">
              <a:avLst/>
            </a:prstGeom>
            <a:blipFill dpi="0" rotWithShape="1"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aturation sat="33000"/>
                        </a14:imgEffect>
                        <a14:imgEffect>
                          <a14:brightnessContrast bright="40000" contrast="-40000"/>
                        </a14:imgEffect>
                      </a14:imgLayer>
                    </a14:imgProps>
                  </a:ext>
                </a:extLst>
              </a:blip>
              <a:srcRect/>
              <a:stretch>
                <a:fillRect l="-386646" t="785" r="-490740" b="-785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ight Brace 8">
              <a:extLst>
                <a:ext uri="{FF2B5EF4-FFF2-40B4-BE49-F238E27FC236}">
                  <a16:creationId xmlns:a16="http://schemas.microsoft.com/office/drawing/2014/main" id="{79F6DE15-B181-4833-9F9D-DF0B5278AE77}"/>
                </a:ext>
              </a:extLst>
            </p:cNvPr>
            <p:cNvSpPr/>
            <p:nvPr/>
          </p:nvSpPr>
          <p:spPr>
            <a:xfrm>
              <a:off x="3852768" y="1414007"/>
              <a:ext cx="183467" cy="1880941"/>
            </a:xfrm>
            <a:prstGeom prst="rightBrace">
              <a:avLst>
                <a:gd name="adj1" fmla="val 48678"/>
                <a:gd name="adj2" fmla="val 50000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E848571-CECF-4BE2-83F3-C07A71E84B1E}"/>
                </a:ext>
              </a:extLst>
            </p:cNvPr>
            <p:cNvGrpSpPr/>
            <p:nvPr/>
          </p:nvGrpSpPr>
          <p:grpSpPr>
            <a:xfrm rot="16200000">
              <a:off x="1545261" y="2178303"/>
              <a:ext cx="1243406" cy="352348"/>
              <a:chOff x="29349954" y="13301933"/>
              <a:chExt cx="1582578" cy="673345"/>
            </a:xfrm>
          </p:grpSpPr>
          <p:cxnSp>
            <p:nvCxnSpPr>
              <p:cNvPr id="39" name="Straight Arrow Connector 38">
                <a:extLst>
                  <a:ext uri="{FF2B5EF4-FFF2-40B4-BE49-F238E27FC236}">
                    <a16:creationId xmlns:a16="http://schemas.microsoft.com/office/drawing/2014/main" id="{3B1C5BC1-2606-431E-AAC4-12A0E3906A52}"/>
                  </a:ext>
                </a:extLst>
              </p:cNvPr>
              <p:cNvCxnSpPr/>
              <p:nvPr/>
            </p:nvCxnSpPr>
            <p:spPr>
              <a:xfrm flipH="1">
                <a:off x="29349954" y="13301934"/>
                <a:ext cx="550166" cy="647023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>
                <a:extLst>
                  <a:ext uri="{FF2B5EF4-FFF2-40B4-BE49-F238E27FC236}">
                    <a16:creationId xmlns:a16="http://schemas.microsoft.com/office/drawing/2014/main" id="{52A0E1DC-AC97-4D1D-AF29-E94333774D47}"/>
                  </a:ext>
                </a:extLst>
              </p:cNvPr>
              <p:cNvCxnSpPr/>
              <p:nvPr/>
            </p:nvCxnSpPr>
            <p:spPr>
              <a:xfrm>
                <a:off x="30382366" y="13301933"/>
                <a:ext cx="550166" cy="647023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>
                <a:extLst>
                  <a:ext uri="{FF2B5EF4-FFF2-40B4-BE49-F238E27FC236}">
                    <a16:creationId xmlns:a16="http://schemas.microsoft.com/office/drawing/2014/main" id="{5391325B-8505-4D0C-8E11-50428D00A46A}"/>
                  </a:ext>
                </a:extLst>
              </p:cNvPr>
              <p:cNvCxnSpPr/>
              <p:nvPr/>
            </p:nvCxnSpPr>
            <p:spPr>
              <a:xfrm>
                <a:off x="30155662" y="13331507"/>
                <a:ext cx="0" cy="643771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6076144-0151-48CD-AAA6-621E956A7707}"/>
                </a:ext>
              </a:extLst>
            </p:cNvPr>
            <p:cNvSpPr txBox="1"/>
            <p:nvPr/>
          </p:nvSpPr>
          <p:spPr>
            <a:xfrm>
              <a:off x="736711" y="2097512"/>
              <a:ext cx="979980" cy="6027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pooled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sample</a:t>
              </a:r>
            </a:p>
          </p:txBody>
        </p:sp>
        <p:sp>
          <p:nvSpPr>
            <p:cNvPr id="12" name="Rectangle: Folded Corner 61">
              <a:extLst>
                <a:ext uri="{FF2B5EF4-FFF2-40B4-BE49-F238E27FC236}">
                  <a16:creationId xmlns:a16="http://schemas.microsoft.com/office/drawing/2014/main" id="{5BD2644A-BAEE-47C0-8D55-01E3FD08E691}"/>
                </a:ext>
              </a:extLst>
            </p:cNvPr>
            <p:cNvSpPr/>
            <p:nvPr/>
          </p:nvSpPr>
          <p:spPr>
            <a:xfrm flipV="1">
              <a:off x="9583095" y="1995266"/>
              <a:ext cx="765147" cy="595060"/>
            </a:xfrm>
            <a:prstGeom prst="foldedCorner">
              <a:avLst/>
            </a:prstGeom>
            <a:solidFill>
              <a:srgbClr val="FFECB3"/>
            </a:solidFill>
            <a:ln w="12700">
              <a:solidFill>
                <a:srgbClr val="FF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FAD5EDC9-14DA-4F61-AFC1-52EA448B6A95}"/>
                </a:ext>
              </a:extLst>
            </p:cNvPr>
            <p:cNvGrpSpPr/>
            <p:nvPr/>
          </p:nvGrpSpPr>
          <p:grpSpPr>
            <a:xfrm>
              <a:off x="2553201" y="2083992"/>
              <a:ext cx="686978" cy="564183"/>
              <a:chOff x="29525652" y="14720085"/>
              <a:chExt cx="1400904" cy="1150498"/>
            </a:xfrm>
          </p:grpSpPr>
          <p:sp>
            <p:nvSpPr>
              <p:cNvPr id="37" name="Flowchart: Multidocument 36">
                <a:extLst>
                  <a:ext uri="{FF2B5EF4-FFF2-40B4-BE49-F238E27FC236}">
                    <a16:creationId xmlns:a16="http://schemas.microsoft.com/office/drawing/2014/main" id="{F7ABA38E-23FF-4806-AA32-5992294A8644}"/>
                  </a:ext>
                </a:extLst>
              </p:cNvPr>
              <p:cNvSpPr/>
              <p:nvPr/>
            </p:nvSpPr>
            <p:spPr>
              <a:xfrm>
                <a:off x="29763935" y="14720085"/>
                <a:ext cx="1162621" cy="902888"/>
              </a:xfrm>
              <a:prstGeom prst="flowChartMultidocumen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" name="Flowchart: Multidocument 37">
                <a:extLst>
                  <a:ext uri="{FF2B5EF4-FFF2-40B4-BE49-F238E27FC236}">
                    <a16:creationId xmlns:a16="http://schemas.microsoft.com/office/drawing/2014/main" id="{F28EB4BB-7386-402D-A64C-12536E0FBCFD}"/>
                  </a:ext>
                </a:extLst>
              </p:cNvPr>
              <p:cNvSpPr/>
              <p:nvPr/>
            </p:nvSpPr>
            <p:spPr>
              <a:xfrm>
                <a:off x="29525652" y="14967695"/>
                <a:ext cx="1162621" cy="902888"/>
              </a:xfrm>
              <a:prstGeom prst="flowChartMultidocumen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1C2E1B1C-3A5D-4293-92F5-26768119407C}"/>
                </a:ext>
              </a:extLst>
            </p:cNvPr>
            <p:cNvGrpSpPr/>
            <p:nvPr/>
          </p:nvGrpSpPr>
          <p:grpSpPr>
            <a:xfrm>
              <a:off x="2548406" y="2736487"/>
              <a:ext cx="686978" cy="564183"/>
              <a:chOff x="29525652" y="14720085"/>
              <a:chExt cx="1400904" cy="1150498"/>
            </a:xfrm>
          </p:grpSpPr>
          <p:sp>
            <p:nvSpPr>
              <p:cNvPr id="35" name="Flowchart: Multidocument 34">
                <a:extLst>
                  <a:ext uri="{FF2B5EF4-FFF2-40B4-BE49-F238E27FC236}">
                    <a16:creationId xmlns:a16="http://schemas.microsoft.com/office/drawing/2014/main" id="{E82E45FC-7386-46DF-AF45-C16EB52B855A}"/>
                  </a:ext>
                </a:extLst>
              </p:cNvPr>
              <p:cNvSpPr/>
              <p:nvPr/>
            </p:nvSpPr>
            <p:spPr>
              <a:xfrm>
                <a:off x="29763935" y="14720085"/>
                <a:ext cx="1162621" cy="902888"/>
              </a:xfrm>
              <a:prstGeom prst="flowChartMultidocumen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" name="Flowchart: Multidocument 35">
                <a:extLst>
                  <a:ext uri="{FF2B5EF4-FFF2-40B4-BE49-F238E27FC236}">
                    <a16:creationId xmlns:a16="http://schemas.microsoft.com/office/drawing/2014/main" id="{4CA30C75-3093-48ED-827B-9A0AACD4A25C}"/>
                  </a:ext>
                </a:extLst>
              </p:cNvPr>
              <p:cNvSpPr/>
              <p:nvPr/>
            </p:nvSpPr>
            <p:spPr>
              <a:xfrm>
                <a:off x="29525652" y="14967695"/>
                <a:ext cx="1162621" cy="902888"/>
              </a:xfrm>
              <a:prstGeom prst="flowChartMultidocumen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7A203F45-033E-4429-9A53-E6EEE94EF8C2}"/>
                </a:ext>
              </a:extLst>
            </p:cNvPr>
            <p:cNvGrpSpPr/>
            <p:nvPr/>
          </p:nvGrpSpPr>
          <p:grpSpPr>
            <a:xfrm>
              <a:off x="7527918" y="1377272"/>
              <a:ext cx="1420105" cy="1745835"/>
              <a:chOff x="7900684" y="2138323"/>
              <a:chExt cx="1576206" cy="1937741"/>
            </a:xfrm>
          </p:grpSpPr>
          <p:sp>
            <p:nvSpPr>
              <p:cNvPr id="32" name="Isosceles Triangle 31">
                <a:extLst>
                  <a:ext uri="{FF2B5EF4-FFF2-40B4-BE49-F238E27FC236}">
                    <a16:creationId xmlns:a16="http://schemas.microsoft.com/office/drawing/2014/main" id="{B469BE0D-6431-4C0D-A8D9-1F6D5CA59406}"/>
                  </a:ext>
                </a:extLst>
              </p:cNvPr>
              <p:cNvSpPr/>
              <p:nvPr/>
            </p:nvSpPr>
            <p:spPr>
              <a:xfrm flipV="1">
                <a:off x="7900684" y="2138323"/>
                <a:ext cx="1576206" cy="852561"/>
              </a:xfrm>
              <a:prstGeom prst="triangle">
                <a:avLst>
                  <a:gd name="adj" fmla="val 49822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" name="Isosceles Triangle 32">
                <a:extLst>
                  <a:ext uri="{FF2B5EF4-FFF2-40B4-BE49-F238E27FC236}">
                    <a16:creationId xmlns:a16="http://schemas.microsoft.com/office/drawing/2014/main" id="{725C471E-0C65-4300-813B-D2481540A6B5}"/>
                  </a:ext>
                </a:extLst>
              </p:cNvPr>
              <p:cNvSpPr/>
              <p:nvPr/>
            </p:nvSpPr>
            <p:spPr>
              <a:xfrm rot="16200000" flipV="1">
                <a:off x="8488286" y="3789173"/>
                <a:ext cx="387478" cy="186303"/>
              </a:xfrm>
              <a:prstGeom prst="triangle">
                <a:avLst>
                  <a:gd name="adj" fmla="val 49651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676EFAC8-7BBC-4B2F-B6AE-EFD94B727EA1}"/>
                  </a:ext>
                </a:extLst>
              </p:cNvPr>
              <p:cNvSpPr/>
              <p:nvPr/>
            </p:nvSpPr>
            <p:spPr>
              <a:xfrm>
                <a:off x="8591266" y="2556821"/>
                <a:ext cx="186305" cy="132752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3A97088-6F43-4363-9C0B-42843BB7A950}"/>
                </a:ext>
              </a:extLst>
            </p:cNvPr>
            <p:cNvSpPr txBox="1"/>
            <p:nvPr/>
          </p:nvSpPr>
          <p:spPr>
            <a:xfrm>
              <a:off x="7569150" y="1494062"/>
              <a:ext cx="1327681" cy="314472"/>
            </a:xfrm>
            <a:prstGeom prst="rect">
              <a:avLst/>
            </a:prstGeom>
            <a:solidFill>
              <a:srgbClr val="D2DEFA"/>
            </a:solidFill>
            <a:ln>
              <a:solidFill>
                <a:srgbClr val="2E2997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%CV cutoff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4CE6854-C6E7-475F-B237-021D69A2F989}"/>
                </a:ext>
              </a:extLst>
            </p:cNvPr>
            <p:cNvSpPr txBox="1"/>
            <p:nvPr/>
          </p:nvSpPr>
          <p:spPr>
            <a:xfrm>
              <a:off x="7568037" y="2164106"/>
              <a:ext cx="1327682" cy="550325"/>
            </a:xfrm>
            <a:prstGeom prst="rect">
              <a:avLst/>
            </a:prstGeom>
            <a:solidFill>
              <a:srgbClr val="D2DEFA"/>
            </a:solidFill>
            <a:ln>
              <a:solidFill>
                <a:srgbClr val="2E2997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top ranked transitions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34ED1A9-9F1D-4027-AF88-72313E9CEC37}"/>
                </a:ext>
              </a:extLst>
            </p:cNvPr>
            <p:cNvSpPr txBox="1"/>
            <p:nvPr/>
          </p:nvSpPr>
          <p:spPr>
            <a:xfrm>
              <a:off x="8018627" y="1673551"/>
              <a:ext cx="412471" cy="6027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+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1772FA9-861C-4EFF-9DBE-0EE10809A0EE}"/>
                </a:ext>
              </a:extLst>
            </p:cNvPr>
            <p:cNvSpPr txBox="1"/>
            <p:nvPr/>
          </p:nvSpPr>
          <p:spPr>
            <a:xfrm>
              <a:off x="5846337" y="1401845"/>
              <a:ext cx="1596055" cy="550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peptide knowledge base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BCBBCEC-6A0C-483A-B7B1-998A6B4467B1}"/>
                </a:ext>
              </a:extLst>
            </p:cNvPr>
            <p:cNvSpPr txBox="1"/>
            <p:nvPr/>
          </p:nvSpPr>
          <p:spPr>
            <a:xfrm>
              <a:off x="7433157" y="3394404"/>
              <a:ext cx="1596055" cy="550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peptide &amp; </a:t>
              </a:r>
              <a:r>
                <a:rPr lang="en-US" dirty="0">
                  <a:solidFill>
                    <a:prstClr val="black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transition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 filtering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6C4B861-84DF-4F1A-B123-13AF530E438D}"/>
                </a:ext>
              </a:extLst>
            </p:cNvPr>
            <p:cNvSpPr txBox="1"/>
            <p:nvPr/>
          </p:nvSpPr>
          <p:spPr>
            <a:xfrm>
              <a:off x="9196975" y="3394404"/>
              <a:ext cx="1620243" cy="550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method scheduling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A48F36E-75F4-4377-8FCC-668F1E07C1D6}"/>
                </a:ext>
              </a:extLst>
            </p:cNvPr>
            <p:cNvSpPr txBox="1"/>
            <p:nvPr/>
          </p:nvSpPr>
          <p:spPr>
            <a:xfrm>
              <a:off x="3271590" y="1531369"/>
              <a:ext cx="638812" cy="3144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day 1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C88C469-71FC-48D9-BC45-EAB9F632EB2A}"/>
                </a:ext>
              </a:extLst>
            </p:cNvPr>
            <p:cNvSpPr txBox="1"/>
            <p:nvPr/>
          </p:nvSpPr>
          <p:spPr>
            <a:xfrm>
              <a:off x="3267447" y="2157969"/>
              <a:ext cx="638812" cy="3144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day 2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F96CA6B-44E0-4997-B286-A4A973769C0B}"/>
                </a:ext>
              </a:extLst>
            </p:cNvPr>
            <p:cNvSpPr txBox="1"/>
            <p:nvPr/>
          </p:nvSpPr>
          <p:spPr>
            <a:xfrm>
              <a:off x="3262580" y="2822292"/>
              <a:ext cx="638812" cy="3144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day 3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ADBD42F-D52E-4500-932C-E83A16684865}"/>
                </a:ext>
              </a:extLst>
            </p:cNvPr>
            <p:cNvSpPr/>
            <p:nvPr/>
          </p:nvSpPr>
          <p:spPr>
            <a:xfrm>
              <a:off x="4296970" y="2031820"/>
              <a:ext cx="1334212" cy="661759"/>
            </a:xfrm>
            <a:prstGeom prst="rect">
              <a:avLst/>
            </a:prstGeom>
            <a:solidFill>
              <a:srgbClr val="DAEEEB"/>
            </a:solidFill>
            <a:ln w="9525">
              <a:solidFill>
                <a:srgbClr val="0066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Signal processing</a:t>
              </a:r>
            </a:p>
          </p:txBody>
        </p:sp>
        <p:sp>
          <p:nvSpPr>
            <p:cNvPr id="26" name="Down Arrow 50">
              <a:extLst>
                <a:ext uri="{FF2B5EF4-FFF2-40B4-BE49-F238E27FC236}">
                  <a16:creationId xmlns:a16="http://schemas.microsoft.com/office/drawing/2014/main" id="{BD0348BC-1F0C-4012-A297-CC60D01D6187}"/>
                </a:ext>
              </a:extLst>
            </p:cNvPr>
            <p:cNvSpPr/>
            <p:nvPr/>
          </p:nvSpPr>
          <p:spPr>
            <a:xfrm rot="16200000">
              <a:off x="5914947" y="2177927"/>
              <a:ext cx="119892" cy="326576"/>
            </a:xfrm>
            <a:prstGeom prst="downArrow">
              <a:avLst>
                <a:gd name="adj1" fmla="val 26010"/>
                <a:gd name="adj2" fmla="val 78198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Down Arrow 50">
              <a:extLst>
                <a:ext uri="{FF2B5EF4-FFF2-40B4-BE49-F238E27FC236}">
                  <a16:creationId xmlns:a16="http://schemas.microsoft.com/office/drawing/2014/main" id="{108F71AC-AEE3-497B-B696-F47932027793}"/>
                </a:ext>
              </a:extLst>
            </p:cNvPr>
            <p:cNvSpPr/>
            <p:nvPr/>
          </p:nvSpPr>
          <p:spPr>
            <a:xfrm rot="16200000">
              <a:off x="7234484" y="2171620"/>
              <a:ext cx="119892" cy="326576"/>
            </a:xfrm>
            <a:prstGeom prst="downArrow">
              <a:avLst>
                <a:gd name="adj1" fmla="val 26010"/>
                <a:gd name="adj2" fmla="val 78198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Down Arrow 50">
              <a:extLst>
                <a:ext uri="{FF2B5EF4-FFF2-40B4-BE49-F238E27FC236}">
                  <a16:creationId xmlns:a16="http://schemas.microsoft.com/office/drawing/2014/main" id="{07F0D385-47F3-4717-A3E1-0189C8580EE2}"/>
                </a:ext>
              </a:extLst>
            </p:cNvPr>
            <p:cNvSpPr/>
            <p:nvPr/>
          </p:nvSpPr>
          <p:spPr>
            <a:xfrm rot="16200000">
              <a:off x="9165130" y="2166666"/>
              <a:ext cx="119892" cy="326576"/>
            </a:xfrm>
            <a:prstGeom prst="downArrow">
              <a:avLst>
                <a:gd name="adj1" fmla="val 26010"/>
                <a:gd name="adj2" fmla="val 78198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E9E56C1-497C-46CD-86F6-3433F07685C4}"/>
                </a:ext>
              </a:extLst>
            </p:cNvPr>
            <p:cNvSpPr txBox="1"/>
            <p:nvPr/>
          </p:nvSpPr>
          <p:spPr>
            <a:xfrm>
              <a:off x="5846337" y="3394404"/>
              <a:ext cx="1596055" cy="550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chromatogram extraction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3B3283A-0E39-492F-9D22-261E9538132E}"/>
                </a:ext>
              </a:extLst>
            </p:cNvPr>
            <p:cNvSpPr txBox="1"/>
            <p:nvPr/>
          </p:nvSpPr>
          <p:spPr>
            <a:xfrm>
              <a:off x="4202723" y="3512330"/>
              <a:ext cx="1522706" cy="3144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statistical priors</a:t>
              </a:r>
            </a:p>
          </p:txBody>
        </p:sp>
        <p:pic>
          <p:nvPicPr>
            <p:cNvPr id="31" name="Graphic 30" descr="Stopwatch">
              <a:extLst>
                <a:ext uri="{FF2B5EF4-FFF2-40B4-BE49-F238E27FC236}">
                  <a16:creationId xmlns:a16="http://schemas.microsoft.com/office/drawing/2014/main" id="{9CB5764F-1DDC-4920-B8A5-90A2FDBE0CD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9804366" y="2124866"/>
              <a:ext cx="357086" cy="357086"/>
            </a:xfrm>
            <a:prstGeom prst="rect">
              <a:avLst/>
            </a:prstGeom>
          </p:spPr>
        </p:pic>
      </p:grpSp>
      <p:sp>
        <p:nvSpPr>
          <p:cNvPr id="47" name="Title 46">
            <a:extLst>
              <a:ext uri="{FF2B5EF4-FFF2-40B4-BE49-F238E27FC236}">
                <a16:creationId xmlns:a16="http://schemas.microsoft.com/office/drawing/2014/main" id="{39F46C2B-F893-41B5-827D-5BE101D119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800" dirty="0"/>
              <a:t>Replicate narrow DIA provide peptide knowledge base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B7F07D5A-88B9-4B40-925C-C420668EC806}"/>
              </a:ext>
            </a:extLst>
          </p:cNvPr>
          <p:cNvSpPr/>
          <p:nvPr/>
        </p:nvSpPr>
        <p:spPr>
          <a:xfrm>
            <a:off x="3397623" y="5118021"/>
            <a:ext cx="41121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Precursor-product ion pair detection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relative retention time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Co-elution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FFB31C5-D4D5-4222-95AF-3DAC2A93A7E3}"/>
              </a:ext>
            </a:extLst>
          </p:cNvPr>
          <p:cNvSpPr/>
          <p:nvPr/>
        </p:nvSpPr>
        <p:spPr>
          <a:xfrm>
            <a:off x="187569" y="1318846"/>
            <a:ext cx="3991873" cy="3619098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99E5EC72-4C78-48A1-A288-C28745787DE8}"/>
              </a:ext>
            </a:extLst>
          </p:cNvPr>
          <p:cNvSpPr/>
          <p:nvPr/>
        </p:nvSpPr>
        <p:spPr>
          <a:xfrm>
            <a:off x="6056312" y="1266278"/>
            <a:ext cx="5686689" cy="3619098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0" name="Picture 49" descr="Logo&#10;&#10;Description automatically generated with low confidence">
            <a:extLst>
              <a:ext uri="{FF2B5EF4-FFF2-40B4-BE49-F238E27FC236}">
                <a16:creationId xmlns:a16="http://schemas.microsoft.com/office/drawing/2014/main" id="{00B9577E-7828-4C42-8C08-54EB1788E22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142"/>
          <a:stretch/>
        </p:blipFill>
        <p:spPr>
          <a:xfrm>
            <a:off x="510135" y="5027524"/>
            <a:ext cx="2887488" cy="1044009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1D2F2D3D-8889-4BAF-AE20-42F3133610F2}"/>
              </a:ext>
            </a:extLst>
          </p:cNvPr>
          <p:cNvSpPr txBox="1"/>
          <p:nvPr/>
        </p:nvSpPr>
        <p:spPr>
          <a:xfrm>
            <a:off x="196276" y="6405910"/>
            <a:ext cx="29129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Segoe UI Semilight" panose="020B0402040204020203" pitchFamily="34" charset="0"/>
                <a:cs typeface="Segoe UI Semilight" panose="020B0402040204020203" pitchFamily="34" charset="0"/>
              </a:rPr>
              <a:t>Searle et al., Nat. </a:t>
            </a:r>
            <a:r>
              <a:rPr lang="en-US" sz="16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Comm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Segoe UI Semilight" panose="020B0402040204020203" pitchFamily="34" charset="0"/>
                <a:cs typeface="Segoe UI Semilight" panose="020B0402040204020203" pitchFamily="34" charset="0"/>
              </a:rPr>
              <a:t> (2018)</a:t>
            </a:r>
          </a:p>
        </p:txBody>
      </p:sp>
    </p:spTree>
    <p:extLst>
      <p:ext uri="{BB962C8B-B14F-4D97-AF65-F5344CB8AC3E}">
        <p14:creationId xmlns:p14="http://schemas.microsoft.com/office/powerpoint/2010/main" val="23646842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65A8E23A-FB6F-4995-A449-C21D6FC26B50}"/>
              </a:ext>
            </a:extLst>
          </p:cNvPr>
          <p:cNvGrpSpPr/>
          <p:nvPr/>
        </p:nvGrpSpPr>
        <p:grpSpPr>
          <a:xfrm>
            <a:off x="130959" y="1922588"/>
            <a:ext cx="11839078" cy="3015356"/>
            <a:chOff x="736711" y="1377272"/>
            <a:chExt cx="10080507" cy="2567457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63B32C90-5240-4152-BEE2-6EC1F4F6EFA2}"/>
                </a:ext>
              </a:extLst>
            </p:cNvPr>
            <p:cNvGrpSpPr/>
            <p:nvPr/>
          </p:nvGrpSpPr>
          <p:grpSpPr>
            <a:xfrm>
              <a:off x="6334435" y="1982026"/>
              <a:ext cx="619860" cy="757499"/>
              <a:chOff x="2810111" y="2324442"/>
              <a:chExt cx="688030" cy="840806"/>
            </a:xfrm>
            <a:solidFill>
              <a:schemeClr val="bg1">
                <a:lumMod val="95000"/>
              </a:schemeClr>
            </a:solidFill>
          </p:grpSpPr>
          <p:sp>
            <p:nvSpPr>
              <p:cNvPr id="44" name="Flowchart: Magnetic Disk 43">
                <a:extLst>
                  <a:ext uri="{FF2B5EF4-FFF2-40B4-BE49-F238E27FC236}">
                    <a16:creationId xmlns:a16="http://schemas.microsoft.com/office/drawing/2014/main" id="{AF530C4E-7F80-4EDD-8F7E-910721E7F956}"/>
                  </a:ext>
                </a:extLst>
              </p:cNvPr>
              <p:cNvSpPr/>
              <p:nvPr/>
            </p:nvSpPr>
            <p:spPr>
              <a:xfrm>
                <a:off x="2810111" y="2842462"/>
                <a:ext cx="688030" cy="322786"/>
              </a:xfrm>
              <a:prstGeom prst="flowChartMagneticDisk">
                <a:avLst/>
              </a:prstGeom>
              <a:grpFill/>
              <a:ln w="12700" cap="flat" cmpd="sng" algn="ctr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" name="Flowchart: Magnetic Disk 44">
                <a:extLst>
                  <a:ext uri="{FF2B5EF4-FFF2-40B4-BE49-F238E27FC236}">
                    <a16:creationId xmlns:a16="http://schemas.microsoft.com/office/drawing/2014/main" id="{3C4F3E92-7784-4B4D-86B9-867FA398AFF0}"/>
                  </a:ext>
                </a:extLst>
              </p:cNvPr>
              <p:cNvSpPr/>
              <p:nvPr/>
            </p:nvSpPr>
            <p:spPr>
              <a:xfrm>
                <a:off x="2810111" y="2581714"/>
                <a:ext cx="688030" cy="322786"/>
              </a:xfrm>
              <a:prstGeom prst="flowChartMagneticDisk">
                <a:avLst/>
              </a:prstGeom>
              <a:grpFill/>
              <a:ln w="12700" cap="flat" cmpd="sng" algn="ctr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" name="Flowchart: Magnetic Disk 45">
                <a:extLst>
                  <a:ext uri="{FF2B5EF4-FFF2-40B4-BE49-F238E27FC236}">
                    <a16:creationId xmlns:a16="http://schemas.microsoft.com/office/drawing/2014/main" id="{B8EC407D-7452-44C3-BB54-E564B50F855B}"/>
                  </a:ext>
                </a:extLst>
              </p:cNvPr>
              <p:cNvSpPr/>
              <p:nvPr/>
            </p:nvSpPr>
            <p:spPr>
              <a:xfrm>
                <a:off x="2810111" y="2324442"/>
                <a:ext cx="688030" cy="322786"/>
              </a:xfrm>
              <a:prstGeom prst="flowChartMagneticDisk">
                <a:avLst/>
              </a:prstGeom>
              <a:grpFill/>
              <a:ln w="12700" cap="flat" cmpd="sng" algn="ctr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5FD4EA7E-8BE9-4DEE-94B3-64C103C3F39D}"/>
                </a:ext>
              </a:extLst>
            </p:cNvPr>
            <p:cNvGrpSpPr/>
            <p:nvPr/>
          </p:nvGrpSpPr>
          <p:grpSpPr>
            <a:xfrm>
              <a:off x="2556438" y="1431083"/>
              <a:ext cx="686978" cy="564183"/>
              <a:chOff x="29525652" y="14720085"/>
              <a:chExt cx="1400904" cy="1150498"/>
            </a:xfrm>
          </p:grpSpPr>
          <p:sp>
            <p:nvSpPr>
              <p:cNvPr id="42" name="Flowchart: Multidocument 41">
                <a:extLst>
                  <a:ext uri="{FF2B5EF4-FFF2-40B4-BE49-F238E27FC236}">
                    <a16:creationId xmlns:a16="http://schemas.microsoft.com/office/drawing/2014/main" id="{CD6453FC-707E-4133-BA90-B59CAE7B7ACC}"/>
                  </a:ext>
                </a:extLst>
              </p:cNvPr>
              <p:cNvSpPr/>
              <p:nvPr/>
            </p:nvSpPr>
            <p:spPr>
              <a:xfrm>
                <a:off x="29763935" y="14720085"/>
                <a:ext cx="1162621" cy="902888"/>
              </a:xfrm>
              <a:prstGeom prst="flowChartMultidocumen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" name="Flowchart: Multidocument 42">
                <a:extLst>
                  <a:ext uri="{FF2B5EF4-FFF2-40B4-BE49-F238E27FC236}">
                    <a16:creationId xmlns:a16="http://schemas.microsoft.com/office/drawing/2014/main" id="{AA1FF0AB-B4EF-4F39-8D7C-438FBD04C9A2}"/>
                  </a:ext>
                </a:extLst>
              </p:cNvPr>
              <p:cNvSpPr/>
              <p:nvPr/>
            </p:nvSpPr>
            <p:spPr>
              <a:xfrm>
                <a:off x="29525652" y="14967695"/>
                <a:ext cx="1162621" cy="902888"/>
              </a:xfrm>
              <a:prstGeom prst="flowChartMultidocumen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8F5A59E-E94F-45B2-A0AE-F59953F55952}"/>
                </a:ext>
              </a:extLst>
            </p:cNvPr>
            <p:cNvSpPr txBox="1"/>
            <p:nvPr/>
          </p:nvSpPr>
          <p:spPr>
            <a:xfrm>
              <a:off x="1994620" y="3394404"/>
              <a:ext cx="2263891" cy="550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gas phase fractionated narrow window DIA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328B28E-F4FA-4322-9DB0-220B04A4FC56}"/>
                </a:ext>
              </a:extLst>
            </p:cNvPr>
            <p:cNvSpPr/>
            <p:nvPr/>
          </p:nvSpPr>
          <p:spPr>
            <a:xfrm>
              <a:off x="1580621" y="2027532"/>
              <a:ext cx="277574" cy="708955"/>
            </a:xfrm>
            <a:prstGeom prst="rect">
              <a:avLst/>
            </a:prstGeom>
            <a:blipFill dpi="0" rotWithShape="1"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aturation sat="33000"/>
                        </a14:imgEffect>
                        <a14:imgEffect>
                          <a14:brightnessContrast bright="40000" contrast="-40000"/>
                        </a14:imgEffect>
                      </a14:imgLayer>
                    </a14:imgProps>
                  </a:ext>
                </a:extLst>
              </a:blip>
              <a:srcRect/>
              <a:stretch>
                <a:fillRect l="-386646" t="785" r="-490740" b="-785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ight Brace 8">
              <a:extLst>
                <a:ext uri="{FF2B5EF4-FFF2-40B4-BE49-F238E27FC236}">
                  <a16:creationId xmlns:a16="http://schemas.microsoft.com/office/drawing/2014/main" id="{79F6DE15-B181-4833-9F9D-DF0B5278AE77}"/>
                </a:ext>
              </a:extLst>
            </p:cNvPr>
            <p:cNvSpPr/>
            <p:nvPr/>
          </p:nvSpPr>
          <p:spPr>
            <a:xfrm>
              <a:off x="3852768" y="1414007"/>
              <a:ext cx="183467" cy="1880941"/>
            </a:xfrm>
            <a:prstGeom prst="rightBrace">
              <a:avLst>
                <a:gd name="adj1" fmla="val 48678"/>
                <a:gd name="adj2" fmla="val 50000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E848571-CECF-4BE2-83F3-C07A71E84B1E}"/>
                </a:ext>
              </a:extLst>
            </p:cNvPr>
            <p:cNvGrpSpPr/>
            <p:nvPr/>
          </p:nvGrpSpPr>
          <p:grpSpPr>
            <a:xfrm rot="16200000">
              <a:off x="1545261" y="2178303"/>
              <a:ext cx="1243406" cy="352348"/>
              <a:chOff x="29349954" y="13301933"/>
              <a:chExt cx="1582578" cy="673345"/>
            </a:xfrm>
          </p:grpSpPr>
          <p:cxnSp>
            <p:nvCxnSpPr>
              <p:cNvPr id="39" name="Straight Arrow Connector 38">
                <a:extLst>
                  <a:ext uri="{FF2B5EF4-FFF2-40B4-BE49-F238E27FC236}">
                    <a16:creationId xmlns:a16="http://schemas.microsoft.com/office/drawing/2014/main" id="{3B1C5BC1-2606-431E-AAC4-12A0E3906A52}"/>
                  </a:ext>
                </a:extLst>
              </p:cNvPr>
              <p:cNvCxnSpPr/>
              <p:nvPr/>
            </p:nvCxnSpPr>
            <p:spPr>
              <a:xfrm flipH="1">
                <a:off x="29349954" y="13301934"/>
                <a:ext cx="550166" cy="647023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>
                <a:extLst>
                  <a:ext uri="{FF2B5EF4-FFF2-40B4-BE49-F238E27FC236}">
                    <a16:creationId xmlns:a16="http://schemas.microsoft.com/office/drawing/2014/main" id="{52A0E1DC-AC97-4D1D-AF29-E94333774D47}"/>
                  </a:ext>
                </a:extLst>
              </p:cNvPr>
              <p:cNvCxnSpPr/>
              <p:nvPr/>
            </p:nvCxnSpPr>
            <p:spPr>
              <a:xfrm>
                <a:off x="30382366" y="13301933"/>
                <a:ext cx="550166" cy="647023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>
                <a:extLst>
                  <a:ext uri="{FF2B5EF4-FFF2-40B4-BE49-F238E27FC236}">
                    <a16:creationId xmlns:a16="http://schemas.microsoft.com/office/drawing/2014/main" id="{5391325B-8505-4D0C-8E11-50428D00A46A}"/>
                  </a:ext>
                </a:extLst>
              </p:cNvPr>
              <p:cNvCxnSpPr/>
              <p:nvPr/>
            </p:nvCxnSpPr>
            <p:spPr>
              <a:xfrm>
                <a:off x="30155662" y="13331507"/>
                <a:ext cx="0" cy="643771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6076144-0151-48CD-AAA6-621E956A7707}"/>
                </a:ext>
              </a:extLst>
            </p:cNvPr>
            <p:cNvSpPr txBox="1"/>
            <p:nvPr/>
          </p:nvSpPr>
          <p:spPr>
            <a:xfrm>
              <a:off x="736711" y="2097512"/>
              <a:ext cx="979980" cy="6027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pooled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sample</a:t>
              </a:r>
            </a:p>
          </p:txBody>
        </p:sp>
        <p:sp>
          <p:nvSpPr>
            <p:cNvPr id="12" name="Rectangle: Folded Corner 61">
              <a:extLst>
                <a:ext uri="{FF2B5EF4-FFF2-40B4-BE49-F238E27FC236}">
                  <a16:creationId xmlns:a16="http://schemas.microsoft.com/office/drawing/2014/main" id="{5BD2644A-BAEE-47C0-8D55-01E3FD08E691}"/>
                </a:ext>
              </a:extLst>
            </p:cNvPr>
            <p:cNvSpPr/>
            <p:nvPr/>
          </p:nvSpPr>
          <p:spPr>
            <a:xfrm flipV="1">
              <a:off x="9583095" y="1995266"/>
              <a:ext cx="765147" cy="595060"/>
            </a:xfrm>
            <a:prstGeom prst="foldedCorner">
              <a:avLst/>
            </a:prstGeom>
            <a:solidFill>
              <a:srgbClr val="FFECB3"/>
            </a:solidFill>
            <a:ln w="12700">
              <a:solidFill>
                <a:srgbClr val="FF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FAD5EDC9-14DA-4F61-AFC1-52EA448B6A95}"/>
                </a:ext>
              </a:extLst>
            </p:cNvPr>
            <p:cNvGrpSpPr/>
            <p:nvPr/>
          </p:nvGrpSpPr>
          <p:grpSpPr>
            <a:xfrm>
              <a:off x="2553201" y="2083992"/>
              <a:ext cx="686978" cy="564183"/>
              <a:chOff x="29525652" y="14720085"/>
              <a:chExt cx="1400904" cy="1150498"/>
            </a:xfrm>
          </p:grpSpPr>
          <p:sp>
            <p:nvSpPr>
              <p:cNvPr id="37" name="Flowchart: Multidocument 36">
                <a:extLst>
                  <a:ext uri="{FF2B5EF4-FFF2-40B4-BE49-F238E27FC236}">
                    <a16:creationId xmlns:a16="http://schemas.microsoft.com/office/drawing/2014/main" id="{F7ABA38E-23FF-4806-AA32-5992294A8644}"/>
                  </a:ext>
                </a:extLst>
              </p:cNvPr>
              <p:cNvSpPr/>
              <p:nvPr/>
            </p:nvSpPr>
            <p:spPr>
              <a:xfrm>
                <a:off x="29763935" y="14720085"/>
                <a:ext cx="1162621" cy="902888"/>
              </a:xfrm>
              <a:prstGeom prst="flowChartMultidocumen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" name="Flowchart: Multidocument 37">
                <a:extLst>
                  <a:ext uri="{FF2B5EF4-FFF2-40B4-BE49-F238E27FC236}">
                    <a16:creationId xmlns:a16="http://schemas.microsoft.com/office/drawing/2014/main" id="{F28EB4BB-7386-402D-A64C-12536E0FBCFD}"/>
                  </a:ext>
                </a:extLst>
              </p:cNvPr>
              <p:cNvSpPr/>
              <p:nvPr/>
            </p:nvSpPr>
            <p:spPr>
              <a:xfrm>
                <a:off x="29525652" y="14967695"/>
                <a:ext cx="1162621" cy="902888"/>
              </a:xfrm>
              <a:prstGeom prst="flowChartMultidocumen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1C2E1B1C-3A5D-4293-92F5-26768119407C}"/>
                </a:ext>
              </a:extLst>
            </p:cNvPr>
            <p:cNvGrpSpPr/>
            <p:nvPr/>
          </p:nvGrpSpPr>
          <p:grpSpPr>
            <a:xfrm>
              <a:off x="2548406" y="2736487"/>
              <a:ext cx="686978" cy="564183"/>
              <a:chOff x="29525652" y="14720085"/>
              <a:chExt cx="1400904" cy="1150498"/>
            </a:xfrm>
          </p:grpSpPr>
          <p:sp>
            <p:nvSpPr>
              <p:cNvPr id="35" name="Flowchart: Multidocument 34">
                <a:extLst>
                  <a:ext uri="{FF2B5EF4-FFF2-40B4-BE49-F238E27FC236}">
                    <a16:creationId xmlns:a16="http://schemas.microsoft.com/office/drawing/2014/main" id="{E82E45FC-7386-46DF-AF45-C16EB52B855A}"/>
                  </a:ext>
                </a:extLst>
              </p:cNvPr>
              <p:cNvSpPr/>
              <p:nvPr/>
            </p:nvSpPr>
            <p:spPr>
              <a:xfrm>
                <a:off x="29763935" y="14720085"/>
                <a:ext cx="1162621" cy="902888"/>
              </a:xfrm>
              <a:prstGeom prst="flowChartMultidocumen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" name="Flowchart: Multidocument 35">
                <a:extLst>
                  <a:ext uri="{FF2B5EF4-FFF2-40B4-BE49-F238E27FC236}">
                    <a16:creationId xmlns:a16="http://schemas.microsoft.com/office/drawing/2014/main" id="{4CA30C75-3093-48ED-827B-9A0AACD4A25C}"/>
                  </a:ext>
                </a:extLst>
              </p:cNvPr>
              <p:cNvSpPr/>
              <p:nvPr/>
            </p:nvSpPr>
            <p:spPr>
              <a:xfrm>
                <a:off x="29525652" y="14967695"/>
                <a:ext cx="1162621" cy="902888"/>
              </a:xfrm>
              <a:prstGeom prst="flowChartMultidocumen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7A203F45-033E-4429-9A53-E6EEE94EF8C2}"/>
                </a:ext>
              </a:extLst>
            </p:cNvPr>
            <p:cNvGrpSpPr/>
            <p:nvPr/>
          </p:nvGrpSpPr>
          <p:grpSpPr>
            <a:xfrm>
              <a:off x="7527918" y="1377272"/>
              <a:ext cx="1420105" cy="1745835"/>
              <a:chOff x="7900684" y="2138323"/>
              <a:chExt cx="1576206" cy="1937741"/>
            </a:xfrm>
          </p:grpSpPr>
          <p:sp>
            <p:nvSpPr>
              <p:cNvPr id="32" name="Isosceles Triangle 31">
                <a:extLst>
                  <a:ext uri="{FF2B5EF4-FFF2-40B4-BE49-F238E27FC236}">
                    <a16:creationId xmlns:a16="http://schemas.microsoft.com/office/drawing/2014/main" id="{B469BE0D-6431-4C0D-A8D9-1F6D5CA59406}"/>
                  </a:ext>
                </a:extLst>
              </p:cNvPr>
              <p:cNvSpPr/>
              <p:nvPr/>
            </p:nvSpPr>
            <p:spPr>
              <a:xfrm flipV="1">
                <a:off x="7900684" y="2138323"/>
                <a:ext cx="1576206" cy="852561"/>
              </a:xfrm>
              <a:prstGeom prst="triangle">
                <a:avLst>
                  <a:gd name="adj" fmla="val 49822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" name="Isosceles Triangle 32">
                <a:extLst>
                  <a:ext uri="{FF2B5EF4-FFF2-40B4-BE49-F238E27FC236}">
                    <a16:creationId xmlns:a16="http://schemas.microsoft.com/office/drawing/2014/main" id="{725C471E-0C65-4300-813B-D2481540A6B5}"/>
                  </a:ext>
                </a:extLst>
              </p:cNvPr>
              <p:cNvSpPr/>
              <p:nvPr/>
            </p:nvSpPr>
            <p:spPr>
              <a:xfrm rot="16200000" flipV="1">
                <a:off x="8488286" y="3789173"/>
                <a:ext cx="387478" cy="186303"/>
              </a:xfrm>
              <a:prstGeom prst="triangle">
                <a:avLst>
                  <a:gd name="adj" fmla="val 49651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676EFAC8-7BBC-4B2F-B6AE-EFD94B727EA1}"/>
                  </a:ext>
                </a:extLst>
              </p:cNvPr>
              <p:cNvSpPr/>
              <p:nvPr/>
            </p:nvSpPr>
            <p:spPr>
              <a:xfrm>
                <a:off x="8591266" y="2556821"/>
                <a:ext cx="186305" cy="132752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3A97088-6F43-4363-9C0B-42843BB7A950}"/>
                </a:ext>
              </a:extLst>
            </p:cNvPr>
            <p:cNvSpPr txBox="1"/>
            <p:nvPr/>
          </p:nvSpPr>
          <p:spPr>
            <a:xfrm>
              <a:off x="7569150" y="1494062"/>
              <a:ext cx="1327681" cy="314472"/>
            </a:xfrm>
            <a:prstGeom prst="rect">
              <a:avLst/>
            </a:prstGeom>
            <a:solidFill>
              <a:srgbClr val="D2DEFA"/>
            </a:solidFill>
            <a:ln>
              <a:solidFill>
                <a:srgbClr val="2E2997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%CV cutoff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4CE6854-C6E7-475F-B237-021D69A2F989}"/>
                </a:ext>
              </a:extLst>
            </p:cNvPr>
            <p:cNvSpPr txBox="1"/>
            <p:nvPr/>
          </p:nvSpPr>
          <p:spPr>
            <a:xfrm>
              <a:off x="7568037" y="2164106"/>
              <a:ext cx="1327682" cy="550325"/>
            </a:xfrm>
            <a:prstGeom prst="rect">
              <a:avLst/>
            </a:prstGeom>
            <a:solidFill>
              <a:srgbClr val="D2DEFA"/>
            </a:solidFill>
            <a:ln>
              <a:solidFill>
                <a:srgbClr val="2E2997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top ranked transitions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34ED1A9-9F1D-4027-AF88-72313E9CEC37}"/>
                </a:ext>
              </a:extLst>
            </p:cNvPr>
            <p:cNvSpPr txBox="1"/>
            <p:nvPr/>
          </p:nvSpPr>
          <p:spPr>
            <a:xfrm>
              <a:off x="8018627" y="1673551"/>
              <a:ext cx="412471" cy="6027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+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1772FA9-861C-4EFF-9DBE-0EE10809A0EE}"/>
                </a:ext>
              </a:extLst>
            </p:cNvPr>
            <p:cNvSpPr txBox="1"/>
            <p:nvPr/>
          </p:nvSpPr>
          <p:spPr>
            <a:xfrm>
              <a:off x="5846337" y="1401845"/>
              <a:ext cx="1596055" cy="550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peptide knowledge base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BCBBCEC-6A0C-483A-B7B1-998A6B4467B1}"/>
                </a:ext>
              </a:extLst>
            </p:cNvPr>
            <p:cNvSpPr txBox="1"/>
            <p:nvPr/>
          </p:nvSpPr>
          <p:spPr>
            <a:xfrm>
              <a:off x="7433157" y="3394404"/>
              <a:ext cx="1596055" cy="550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peptide &amp; transition filtering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6C4B861-84DF-4F1A-B123-13AF530E438D}"/>
                </a:ext>
              </a:extLst>
            </p:cNvPr>
            <p:cNvSpPr txBox="1"/>
            <p:nvPr/>
          </p:nvSpPr>
          <p:spPr>
            <a:xfrm>
              <a:off x="9196975" y="3394404"/>
              <a:ext cx="1620243" cy="550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method scheduling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A48F36E-75F4-4377-8FCC-668F1E07C1D6}"/>
                </a:ext>
              </a:extLst>
            </p:cNvPr>
            <p:cNvSpPr txBox="1"/>
            <p:nvPr/>
          </p:nvSpPr>
          <p:spPr>
            <a:xfrm>
              <a:off x="3271590" y="1531369"/>
              <a:ext cx="638812" cy="3144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day 1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C88C469-71FC-48D9-BC45-EAB9F632EB2A}"/>
                </a:ext>
              </a:extLst>
            </p:cNvPr>
            <p:cNvSpPr txBox="1"/>
            <p:nvPr/>
          </p:nvSpPr>
          <p:spPr>
            <a:xfrm>
              <a:off x="3267447" y="2157969"/>
              <a:ext cx="638812" cy="3144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day 2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F96CA6B-44E0-4997-B286-A4A973769C0B}"/>
                </a:ext>
              </a:extLst>
            </p:cNvPr>
            <p:cNvSpPr txBox="1"/>
            <p:nvPr/>
          </p:nvSpPr>
          <p:spPr>
            <a:xfrm>
              <a:off x="3262580" y="2822292"/>
              <a:ext cx="638812" cy="3144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day 3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ADBD42F-D52E-4500-932C-E83A16684865}"/>
                </a:ext>
              </a:extLst>
            </p:cNvPr>
            <p:cNvSpPr/>
            <p:nvPr/>
          </p:nvSpPr>
          <p:spPr>
            <a:xfrm>
              <a:off x="4296970" y="2031820"/>
              <a:ext cx="1334212" cy="661759"/>
            </a:xfrm>
            <a:prstGeom prst="rect">
              <a:avLst/>
            </a:prstGeom>
            <a:solidFill>
              <a:srgbClr val="DAEEEB"/>
            </a:solidFill>
            <a:ln w="9525">
              <a:solidFill>
                <a:srgbClr val="0066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Signal processing</a:t>
              </a:r>
            </a:p>
          </p:txBody>
        </p:sp>
        <p:sp>
          <p:nvSpPr>
            <p:cNvPr id="26" name="Down Arrow 50">
              <a:extLst>
                <a:ext uri="{FF2B5EF4-FFF2-40B4-BE49-F238E27FC236}">
                  <a16:creationId xmlns:a16="http://schemas.microsoft.com/office/drawing/2014/main" id="{BD0348BC-1F0C-4012-A297-CC60D01D6187}"/>
                </a:ext>
              </a:extLst>
            </p:cNvPr>
            <p:cNvSpPr/>
            <p:nvPr/>
          </p:nvSpPr>
          <p:spPr>
            <a:xfrm rot="16200000">
              <a:off x="5914947" y="2177927"/>
              <a:ext cx="119892" cy="326576"/>
            </a:xfrm>
            <a:prstGeom prst="downArrow">
              <a:avLst>
                <a:gd name="adj1" fmla="val 26010"/>
                <a:gd name="adj2" fmla="val 78198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Down Arrow 50">
              <a:extLst>
                <a:ext uri="{FF2B5EF4-FFF2-40B4-BE49-F238E27FC236}">
                  <a16:creationId xmlns:a16="http://schemas.microsoft.com/office/drawing/2014/main" id="{108F71AC-AEE3-497B-B696-F47932027793}"/>
                </a:ext>
              </a:extLst>
            </p:cNvPr>
            <p:cNvSpPr/>
            <p:nvPr/>
          </p:nvSpPr>
          <p:spPr>
            <a:xfrm rot="16200000">
              <a:off x="7234484" y="2171620"/>
              <a:ext cx="119892" cy="326576"/>
            </a:xfrm>
            <a:prstGeom prst="downArrow">
              <a:avLst>
                <a:gd name="adj1" fmla="val 26010"/>
                <a:gd name="adj2" fmla="val 78198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Down Arrow 50">
              <a:extLst>
                <a:ext uri="{FF2B5EF4-FFF2-40B4-BE49-F238E27FC236}">
                  <a16:creationId xmlns:a16="http://schemas.microsoft.com/office/drawing/2014/main" id="{07F0D385-47F3-4717-A3E1-0189C8580EE2}"/>
                </a:ext>
              </a:extLst>
            </p:cNvPr>
            <p:cNvSpPr/>
            <p:nvPr/>
          </p:nvSpPr>
          <p:spPr>
            <a:xfrm rot="16200000">
              <a:off x="9165130" y="2166666"/>
              <a:ext cx="119892" cy="326576"/>
            </a:xfrm>
            <a:prstGeom prst="downArrow">
              <a:avLst>
                <a:gd name="adj1" fmla="val 26010"/>
                <a:gd name="adj2" fmla="val 78198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E9E56C1-497C-46CD-86F6-3433F07685C4}"/>
                </a:ext>
              </a:extLst>
            </p:cNvPr>
            <p:cNvSpPr txBox="1"/>
            <p:nvPr/>
          </p:nvSpPr>
          <p:spPr>
            <a:xfrm>
              <a:off x="5846337" y="3394404"/>
              <a:ext cx="1596055" cy="550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chromatogram extraction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3B3283A-0E39-492F-9D22-261E9538132E}"/>
                </a:ext>
              </a:extLst>
            </p:cNvPr>
            <p:cNvSpPr txBox="1"/>
            <p:nvPr/>
          </p:nvSpPr>
          <p:spPr>
            <a:xfrm>
              <a:off x="4202723" y="3512330"/>
              <a:ext cx="1522706" cy="3144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statistical priors</a:t>
              </a:r>
            </a:p>
          </p:txBody>
        </p:sp>
        <p:pic>
          <p:nvPicPr>
            <p:cNvPr id="31" name="Graphic 30" descr="Stopwatch">
              <a:extLst>
                <a:ext uri="{FF2B5EF4-FFF2-40B4-BE49-F238E27FC236}">
                  <a16:creationId xmlns:a16="http://schemas.microsoft.com/office/drawing/2014/main" id="{9CB5764F-1DDC-4920-B8A5-90A2FDBE0CD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9804366" y="2124866"/>
              <a:ext cx="357086" cy="357086"/>
            </a:xfrm>
            <a:prstGeom prst="rect">
              <a:avLst/>
            </a:prstGeom>
          </p:spPr>
        </p:pic>
      </p:grpSp>
      <p:sp>
        <p:nvSpPr>
          <p:cNvPr id="47" name="Title 46">
            <a:extLst>
              <a:ext uri="{FF2B5EF4-FFF2-40B4-BE49-F238E27FC236}">
                <a16:creationId xmlns:a16="http://schemas.microsoft.com/office/drawing/2014/main" id="{39F46C2B-F893-41B5-827D-5BE101D119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800" dirty="0"/>
              <a:t>Replicate narrow DIA provide peptide knowledge base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4BCBD77D-8DD1-4972-A901-845920989D8B}"/>
              </a:ext>
            </a:extLst>
          </p:cNvPr>
          <p:cNvSpPr/>
          <p:nvPr/>
        </p:nvSpPr>
        <p:spPr>
          <a:xfrm>
            <a:off x="6102486" y="5285911"/>
            <a:ext cx="38058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Quantitation of peptides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Visualization of chromatography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6803ABEE-5B9D-46DA-9FD0-0CAFED36A356}"/>
              </a:ext>
            </a:extLst>
          </p:cNvPr>
          <p:cNvSpPr/>
          <p:nvPr/>
        </p:nvSpPr>
        <p:spPr>
          <a:xfrm>
            <a:off x="8053906" y="1302323"/>
            <a:ext cx="3522382" cy="3619098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2700CBD-C10A-4D46-9DA8-6414B838D38C}"/>
              </a:ext>
            </a:extLst>
          </p:cNvPr>
          <p:cNvSpPr/>
          <p:nvPr/>
        </p:nvSpPr>
        <p:spPr>
          <a:xfrm>
            <a:off x="2760" y="1666813"/>
            <a:ext cx="5996339" cy="3619098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F678AC28-F4C7-40E7-B089-589118E2D84B}"/>
              </a:ext>
            </a:extLst>
          </p:cNvPr>
          <p:cNvSpPr/>
          <p:nvPr/>
        </p:nvSpPr>
        <p:spPr>
          <a:xfrm>
            <a:off x="7607047" y="2824716"/>
            <a:ext cx="452421" cy="455889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8" name="Picture 47" descr="Logo&#10;&#10;Description automatically generated with low confidence">
            <a:extLst>
              <a:ext uri="{FF2B5EF4-FFF2-40B4-BE49-F238E27FC236}">
                <a16:creationId xmlns:a16="http://schemas.microsoft.com/office/drawing/2014/main" id="{35BE5040-CBA4-4F9E-9E36-AF3E0A1864B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29"/>
          <a:stretch/>
        </p:blipFill>
        <p:spPr>
          <a:xfrm>
            <a:off x="3648635" y="5027524"/>
            <a:ext cx="2581953" cy="1044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790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65A8E23A-FB6F-4995-A449-C21D6FC26B50}"/>
              </a:ext>
            </a:extLst>
          </p:cNvPr>
          <p:cNvGrpSpPr/>
          <p:nvPr/>
        </p:nvGrpSpPr>
        <p:grpSpPr>
          <a:xfrm>
            <a:off x="130959" y="1922588"/>
            <a:ext cx="11839078" cy="3015356"/>
            <a:chOff x="736711" y="1377272"/>
            <a:chExt cx="10080507" cy="2567457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63B32C90-5240-4152-BEE2-6EC1F4F6EFA2}"/>
                </a:ext>
              </a:extLst>
            </p:cNvPr>
            <p:cNvGrpSpPr/>
            <p:nvPr/>
          </p:nvGrpSpPr>
          <p:grpSpPr>
            <a:xfrm>
              <a:off x="6334435" y="1982026"/>
              <a:ext cx="619860" cy="757499"/>
              <a:chOff x="2810111" y="2324442"/>
              <a:chExt cx="688030" cy="840806"/>
            </a:xfrm>
            <a:solidFill>
              <a:schemeClr val="bg1">
                <a:lumMod val="95000"/>
              </a:schemeClr>
            </a:solidFill>
          </p:grpSpPr>
          <p:sp>
            <p:nvSpPr>
              <p:cNvPr id="44" name="Flowchart: Magnetic Disk 43">
                <a:extLst>
                  <a:ext uri="{FF2B5EF4-FFF2-40B4-BE49-F238E27FC236}">
                    <a16:creationId xmlns:a16="http://schemas.microsoft.com/office/drawing/2014/main" id="{AF530C4E-7F80-4EDD-8F7E-910721E7F956}"/>
                  </a:ext>
                </a:extLst>
              </p:cNvPr>
              <p:cNvSpPr/>
              <p:nvPr/>
            </p:nvSpPr>
            <p:spPr>
              <a:xfrm>
                <a:off x="2810111" y="2842462"/>
                <a:ext cx="688030" cy="322786"/>
              </a:xfrm>
              <a:prstGeom prst="flowChartMagneticDisk">
                <a:avLst/>
              </a:prstGeom>
              <a:grpFill/>
              <a:ln w="12700" cap="flat" cmpd="sng" algn="ctr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" name="Flowchart: Magnetic Disk 44">
                <a:extLst>
                  <a:ext uri="{FF2B5EF4-FFF2-40B4-BE49-F238E27FC236}">
                    <a16:creationId xmlns:a16="http://schemas.microsoft.com/office/drawing/2014/main" id="{3C4F3E92-7784-4B4D-86B9-867FA398AFF0}"/>
                  </a:ext>
                </a:extLst>
              </p:cNvPr>
              <p:cNvSpPr/>
              <p:nvPr/>
            </p:nvSpPr>
            <p:spPr>
              <a:xfrm>
                <a:off x="2810111" y="2581714"/>
                <a:ext cx="688030" cy="322786"/>
              </a:xfrm>
              <a:prstGeom prst="flowChartMagneticDisk">
                <a:avLst/>
              </a:prstGeom>
              <a:grpFill/>
              <a:ln w="12700" cap="flat" cmpd="sng" algn="ctr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" name="Flowchart: Magnetic Disk 45">
                <a:extLst>
                  <a:ext uri="{FF2B5EF4-FFF2-40B4-BE49-F238E27FC236}">
                    <a16:creationId xmlns:a16="http://schemas.microsoft.com/office/drawing/2014/main" id="{B8EC407D-7452-44C3-BB54-E564B50F855B}"/>
                  </a:ext>
                </a:extLst>
              </p:cNvPr>
              <p:cNvSpPr/>
              <p:nvPr/>
            </p:nvSpPr>
            <p:spPr>
              <a:xfrm>
                <a:off x="2810111" y="2324442"/>
                <a:ext cx="688030" cy="322786"/>
              </a:xfrm>
              <a:prstGeom prst="flowChartMagneticDisk">
                <a:avLst/>
              </a:prstGeom>
              <a:grpFill/>
              <a:ln w="12700" cap="flat" cmpd="sng" algn="ctr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5FD4EA7E-8BE9-4DEE-94B3-64C103C3F39D}"/>
                </a:ext>
              </a:extLst>
            </p:cNvPr>
            <p:cNvGrpSpPr/>
            <p:nvPr/>
          </p:nvGrpSpPr>
          <p:grpSpPr>
            <a:xfrm>
              <a:off x="2556438" y="1431083"/>
              <a:ext cx="686978" cy="564183"/>
              <a:chOff x="29525652" y="14720085"/>
              <a:chExt cx="1400904" cy="1150498"/>
            </a:xfrm>
          </p:grpSpPr>
          <p:sp>
            <p:nvSpPr>
              <p:cNvPr id="42" name="Flowchart: Multidocument 41">
                <a:extLst>
                  <a:ext uri="{FF2B5EF4-FFF2-40B4-BE49-F238E27FC236}">
                    <a16:creationId xmlns:a16="http://schemas.microsoft.com/office/drawing/2014/main" id="{CD6453FC-707E-4133-BA90-B59CAE7B7ACC}"/>
                  </a:ext>
                </a:extLst>
              </p:cNvPr>
              <p:cNvSpPr/>
              <p:nvPr/>
            </p:nvSpPr>
            <p:spPr>
              <a:xfrm>
                <a:off x="29763935" y="14720085"/>
                <a:ext cx="1162621" cy="902888"/>
              </a:xfrm>
              <a:prstGeom prst="flowChartMultidocumen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" name="Flowchart: Multidocument 42">
                <a:extLst>
                  <a:ext uri="{FF2B5EF4-FFF2-40B4-BE49-F238E27FC236}">
                    <a16:creationId xmlns:a16="http://schemas.microsoft.com/office/drawing/2014/main" id="{AA1FF0AB-B4EF-4F39-8D7C-438FBD04C9A2}"/>
                  </a:ext>
                </a:extLst>
              </p:cNvPr>
              <p:cNvSpPr/>
              <p:nvPr/>
            </p:nvSpPr>
            <p:spPr>
              <a:xfrm>
                <a:off x="29525652" y="14967695"/>
                <a:ext cx="1162621" cy="902888"/>
              </a:xfrm>
              <a:prstGeom prst="flowChartMultidocumen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8F5A59E-E94F-45B2-A0AE-F59953F55952}"/>
                </a:ext>
              </a:extLst>
            </p:cNvPr>
            <p:cNvSpPr txBox="1"/>
            <p:nvPr/>
          </p:nvSpPr>
          <p:spPr>
            <a:xfrm>
              <a:off x="1994620" y="3394404"/>
              <a:ext cx="2263891" cy="550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gas phase fractionated narrow window DIA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328B28E-F4FA-4322-9DB0-220B04A4FC56}"/>
                </a:ext>
              </a:extLst>
            </p:cNvPr>
            <p:cNvSpPr/>
            <p:nvPr/>
          </p:nvSpPr>
          <p:spPr>
            <a:xfrm>
              <a:off x="1580621" y="2027532"/>
              <a:ext cx="277574" cy="708955"/>
            </a:xfrm>
            <a:prstGeom prst="rect">
              <a:avLst/>
            </a:prstGeom>
            <a:blipFill dpi="0" rotWithShape="1"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aturation sat="33000"/>
                        </a14:imgEffect>
                        <a14:imgEffect>
                          <a14:brightnessContrast bright="40000" contrast="-40000"/>
                        </a14:imgEffect>
                      </a14:imgLayer>
                    </a14:imgProps>
                  </a:ext>
                </a:extLst>
              </a:blip>
              <a:srcRect/>
              <a:stretch>
                <a:fillRect l="-386646" t="785" r="-490740" b="-785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ight Brace 8">
              <a:extLst>
                <a:ext uri="{FF2B5EF4-FFF2-40B4-BE49-F238E27FC236}">
                  <a16:creationId xmlns:a16="http://schemas.microsoft.com/office/drawing/2014/main" id="{79F6DE15-B181-4833-9F9D-DF0B5278AE77}"/>
                </a:ext>
              </a:extLst>
            </p:cNvPr>
            <p:cNvSpPr/>
            <p:nvPr/>
          </p:nvSpPr>
          <p:spPr>
            <a:xfrm>
              <a:off x="3852768" y="1414007"/>
              <a:ext cx="183467" cy="1880941"/>
            </a:xfrm>
            <a:prstGeom prst="rightBrace">
              <a:avLst>
                <a:gd name="adj1" fmla="val 48678"/>
                <a:gd name="adj2" fmla="val 50000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E848571-CECF-4BE2-83F3-C07A71E84B1E}"/>
                </a:ext>
              </a:extLst>
            </p:cNvPr>
            <p:cNvGrpSpPr/>
            <p:nvPr/>
          </p:nvGrpSpPr>
          <p:grpSpPr>
            <a:xfrm rot="16200000">
              <a:off x="1545261" y="2178303"/>
              <a:ext cx="1243406" cy="352348"/>
              <a:chOff x="29349954" y="13301933"/>
              <a:chExt cx="1582578" cy="673345"/>
            </a:xfrm>
          </p:grpSpPr>
          <p:cxnSp>
            <p:nvCxnSpPr>
              <p:cNvPr id="39" name="Straight Arrow Connector 38">
                <a:extLst>
                  <a:ext uri="{FF2B5EF4-FFF2-40B4-BE49-F238E27FC236}">
                    <a16:creationId xmlns:a16="http://schemas.microsoft.com/office/drawing/2014/main" id="{3B1C5BC1-2606-431E-AAC4-12A0E3906A52}"/>
                  </a:ext>
                </a:extLst>
              </p:cNvPr>
              <p:cNvCxnSpPr/>
              <p:nvPr/>
            </p:nvCxnSpPr>
            <p:spPr>
              <a:xfrm flipH="1">
                <a:off x="29349954" y="13301934"/>
                <a:ext cx="550166" cy="647023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>
                <a:extLst>
                  <a:ext uri="{FF2B5EF4-FFF2-40B4-BE49-F238E27FC236}">
                    <a16:creationId xmlns:a16="http://schemas.microsoft.com/office/drawing/2014/main" id="{52A0E1DC-AC97-4D1D-AF29-E94333774D47}"/>
                  </a:ext>
                </a:extLst>
              </p:cNvPr>
              <p:cNvCxnSpPr/>
              <p:nvPr/>
            </p:nvCxnSpPr>
            <p:spPr>
              <a:xfrm>
                <a:off x="30382366" y="13301933"/>
                <a:ext cx="550166" cy="647023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>
                <a:extLst>
                  <a:ext uri="{FF2B5EF4-FFF2-40B4-BE49-F238E27FC236}">
                    <a16:creationId xmlns:a16="http://schemas.microsoft.com/office/drawing/2014/main" id="{5391325B-8505-4D0C-8E11-50428D00A46A}"/>
                  </a:ext>
                </a:extLst>
              </p:cNvPr>
              <p:cNvCxnSpPr/>
              <p:nvPr/>
            </p:nvCxnSpPr>
            <p:spPr>
              <a:xfrm>
                <a:off x="30155662" y="13331507"/>
                <a:ext cx="0" cy="643771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6076144-0151-48CD-AAA6-621E956A7707}"/>
                </a:ext>
              </a:extLst>
            </p:cNvPr>
            <p:cNvSpPr txBox="1"/>
            <p:nvPr/>
          </p:nvSpPr>
          <p:spPr>
            <a:xfrm>
              <a:off x="736711" y="2097512"/>
              <a:ext cx="979980" cy="6027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pooled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sample</a:t>
              </a:r>
            </a:p>
          </p:txBody>
        </p:sp>
        <p:sp>
          <p:nvSpPr>
            <p:cNvPr id="12" name="Rectangle: Folded Corner 61">
              <a:extLst>
                <a:ext uri="{FF2B5EF4-FFF2-40B4-BE49-F238E27FC236}">
                  <a16:creationId xmlns:a16="http://schemas.microsoft.com/office/drawing/2014/main" id="{5BD2644A-BAEE-47C0-8D55-01E3FD08E691}"/>
                </a:ext>
              </a:extLst>
            </p:cNvPr>
            <p:cNvSpPr/>
            <p:nvPr/>
          </p:nvSpPr>
          <p:spPr>
            <a:xfrm flipV="1">
              <a:off x="9583095" y="1995266"/>
              <a:ext cx="765147" cy="595060"/>
            </a:xfrm>
            <a:prstGeom prst="foldedCorner">
              <a:avLst/>
            </a:prstGeom>
            <a:solidFill>
              <a:srgbClr val="FFECB3"/>
            </a:solidFill>
            <a:ln w="12700">
              <a:solidFill>
                <a:srgbClr val="FF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FAD5EDC9-14DA-4F61-AFC1-52EA448B6A95}"/>
                </a:ext>
              </a:extLst>
            </p:cNvPr>
            <p:cNvGrpSpPr/>
            <p:nvPr/>
          </p:nvGrpSpPr>
          <p:grpSpPr>
            <a:xfrm>
              <a:off x="2553201" y="2083992"/>
              <a:ext cx="686978" cy="564183"/>
              <a:chOff x="29525652" y="14720085"/>
              <a:chExt cx="1400904" cy="1150498"/>
            </a:xfrm>
          </p:grpSpPr>
          <p:sp>
            <p:nvSpPr>
              <p:cNvPr id="37" name="Flowchart: Multidocument 36">
                <a:extLst>
                  <a:ext uri="{FF2B5EF4-FFF2-40B4-BE49-F238E27FC236}">
                    <a16:creationId xmlns:a16="http://schemas.microsoft.com/office/drawing/2014/main" id="{F7ABA38E-23FF-4806-AA32-5992294A8644}"/>
                  </a:ext>
                </a:extLst>
              </p:cNvPr>
              <p:cNvSpPr/>
              <p:nvPr/>
            </p:nvSpPr>
            <p:spPr>
              <a:xfrm>
                <a:off x="29763935" y="14720085"/>
                <a:ext cx="1162621" cy="902888"/>
              </a:xfrm>
              <a:prstGeom prst="flowChartMultidocumen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" name="Flowchart: Multidocument 37">
                <a:extLst>
                  <a:ext uri="{FF2B5EF4-FFF2-40B4-BE49-F238E27FC236}">
                    <a16:creationId xmlns:a16="http://schemas.microsoft.com/office/drawing/2014/main" id="{F28EB4BB-7386-402D-A64C-12536E0FBCFD}"/>
                  </a:ext>
                </a:extLst>
              </p:cNvPr>
              <p:cNvSpPr/>
              <p:nvPr/>
            </p:nvSpPr>
            <p:spPr>
              <a:xfrm>
                <a:off x="29525652" y="14967695"/>
                <a:ext cx="1162621" cy="902888"/>
              </a:xfrm>
              <a:prstGeom prst="flowChartMultidocumen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1C2E1B1C-3A5D-4293-92F5-26768119407C}"/>
                </a:ext>
              </a:extLst>
            </p:cNvPr>
            <p:cNvGrpSpPr/>
            <p:nvPr/>
          </p:nvGrpSpPr>
          <p:grpSpPr>
            <a:xfrm>
              <a:off x="2548406" y="2736487"/>
              <a:ext cx="686978" cy="564183"/>
              <a:chOff x="29525652" y="14720085"/>
              <a:chExt cx="1400904" cy="1150498"/>
            </a:xfrm>
          </p:grpSpPr>
          <p:sp>
            <p:nvSpPr>
              <p:cNvPr id="35" name="Flowchart: Multidocument 34">
                <a:extLst>
                  <a:ext uri="{FF2B5EF4-FFF2-40B4-BE49-F238E27FC236}">
                    <a16:creationId xmlns:a16="http://schemas.microsoft.com/office/drawing/2014/main" id="{E82E45FC-7386-46DF-AF45-C16EB52B855A}"/>
                  </a:ext>
                </a:extLst>
              </p:cNvPr>
              <p:cNvSpPr/>
              <p:nvPr/>
            </p:nvSpPr>
            <p:spPr>
              <a:xfrm>
                <a:off x="29763935" y="14720085"/>
                <a:ext cx="1162621" cy="902888"/>
              </a:xfrm>
              <a:prstGeom prst="flowChartMultidocumen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" name="Flowchart: Multidocument 35">
                <a:extLst>
                  <a:ext uri="{FF2B5EF4-FFF2-40B4-BE49-F238E27FC236}">
                    <a16:creationId xmlns:a16="http://schemas.microsoft.com/office/drawing/2014/main" id="{4CA30C75-3093-48ED-827B-9A0AACD4A25C}"/>
                  </a:ext>
                </a:extLst>
              </p:cNvPr>
              <p:cNvSpPr/>
              <p:nvPr/>
            </p:nvSpPr>
            <p:spPr>
              <a:xfrm>
                <a:off x="29525652" y="14967695"/>
                <a:ext cx="1162621" cy="902888"/>
              </a:xfrm>
              <a:prstGeom prst="flowChartMultidocumen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7A203F45-033E-4429-9A53-E6EEE94EF8C2}"/>
                </a:ext>
              </a:extLst>
            </p:cNvPr>
            <p:cNvGrpSpPr/>
            <p:nvPr/>
          </p:nvGrpSpPr>
          <p:grpSpPr>
            <a:xfrm>
              <a:off x="7527918" y="1377272"/>
              <a:ext cx="1420105" cy="1745835"/>
              <a:chOff x="7900684" y="2138323"/>
              <a:chExt cx="1576206" cy="1937741"/>
            </a:xfrm>
          </p:grpSpPr>
          <p:sp>
            <p:nvSpPr>
              <p:cNvPr id="32" name="Isosceles Triangle 31">
                <a:extLst>
                  <a:ext uri="{FF2B5EF4-FFF2-40B4-BE49-F238E27FC236}">
                    <a16:creationId xmlns:a16="http://schemas.microsoft.com/office/drawing/2014/main" id="{B469BE0D-6431-4C0D-A8D9-1F6D5CA59406}"/>
                  </a:ext>
                </a:extLst>
              </p:cNvPr>
              <p:cNvSpPr/>
              <p:nvPr/>
            </p:nvSpPr>
            <p:spPr>
              <a:xfrm flipV="1">
                <a:off x="7900684" y="2138323"/>
                <a:ext cx="1576206" cy="852561"/>
              </a:xfrm>
              <a:prstGeom prst="triangle">
                <a:avLst>
                  <a:gd name="adj" fmla="val 49822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" name="Isosceles Triangle 32">
                <a:extLst>
                  <a:ext uri="{FF2B5EF4-FFF2-40B4-BE49-F238E27FC236}">
                    <a16:creationId xmlns:a16="http://schemas.microsoft.com/office/drawing/2014/main" id="{725C471E-0C65-4300-813B-D2481540A6B5}"/>
                  </a:ext>
                </a:extLst>
              </p:cNvPr>
              <p:cNvSpPr/>
              <p:nvPr/>
            </p:nvSpPr>
            <p:spPr>
              <a:xfrm rot="16200000" flipV="1">
                <a:off x="8488286" y="3789173"/>
                <a:ext cx="387478" cy="186303"/>
              </a:xfrm>
              <a:prstGeom prst="triangle">
                <a:avLst>
                  <a:gd name="adj" fmla="val 49651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676EFAC8-7BBC-4B2F-B6AE-EFD94B727EA1}"/>
                  </a:ext>
                </a:extLst>
              </p:cNvPr>
              <p:cNvSpPr/>
              <p:nvPr/>
            </p:nvSpPr>
            <p:spPr>
              <a:xfrm>
                <a:off x="8591266" y="2556821"/>
                <a:ext cx="186305" cy="132752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3A97088-6F43-4363-9C0B-42843BB7A950}"/>
                </a:ext>
              </a:extLst>
            </p:cNvPr>
            <p:cNvSpPr txBox="1"/>
            <p:nvPr/>
          </p:nvSpPr>
          <p:spPr>
            <a:xfrm>
              <a:off x="7569150" y="1494062"/>
              <a:ext cx="1327681" cy="314472"/>
            </a:xfrm>
            <a:prstGeom prst="rect">
              <a:avLst/>
            </a:prstGeom>
            <a:solidFill>
              <a:srgbClr val="D2DEFA"/>
            </a:solidFill>
            <a:ln>
              <a:solidFill>
                <a:srgbClr val="2E2997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%CV cutoff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4CE6854-C6E7-475F-B237-021D69A2F989}"/>
                </a:ext>
              </a:extLst>
            </p:cNvPr>
            <p:cNvSpPr txBox="1"/>
            <p:nvPr/>
          </p:nvSpPr>
          <p:spPr>
            <a:xfrm>
              <a:off x="7568037" y="2164106"/>
              <a:ext cx="1327682" cy="550325"/>
            </a:xfrm>
            <a:prstGeom prst="rect">
              <a:avLst/>
            </a:prstGeom>
            <a:solidFill>
              <a:srgbClr val="D2DEFA"/>
            </a:solidFill>
            <a:ln>
              <a:solidFill>
                <a:srgbClr val="2E2997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top ranked transitions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34ED1A9-9F1D-4027-AF88-72313E9CEC37}"/>
                </a:ext>
              </a:extLst>
            </p:cNvPr>
            <p:cNvSpPr txBox="1"/>
            <p:nvPr/>
          </p:nvSpPr>
          <p:spPr>
            <a:xfrm>
              <a:off x="8018627" y="1673551"/>
              <a:ext cx="412471" cy="6027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+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1772FA9-861C-4EFF-9DBE-0EE10809A0EE}"/>
                </a:ext>
              </a:extLst>
            </p:cNvPr>
            <p:cNvSpPr txBox="1"/>
            <p:nvPr/>
          </p:nvSpPr>
          <p:spPr>
            <a:xfrm>
              <a:off x="5846337" y="1401845"/>
              <a:ext cx="1596055" cy="550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peptide knowledge base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BCBBCEC-6A0C-483A-B7B1-998A6B4467B1}"/>
                </a:ext>
              </a:extLst>
            </p:cNvPr>
            <p:cNvSpPr txBox="1"/>
            <p:nvPr/>
          </p:nvSpPr>
          <p:spPr>
            <a:xfrm>
              <a:off x="7433157" y="3394404"/>
              <a:ext cx="1596055" cy="550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peptide &amp; transition filtering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6C4B861-84DF-4F1A-B123-13AF530E438D}"/>
                </a:ext>
              </a:extLst>
            </p:cNvPr>
            <p:cNvSpPr txBox="1"/>
            <p:nvPr/>
          </p:nvSpPr>
          <p:spPr>
            <a:xfrm>
              <a:off x="9196975" y="3394404"/>
              <a:ext cx="1620243" cy="550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method scheduling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A48F36E-75F4-4377-8FCC-668F1E07C1D6}"/>
                </a:ext>
              </a:extLst>
            </p:cNvPr>
            <p:cNvSpPr txBox="1"/>
            <p:nvPr/>
          </p:nvSpPr>
          <p:spPr>
            <a:xfrm>
              <a:off x="3271590" y="1531369"/>
              <a:ext cx="638812" cy="3144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day 1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C88C469-71FC-48D9-BC45-EAB9F632EB2A}"/>
                </a:ext>
              </a:extLst>
            </p:cNvPr>
            <p:cNvSpPr txBox="1"/>
            <p:nvPr/>
          </p:nvSpPr>
          <p:spPr>
            <a:xfrm>
              <a:off x="3267447" y="2157969"/>
              <a:ext cx="638812" cy="3144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day 2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F96CA6B-44E0-4997-B286-A4A973769C0B}"/>
                </a:ext>
              </a:extLst>
            </p:cNvPr>
            <p:cNvSpPr txBox="1"/>
            <p:nvPr/>
          </p:nvSpPr>
          <p:spPr>
            <a:xfrm>
              <a:off x="3262580" y="2822292"/>
              <a:ext cx="638812" cy="3144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day 3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ADBD42F-D52E-4500-932C-E83A16684865}"/>
                </a:ext>
              </a:extLst>
            </p:cNvPr>
            <p:cNvSpPr/>
            <p:nvPr/>
          </p:nvSpPr>
          <p:spPr>
            <a:xfrm>
              <a:off x="4296970" y="2031820"/>
              <a:ext cx="1334212" cy="661759"/>
            </a:xfrm>
            <a:prstGeom prst="rect">
              <a:avLst/>
            </a:prstGeom>
            <a:solidFill>
              <a:srgbClr val="DAEEEB"/>
            </a:solidFill>
            <a:ln w="9525">
              <a:solidFill>
                <a:srgbClr val="0066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Signal processing</a:t>
              </a:r>
            </a:p>
          </p:txBody>
        </p:sp>
        <p:sp>
          <p:nvSpPr>
            <p:cNvPr id="26" name="Down Arrow 50">
              <a:extLst>
                <a:ext uri="{FF2B5EF4-FFF2-40B4-BE49-F238E27FC236}">
                  <a16:creationId xmlns:a16="http://schemas.microsoft.com/office/drawing/2014/main" id="{BD0348BC-1F0C-4012-A297-CC60D01D6187}"/>
                </a:ext>
              </a:extLst>
            </p:cNvPr>
            <p:cNvSpPr/>
            <p:nvPr/>
          </p:nvSpPr>
          <p:spPr>
            <a:xfrm rot="16200000">
              <a:off x="5914947" y="2177927"/>
              <a:ext cx="119892" cy="326576"/>
            </a:xfrm>
            <a:prstGeom prst="downArrow">
              <a:avLst>
                <a:gd name="adj1" fmla="val 26010"/>
                <a:gd name="adj2" fmla="val 78198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Down Arrow 50">
              <a:extLst>
                <a:ext uri="{FF2B5EF4-FFF2-40B4-BE49-F238E27FC236}">
                  <a16:creationId xmlns:a16="http://schemas.microsoft.com/office/drawing/2014/main" id="{108F71AC-AEE3-497B-B696-F47932027793}"/>
                </a:ext>
              </a:extLst>
            </p:cNvPr>
            <p:cNvSpPr/>
            <p:nvPr/>
          </p:nvSpPr>
          <p:spPr>
            <a:xfrm rot="16200000">
              <a:off x="7234484" y="2171620"/>
              <a:ext cx="119892" cy="326576"/>
            </a:xfrm>
            <a:prstGeom prst="downArrow">
              <a:avLst>
                <a:gd name="adj1" fmla="val 26010"/>
                <a:gd name="adj2" fmla="val 78198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Down Arrow 50">
              <a:extLst>
                <a:ext uri="{FF2B5EF4-FFF2-40B4-BE49-F238E27FC236}">
                  <a16:creationId xmlns:a16="http://schemas.microsoft.com/office/drawing/2014/main" id="{07F0D385-47F3-4717-A3E1-0189C8580EE2}"/>
                </a:ext>
              </a:extLst>
            </p:cNvPr>
            <p:cNvSpPr/>
            <p:nvPr/>
          </p:nvSpPr>
          <p:spPr>
            <a:xfrm rot="16200000">
              <a:off x="9165130" y="2166666"/>
              <a:ext cx="119892" cy="326576"/>
            </a:xfrm>
            <a:prstGeom prst="downArrow">
              <a:avLst>
                <a:gd name="adj1" fmla="val 26010"/>
                <a:gd name="adj2" fmla="val 78198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E9E56C1-497C-46CD-86F6-3433F07685C4}"/>
                </a:ext>
              </a:extLst>
            </p:cNvPr>
            <p:cNvSpPr txBox="1"/>
            <p:nvPr/>
          </p:nvSpPr>
          <p:spPr>
            <a:xfrm>
              <a:off x="5846337" y="3394404"/>
              <a:ext cx="1596055" cy="550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chromatogram extraction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3B3283A-0E39-492F-9D22-261E9538132E}"/>
                </a:ext>
              </a:extLst>
            </p:cNvPr>
            <p:cNvSpPr txBox="1"/>
            <p:nvPr/>
          </p:nvSpPr>
          <p:spPr>
            <a:xfrm>
              <a:off x="4202723" y="3512330"/>
              <a:ext cx="1522706" cy="3144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statistical priors</a:t>
              </a:r>
            </a:p>
          </p:txBody>
        </p:sp>
        <p:pic>
          <p:nvPicPr>
            <p:cNvPr id="31" name="Graphic 30" descr="Stopwatch">
              <a:extLst>
                <a:ext uri="{FF2B5EF4-FFF2-40B4-BE49-F238E27FC236}">
                  <a16:creationId xmlns:a16="http://schemas.microsoft.com/office/drawing/2014/main" id="{9CB5764F-1DDC-4920-B8A5-90A2FDBE0CD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9804366" y="2124866"/>
              <a:ext cx="357086" cy="357086"/>
            </a:xfrm>
            <a:prstGeom prst="rect">
              <a:avLst/>
            </a:prstGeom>
          </p:spPr>
        </p:pic>
      </p:grpSp>
      <p:sp>
        <p:nvSpPr>
          <p:cNvPr id="47" name="Title 46">
            <a:extLst>
              <a:ext uri="{FF2B5EF4-FFF2-40B4-BE49-F238E27FC236}">
                <a16:creationId xmlns:a16="http://schemas.microsoft.com/office/drawing/2014/main" id="{39F46C2B-F893-41B5-827D-5BE101D119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800" dirty="0"/>
              <a:t>Replicate narrow DIA provide peptide knowledge base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497765D2-70DA-4A69-A885-B80C3DCBB07A}"/>
              </a:ext>
            </a:extLst>
          </p:cNvPr>
          <p:cNvSpPr/>
          <p:nvPr/>
        </p:nvSpPr>
        <p:spPr>
          <a:xfrm>
            <a:off x="6091181" y="5276013"/>
            <a:ext cx="28892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Filtering for well performing peptides &amp; product ions 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02C08C53-6E3F-48C3-8BC2-2A6E8CE4EE3F}"/>
              </a:ext>
            </a:extLst>
          </p:cNvPr>
          <p:cNvSpPr/>
          <p:nvPr/>
        </p:nvSpPr>
        <p:spPr>
          <a:xfrm>
            <a:off x="9831168" y="1451038"/>
            <a:ext cx="1768813" cy="3619098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62C1D78E-52A9-4202-B16E-1E7375C09005}"/>
              </a:ext>
            </a:extLst>
          </p:cNvPr>
          <p:cNvSpPr/>
          <p:nvPr/>
        </p:nvSpPr>
        <p:spPr>
          <a:xfrm>
            <a:off x="0" y="1666813"/>
            <a:ext cx="8029228" cy="3417965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9" name="Picture 48" descr="Logo&#10;&#10;Description automatically generated with low confidence">
            <a:extLst>
              <a:ext uri="{FF2B5EF4-FFF2-40B4-BE49-F238E27FC236}">
                <a16:creationId xmlns:a16="http://schemas.microsoft.com/office/drawing/2014/main" id="{576B0393-EF16-4C4B-9E0D-02CC7D4512B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29"/>
          <a:stretch/>
        </p:blipFill>
        <p:spPr>
          <a:xfrm>
            <a:off x="3648635" y="5027524"/>
            <a:ext cx="2581953" cy="1044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2720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65A8E23A-FB6F-4995-A449-C21D6FC26B50}"/>
              </a:ext>
            </a:extLst>
          </p:cNvPr>
          <p:cNvGrpSpPr/>
          <p:nvPr/>
        </p:nvGrpSpPr>
        <p:grpSpPr>
          <a:xfrm>
            <a:off x="130959" y="1922588"/>
            <a:ext cx="11839078" cy="3015356"/>
            <a:chOff x="736711" y="1377272"/>
            <a:chExt cx="10080507" cy="2567457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63B32C90-5240-4152-BEE2-6EC1F4F6EFA2}"/>
                </a:ext>
              </a:extLst>
            </p:cNvPr>
            <p:cNvGrpSpPr/>
            <p:nvPr/>
          </p:nvGrpSpPr>
          <p:grpSpPr>
            <a:xfrm>
              <a:off x="6334435" y="1982026"/>
              <a:ext cx="619860" cy="757499"/>
              <a:chOff x="2810111" y="2324442"/>
              <a:chExt cx="688030" cy="840806"/>
            </a:xfrm>
            <a:solidFill>
              <a:schemeClr val="bg1">
                <a:lumMod val="95000"/>
              </a:schemeClr>
            </a:solidFill>
          </p:grpSpPr>
          <p:sp>
            <p:nvSpPr>
              <p:cNvPr id="44" name="Flowchart: Magnetic Disk 43">
                <a:extLst>
                  <a:ext uri="{FF2B5EF4-FFF2-40B4-BE49-F238E27FC236}">
                    <a16:creationId xmlns:a16="http://schemas.microsoft.com/office/drawing/2014/main" id="{AF530C4E-7F80-4EDD-8F7E-910721E7F956}"/>
                  </a:ext>
                </a:extLst>
              </p:cNvPr>
              <p:cNvSpPr/>
              <p:nvPr/>
            </p:nvSpPr>
            <p:spPr>
              <a:xfrm>
                <a:off x="2810111" y="2842462"/>
                <a:ext cx="688030" cy="322786"/>
              </a:xfrm>
              <a:prstGeom prst="flowChartMagneticDisk">
                <a:avLst/>
              </a:prstGeom>
              <a:grpFill/>
              <a:ln w="12700" cap="flat" cmpd="sng" algn="ctr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" name="Flowchart: Magnetic Disk 44">
                <a:extLst>
                  <a:ext uri="{FF2B5EF4-FFF2-40B4-BE49-F238E27FC236}">
                    <a16:creationId xmlns:a16="http://schemas.microsoft.com/office/drawing/2014/main" id="{3C4F3E92-7784-4B4D-86B9-867FA398AFF0}"/>
                  </a:ext>
                </a:extLst>
              </p:cNvPr>
              <p:cNvSpPr/>
              <p:nvPr/>
            </p:nvSpPr>
            <p:spPr>
              <a:xfrm>
                <a:off x="2810111" y="2581714"/>
                <a:ext cx="688030" cy="322786"/>
              </a:xfrm>
              <a:prstGeom prst="flowChartMagneticDisk">
                <a:avLst/>
              </a:prstGeom>
              <a:grpFill/>
              <a:ln w="12700" cap="flat" cmpd="sng" algn="ctr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" name="Flowchart: Magnetic Disk 45">
                <a:extLst>
                  <a:ext uri="{FF2B5EF4-FFF2-40B4-BE49-F238E27FC236}">
                    <a16:creationId xmlns:a16="http://schemas.microsoft.com/office/drawing/2014/main" id="{B8EC407D-7452-44C3-BB54-E564B50F855B}"/>
                  </a:ext>
                </a:extLst>
              </p:cNvPr>
              <p:cNvSpPr/>
              <p:nvPr/>
            </p:nvSpPr>
            <p:spPr>
              <a:xfrm>
                <a:off x="2810111" y="2324442"/>
                <a:ext cx="688030" cy="322786"/>
              </a:xfrm>
              <a:prstGeom prst="flowChartMagneticDisk">
                <a:avLst/>
              </a:prstGeom>
              <a:grpFill/>
              <a:ln w="12700" cap="flat" cmpd="sng" algn="ctr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5FD4EA7E-8BE9-4DEE-94B3-64C103C3F39D}"/>
                </a:ext>
              </a:extLst>
            </p:cNvPr>
            <p:cNvGrpSpPr/>
            <p:nvPr/>
          </p:nvGrpSpPr>
          <p:grpSpPr>
            <a:xfrm>
              <a:off x="2556438" y="1431083"/>
              <a:ext cx="686978" cy="564183"/>
              <a:chOff x="29525652" y="14720085"/>
              <a:chExt cx="1400904" cy="1150498"/>
            </a:xfrm>
          </p:grpSpPr>
          <p:sp>
            <p:nvSpPr>
              <p:cNvPr id="42" name="Flowchart: Multidocument 41">
                <a:extLst>
                  <a:ext uri="{FF2B5EF4-FFF2-40B4-BE49-F238E27FC236}">
                    <a16:creationId xmlns:a16="http://schemas.microsoft.com/office/drawing/2014/main" id="{CD6453FC-707E-4133-BA90-B59CAE7B7ACC}"/>
                  </a:ext>
                </a:extLst>
              </p:cNvPr>
              <p:cNvSpPr/>
              <p:nvPr/>
            </p:nvSpPr>
            <p:spPr>
              <a:xfrm>
                <a:off x="29763935" y="14720085"/>
                <a:ext cx="1162621" cy="902888"/>
              </a:xfrm>
              <a:prstGeom prst="flowChartMultidocumen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" name="Flowchart: Multidocument 42">
                <a:extLst>
                  <a:ext uri="{FF2B5EF4-FFF2-40B4-BE49-F238E27FC236}">
                    <a16:creationId xmlns:a16="http://schemas.microsoft.com/office/drawing/2014/main" id="{AA1FF0AB-B4EF-4F39-8D7C-438FBD04C9A2}"/>
                  </a:ext>
                </a:extLst>
              </p:cNvPr>
              <p:cNvSpPr/>
              <p:nvPr/>
            </p:nvSpPr>
            <p:spPr>
              <a:xfrm>
                <a:off x="29525652" y="14967695"/>
                <a:ext cx="1162621" cy="902888"/>
              </a:xfrm>
              <a:prstGeom prst="flowChartMultidocumen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8F5A59E-E94F-45B2-A0AE-F59953F55952}"/>
                </a:ext>
              </a:extLst>
            </p:cNvPr>
            <p:cNvSpPr txBox="1"/>
            <p:nvPr/>
          </p:nvSpPr>
          <p:spPr>
            <a:xfrm>
              <a:off x="1994620" y="3394404"/>
              <a:ext cx="2263891" cy="550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gas phase fractionated narrow window DIA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328B28E-F4FA-4322-9DB0-220B04A4FC56}"/>
                </a:ext>
              </a:extLst>
            </p:cNvPr>
            <p:cNvSpPr/>
            <p:nvPr/>
          </p:nvSpPr>
          <p:spPr>
            <a:xfrm>
              <a:off x="1580621" y="2027532"/>
              <a:ext cx="277574" cy="708955"/>
            </a:xfrm>
            <a:prstGeom prst="rect">
              <a:avLst/>
            </a:prstGeom>
            <a:blipFill dpi="0" rotWithShape="1"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aturation sat="33000"/>
                        </a14:imgEffect>
                        <a14:imgEffect>
                          <a14:brightnessContrast bright="40000" contrast="-40000"/>
                        </a14:imgEffect>
                      </a14:imgLayer>
                    </a14:imgProps>
                  </a:ext>
                </a:extLst>
              </a:blip>
              <a:srcRect/>
              <a:stretch>
                <a:fillRect l="-386646" t="785" r="-490740" b="-785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ight Brace 8">
              <a:extLst>
                <a:ext uri="{FF2B5EF4-FFF2-40B4-BE49-F238E27FC236}">
                  <a16:creationId xmlns:a16="http://schemas.microsoft.com/office/drawing/2014/main" id="{79F6DE15-B181-4833-9F9D-DF0B5278AE77}"/>
                </a:ext>
              </a:extLst>
            </p:cNvPr>
            <p:cNvSpPr/>
            <p:nvPr/>
          </p:nvSpPr>
          <p:spPr>
            <a:xfrm>
              <a:off x="3852768" y="1414007"/>
              <a:ext cx="183467" cy="1880941"/>
            </a:xfrm>
            <a:prstGeom prst="rightBrace">
              <a:avLst>
                <a:gd name="adj1" fmla="val 48678"/>
                <a:gd name="adj2" fmla="val 50000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E848571-CECF-4BE2-83F3-C07A71E84B1E}"/>
                </a:ext>
              </a:extLst>
            </p:cNvPr>
            <p:cNvGrpSpPr/>
            <p:nvPr/>
          </p:nvGrpSpPr>
          <p:grpSpPr>
            <a:xfrm rot="16200000">
              <a:off x="1545261" y="2178303"/>
              <a:ext cx="1243406" cy="352348"/>
              <a:chOff x="29349954" y="13301933"/>
              <a:chExt cx="1582578" cy="673345"/>
            </a:xfrm>
          </p:grpSpPr>
          <p:cxnSp>
            <p:nvCxnSpPr>
              <p:cNvPr id="39" name="Straight Arrow Connector 38">
                <a:extLst>
                  <a:ext uri="{FF2B5EF4-FFF2-40B4-BE49-F238E27FC236}">
                    <a16:creationId xmlns:a16="http://schemas.microsoft.com/office/drawing/2014/main" id="{3B1C5BC1-2606-431E-AAC4-12A0E3906A52}"/>
                  </a:ext>
                </a:extLst>
              </p:cNvPr>
              <p:cNvCxnSpPr/>
              <p:nvPr/>
            </p:nvCxnSpPr>
            <p:spPr>
              <a:xfrm flipH="1">
                <a:off x="29349954" y="13301934"/>
                <a:ext cx="550166" cy="647023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>
                <a:extLst>
                  <a:ext uri="{FF2B5EF4-FFF2-40B4-BE49-F238E27FC236}">
                    <a16:creationId xmlns:a16="http://schemas.microsoft.com/office/drawing/2014/main" id="{52A0E1DC-AC97-4D1D-AF29-E94333774D47}"/>
                  </a:ext>
                </a:extLst>
              </p:cNvPr>
              <p:cNvCxnSpPr/>
              <p:nvPr/>
            </p:nvCxnSpPr>
            <p:spPr>
              <a:xfrm>
                <a:off x="30382366" y="13301933"/>
                <a:ext cx="550166" cy="647023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>
                <a:extLst>
                  <a:ext uri="{FF2B5EF4-FFF2-40B4-BE49-F238E27FC236}">
                    <a16:creationId xmlns:a16="http://schemas.microsoft.com/office/drawing/2014/main" id="{5391325B-8505-4D0C-8E11-50428D00A46A}"/>
                  </a:ext>
                </a:extLst>
              </p:cNvPr>
              <p:cNvCxnSpPr/>
              <p:nvPr/>
            </p:nvCxnSpPr>
            <p:spPr>
              <a:xfrm>
                <a:off x="30155662" y="13331507"/>
                <a:ext cx="0" cy="643771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6076144-0151-48CD-AAA6-621E956A7707}"/>
                </a:ext>
              </a:extLst>
            </p:cNvPr>
            <p:cNvSpPr txBox="1"/>
            <p:nvPr/>
          </p:nvSpPr>
          <p:spPr>
            <a:xfrm>
              <a:off x="736711" y="2097512"/>
              <a:ext cx="979980" cy="6027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pooled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sample</a:t>
              </a:r>
            </a:p>
          </p:txBody>
        </p:sp>
        <p:sp>
          <p:nvSpPr>
            <p:cNvPr id="12" name="Rectangle: Folded Corner 61">
              <a:extLst>
                <a:ext uri="{FF2B5EF4-FFF2-40B4-BE49-F238E27FC236}">
                  <a16:creationId xmlns:a16="http://schemas.microsoft.com/office/drawing/2014/main" id="{5BD2644A-BAEE-47C0-8D55-01E3FD08E691}"/>
                </a:ext>
              </a:extLst>
            </p:cNvPr>
            <p:cNvSpPr/>
            <p:nvPr/>
          </p:nvSpPr>
          <p:spPr>
            <a:xfrm flipV="1">
              <a:off x="9583095" y="1995266"/>
              <a:ext cx="765147" cy="595060"/>
            </a:xfrm>
            <a:prstGeom prst="foldedCorner">
              <a:avLst/>
            </a:prstGeom>
            <a:solidFill>
              <a:srgbClr val="FFECB3"/>
            </a:solidFill>
            <a:ln w="12700">
              <a:solidFill>
                <a:srgbClr val="FF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FAD5EDC9-14DA-4F61-AFC1-52EA448B6A95}"/>
                </a:ext>
              </a:extLst>
            </p:cNvPr>
            <p:cNvGrpSpPr/>
            <p:nvPr/>
          </p:nvGrpSpPr>
          <p:grpSpPr>
            <a:xfrm>
              <a:off x="2553201" y="2083992"/>
              <a:ext cx="686978" cy="564183"/>
              <a:chOff x="29525652" y="14720085"/>
              <a:chExt cx="1400904" cy="1150498"/>
            </a:xfrm>
          </p:grpSpPr>
          <p:sp>
            <p:nvSpPr>
              <p:cNvPr id="37" name="Flowchart: Multidocument 36">
                <a:extLst>
                  <a:ext uri="{FF2B5EF4-FFF2-40B4-BE49-F238E27FC236}">
                    <a16:creationId xmlns:a16="http://schemas.microsoft.com/office/drawing/2014/main" id="{F7ABA38E-23FF-4806-AA32-5992294A8644}"/>
                  </a:ext>
                </a:extLst>
              </p:cNvPr>
              <p:cNvSpPr/>
              <p:nvPr/>
            </p:nvSpPr>
            <p:spPr>
              <a:xfrm>
                <a:off x="29763935" y="14720085"/>
                <a:ext cx="1162621" cy="902888"/>
              </a:xfrm>
              <a:prstGeom prst="flowChartMultidocumen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" name="Flowchart: Multidocument 37">
                <a:extLst>
                  <a:ext uri="{FF2B5EF4-FFF2-40B4-BE49-F238E27FC236}">
                    <a16:creationId xmlns:a16="http://schemas.microsoft.com/office/drawing/2014/main" id="{F28EB4BB-7386-402D-A64C-12536E0FBCFD}"/>
                  </a:ext>
                </a:extLst>
              </p:cNvPr>
              <p:cNvSpPr/>
              <p:nvPr/>
            </p:nvSpPr>
            <p:spPr>
              <a:xfrm>
                <a:off x="29525652" y="14967695"/>
                <a:ext cx="1162621" cy="902888"/>
              </a:xfrm>
              <a:prstGeom prst="flowChartMultidocumen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1C2E1B1C-3A5D-4293-92F5-26768119407C}"/>
                </a:ext>
              </a:extLst>
            </p:cNvPr>
            <p:cNvGrpSpPr/>
            <p:nvPr/>
          </p:nvGrpSpPr>
          <p:grpSpPr>
            <a:xfrm>
              <a:off x="2548406" y="2736487"/>
              <a:ext cx="686978" cy="564183"/>
              <a:chOff x="29525652" y="14720085"/>
              <a:chExt cx="1400904" cy="1150498"/>
            </a:xfrm>
          </p:grpSpPr>
          <p:sp>
            <p:nvSpPr>
              <p:cNvPr id="35" name="Flowchart: Multidocument 34">
                <a:extLst>
                  <a:ext uri="{FF2B5EF4-FFF2-40B4-BE49-F238E27FC236}">
                    <a16:creationId xmlns:a16="http://schemas.microsoft.com/office/drawing/2014/main" id="{E82E45FC-7386-46DF-AF45-C16EB52B855A}"/>
                  </a:ext>
                </a:extLst>
              </p:cNvPr>
              <p:cNvSpPr/>
              <p:nvPr/>
            </p:nvSpPr>
            <p:spPr>
              <a:xfrm>
                <a:off x="29763935" y="14720085"/>
                <a:ext cx="1162621" cy="902888"/>
              </a:xfrm>
              <a:prstGeom prst="flowChartMultidocumen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" name="Flowchart: Multidocument 35">
                <a:extLst>
                  <a:ext uri="{FF2B5EF4-FFF2-40B4-BE49-F238E27FC236}">
                    <a16:creationId xmlns:a16="http://schemas.microsoft.com/office/drawing/2014/main" id="{4CA30C75-3093-48ED-827B-9A0AACD4A25C}"/>
                  </a:ext>
                </a:extLst>
              </p:cNvPr>
              <p:cNvSpPr/>
              <p:nvPr/>
            </p:nvSpPr>
            <p:spPr>
              <a:xfrm>
                <a:off x="29525652" y="14967695"/>
                <a:ext cx="1162621" cy="902888"/>
              </a:xfrm>
              <a:prstGeom prst="flowChartMultidocumen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7A203F45-033E-4429-9A53-E6EEE94EF8C2}"/>
                </a:ext>
              </a:extLst>
            </p:cNvPr>
            <p:cNvGrpSpPr/>
            <p:nvPr/>
          </p:nvGrpSpPr>
          <p:grpSpPr>
            <a:xfrm>
              <a:off x="7527918" y="1377272"/>
              <a:ext cx="1420105" cy="1745835"/>
              <a:chOff x="7900684" y="2138323"/>
              <a:chExt cx="1576206" cy="1937741"/>
            </a:xfrm>
          </p:grpSpPr>
          <p:sp>
            <p:nvSpPr>
              <p:cNvPr id="32" name="Isosceles Triangle 31">
                <a:extLst>
                  <a:ext uri="{FF2B5EF4-FFF2-40B4-BE49-F238E27FC236}">
                    <a16:creationId xmlns:a16="http://schemas.microsoft.com/office/drawing/2014/main" id="{B469BE0D-6431-4C0D-A8D9-1F6D5CA59406}"/>
                  </a:ext>
                </a:extLst>
              </p:cNvPr>
              <p:cNvSpPr/>
              <p:nvPr/>
            </p:nvSpPr>
            <p:spPr>
              <a:xfrm flipV="1">
                <a:off x="7900684" y="2138323"/>
                <a:ext cx="1576206" cy="852561"/>
              </a:xfrm>
              <a:prstGeom prst="triangle">
                <a:avLst>
                  <a:gd name="adj" fmla="val 49822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" name="Isosceles Triangle 32">
                <a:extLst>
                  <a:ext uri="{FF2B5EF4-FFF2-40B4-BE49-F238E27FC236}">
                    <a16:creationId xmlns:a16="http://schemas.microsoft.com/office/drawing/2014/main" id="{725C471E-0C65-4300-813B-D2481540A6B5}"/>
                  </a:ext>
                </a:extLst>
              </p:cNvPr>
              <p:cNvSpPr/>
              <p:nvPr/>
            </p:nvSpPr>
            <p:spPr>
              <a:xfrm rot="16200000" flipV="1">
                <a:off x="8488286" y="3789173"/>
                <a:ext cx="387478" cy="186303"/>
              </a:xfrm>
              <a:prstGeom prst="triangle">
                <a:avLst>
                  <a:gd name="adj" fmla="val 49651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676EFAC8-7BBC-4B2F-B6AE-EFD94B727EA1}"/>
                  </a:ext>
                </a:extLst>
              </p:cNvPr>
              <p:cNvSpPr/>
              <p:nvPr/>
            </p:nvSpPr>
            <p:spPr>
              <a:xfrm>
                <a:off x="8591266" y="2556821"/>
                <a:ext cx="186305" cy="132752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3A97088-6F43-4363-9C0B-42843BB7A950}"/>
                </a:ext>
              </a:extLst>
            </p:cNvPr>
            <p:cNvSpPr txBox="1"/>
            <p:nvPr/>
          </p:nvSpPr>
          <p:spPr>
            <a:xfrm>
              <a:off x="7569150" y="1494062"/>
              <a:ext cx="1327681" cy="314472"/>
            </a:xfrm>
            <a:prstGeom prst="rect">
              <a:avLst/>
            </a:prstGeom>
            <a:solidFill>
              <a:srgbClr val="D2DEFA"/>
            </a:solidFill>
            <a:ln>
              <a:solidFill>
                <a:srgbClr val="2E2997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%CV cutoff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4CE6854-C6E7-475F-B237-021D69A2F989}"/>
                </a:ext>
              </a:extLst>
            </p:cNvPr>
            <p:cNvSpPr txBox="1"/>
            <p:nvPr/>
          </p:nvSpPr>
          <p:spPr>
            <a:xfrm>
              <a:off x="7568037" y="2164106"/>
              <a:ext cx="1327682" cy="550325"/>
            </a:xfrm>
            <a:prstGeom prst="rect">
              <a:avLst/>
            </a:prstGeom>
            <a:solidFill>
              <a:srgbClr val="D2DEFA"/>
            </a:solidFill>
            <a:ln>
              <a:solidFill>
                <a:srgbClr val="2E2997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top ranked transitions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34ED1A9-9F1D-4027-AF88-72313E9CEC37}"/>
                </a:ext>
              </a:extLst>
            </p:cNvPr>
            <p:cNvSpPr txBox="1"/>
            <p:nvPr/>
          </p:nvSpPr>
          <p:spPr>
            <a:xfrm>
              <a:off x="8018627" y="1673551"/>
              <a:ext cx="412471" cy="6027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+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1772FA9-861C-4EFF-9DBE-0EE10809A0EE}"/>
                </a:ext>
              </a:extLst>
            </p:cNvPr>
            <p:cNvSpPr txBox="1"/>
            <p:nvPr/>
          </p:nvSpPr>
          <p:spPr>
            <a:xfrm>
              <a:off x="5846337" y="1401845"/>
              <a:ext cx="1596055" cy="550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peptide knowledge base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BCBBCEC-6A0C-483A-B7B1-998A6B4467B1}"/>
                </a:ext>
              </a:extLst>
            </p:cNvPr>
            <p:cNvSpPr txBox="1"/>
            <p:nvPr/>
          </p:nvSpPr>
          <p:spPr>
            <a:xfrm>
              <a:off x="7433157" y="3394404"/>
              <a:ext cx="1596055" cy="550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peptide &amp; </a:t>
              </a:r>
              <a:r>
                <a:rPr lang="en-US" dirty="0">
                  <a:solidFill>
                    <a:prstClr val="black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transition 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filtering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6C4B861-84DF-4F1A-B123-13AF530E438D}"/>
                </a:ext>
              </a:extLst>
            </p:cNvPr>
            <p:cNvSpPr txBox="1"/>
            <p:nvPr/>
          </p:nvSpPr>
          <p:spPr>
            <a:xfrm>
              <a:off x="9196975" y="3394404"/>
              <a:ext cx="1620243" cy="550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method scheduling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A48F36E-75F4-4377-8FCC-668F1E07C1D6}"/>
                </a:ext>
              </a:extLst>
            </p:cNvPr>
            <p:cNvSpPr txBox="1"/>
            <p:nvPr/>
          </p:nvSpPr>
          <p:spPr>
            <a:xfrm>
              <a:off x="3271590" y="1531369"/>
              <a:ext cx="638812" cy="3144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day 1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C88C469-71FC-48D9-BC45-EAB9F632EB2A}"/>
                </a:ext>
              </a:extLst>
            </p:cNvPr>
            <p:cNvSpPr txBox="1"/>
            <p:nvPr/>
          </p:nvSpPr>
          <p:spPr>
            <a:xfrm>
              <a:off x="3267447" y="2157969"/>
              <a:ext cx="638812" cy="3144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day 2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F96CA6B-44E0-4997-B286-A4A973769C0B}"/>
                </a:ext>
              </a:extLst>
            </p:cNvPr>
            <p:cNvSpPr txBox="1"/>
            <p:nvPr/>
          </p:nvSpPr>
          <p:spPr>
            <a:xfrm>
              <a:off x="3262580" y="2822292"/>
              <a:ext cx="638812" cy="3144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day 3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ADBD42F-D52E-4500-932C-E83A16684865}"/>
                </a:ext>
              </a:extLst>
            </p:cNvPr>
            <p:cNvSpPr/>
            <p:nvPr/>
          </p:nvSpPr>
          <p:spPr>
            <a:xfrm>
              <a:off x="4296970" y="2031820"/>
              <a:ext cx="1334212" cy="661759"/>
            </a:xfrm>
            <a:prstGeom prst="rect">
              <a:avLst/>
            </a:prstGeom>
            <a:solidFill>
              <a:srgbClr val="DAEEEB"/>
            </a:solidFill>
            <a:ln w="9525">
              <a:solidFill>
                <a:srgbClr val="0066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Signal processing</a:t>
              </a:r>
            </a:p>
          </p:txBody>
        </p:sp>
        <p:sp>
          <p:nvSpPr>
            <p:cNvPr id="26" name="Down Arrow 50">
              <a:extLst>
                <a:ext uri="{FF2B5EF4-FFF2-40B4-BE49-F238E27FC236}">
                  <a16:creationId xmlns:a16="http://schemas.microsoft.com/office/drawing/2014/main" id="{BD0348BC-1F0C-4012-A297-CC60D01D6187}"/>
                </a:ext>
              </a:extLst>
            </p:cNvPr>
            <p:cNvSpPr/>
            <p:nvPr/>
          </p:nvSpPr>
          <p:spPr>
            <a:xfrm rot="16200000">
              <a:off x="5914947" y="2177927"/>
              <a:ext cx="119892" cy="326576"/>
            </a:xfrm>
            <a:prstGeom prst="downArrow">
              <a:avLst>
                <a:gd name="adj1" fmla="val 26010"/>
                <a:gd name="adj2" fmla="val 78198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Down Arrow 50">
              <a:extLst>
                <a:ext uri="{FF2B5EF4-FFF2-40B4-BE49-F238E27FC236}">
                  <a16:creationId xmlns:a16="http://schemas.microsoft.com/office/drawing/2014/main" id="{108F71AC-AEE3-497B-B696-F47932027793}"/>
                </a:ext>
              </a:extLst>
            </p:cNvPr>
            <p:cNvSpPr/>
            <p:nvPr/>
          </p:nvSpPr>
          <p:spPr>
            <a:xfrm rot="16200000">
              <a:off x="7234484" y="2171620"/>
              <a:ext cx="119892" cy="326576"/>
            </a:xfrm>
            <a:prstGeom prst="downArrow">
              <a:avLst>
                <a:gd name="adj1" fmla="val 26010"/>
                <a:gd name="adj2" fmla="val 78198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Down Arrow 50">
              <a:extLst>
                <a:ext uri="{FF2B5EF4-FFF2-40B4-BE49-F238E27FC236}">
                  <a16:creationId xmlns:a16="http://schemas.microsoft.com/office/drawing/2014/main" id="{07F0D385-47F3-4717-A3E1-0189C8580EE2}"/>
                </a:ext>
              </a:extLst>
            </p:cNvPr>
            <p:cNvSpPr/>
            <p:nvPr/>
          </p:nvSpPr>
          <p:spPr>
            <a:xfrm rot="16200000">
              <a:off x="9165130" y="2166666"/>
              <a:ext cx="119892" cy="326576"/>
            </a:xfrm>
            <a:prstGeom prst="downArrow">
              <a:avLst>
                <a:gd name="adj1" fmla="val 26010"/>
                <a:gd name="adj2" fmla="val 78198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E9E56C1-497C-46CD-86F6-3433F07685C4}"/>
                </a:ext>
              </a:extLst>
            </p:cNvPr>
            <p:cNvSpPr txBox="1"/>
            <p:nvPr/>
          </p:nvSpPr>
          <p:spPr>
            <a:xfrm>
              <a:off x="5846337" y="3394404"/>
              <a:ext cx="1596055" cy="550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chromatogram extraction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3B3283A-0E39-492F-9D22-261E9538132E}"/>
                </a:ext>
              </a:extLst>
            </p:cNvPr>
            <p:cNvSpPr txBox="1"/>
            <p:nvPr/>
          </p:nvSpPr>
          <p:spPr>
            <a:xfrm>
              <a:off x="4202723" y="3512330"/>
              <a:ext cx="1522706" cy="3144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statistical priors</a:t>
              </a:r>
            </a:p>
          </p:txBody>
        </p:sp>
        <p:pic>
          <p:nvPicPr>
            <p:cNvPr id="31" name="Graphic 30" descr="Stopwatch">
              <a:extLst>
                <a:ext uri="{FF2B5EF4-FFF2-40B4-BE49-F238E27FC236}">
                  <a16:creationId xmlns:a16="http://schemas.microsoft.com/office/drawing/2014/main" id="{9CB5764F-1DDC-4920-B8A5-90A2FDBE0CD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9804366" y="2124866"/>
              <a:ext cx="357086" cy="357086"/>
            </a:xfrm>
            <a:prstGeom prst="rect">
              <a:avLst/>
            </a:prstGeom>
          </p:spPr>
        </p:pic>
      </p:grpSp>
      <p:sp>
        <p:nvSpPr>
          <p:cNvPr id="47" name="Title 46">
            <a:extLst>
              <a:ext uri="{FF2B5EF4-FFF2-40B4-BE49-F238E27FC236}">
                <a16:creationId xmlns:a16="http://schemas.microsoft.com/office/drawing/2014/main" id="{39F46C2B-F893-41B5-827D-5BE101D119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800" dirty="0"/>
              <a:t>Replicate narrow DIA provide peptide knowledge base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9C40FBE1-4D70-488A-A40B-0FA2022DDF81}"/>
              </a:ext>
            </a:extLst>
          </p:cNvPr>
          <p:cNvSpPr/>
          <p:nvPr/>
        </p:nvSpPr>
        <p:spPr>
          <a:xfrm>
            <a:off x="6106510" y="5285163"/>
            <a:ext cx="39711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Schedule new triple-quad method with spike-in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iRT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 standard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BDDFE7C9-85D2-493A-9EC5-04A930A640FF}"/>
              </a:ext>
            </a:extLst>
          </p:cNvPr>
          <p:cNvSpPr/>
          <p:nvPr/>
        </p:nvSpPr>
        <p:spPr>
          <a:xfrm>
            <a:off x="35204" y="1744406"/>
            <a:ext cx="9847762" cy="3417965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8" name="Picture 47" descr="Logo&#10;&#10;Description automatically generated with low confidence">
            <a:extLst>
              <a:ext uri="{FF2B5EF4-FFF2-40B4-BE49-F238E27FC236}">
                <a16:creationId xmlns:a16="http://schemas.microsoft.com/office/drawing/2014/main" id="{FA7E257B-18B6-46DF-BFDD-D98CE391728C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29"/>
          <a:stretch/>
        </p:blipFill>
        <p:spPr>
          <a:xfrm>
            <a:off x="3648635" y="5027524"/>
            <a:ext cx="2581953" cy="1044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4183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535B2-BC17-4F2F-ADBD-3F0C73EACB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800" dirty="0"/>
              <a:t>Application to Alzheimer’s disease proteins in CSF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3F2AC50-908C-4F82-B0E6-A2079AEED0B3}"/>
              </a:ext>
            </a:extLst>
          </p:cNvPr>
          <p:cNvGrpSpPr/>
          <p:nvPr/>
        </p:nvGrpSpPr>
        <p:grpSpPr>
          <a:xfrm>
            <a:off x="1738729" y="2159556"/>
            <a:ext cx="10056319" cy="2540352"/>
            <a:chOff x="736711" y="1377272"/>
            <a:chExt cx="10056319" cy="2540352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108ED1F-80F9-4715-9F36-97A119D83743}"/>
                </a:ext>
              </a:extLst>
            </p:cNvPr>
            <p:cNvGrpSpPr/>
            <p:nvPr/>
          </p:nvGrpSpPr>
          <p:grpSpPr>
            <a:xfrm>
              <a:off x="6334435" y="1982026"/>
              <a:ext cx="619860" cy="757499"/>
              <a:chOff x="2810111" y="2324442"/>
              <a:chExt cx="688030" cy="840806"/>
            </a:xfrm>
            <a:solidFill>
              <a:schemeClr val="bg1">
                <a:lumMod val="95000"/>
              </a:schemeClr>
            </a:solidFill>
          </p:grpSpPr>
          <p:sp>
            <p:nvSpPr>
              <p:cNvPr id="44" name="Flowchart: Magnetic Disk 43">
                <a:extLst>
                  <a:ext uri="{FF2B5EF4-FFF2-40B4-BE49-F238E27FC236}">
                    <a16:creationId xmlns:a16="http://schemas.microsoft.com/office/drawing/2014/main" id="{27037C3C-012D-41BD-A3D8-F1883F15B487}"/>
                  </a:ext>
                </a:extLst>
              </p:cNvPr>
              <p:cNvSpPr/>
              <p:nvPr/>
            </p:nvSpPr>
            <p:spPr>
              <a:xfrm>
                <a:off x="2810111" y="2842462"/>
                <a:ext cx="688030" cy="322786"/>
              </a:xfrm>
              <a:prstGeom prst="flowChartMagneticDisk">
                <a:avLst/>
              </a:prstGeom>
              <a:grpFill/>
              <a:ln w="12700" cap="flat" cmpd="sng" algn="ctr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" name="Flowchart: Magnetic Disk 44">
                <a:extLst>
                  <a:ext uri="{FF2B5EF4-FFF2-40B4-BE49-F238E27FC236}">
                    <a16:creationId xmlns:a16="http://schemas.microsoft.com/office/drawing/2014/main" id="{3CCF53C5-B038-425C-B3E0-C605C8C7092E}"/>
                  </a:ext>
                </a:extLst>
              </p:cNvPr>
              <p:cNvSpPr/>
              <p:nvPr/>
            </p:nvSpPr>
            <p:spPr>
              <a:xfrm>
                <a:off x="2810111" y="2581714"/>
                <a:ext cx="688030" cy="322786"/>
              </a:xfrm>
              <a:prstGeom prst="flowChartMagneticDisk">
                <a:avLst/>
              </a:prstGeom>
              <a:grpFill/>
              <a:ln w="12700" cap="flat" cmpd="sng" algn="ctr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" name="Flowchart: Magnetic Disk 45">
                <a:extLst>
                  <a:ext uri="{FF2B5EF4-FFF2-40B4-BE49-F238E27FC236}">
                    <a16:creationId xmlns:a16="http://schemas.microsoft.com/office/drawing/2014/main" id="{3DF29150-E235-4AF7-9295-BD59A1769165}"/>
                  </a:ext>
                </a:extLst>
              </p:cNvPr>
              <p:cNvSpPr/>
              <p:nvPr/>
            </p:nvSpPr>
            <p:spPr>
              <a:xfrm>
                <a:off x="2810111" y="2324442"/>
                <a:ext cx="688030" cy="322786"/>
              </a:xfrm>
              <a:prstGeom prst="flowChartMagneticDisk">
                <a:avLst/>
              </a:prstGeom>
              <a:grpFill/>
              <a:ln w="12700" cap="flat" cmpd="sng" algn="ctr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62DE13BD-B8AA-4A93-B361-F15B420C2CF7}"/>
                </a:ext>
              </a:extLst>
            </p:cNvPr>
            <p:cNvGrpSpPr/>
            <p:nvPr/>
          </p:nvGrpSpPr>
          <p:grpSpPr>
            <a:xfrm>
              <a:off x="2556438" y="1431083"/>
              <a:ext cx="686978" cy="564183"/>
              <a:chOff x="29525652" y="14720085"/>
              <a:chExt cx="1400904" cy="1150498"/>
            </a:xfrm>
          </p:grpSpPr>
          <p:sp>
            <p:nvSpPr>
              <p:cNvPr id="42" name="Flowchart: Multidocument 41">
                <a:extLst>
                  <a:ext uri="{FF2B5EF4-FFF2-40B4-BE49-F238E27FC236}">
                    <a16:creationId xmlns:a16="http://schemas.microsoft.com/office/drawing/2014/main" id="{CF61A267-58A6-4138-9347-F8AD036401D3}"/>
                  </a:ext>
                </a:extLst>
              </p:cNvPr>
              <p:cNvSpPr/>
              <p:nvPr/>
            </p:nvSpPr>
            <p:spPr>
              <a:xfrm>
                <a:off x="29763935" y="14720085"/>
                <a:ext cx="1162621" cy="902888"/>
              </a:xfrm>
              <a:prstGeom prst="flowChartMultidocumen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" name="Flowchart: Multidocument 42">
                <a:extLst>
                  <a:ext uri="{FF2B5EF4-FFF2-40B4-BE49-F238E27FC236}">
                    <a16:creationId xmlns:a16="http://schemas.microsoft.com/office/drawing/2014/main" id="{F14ECE43-E6E5-4FF6-9001-7843267D9B6E}"/>
                  </a:ext>
                </a:extLst>
              </p:cNvPr>
              <p:cNvSpPr/>
              <p:nvPr/>
            </p:nvSpPr>
            <p:spPr>
              <a:xfrm>
                <a:off x="29525652" y="14967695"/>
                <a:ext cx="1162621" cy="902888"/>
              </a:xfrm>
              <a:prstGeom prst="flowChartMultidocumen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4A7BA9C-E523-42E4-B31F-6C3846502CAC}"/>
                </a:ext>
              </a:extLst>
            </p:cNvPr>
            <p:cNvSpPr txBox="1"/>
            <p:nvPr/>
          </p:nvSpPr>
          <p:spPr>
            <a:xfrm>
              <a:off x="1994620" y="3394404"/>
              <a:ext cx="226389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gas phase fractionated narrow window DIA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354A343-C752-4EF9-9096-0F0C46E2F657}"/>
                </a:ext>
              </a:extLst>
            </p:cNvPr>
            <p:cNvSpPr/>
            <p:nvPr/>
          </p:nvSpPr>
          <p:spPr>
            <a:xfrm>
              <a:off x="1580621" y="2027532"/>
              <a:ext cx="277574" cy="708955"/>
            </a:xfrm>
            <a:prstGeom prst="rect">
              <a:avLst/>
            </a:prstGeom>
            <a:blipFill dpi="0" rotWithShape="1"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aturation sat="33000"/>
                        </a14:imgEffect>
                        <a14:imgEffect>
                          <a14:brightnessContrast bright="40000" contrast="-40000"/>
                        </a14:imgEffect>
                      </a14:imgLayer>
                    </a14:imgProps>
                  </a:ext>
                </a:extLst>
              </a:blip>
              <a:srcRect/>
              <a:stretch>
                <a:fillRect l="-386646" t="785" r="-490740" b="-785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ight Brace 8">
              <a:extLst>
                <a:ext uri="{FF2B5EF4-FFF2-40B4-BE49-F238E27FC236}">
                  <a16:creationId xmlns:a16="http://schemas.microsoft.com/office/drawing/2014/main" id="{ABFA0F5D-BB5E-47E9-8AAA-641F320A3D08}"/>
                </a:ext>
              </a:extLst>
            </p:cNvPr>
            <p:cNvSpPr/>
            <p:nvPr/>
          </p:nvSpPr>
          <p:spPr>
            <a:xfrm>
              <a:off x="3852768" y="1414007"/>
              <a:ext cx="183467" cy="1880941"/>
            </a:xfrm>
            <a:prstGeom prst="rightBrace">
              <a:avLst>
                <a:gd name="adj1" fmla="val 48678"/>
                <a:gd name="adj2" fmla="val 50000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9A7EA9A6-0FF4-4762-9538-221554E98227}"/>
                </a:ext>
              </a:extLst>
            </p:cNvPr>
            <p:cNvGrpSpPr/>
            <p:nvPr/>
          </p:nvGrpSpPr>
          <p:grpSpPr>
            <a:xfrm rot="16200000">
              <a:off x="1545261" y="2178303"/>
              <a:ext cx="1243406" cy="352348"/>
              <a:chOff x="29349954" y="13301933"/>
              <a:chExt cx="1582578" cy="673345"/>
            </a:xfrm>
          </p:grpSpPr>
          <p:cxnSp>
            <p:nvCxnSpPr>
              <p:cNvPr id="39" name="Straight Arrow Connector 38">
                <a:extLst>
                  <a:ext uri="{FF2B5EF4-FFF2-40B4-BE49-F238E27FC236}">
                    <a16:creationId xmlns:a16="http://schemas.microsoft.com/office/drawing/2014/main" id="{66D34A3C-C7FC-4432-8E44-E0FE653C3D7D}"/>
                  </a:ext>
                </a:extLst>
              </p:cNvPr>
              <p:cNvCxnSpPr/>
              <p:nvPr/>
            </p:nvCxnSpPr>
            <p:spPr>
              <a:xfrm flipH="1">
                <a:off x="29349954" y="13301934"/>
                <a:ext cx="550166" cy="647023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>
                <a:extLst>
                  <a:ext uri="{FF2B5EF4-FFF2-40B4-BE49-F238E27FC236}">
                    <a16:creationId xmlns:a16="http://schemas.microsoft.com/office/drawing/2014/main" id="{08BC1233-83CD-4B10-8239-54DC710AB914}"/>
                  </a:ext>
                </a:extLst>
              </p:cNvPr>
              <p:cNvCxnSpPr/>
              <p:nvPr/>
            </p:nvCxnSpPr>
            <p:spPr>
              <a:xfrm>
                <a:off x="30382366" y="13301933"/>
                <a:ext cx="550166" cy="647023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>
                <a:extLst>
                  <a:ext uri="{FF2B5EF4-FFF2-40B4-BE49-F238E27FC236}">
                    <a16:creationId xmlns:a16="http://schemas.microsoft.com/office/drawing/2014/main" id="{9B67ADFA-B564-4790-9EED-A2F35BDF40CC}"/>
                  </a:ext>
                </a:extLst>
              </p:cNvPr>
              <p:cNvCxnSpPr/>
              <p:nvPr/>
            </p:nvCxnSpPr>
            <p:spPr>
              <a:xfrm>
                <a:off x="30155662" y="13331507"/>
                <a:ext cx="0" cy="643771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E945BA6-D1F8-4D42-9693-8AD7DFF93D42}"/>
                </a:ext>
              </a:extLst>
            </p:cNvPr>
            <p:cNvSpPr txBox="1"/>
            <p:nvPr/>
          </p:nvSpPr>
          <p:spPr>
            <a:xfrm>
              <a:off x="736711" y="2097512"/>
              <a:ext cx="9799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pooled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sample</a:t>
              </a:r>
            </a:p>
          </p:txBody>
        </p:sp>
        <p:sp>
          <p:nvSpPr>
            <p:cNvPr id="12" name="Rectangle: Folded Corner 61">
              <a:extLst>
                <a:ext uri="{FF2B5EF4-FFF2-40B4-BE49-F238E27FC236}">
                  <a16:creationId xmlns:a16="http://schemas.microsoft.com/office/drawing/2014/main" id="{D27DB62C-6CA2-492E-BD69-A9A476E20408}"/>
                </a:ext>
              </a:extLst>
            </p:cNvPr>
            <p:cNvSpPr/>
            <p:nvPr/>
          </p:nvSpPr>
          <p:spPr>
            <a:xfrm flipV="1">
              <a:off x="9583095" y="1995266"/>
              <a:ext cx="765147" cy="595060"/>
            </a:xfrm>
            <a:prstGeom prst="foldedCorner">
              <a:avLst/>
            </a:prstGeom>
            <a:solidFill>
              <a:srgbClr val="FFECB3"/>
            </a:solidFill>
            <a:ln w="12700">
              <a:solidFill>
                <a:srgbClr val="FF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4FE2B6A4-E2B8-4C8D-85D2-BCE6C9C2FBB5}"/>
                </a:ext>
              </a:extLst>
            </p:cNvPr>
            <p:cNvGrpSpPr/>
            <p:nvPr/>
          </p:nvGrpSpPr>
          <p:grpSpPr>
            <a:xfrm>
              <a:off x="2553201" y="2083992"/>
              <a:ext cx="686978" cy="564183"/>
              <a:chOff x="29525652" y="14720085"/>
              <a:chExt cx="1400904" cy="1150498"/>
            </a:xfrm>
          </p:grpSpPr>
          <p:sp>
            <p:nvSpPr>
              <p:cNvPr id="37" name="Flowchart: Multidocument 36">
                <a:extLst>
                  <a:ext uri="{FF2B5EF4-FFF2-40B4-BE49-F238E27FC236}">
                    <a16:creationId xmlns:a16="http://schemas.microsoft.com/office/drawing/2014/main" id="{EFB5B2FA-A980-4C9A-AC0E-2D95D0AD4539}"/>
                  </a:ext>
                </a:extLst>
              </p:cNvPr>
              <p:cNvSpPr/>
              <p:nvPr/>
            </p:nvSpPr>
            <p:spPr>
              <a:xfrm>
                <a:off x="29763935" y="14720085"/>
                <a:ext cx="1162621" cy="902888"/>
              </a:xfrm>
              <a:prstGeom prst="flowChartMultidocumen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" name="Flowchart: Multidocument 37">
                <a:extLst>
                  <a:ext uri="{FF2B5EF4-FFF2-40B4-BE49-F238E27FC236}">
                    <a16:creationId xmlns:a16="http://schemas.microsoft.com/office/drawing/2014/main" id="{7FEEFAEA-B593-4F1B-9ED9-C2D55376831E}"/>
                  </a:ext>
                </a:extLst>
              </p:cNvPr>
              <p:cNvSpPr/>
              <p:nvPr/>
            </p:nvSpPr>
            <p:spPr>
              <a:xfrm>
                <a:off x="29525652" y="14967695"/>
                <a:ext cx="1162621" cy="902888"/>
              </a:xfrm>
              <a:prstGeom prst="flowChartMultidocumen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8A47232C-5A51-4085-AD38-DB30CB3616C2}"/>
                </a:ext>
              </a:extLst>
            </p:cNvPr>
            <p:cNvGrpSpPr/>
            <p:nvPr/>
          </p:nvGrpSpPr>
          <p:grpSpPr>
            <a:xfrm>
              <a:off x="2548406" y="2736487"/>
              <a:ext cx="686978" cy="564183"/>
              <a:chOff x="29525652" y="14720085"/>
              <a:chExt cx="1400904" cy="1150498"/>
            </a:xfrm>
          </p:grpSpPr>
          <p:sp>
            <p:nvSpPr>
              <p:cNvPr id="35" name="Flowchart: Multidocument 34">
                <a:extLst>
                  <a:ext uri="{FF2B5EF4-FFF2-40B4-BE49-F238E27FC236}">
                    <a16:creationId xmlns:a16="http://schemas.microsoft.com/office/drawing/2014/main" id="{520E923C-7940-48C9-9CED-A6DF28413FE3}"/>
                  </a:ext>
                </a:extLst>
              </p:cNvPr>
              <p:cNvSpPr/>
              <p:nvPr/>
            </p:nvSpPr>
            <p:spPr>
              <a:xfrm>
                <a:off x="29763935" y="14720085"/>
                <a:ext cx="1162621" cy="902888"/>
              </a:xfrm>
              <a:prstGeom prst="flowChartMultidocumen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" name="Flowchart: Multidocument 35">
                <a:extLst>
                  <a:ext uri="{FF2B5EF4-FFF2-40B4-BE49-F238E27FC236}">
                    <a16:creationId xmlns:a16="http://schemas.microsoft.com/office/drawing/2014/main" id="{4DAB3DAD-AFA9-42A7-9F02-0379BCBB2E51}"/>
                  </a:ext>
                </a:extLst>
              </p:cNvPr>
              <p:cNvSpPr/>
              <p:nvPr/>
            </p:nvSpPr>
            <p:spPr>
              <a:xfrm>
                <a:off x="29525652" y="14967695"/>
                <a:ext cx="1162621" cy="902888"/>
              </a:xfrm>
              <a:prstGeom prst="flowChartMultidocumen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630F75FE-B868-45FF-8B34-80A0E79A6863}"/>
                </a:ext>
              </a:extLst>
            </p:cNvPr>
            <p:cNvGrpSpPr/>
            <p:nvPr/>
          </p:nvGrpSpPr>
          <p:grpSpPr>
            <a:xfrm>
              <a:off x="7527918" y="1377272"/>
              <a:ext cx="1420105" cy="1745835"/>
              <a:chOff x="7900684" y="2138323"/>
              <a:chExt cx="1576206" cy="1937741"/>
            </a:xfrm>
          </p:grpSpPr>
          <p:sp>
            <p:nvSpPr>
              <p:cNvPr id="32" name="Isosceles Triangle 31">
                <a:extLst>
                  <a:ext uri="{FF2B5EF4-FFF2-40B4-BE49-F238E27FC236}">
                    <a16:creationId xmlns:a16="http://schemas.microsoft.com/office/drawing/2014/main" id="{C332EE96-E22B-4F41-9558-E978B411E2B5}"/>
                  </a:ext>
                </a:extLst>
              </p:cNvPr>
              <p:cNvSpPr/>
              <p:nvPr/>
            </p:nvSpPr>
            <p:spPr>
              <a:xfrm flipV="1">
                <a:off x="7900684" y="2138323"/>
                <a:ext cx="1576206" cy="852561"/>
              </a:xfrm>
              <a:prstGeom prst="triangle">
                <a:avLst>
                  <a:gd name="adj" fmla="val 49822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" name="Isosceles Triangle 32">
                <a:extLst>
                  <a:ext uri="{FF2B5EF4-FFF2-40B4-BE49-F238E27FC236}">
                    <a16:creationId xmlns:a16="http://schemas.microsoft.com/office/drawing/2014/main" id="{EE41E446-8C45-4DB4-BFB2-142CB293A9E1}"/>
                  </a:ext>
                </a:extLst>
              </p:cNvPr>
              <p:cNvSpPr/>
              <p:nvPr/>
            </p:nvSpPr>
            <p:spPr>
              <a:xfrm rot="16200000" flipV="1">
                <a:off x="8488286" y="3789173"/>
                <a:ext cx="387478" cy="186303"/>
              </a:xfrm>
              <a:prstGeom prst="triangle">
                <a:avLst>
                  <a:gd name="adj" fmla="val 49651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C931BEA2-58C7-47C9-B906-7BF61E96BB4D}"/>
                  </a:ext>
                </a:extLst>
              </p:cNvPr>
              <p:cNvSpPr/>
              <p:nvPr/>
            </p:nvSpPr>
            <p:spPr>
              <a:xfrm>
                <a:off x="8591266" y="2556821"/>
                <a:ext cx="186305" cy="132752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FD6F9AF-7DBC-4553-8CDC-97C81A82E107}"/>
                </a:ext>
              </a:extLst>
            </p:cNvPr>
            <p:cNvSpPr txBox="1"/>
            <p:nvPr/>
          </p:nvSpPr>
          <p:spPr>
            <a:xfrm>
              <a:off x="7569150" y="1494062"/>
              <a:ext cx="1327681" cy="307777"/>
            </a:xfrm>
            <a:prstGeom prst="rect">
              <a:avLst/>
            </a:prstGeom>
            <a:solidFill>
              <a:srgbClr val="D2DEFA"/>
            </a:solidFill>
            <a:ln>
              <a:solidFill>
                <a:srgbClr val="2E2997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%CV cutoff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D28C6CE-C1EE-4FFF-B941-AA9B9376AECE}"/>
                </a:ext>
              </a:extLst>
            </p:cNvPr>
            <p:cNvSpPr txBox="1"/>
            <p:nvPr/>
          </p:nvSpPr>
          <p:spPr>
            <a:xfrm>
              <a:off x="7568037" y="2164106"/>
              <a:ext cx="1327682" cy="523220"/>
            </a:xfrm>
            <a:prstGeom prst="rect">
              <a:avLst/>
            </a:prstGeom>
            <a:solidFill>
              <a:srgbClr val="D2DEFA"/>
            </a:solidFill>
            <a:ln>
              <a:solidFill>
                <a:srgbClr val="2E2997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top ranked transitions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FAF04BC-6306-4536-971C-076DEBDA0484}"/>
                </a:ext>
              </a:extLst>
            </p:cNvPr>
            <p:cNvSpPr txBox="1"/>
            <p:nvPr/>
          </p:nvSpPr>
          <p:spPr>
            <a:xfrm>
              <a:off x="8018627" y="1673551"/>
              <a:ext cx="42511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+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9846B94-890F-4BAC-8962-1C59A4AB4610}"/>
                </a:ext>
              </a:extLst>
            </p:cNvPr>
            <p:cNvSpPr txBox="1"/>
            <p:nvPr/>
          </p:nvSpPr>
          <p:spPr>
            <a:xfrm>
              <a:off x="5846337" y="1401845"/>
              <a:ext cx="159605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peptide knowledge base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454DEC9-D32B-47D8-ACF6-9479C9AE3CCF}"/>
                </a:ext>
              </a:extLst>
            </p:cNvPr>
            <p:cNvSpPr txBox="1"/>
            <p:nvPr/>
          </p:nvSpPr>
          <p:spPr>
            <a:xfrm>
              <a:off x="7433157" y="3394404"/>
              <a:ext cx="159605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peptide &amp; transition filtering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B1EDF030-11F1-4574-9122-8644D9EEB849}"/>
                </a:ext>
              </a:extLst>
            </p:cNvPr>
            <p:cNvSpPr txBox="1"/>
            <p:nvPr/>
          </p:nvSpPr>
          <p:spPr>
            <a:xfrm>
              <a:off x="9172787" y="3502125"/>
              <a:ext cx="162024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method scheduling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672DA5B-A3C1-4E66-B2F7-30A9C47BA020}"/>
                </a:ext>
              </a:extLst>
            </p:cNvPr>
            <p:cNvSpPr txBox="1"/>
            <p:nvPr/>
          </p:nvSpPr>
          <p:spPr>
            <a:xfrm>
              <a:off x="3271590" y="1531369"/>
              <a:ext cx="6388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day 1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045C74B-6584-4D18-8CDC-D12C769E220D}"/>
                </a:ext>
              </a:extLst>
            </p:cNvPr>
            <p:cNvSpPr txBox="1"/>
            <p:nvPr/>
          </p:nvSpPr>
          <p:spPr>
            <a:xfrm>
              <a:off x="3267447" y="2157969"/>
              <a:ext cx="6388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day 2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E8E7CA35-CC44-4400-AC30-954345714D8A}"/>
                </a:ext>
              </a:extLst>
            </p:cNvPr>
            <p:cNvSpPr txBox="1"/>
            <p:nvPr/>
          </p:nvSpPr>
          <p:spPr>
            <a:xfrm>
              <a:off x="3262580" y="2822292"/>
              <a:ext cx="6388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day 3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19BD2E8-4866-44CC-AA5B-78E9701D0C7F}"/>
                </a:ext>
              </a:extLst>
            </p:cNvPr>
            <p:cNvSpPr/>
            <p:nvPr/>
          </p:nvSpPr>
          <p:spPr>
            <a:xfrm>
              <a:off x="4296970" y="2031820"/>
              <a:ext cx="1334212" cy="661759"/>
            </a:xfrm>
            <a:prstGeom prst="rect">
              <a:avLst/>
            </a:prstGeom>
            <a:solidFill>
              <a:srgbClr val="DAEEEB"/>
            </a:solidFill>
            <a:ln w="9525">
              <a:solidFill>
                <a:srgbClr val="0066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Signal processing</a:t>
              </a:r>
            </a:p>
          </p:txBody>
        </p:sp>
        <p:sp>
          <p:nvSpPr>
            <p:cNvPr id="26" name="Down Arrow 50">
              <a:extLst>
                <a:ext uri="{FF2B5EF4-FFF2-40B4-BE49-F238E27FC236}">
                  <a16:creationId xmlns:a16="http://schemas.microsoft.com/office/drawing/2014/main" id="{74B4390E-8A74-4059-A7B2-78DD9CEB414E}"/>
                </a:ext>
              </a:extLst>
            </p:cNvPr>
            <p:cNvSpPr/>
            <p:nvPr/>
          </p:nvSpPr>
          <p:spPr>
            <a:xfrm rot="16200000">
              <a:off x="5914947" y="2177927"/>
              <a:ext cx="119892" cy="326576"/>
            </a:xfrm>
            <a:prstGeom prst="downArrow">
              <a:avLst>
                <a:gd name="adj1" fmla="val 26010"/>
                <a:gd name="adj2" fmla="val 78198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Down Arrow 50">
              <a:extLst>
                <a:ext uri="{FF2B5EF4-FFF2-40B4-BE49-F238E27FC236}">
                  <a16:creationId xmlns:a16="http://schemas.microsoft.com/office/drawing/2014/main" id="{890791B7-DA9E-41AC-BAE6-B906024C3E11}"/>
                </a:ext>
              </a:extLst>
            </p:cNvPr>
            <p:cNvSpPr/>
            <p:nvPr/>
          </p:nvSpPr>
          <p:spPr>
            <a:xfrm rot="16200000">
              <a:off x="7234484" y="2171620"/>
              <a:ext cx="119892" cy="326576"/>
            </a:xfrm>
            <a:prstGeom prst="downArrow">
              <a:avLst>
                <a:gd name="adj1" fmla="val 26010"/>
                <a:gd name="adj2" fmla="val 78198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Down Arrow 50">
              <a:extLst>
                <a:ext uri="{FF2B5EF4-FFF2-40B4-BE49-F238E27FC236}">
                  <a16:creationId xmlns:a16="http://schemas.microsoft.com/office/drawing/2014/main" id="{C3EBCBA2-AB2C-491E-8312-9B4AE4E0607A}"/>
                </a:ext>
              </a:extLst>
            </p:cNvPr>
            <p:cNvSpPr/>
            <p:nvPr/>
          </p:nvSpPr>
          <p:spPr>
            <a:xfrm rot="16200000">
              <a:off x="9165130" y="2166666"/>
              <a:ext cx="119892" cy="326576"/>
            </a:xfrm>
            <a:prstGeom prst="downArrow">
              <a:avLst>
                <a:gd name="adj1" fmla="val 26010"/>
                <a:gd name="adj2" fmla="val 78198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D28E30CC-7EAF-4B78-ADF6-C20E0720C04C}"/>
                </a:ext>
              </a:extLst>
            </p:cNvPr>
            <p:cNvSpPr txBox="1"/>
            <p:nvPr/>
          </p:nvSpPr>
          <p:spPr>
            <a:xfrm>
              <a:off x="5846337" y="3394404"/>
              <a:ext cx="159605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chromatogram extraction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2D1BFD28-3042-42AB-8F55-D6EA0B0757F9}"/>
                </a:ext>
              </a:extLst>
            </p:cNvPr>
            <p:cNvSpPr txBox="1"/>
            <p:nvPr/>
          </p:nvSpPr>
          <p:spPr>
            <a:xfrm>
              <a:off x="4197297" y="3502125"/>
              <a:ext cx="152270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statistical priors</a:t>
              </a:r>
            </a:p>
          </p:txBody>
        </p:sp>
        <p:pic>
          <p:nvPicPr>
            <p:cNvPr id="31" name="Graphic 30" descr="Stopwatch">
              <a:extLst>
                <a:ext uri="{FF2B5EF4-FFF2-40B4-BE49-F238E27FC236}">
                  <a16:creationId xmlns:a16="http://schemas.microsoft.com/office/drawing/2014/main" id="{1F2DA778-DB9C-46DF-BCAD-347383EA1A2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9804366" y="2124866"/>
              <a:ext cx="357086" cy="357086"/>
            </a:xfrm>
            <a:prstGeom prst="rect">
              <a:avLst/>
            </a:prstGeom>
          </p:spPr>
        </p:pic>
      </p:grpSp>
      <p:pic>
        <p:nvPicPr>
          <p:cNvPr id="47" name="Picture 46">
            <a:extLst>
              <a:ext uri="{FF2B5EF4-FFF2-40B4-BE49-F238E27FC236}">
                <a16:creationId xmlns:a16="http://schemas.microsoft.com/office/drawing/2014/main" id="{C9E9AE62-338B-4AE6-A477-3E292A523E5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793" y="2353573"/>
            <a:ext cx="1691222" cy="1812248"/>
          </a:xfrm>
          <a:prstGeom prst="rect">
            <a:avLst/>
          </a:prstGeom>
        </p:spPr>
      </p:pic>
      <p:grpSp>
        <p:nvGrpSpPr>
          <p:cNvPr id="48" name="Group 47">
            <a:extLst>
              <a:ext uri="{FF2B5EF4-FFF2-40B4-BE49-F238E27FC236}">
                <a16:creationId xmlns:a16="http://schemas.microsoft.com/office/drawing/2014/main" id="{B833C059-9A01-4D2B-B8D5-F0BDD496E876}"/>
              </a:ext>
            </a:extLst>
          </p:cNvPr>
          <p:cNvGrpSpPr/>
          <p:nvPr/>
        </p:nvGrpSpPr>
        <p:grpSpPr>
          <a:xfrm>
            <a:off x="710224" y="3900632"/>
            <a:ext cx="2048851" cy="1430945"/>
            <a:chOff x="28353859" y="10531932"/>
            <a:chExt cx="2607728" cy="1821273"/>
          </a:xfrm>
        </p:grpSpPr>
        <p:sp>
          <p:nvSpPr>
            <p:cNvPr id="49" name="Rectangle 4">
              <a:extLst>
                <a:ext uri="{FF2B5EF4-FFF2-40B4-BE49-F238E27FC236}">
                  <a16:creationId xmlns:a16="http://schemas.microsoft.com/office/drawing/2014/main" id="{0971C6B8-1110-4896-9894-EE216BF0CBED}"/>
                </a:ext>
              </a:extLst>
            </p:cNvPr>
            <p:cNvSpPr/>
            <p:nvPr/>
          </p:nvSpPr>
          <p:spPr>
            <a:xfrm rot="16200000" flipH="1">
              <a:off x="29444540" y="9441251"/>
              <a:ext cx="423617" cy="2604980"/>
            </a:xfrm>
            <a:custGeom>
              <a:avLst/>
              <a:gdLst>
                <a:gd name="connsiteX0" fmla="*/ 0 w 711200"/>
                <a:gd name="connsiteY0" fmla="*/ 0 h 1879600"/>
                <a:gd name="connsiteX1" fmla="*/ 711200 w 711200"/>
                <a:gd name="connsiteY1" fmla="*/ 0 h 1879600"/>
                <a:gd name="connsiteX2" fmla="*/ 711200 w 711200"/>
                <a:gd name="connsiteY2" fmla="*/ 1879600 h 1879600"/>
                <a:gd name="connsiteX3" fmla="*/ 0 w 711200"/>
                <a:gd name="connsiteY3" fmla="*/ 1879600 h 1879600"/>
                <a:gd name="connsiteX4" fmla="*/ 0 w 711200"/>
                <a:gd name="connsiteY4" fmla="*/ 0 h 1879600"/>
                <a:gd name="connsiteX0" fmla="*/ 0 w 1771650"/>
                <a:gd name="connsiteY0" fmla="*/ 1301750 h 1879600"/>
                <a:gd name="connsiteX1" fmla="*/ 1771650 w 1771650"/>
                <a:gd name="connsiteY1" fmla="*/ 0 h 1879600"/>
                <a:gd name="connsiteX2" fmla="*/ 1771650 w 1771650"/>
                <a:gd name="connsiteY2" fmla="*/ 1879600 h 1879600"/>
                <a:gd name="connsiteX3" fmla="*/ 1060450 w 1771650"/>
                <a:gd name="connsiteY3" fmla="*/ 1879600 h 1879600"/>
                <a:gd name="connsiteX4" fmla="*/ 0 w 1771650"/>
                <a:gd name="connsiteY4" fmla="*/ 1301750 h 1879600"/>
                <a:gd name="connsiteX0" fmla="*/ 0 w 1771650"/>
                <a:gd name="connsiteY0" fmla="*/ 1301750 h 1879600"/>
                <a:gd name="connsiteX1" fmla="*/ 1771650 w 1771650"/>
                <a:gd name="connsiteY1" fmla="*/ 0 h 1879600"/>
                <a:gd name="connsiteX2" fmla="*/ 1771650 w 1771650"/>
                <a:gd name="connsiteY2" fmla="*/ 1879600 h 1879600"/>
                <a:gd name="connsiteX3" fmla="*/ 82550 w 1771650"/>
                <a:gd name="connsiteY3" fmla="*/ 1428750 h 1879600"/>
                <a:gd name="connsiteX4" fmla="*/ 0 w 1771650"/>
                <a:gd name="connsiteY4" fmla="*/ 1301750 h 1879600"/>
                <a:gd name="connsiteX0" fmla="*/ 0 w 1714500"/>
                <a:gd name="connsiteY0" fmla="*/ 1339850 h 1879600"/>
                <a:gd name="connsiteX1" fmla="*/ 1714500 w 1714500"/>
                <a:gd name="connsiteY1" fmla="*/ 0 h 1879600"/>
                <a:gd name="connsiteX2" fmla="*/ 1714500 w 1714500"/>
                <a:gd name="connsiteY2" fmla="*/ 1879600 h 1879600"/>
                <a:gd name="connsiteX3" fmla="*/ 25400 w 1714500"/>
                <a:gd name="connsiteY3" fmla="*/ 1428750 h 1879600"/>
                <a:gd name="connsiteX4" fmla="*/ 0 w 1714500"/>
                <a:gd name="connsiteY4" fmla="*/ 1339850 h 1879600"/>
                <a:gd name="connsiteX0" fmla="*/ 0 w 1700212"/>
                <a:gd name="connsiteY0" fmla="*/ 1335087 h 1879600"/>
                <a:gd name="connsiteX1" fmla="*/ 1700212 w 1700212"/>
                <a:gd name="connsiteY1" fmla="*/ 0 h 1879600"/>
                <a:gd name="connsiteX2" fmla="*/ 1700212 w 1700212"/>
                <a:gd name="connsiteY2" fmla="*/ 1879600 h 1879600"/>
                <a:gd name="connsiteX3" fmla="*/ 11112 w 1700212"/>
                <a:gd name="connsiteY3" fmla="*/ 1428750 h 1879600"/>
                <a:gd name="connsiteX4" fmla="*/ 0 w 1700212"/>
                <a:gd name="connsiteY4" fmla="*/ 1335087 h 1879600"/>
                <a:gd name="connsiteX0" fmla="*/ 5557 w 1705769"/>
                <a:gd name="connsiteY0" fmla="*/ 1335087 h 1879600"/>
                <a:gd name="connsiteX1" fmla="*/ 1705769 w 1705769"/>
                <a:gd name="connsiteY1" fmla="*/ 0 h 1879600"/>
                <a:gd name="connsiteX2" fmla="*/ 1705769 w 1705769"/>
                <a:gd name="connsiteY2" fmla="*/ 1879600 h 1879600"/>
                <a:gd name="connsiteX3" fmla="*/ 0 w 1705769"/>
                <a:gd name="connsiteY3" fmla="*/ 1404938 h 1879600"/>
                <a:gd name="connsiteX4" fmla="*/ 5557 w 1705769"/>
                <a:gd name="connsiteY4" fmla="*/ 1335087 h 1879600"/>
                <a:gd name="connsiteX0" fmla="*/ 0 w 1707356"/>
                <a:gd name="connsiteY0" fmla="*/ 1332706 h 1879600"/>
                <a:gd name="connsiteX1" fmla="*/ 1707356 w 1707356"/>
                <a:gd name="connsiteY1" fmla="*/ 0 h 1879600"/>
                <a:gd name="connsiteX2" fmla="*/ 1707356 w 1707356"/>
                <a:gd name="connsiteY2" fmla="*/ 1879600 h 1879600"/>
                <a:gd name="connsiteX3" fmla="*/ 1587 w 1707356"/>
                <a:gd name="connsiteY3" fmla="*/ 1404938 h 1879600"/>
                <a:gd name="connsiteX4" fmla="*/ 0 w 1707356"/>
                <a:gd name="connsiteY4" fmla="*/ 1332706 h 1879600"/>
                <a:gd name="connsiteX0" fmla="*/ 0 w 1707356"/>
                <a:gd name="connsiteY0" fmla="*/ 737986 h 1879600"/>
                <a:gd name="connsiteX1" fmla="*/ 1707356 w 1707356"/>
                <a:gd name="connsiteY1" fmla="*/ 0 h 1879600"/>
                <a:gd name="connsiteX2" fmla="*/ 1707356 w 1707356"/>
                <a:gd name="connsiteY2" fmla="*/ 1879600 h 1879600"/>
                <a:gd name="connsiteX3" fmla="*/ 1587 w 1707356"/>
                <a:gd name="connsiteY3" fmla="*/ 1404938 h 1879600"/>
                <a:gd name="connsiteX4" fmla="*/ 0 w 1707356"/>
                <a:gd name="connsiteY4" fmla="*/ 737986 h 1879600"/>
                <a:gd name="connsiteX0" fmla="*/ 43110 w 1750466"/>
                <a:gd name="connsiteY0" fmla="*/ 737986 h 1879600"/>
                <a:gd name="connsiteX1" fmla="*/ 1750466 w 1750466"/>
                <a:gd name="connsiteY1" fmla="*/ 0 h 1879600"/>
                <a:gd name="connsiteX2" fmla="*/ 1750466 w 1750466"/>
                <a:gd name="connsiteY2" fmla="*/ 1879600 h 1879600"/>
                <a:gd name="connsiteX3" fmla="*/ 0 w 1750466"/>
                <a:gd name="connsiteY3" fmla="*/ 829825 h 1879600"/>
                <a:gd name="connsiteX4" fmla="*/ 43110 w 1750466"/>
                <a:gd name="connsiteY4" fmla="*/ 737986 h 1879600"/>
                <a:gd name="connsiteX0" fmla="*/ 0 w 1771207"/>
                <a:gd name="connsiteY0" fmla="*/ 554996 h 1879600"/>
                <a:gd name="connsiteX1" fmla="*/ 1771207 w 1771207"/>
                <a:gd name="connsiteY1" fmla="*/ 0 h 1879600"/>
                <a:gd name="connsiteX2" fmla="*/ 1771207 w 1771207"/>
                <a:gd name="connsiteY2" fmla="*/ 1879600 h 1879600"/>
                <a:gd name="connsiteX3" fmla="*/ 20741 w 1771207"/>
                <a:gd name="connsiteY3" fmla="*/ 829825 h 1879600"/>
                <a:gd name="connsiteX4" fmla="*/ 0 w 1771207"/>
                <a:gd name="connsiteY4" fmla="*/ 554996 h 1879600"/>
                <a:gd name="connsiteX0" fmla="*/ 17570 w 1788777"/>
                <a:gd name="connsiteY0" fmla="*/ 554996 h 1879600"/>
                <a:gd name="connsiteX1" fmla="*/ 1788777 w 1788777"/>
                <a:gd name="connsiteY1" fmla="*/ 0 h 1879600"/>
                <a:gd name="connsiteX2" fmla="*/ 1788777 w 1788777"/>
                <a:gd name="connsiteY2" fmla="*/ 1879600 h 1879600"/>
                <a:gd name="connsiteX3" fmla="*/ 0 w 1788777"/>
                <a:gd name="connsiteY3" fmla="*/ 715456 h 1879600"/>
                <a:gd name="connsiteX4" fmla="*/ 17570 w 1788777"/>
                <a:gd name="connsiteY4" fmla="*/ 554996 h 1879600"/>
                <a:gd name="connsiteX0" fmla="*/ 0 w 1771207"/>
                <a:gd name="connsiteY0" fmla="*/ 554996 h 1879600"/>
                <a:gd name="connsiteX1" fmla="*/ 1771207 w 1771207"/>
                <a:gd name="connsiteY1" fmla="*/ 0 h 1879600"/>
                <a:gd name="connsiteX2" fmla="*/ 1771207 w 1771207"/>
                <a:gd name="connsiteY2" fmla="*/ 1879600 h 1879600"/>
                <a:gd name="connsiteX3" fmla="*/ 1585 w 1771207"/>
                <a:gd name="connsiteY3" fmla="*/ 715456 h 1879600"/>
                <a:gd name="connsiteX4" fmla="*/ 0 w 1771207"/>
                <a:gd name="connsiteY4" fmla="*/ 554996 h 1879600"/>
                <a:gd name="connsiteX0" fmla="*/ 11268 w 1782475"/>
                <a:gd name="connsiteY0" fmla="*/ 554996 h 1879600"/>
                <a:gd name="connsiteX1" fmla="*/ 1782475 w 1782475"/>
                <a:gd name="connsiteY1" fmla="*/ 0 h 1879600"/>
                <a:gd name="connsiteX2" fmla="*/ 1782475 w 1782475"/>
                <a:gd name="connsiteY2" fmla="*/ 1879600 h 1879600"/>
                <a:gd name="connsiteX3" fmla="*/ 14 w 1782475"/>
                <a:gd name="connsiteY3" fmla="*/ 632357 h 1879600"/>
                <a:gd name="connsiteX4" fmla="*/ 11268 w 1782475"/>
                <a:gd name="connsiteY4" fmla="*/ 554996 h 1879600"/>
                <a:gd name="connsiteX0" fmla="*/ 0 w 1796917"/>
                <a:gd name="connsiteY0" fmla="*/ 596546 h 1879600"/>
                <a:gd name="connsiteX1" fmla="*/ 1796917 w 1796917"/>
                <a:gd name="connsiteY1" fmla="*/ 0 h 1879600"/>
                <a:gd name="connsiteX2" fmla="*/ 1796917 w 1796917"/>
                <a:gd name="connsiteY2" fmla="*/ 1879600 h 1879600"/>
                <a:gd name="connsiteX3" fmla="*/ 14456 w 1796917"/>
                <a:gd name="connsiteY3" fmla="*/ 632357 h 1879600"/>
                <a:gd name="connsiteX4" fmla="*/ 0 w 1796917"/>
                <a:gd name="connsiteY4" fmla="*/ 596546 h 187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96917" h="1879600">
                  <a:moveTo>
                    <a:pt x="0" y="596546"/>
                  </a:moveTo>
                  <a:lnTo>
                    <a:pt x="1796917" y="0"/>
                  </a:lnTo>
                  <a:lnTo>
                    <a:pt x="1796917" y="1879600"/>
                  </a:lnTo>
                  <a:cubicBezTo>
                    <a:pt x="1207043" y="1491552"/>
                    <a:pt x="604330" y="1020405"/>
                    <a:pt x="14456" y="632357"/>
                  </a:cubicBezTo>
                  <a:cubicBezTo>
                    <a:pt x="13928" y="578870"/>
                    <a:pt x="528" y="650033"/>
                    <a:pt x="0" y="596546"/>
                  </a:cubicBezTo>
                  <a:close/>
                </a:path>
              </a:pathLst>
            </a:custGeom>
            <a:solidFill>
              <a:srgbClr val="E1E8FB">
                <a:alpha val="69804"/>
              </a:srgbClr>
            </a:solidFill>
            <a:ln w="28575">
              <a:solidFill>
                <a:srgbClr val="BACDF8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1FF1C572-E58F-41AF-AA12-A12DD1D366CD}"/>
                </a:ext>
              </a:extLst>
            </p:cNvPr>
            <p:cNvSpPr/>
            <p:nvPr/>
          </p:nvSpPr>
          <p:spPr>
            <a:xfrm>
              <a:off x="28356607" y="10958533"/>
              <a:ext cx="2604980" cy="1394672"/>
            </a:xfrm>
            <a:prstGeom prst="rect">
              <a:avLst/>
            </a:prstGeom>
            <a:noFill/>
            <a:ln w="28575">
              <a:solidFill>
                <a:srgbClr val="99B5F4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87815103-523A-4954-9AD0-2B1078396D38}"/>
                </a:ext>
              </a:extLst>
            </p:cNvPr>
            <p:cNvSpPr txBox="1"/>
            <p:nvPr/>
          </p:nvSpPr>
          <p:spPr>
            <a:xfrm>
              <a:off x="28429278" y="11389257"/>
              <a:ext cx="2432322" cy="8226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Parkinson’s Disease  (n=30)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Alzheimer’s Disease  (n=11)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Healthy Control   (n=30)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AE79A4EE-6C18-4E9C-84B4-6D417BA7AAB7}"/>
                </a:ext>
              </a:extLst>
            </p:cNvPr>
            <p:cNvSpPr txBox="1"/>
            <p:nvPr/>
          </p:nvSpPr>
          <p:spPr>
            <a:xfrm>
              <a:off x="28363880" y="11032966"/>
              <a:ext cx="2527971" cy="4309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1" u="none" strike="noStrike" kern="1200" cap="none" spc="0" normalizeH="0" baseline="0" noProof="0" dirty="0">
                  <a:ln>
                    <a:noFill/>
                  </a:ln>
                  <a:solidFill>
                    <a:srgbClr val="5555B3"/>
                  </a:solidFill>
                  <a:effectLst/>
                  <a:uLnTx/>
                  <a:uFillTx/>
                  <a:latin typeface="Segoe UI Semibold" panose="020B0702040204020203" pitchFamily="34" charset="0"/>
                  <a:ea typeface="+mn-ea"/>
                  <a:cs typeface="Segoe UI Semibold" panose="020B0702040204020203" pitchFamily="34" charset="0"/>
                </a:rPr>
                <a:t>Cerebrospinal fluid: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575406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535B2-BC17-4F2F-ADBD-3F0C73EACB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800" dirty="0"/>
              <a:t>Application to Alzheimer’s disease proteins in CSF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3F2AC50-908C-4F82-B0E6-A2079AEED0B3}"/>
              </a:ext>
            </a:extLst>
          </p:cNvPr>
          <p:cNvGrpSpPr/>
          <p:nvPr/>
        </p:nvGrpSpPr>
        <p:grpSpPr>
          <a:xfrm>
            <a:off x="1738729" y="2159556"/>
            <a:ext cx="10056319" cy="2540352"/>
            <a:chOff x="736711" y="1377272"/>
            <a:chExt cx="10056319" cy="2540352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108ED1F-80F9-4715-9F36-97A119D83743}"/>
                </a:ext>
              </a:extLst>
            </p:cNvPr>
            <p:cNvGrpSpPr/>
            <p:nvPr/>
          </p:nvGrpSpPr>
          <p:grpSpPr>
            <a:xfrm>
              <a:off x="6334435" y="1982026"/>
              <a:ext cx="619860" cy="757499"/>
              <a:chOff x="2810111" y="2324442"/>
              <a:chExt cx="688030" cy="840806"/>
            </a:xfrm>
            <a:solidFill>
              <a:schemeClr val="bg1">
                <a:lumMod val="95000"/>
              </a:schemeClr>
            </a:solidFill>
          </p:grpSpPr>
          <p:sp>
            <p:nvSpPr>
              <p:cNvPr id="44" name="Flowchart: Magnetic Disk 43">
                <a:extLst>
                  <a:ext uri="{FF2B5EF4-FFF2-40B4-BE49-F238E27FC236}">
                    <a16:creationId xmlns:a16="http://schemas.microsoft.com/office/drawing/2014/main" id="{27037C3C-012D-41BD-A3D8-F1883F15B487}"/>
                  </a:ext>
                </a:extLst>
              </p:cNvPr>
              <p:cNvSpPr/>
              <p:nvPr/>
            </p:nvSpPr>
            <p:spPr>
              <a:xfrm>
                <a:off x="2810111" y="2842462"/>
                <a:ext cx="688030" cy="322786"/>
              </a:xfrm>
              <a:prstGeom prst="flowChartMagneticDisk">
                <a:avLst/>
              </a:prstGeom>
              <a:grpFill/>
              <a:ln w="12700" cap="flat" cmpd="sng" algn="ctr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" name="Flowchart: Magnetic Disk 44">
                <a:extLst>
                  <a:ext uri="{FF2B5EF4-FFF2-40B4-BE49-F238E27FC236}">
                    <a16:creationId xmlns:a16="http://schemas.microsoft.com/office/drawing/2014/main" id="{3CCF53C5-B038-425C-B3E0-C605C8C7092E}"/>
                  </a:ext>
                </a:extLst>
              </p:cNvPr>
              <p:cNvSpPr/>
              <p:nvPr/>
            </p:nvSpPr>
            <p:spPr>
              <a:xfrm>
                <a:off x="2810111" y="2581714"/>
                <a:ext cx="688030" cy="322786"/>
              </a:xfrm>
              <a:prstGeom prst="flowChartMagneticDisk">
                <a:avLst/>
              </a:prstGeom>
              <a:grpFill/>
              <a:ln w="12700" cap="flat" cmpd="sng" algn="ctr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" name="Flowchart: Magnetic Disk 45">
                <a:extLst>
                  <a:ext uri="{FF2B5EF4-FFF2-40B4-BE49-F238E27FC236}">
                    <a16:creationId xmlns:a16="http://schemas.microsoft.com/office/drawing/2014/main" id="{3DF29150-E235-4AF7-9295-BD59A1769165}"/>
                  </a:ext>
                </a:extLst>
              </p:cNvPr>
              <p:cNvSpPr/>
              <p:nvPr/>
            </p:nvSpPr>
            <p:spPr>
              <a:xfrm>
                <a:off x="2810111" y="2324442"/>
                <a:ext cx="688030" cy="322786"/>
              </a:xfrm>
              <a:prstGeom prst="flowChartMagneticDisk">
                <a:avLst/>
              </a:prstGeom>
              <a:grpFill/>
              <a:ln w="12700" cap="flat" cmpd="sng" algn="ctr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62DE13BD-B8AA-4A93-B361-F15B420C2CF7}"/>
                </a:ext>
              </a:extLst>
            </p:cNvPr>
            <p:cNvGrpSpPr/>
            <p:nvPr/>
          </p:nvGrpSpPr>
          <p:grpSpPr>
            <a:xfrm>
              <a:off x="2556438" y="1431083"/>
              <a:ext cx="686978" cy="564183"/>
              <a:chOff x="29525652" y="14720085"/>
              <a:chExt cx="1400904" cy="1150498"/>
            </a:xfrm>
          </p:grpSpPr>
          <p:sp>
            <p:nvSpPr>
              <p:cNvPr id="42" name="Flowchart: Multidocument 41">
                <a:extLst>
                  <a:ext uri="{FF2B5EF4-FFF2-40B4-BE49-F238E27FC236}">
                    <a16:creationId xmlns:a16="http://schemas.microsoft.com/office/drawing/2014/main" id="{CF61A267-58A6-4138-9347-F8AD036401D3}"/>
                  </a:ext>
                </a:extLst>
              </p:cNvPr>
              <p:cNvSpPr/>
              <p:nvPr/>
            </p:nvSpPr>
            <p:spPr>
              <a:xfrm>
                <a:off x="29763935" y="14720085"/>
                <a:ext cx="1162621" cy="902888"/>
              </a:xfrm>
              <a:prstGeom prst="flowChartMultidocumen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" name="Flowchart: Multidocument 42">
                <a:extLst>
                  <a:ext uri="{FF2B5EF4-FFF2-40B4-BE49-F238E27FC236}">
                    <a16:creationId xmlns:a16="http://schemas.microsoft.com/office/drawing/2014/main" id="{F14ECE43-E6E5-4FF6-9001-7843267D9B6E}"/>
                  </a:ext>
                </a:extLst>
              </p:cNvPr>
              <p:cNvSpPr/>
              <p:nvPr/>
            </p:nvSpPr>
            <p:spPr>
              <a:xfrm>
                <a:off x="29525652" y="14967695"/>
                <a:ext cx="1162621" cy="902888"/>
              </a:xfrm>
              <a:prstGeom prst="flowChartMultidocumen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4A7BA9C-E523-42E4-B31F-6C3846502CAC}"/>
                </a:ext>
              </a:extLst>
            </p:cNvPr>
            <p:cNvSpPr txBox="1"/>
            <p:nvPr/>
          </p:nvSpPr>
          <p:spPr>
            <a:xfrm>
              <a:off x="1994620" y="3394404"/>
              <a:ext cx="226389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gas phase fractionated narrow window DIA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354A343-C752-4EF9-9096-0F0C46E2F657}"/>
                </a:ext>
              </a:extLst>
            </p:cNvPr>
            <p:cNvSpPr/>
            <p:nvPr/>
          </p:nvSpPr>
          <p:spPr>
            <a:xfrm>
              <a:off x="1580621" y="2027532"/>
              <a:ext cx="277574" cy="708955"/>
            </a:xfrm>
            <a:prstGeom prst="rect">
              <a:avLst/>
            </a:prstGeom>
            <a:blipFill dpi="0" rotWithShape="1"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aturation sat="33000"/>
                        </a14:imgEffect>
                        <a14:imgEffect>
                          <a14:brightnessContrast bright="40000" contrast="-40000"/>
                        </a14:imgEffect>
                      </a14:imgLayer>
                    </a14:imgProps>
                  </a:ext>
                </a:extLst>
              </a:blip>
              <a:srcRect/>
              <a:stretch>
                <a:fillRect l="-386646" t="785" r="-490740" b="-785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ight Brace 8">
              <a:extLst>
                <a:ext uri="{FF2B5EF4-FFF2-40B4-BE49-F238E27FC236}">
                  <a16:creationId xmlns:a16="http://schemas.microsoft.com/office/drawing/2014/main" id="{ABFA0F5D-BB5E-47E9-8AAA-641F320A3D08}"/>
                </a:ext>
              </a:extLst>
            </p:cNvPr>
            <p:cNvSpPr/>
            <p:nvPr/>
          </p:nvSpPr>
          <p:spPr>
            <a:xfrm>
              <a:off x="3852768" y="1414007"/>
              <a:ext cx="183467" cy="1880941"/>
            </a:xfrm>
            <a:prstGeom prst="rightBrace">
              <a:avLst>
                <a:gd name="adj1" fmla="val 48678"/>
                <a:gd name="adj2" fmla="val 50000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9A7EA9A6-0FF4-4762-9538-221554E98227}"/>
                </a:ext>
              </a:extLst>
            </p:cNvPr>
            <p:cNvGrpSpPr/>
            <p:nvPr/>
          </p:nvGrpSpPr>
          <p:grpSpPr>
            <a:xfrm rot="16200000">
              <a:off x="1545261" y="2178303"/>
              <a:ext cx="1243406" cy="352348"/>
              <a:chOff x="29349954" y="13301933"/>
              <a:chExt cx="1582578" cy="673345"/>
            </a:xfrm>
          </p:grpSpPr>
          <p:cxnSp>
            <p:nvCxnSpPr>
              <p:cNvPr id="39" name="Straight Arrow Connector 38">
                <a:extLst>
                  <a:ext uri="{FF2B5EF4-FFF2-40B4-BE49-F238E27FC236}">
                    <a16:creationId xmlns:a16="http://schemas.microsoft.com/office/drawing/2014/main" id="{66D34A3C-C7FC-4432-8E44-E0FE653C3D7D}"/>
                  </a:ext>
                </a:extLst>
              </p:cNvPr>
              <p:cNvCxnSpPr/>
              <p:nvPr/>
            </p:nvCxnSpPr>
            <p:spPr>
              <a:xfrm flipH="1">
                <a:off x="29349954" y="13301934"/>
                <a:ext cx="550166" cy="647023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>
                <a:extLst>
                  <a:ext uri="{FF2B5EF4-FFF2-40B4-BE49-F238E27FC236}">
                    <a16:creationId xmlns:a16="http://schemas.microsoft.com/office/drawing/2014/main" id="{08BC1233-83CD-4B10-8239-54DC710AB914}"/>
                  </a:ext>
                </a:extLst>
              </p:cNvPr>
              <p:cNvCxnSpPr/>
              <p:nvPr/>
            </p:nvCxnSpPr>
            <p:spPr>
              <a:xfrm>
                <a:off x="30382366" y="13301933"/>
                <a:ext cx="550166" cy="647023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>
                <a:extLst>
                  <a:ext uri="{FF2B5EF4-FFF2-40B4-BE49-F238E27FC236}">
                    <a16:creationId xmlns:a16="http://schemas.microsoft.com/office/drawing/2014/main" id="{9B67ADFA-B564-4790-9EED-A2F35BDF40CC}"/>
                  </a:ext>
                </a:extLst>
              </p:cNvPr>
              <p:cNvCxnSpPr/>
              <p:nvPr/>
            </p:nvCxnSpPr>
            <p:spPr>
              <a:xfrm>
                <a:off x="30155662" y="13331507"/>
                <a:ext cx="0" cy="643771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E945BA6-D1F8-4D42-9693-8AD7DFF93D42}"/>
                </a:ext>
              </a:extLst>
            </p:cNvPr>
            <p:cNvSpPr txBox="1"/>
            <p:nvPr/>
          </p:nvSpPr>
          <p:spPr>
            <a:xfrm>
              <a:off x="736711" y="2097512"/>
              <a:ext cx="9799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pooled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sample</a:t>
              </a:r>
            </a:p>
          </p:txBody>
        </p:sp>
        <p:sp>
          <p:nvSpPr>
            <p:cNvPr id="12" name="Rectangle: Folded Corner 61">
              <a:extLst>
                <a:ext uri="{FF2B5EF4-FFF2-40B4-BE49-F238E27FC236}">
                  <a16:creationId xmlns:a16="http://schemas.microsoft.com/office/drawing/2014/main" id="{D27DB62C-6CA2-492E-BD69-A9A476E20408}"/>
                </a:ext>
              </a:extLst>
            </p:cNvPr>
            <p:cNvSpPr/>
            <p:nvPr/>
          </p:nvSpPr>
          <p:spPr>
            <a:xfrm flipV="1">
              <a:off x="9583095" y="1995266"/>
              <a:ext cx="765147" cy="595060"/>
            </a:xfrm>
            <a:prstGeom prst="foldedCorner">
              <a:avLst/>
            </a:prstGeom>
            <a:solidFill>
              <a:srgbClr val="FFECB3"/>
            </a:solidFill>
            <a:ln w="12700">
              <a:solidFill>
                <a:srgbClr val="FF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4FE2B6A4-E2B8-4C8D-85D2-BCE6C9C2FBB5}"/>
                </a:ext>
              </a:extLst>
            </p:cNvPr>
            <p:cNvGrpSpPr/>
            <p:nvPr/>
          </p:nvGrpSpPr>
          <p:grpSpPr>
            <a:xfrm>
              <a:off x="2553201" y="2083992"/>
              <a:ext cx="686978" cy="564183"/>
              <a:chOff x="29525652" y="14720085"/>
              <a:chExt cx="1400904" cy="1150498"/>
            </a:xfrm>
          </p:grpSpPr>
          <p:sp>
            <p:nvSpPr>
              <p:cNvPr id="37" name="Flowchart: Multidocument 36">
                <a:extLst>
                  <a:ext uri="{FF2B5EF4-FFF2-40B4-BE49-F238E27FC236}">
                    <a16:creationId xmlns:a16="http://schemas.microsoft.com/office/drawing/2014/main" id="{EFB5B2FA-A980-4C9A-AC0E-2D95D0AD4539}"/>
                  </a:ext>
                </a:extLst>
              </p:cNvPr>
              <p:cNvSpPr/>
              <p:nvPr/>
            </p:nvSpPr>
            <p:spPr>
              <a:xfrm>
                <a:off x="29763935" y="14720085"/>
                <a:ext cx="1162621" cy="902888"/>
              </a:xfrm>
              <a:prstGeom prst="flowChartMultidocumen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" name="Flowchart: Multidocument 37">
                <a:extLst>
                  <a:ext uri="{FF2B5EF4-FFF2-40B4-BE49-F238E27FC236}">
                    <a16:creationId xmlns:a16="http://schemas.microsoft.com/office/drawing/2014/main" id="{7FEEFAEA-B593-4F1B-9ED9-C2D55376831E}"/>
                  </a:ext>
                </a:extLst>
              </p:cNvPr>
              <p:cNvSpPr/>
              <p:nvPr/>
            </p:nvSpPr>
            <p:spPr>
              <a:xfrm>
                <a:off x="29525652" y="14967695"/>
                <a:ext cx="1162621" cy="902888"/>
              </a:xfrm>
              <a:prstGeom prst="flowChartMultidocumen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8A47232C-5A51-4085-AD38-DB30CB3616C2}"/>
                </a:ext>
              </a:extLst>
            </p:cNvPr>
            <p:cNvGrpSpPr/>
            <p:nvPr/>
          </p:nvGrpSpPr>
          <p:grpSpPr>
            <a:xfrm>
              <a:off x="2548406" y="2736487"/>
              <a:ext cx="686978" cy="564183"/>
              <a:chOff x="29525652" y="14720085"/>
              <a:chExt cx="1400904" cy="1150498"/>
            </a:xfrm>
          </p:grpSpPr>
          <p:sp>
            <p:nvSpPr>
              <p:cNvPr id="35" name="Flowchart: Multidocument 34">
                <a:extLst>
                  <a:ext uri="{FF2B5EF4-FFF2-40B4-BE49-F238E27FC236}">
                    <a16:creationId xmlns:a16="http://schemas.microsoft.com/office/drawing/2014/main" id="{520E923C-7940-48C9-9CED-A6DF28413FE3}"/>
                  </a:ext>
                </a:extLst>
              </p:cNvPr>
              <p:cNvSpPr/>
              <p:nvPr/>
            </p:nvSpPr>
            <p:spPr>
              <a:xfrm>
                <a:off x="29763935" y="14720085"/>
                <a:ext cx="1162621" cy="902888"/>
              </a:xfrm>
              <a:prstGeom prst="flowChartMultidocumen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" name="Flowchart: Multidocument 35">
                <a:extLst>
                  <a:ext uri="{FF2B5EF4-FFF2-40B4-BE49-F238E27FC236}">
                    <a16:creationId xmlns:a16="http://schemas.microsoft.com/office/drawing/2014/main" id="{4DAB3DAD-AFA9-42A7-9F02-0379BCBB2E51}"/>
                  </a:ext>
                </a:extLst>
              </p:cNvPr>
              <p:cNvSpPr/>
              <p:nvPr/>
            </p:nvSpPr>
            <p:spPr>
              <a:xfrm>
                <a:off x="29525652" y="14967695"/>
                <a:ext cx="1162621" cy="902888"/>
              </a:xfrm>
              <a:prstGeom prst="flowChartMultidocumen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630F75FE-B868-45FF-8B34-80A0E79A6863}"/>
                </a:ext>
              </a:extLst>
            </p:cNvPr>
            <p:cNvGrpSpPr/>
            <p:nvPr/>
          </p:nvGrpSpPr>
          <p:grpSpPr>
            <a:xfrm>
              <a:off x="7527918" y="1377272"/>
              <a:ext cx="1420105" cy="1745835"/>
              <a:chOff x="7900684" y="2138323"/>
              <a:chExt cx="1576206" cy="1937741"/>
            </a:xfrm>
          </p:grpSpPr>
          <p:sp>
            <p:nvSpPr>
              <p:cNvPr id="32" name="Isosceles Triangle 31">
                <a:extLst>
                  <a:ext uri="{FF2B5EF4-FFF2-40B4-BE49-F238E27FC236}">
                    <a16:creationId xmlns:a16="http://schemas.microsoft.com/office/drawing/2014/main" id="{C332EE96-E22B-4F41-9558-E978B411E2B5}"/>
                  </a:ext>
                </a:extLst>
              </p:cNvPr>
              <p:cNvSpPr/>
              <p:nvPr/>
            </p:nvSpPr>
            <p:spPr>
              <a:xfrm flipV="1">
                <a:off x="7900684" y="2138323"/>
                <a:ext cx="1576206" cy="852561"/>
              </a:xfrm>
              <a:prstGeom prst="triangle">
                <a:avLst>
                  <a:gd name="adj" fmla="val 49822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" name="Isosceles Triangle 32">
                <a:extLst>
                  <a:ext uri="{FF2B5EF4-FFF2-40B4-BE49-F238E27FC236}">
                    <a16:creationId xmlns:a16="http://schemas.microsoft.com/office/drawing/2014/main" id="{EE41E446-8C45-4DB4-BFB2-142CB293A9E1}"/>
                  </a:ext>
                </a:extLst>
              </p:cNvPr>
              <p:cNvSpPr/>
              <p:nvPr/>
            </p:nvSpPr>
            <p:spPr>
              <a:xfrm rot="16200000" flipV="1">
                <a:off x="8488286" y="3789173"/>
                <a:ext cx="387478" cy="186303"/>
              </a:xfrm>
              <a:prstGeom prst="triangle">
                <a:avLst>
                  <a:gd name="adj" fmla="val 49651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C931BEA2-58C7-47C9-B906-7BF61E96BB4D}"/>
                  </a:ext>
                </a:extLst>
              </p:cNvPr>
              <p:cNvSpPr/>
              <p:nvPr/>
            </p:nvSpPr>
            <p:spPr>
              <a:xfrm>
                <a:off x="8591266" y="2556821"/>
                <a:ext cx="186305" cy="132752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FD6F9AF-7DBC-4553-8CDC-97C81A82E107}"/>
                </a:ext>
              </a:extLst>
            </p:cNvPr>
            <p:cNvSpPr txBox="1"/>
            <p:nvPr/>
          </p:nvSpPr>
          <p:spPr>
            <a:xfrm>
              <a:off x="7569150" y="1494062"/>
              <a:ext cx="1327681" cy="307777"/>
            </a:xfrm>
            <a:prstGeom prst="rect">
              <a:avLst/>
            </a:prstGeom>
            <a:solidFill>
              <a:srgbClr val="D2DEFA"/>
            </a:solidFill>
            <a:ln>
              <a:solidFill>
                <a:srgbClr val="2E2997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%CV cutoff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D28C6CE-C1EE-4FFF-B941-AA9B9376AECE}"/>
                </a:ext>
              </a:extLst>
            </p:cNvPr>
            <p:cNvSpPr txBox="1"/>
            <p:nvPr/>
          </p:nvSpPr>
          <p:spPr>
            <a:xfrm>
              <a:off x="7568037" y="2164106"/>
              <a:ext cx="1327682" cy="523220"/>
            </a:xfrm>
            <a:prstGeom prst="rect">
              <a:avLst/>
            </a:prstGeom>
            <a:solidFill>
              <a:srgbClr val="D2DEFA"/>
            </a:solidFill>
            <a:ln>
              <a:solidFill>
                <a:srgbClr val="2E2997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top ranked transitions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FAF04BC-6306-4536-971C-076DEBDA0484}"/>
                </a:ext>
              </a:extLst>
            </p:cNvPr>
            <p:cNvSpPr txBox="1"/>
            <p:nvPr/>
          </p:nvSpPr>
          <p:spPr>
            <a:xfrm>
              <a:off x="8018627" y="1673551"/>
              <a:ext cx="42511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+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9846B94-890F-4BAC-8962-1C59A4AB4610}"/>
                </a:ext>
              </a:extLst>
            </p:cNvPr>
            <p:cNvSpPr txBox="1"/>
            <p:nvPr/>
          </p:nvSpPr>
          <p:spPr>
            <a:xfrm>
              <a:off x="5846337" y="1401845"/>
              <a:ext cx="159605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peptide knowledge base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454DEC9-D32B-47D8-ACF6-9479C9AE3CCF}"/>
                </a:ext>
              </a:extLst>
            </p:cNvPr>
            <p:cNvSpPr txBox="1"/>
            <p:nvPr/>
          </p:nvSpPr>
          <p:spPr>
            <a:xfrm>
              <a:off x="7433157" y="3394404"/>
              <a:ext cx="159605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peptide &amp; fragment filtering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B1EDF030-11F1-4574-9122-8644D9EEB849}"/>
                </a:ext>
              </a:extLst>
            </p:cNvPr>
            <p:cNvSpPr txBox="1"/>
            <p:nvPr/>
          </p:nvSpPr>
          <p:spPr>
            <a:xfrm>
              <a:off x="9172787" y="3502125"/>
              <a:ext cx="162024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method scheduling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672DA5B-A3C1-4E66-B2F7-30A9C47BA020}"/>
                </a:ext>
              </a:extLst>
            </p:cNvPr>
            <p:cNvSpPr txBox="1"/>
            <p:nvPr/>
          </p:nvSpPr>
          <p:spPr>
            <a:xfrm>
              <a:off x="3271590" y="1531369"/>
              <a:ext cx="6388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day 1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045C74B-6584-4D18-8CDC-D12C769E220D}"/>
                </a:ext>
              </a:extLst>
            </p:cNvPr>
            <p:cNvSpPr txBox="1"/>
            <p:nvPr/>
          </p:nvSpPr>
          <p:spPr>
            <a:xfrm>
              <a:off x="3267447" y="2157969"/>
              <a:ext cx="6388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day 2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E8E7CA35-CC44-4400-AC30-954345714D8A}"/>
                </a:ext>
              </a:extLst>
            </p:cNvPr>
            <p:cNvSpPr txBox="1"/>
            <p:nvPr/>
          </p:nvSpPr>
          <p:spPr>
            <a:xfrm>
              <a:off x="3262580" y="2822292"/>
              <a:ext cx="6388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day 3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19BD2E8-4866-44CC-AA5B-78E9701D0C7F}"/>
                </a:ext>
              </a:extLst>
            </p:cNvPr>
            <p:cNvSpPr/>
            <p:nvPr/>
          </p:nvSpPr>
          <p:spPr>
            <a:xfrm>
              <a:off x="4296970" y="2031820"/>
              <a:ext cx="1334212" cy="661759"/>
            </a:xfrm>
            <a:prstGeom prst="rect">
              <a:avLst/>
            </a:prstGeom>
            <a:solidFill>
              <a:srgbClr val="DAEEEB"/>
            </a:solidFill>
            <a:ln w="9525">
              <a:solidFill>
                <a:srgbClr val="0066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Signal processing</a:t>
              </a:r>
            </a:p>
          </p:txBody>
        </p:sp>
        <p:sp>
          <p:nvSpPr>
            <p:cNvPr id="26" name="Down Arrow 50">
              <a:extLst>
                <a:ext uri="{FF2B5EF4-FFF2-40B4-BE49-F238E27FC236}">
                  <a16:creationId xmlns:a16="http://schemas.microsoft.com/office/drawing/2014/main" id="{74B4390E-8A74-4059-A7B2-78DD9CEB414E}"/>
                </a:ext>
              </a:extLst>
            </p:cNvPr>
            <p:cNvSpPr/>
            <p:nvPr/>
          </p:nvSpPr>
          <p:spPr>
            <a:xfrm rot="16200000">
              <a:off x="5914947" y="2177927"/>
              <a:ext cx="119892" cy="326576"/>
            </a:xfrm>
            <a:prstGeom prst="downArrow">
              <a:avLst>
                <a:gd name="adj1" fmla="val 26010"/>
                <a:gd name="adj2" fmla="val 78198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Down Arrow 50">
              <a:extLst>
                <a:ext uri="{FF2B5EF4-FFF2-40B4-BE49-F238E27FC236}">
                  <a16:creationId xmlns:a16="http://schemas.microsoft.com/office/drawing/2014/main" id="{890791B7-DA9E-41AC-BAE6-B906024C3E11}"/>
                </a:ext>
              </a:extLst>
            </p:cNvPr>
            <p:cNvSpPr/>
            <p:nvPr/>
          </p:nvSpPr>
          <p:spPr>
            <a:xfrm rot="16200000">
              <a:off x="7234484" y="2171620"/>
              <a:ext cx="119892" cy="326576"/>
            </a:xfrm>
            <a:prstGeom prst="downArrow">
              <a:avLst>
                <a:gd name="adj1" fmla="val 26010"/>
                <a:gd name="adj2" fmla="val 78198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Down Arrow 50">
              <a:extLst>
                <a:ext uri="{FF2B5EF4-FFF2-40B4-BE49-F238E27FC236}">
                  <a16:creationId xmlns:a16="http://schemas.microsoft.com/office/drawing/2014/main" id="{C3EBCBA2-AB2C-491E-8312-9B4AE4E0607A}"/>
                </a:ext>
              </a:extLst>
            </p:cNvPr>
            <p:cNvSpPr/>
            <p:nvPr/>
          </p:nvSpPr>
          <p:spPr>
            <a:xfrm rot="16200000">
              <a:off x="9165130" y="2166666"/>
              <a:ext cx="119892" cy="326576"/>
            </a:xfrm>
            <a:prstGeom prst="downArrow">
              <a:avLst>
                <a:gd name="adj1" fmla="val 26010"/>
                <a:gd name="adj2" fmla="val 78198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D28E30CC-7EAF-4B78-ADF6-C20E0720C04C}"/>
                </a:ext>
              </a:extLst>
            </p:cNvPr>
            <p:cNvSpPr txBox="1"/>
            <p:nvPr/>
          </p:nvSpPr>
          <p:spPr>
            <a:xfrm>
              <a:off x="5846337" y="3394404"/>
              <a:ext cx="159605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chromatogram extraction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2D1BFD28-3042-42AB-8F55-D6EA0B0757F9}"/>
                </a:ext>
              </a:extLst>
            </p:cNvPr>
            <p:cNvSpPr txBox="1"/>
            <p:nvPr/>
          </p:nvSpPr>
          <p:spPr>
            <a:xfrm>
              <a:off x="4197297" y="3502125"/>
              <a:ext cx="152270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statistical priors</a:t>
              </a:r>
            </a:p>
          </p:txBody>
        </p:sp>
        <p:pic>
          <p:nvPicPr>
            <p:cNvPr id="31" name="Graphic 30" descr="Stopwatch">
              <a:extLst>
                <a:ext uri="{FF2B5EF4-FFF2-40B4-BE49-F238E27FC236}">
                  <a16:creationId xmlns:a16="http://schemas.microsoft.com/office/drawing/2014/main" id="{1F2DA778-DB9C-46DF-BCAD-347383EA1A2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9804366" y="2124866"/>
              <a:ext cx="357086" cy="357086"/>
            </a:xfrm>
            <a:prstGeom prst="rect">
              <a:avLst/>
            </a:prstGeom>
          </p:spPr>
        </p:pic>
      </p:grpSp>
      <p:pic>
        <p:nvPicPr>
          <p:cNvPr id="47" name="Picture 46">
            <a:extLst>
              <a:ext uri="{FF2B5EF4-FFF2-40B4-BE49-F238E27FC236}">
                <a16:creationId xmlns:a16="http://schemas.microsoft.com/office/drawing/2014/main" id="{C9E9AE62-338B-4AE6-A477-3E292A523E5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793" y="2353573"/>
            <a:ext cx="1691222" cy="1812248"/>
          </a:xfrm>
          <a:prstGeom prst="rect">
            <a:avLst/>
          </a:prstGeom>
        </p:spPr>
      </p:pic>
      <p:grpSp>
        <p:nvGrpSpPr>
          <p:cNvPr id="48" name="Group 47">
            <a:extLst>
              <a:ext uri="{FF2B5EF4-FFF2-40B4-BE49-F238E27FC236}">
                <a16:creationId xmlns:a16="http://schemas.microsoft.com/office/drawing/2014/main" id="{B833C059-9A01-4D2B-B8D5-F0BDD496E876}"/>
              </a:ext>
            </a:extLst>
          </p:cNvPr>
          <p:cNvGrpSpPr/>
          <p:nvPr/>
        </p:nvGrpSpPr>
        <p:grpSpPr>
          <a:xfrm>
            <a:off x="710224" y="3900632"/>
            <a:ext cx="2048851" cy="1430945"/>
            <a:chOff x="28353859" y="10531932"/>
            <a:chExt cx="2607728" cy="1821273"/>
          </a:xfrm>
        </p:grpSpPr>
        <p:sp>
          <p:nvSpPr>
            <p:cNvPr id="49" name="Rectangle 4">
              <a:extLst>
                <a:ext uri="{FF2B5EF4-FFF2-40B4-BE49-F238E27FC236}">
                  <a16:creationId xmlns:a16="http://schemas.microsoft.com/office/drawing/2014/main" id="{0971C6B8-1110-4896-9894-EE216BF0CBED}"/>
                </a:ext>
              </a:extLst>
            </p:cNvPr>
            <p:cNvSpPr/>
            <p:nvPr/>
          </p:nvSpPr>
          <p:spPr>
            <a:xfrm rot="16200000" flipH="1">
              <a:off x="29444540" y="9441251"/>
              <a:ext cx="423617" cy="2604980"/>
            </a:xfrm>
            <a:custGeom>
              <a:avLst/>
              <a:gdLst>
                <a:gd name="connsiteX0" fmla="*/ 0 w 711200"/>
                <a:gd name="connsiteY0" fmla="*/ 0 h 1879600"/>
                <a:gd name="connsiteX1" fmla="*/ 711200 w 711200"/>
                <a:gd name="connsiteY1" fmla="*/ 0 h 1879600"/>
                <a:gd name="connsiteX2" fmla="*/ 711200 w 711200"/>
                <a:gd name="connsiteY2" fmla="*/ 1879600 h 1879600"/>
                <a:gd name="connsiteX3" fmla="*/ 0 w 711200"/>
                <a:gd name="connsiteY3" fmla="*/ 1879600 h 1879600"/>
                <a:gd name="connsiteX4" fmla="*/ 0 w 711200"/>
                <a:gd name="connsiteY4" fmla="*/ 0 h 1879600"/>
                <a:gd name="connsiteX0" fmla="*/ 0 w 1771650"/>
                <a:gd name="connsiteY0" fmla="*/ 1301750 h 1879600"/>
                <a:gd name="connsiteX1" fmla="*/ 1771650 w 1771650"/>
                <a:gd name="connsiteY1" fmla="*/ 0 h 1879600"/>
                <a:gd name="connsiteX2" fmla="*/ 1771650 w 1771650"/>
                <a:gd name="connsiteY2" fmla="*/ 1879600 h 1879600"/>
                <a:gd name="connsiteX3" fmla="*/ 1060450 w 1771650"/>
                <a:gd name="connsiteY3" fmla="*/ 1879600 h 1879600"/>
                <a:gd name="connsiteX4" fmla="*/ 0 w 1771650"/>
                <a:gd name="connsiteY4" fmla="*/ 1301750 h 1879600"/>
                <a:gd name="connsiteX0" fmla="*/ 0 w 1771650"/>
                <a:gd name="connsiteY0" fmla="*/ 1301750 h 1879600"/>
                <a:gd name="connsiteX1" fmla="*/ 1771650 w 1771650"/>
                <a:gd name="connsiteY1" fmla="*/ 0 h 1879600"/>
                <a:gd name="connsiteX2" fmla="*/ 1771650 w 1771650"/>
                <a:gd name="connsiteY2" fmla="*/ 1879600 h 1879600"/>
                <a:gd name="connsiteX3" fmla="*/ 82550 w 1771650"/>
                <a:gd name="connsiteY3" fmla="*/ 1428750 h 1879600"/>
                <a:gd name="connsiteX4" fmla="*/ 0 w 1771650"/>
                <a:gd name="connsiteY4" fmla="*/ 1301750 h 1879600"/>
                <a:gd name="connsiteX0" fmla="*/ 0 w 1714500"/>
                <a:gd name="connsiteY0" fmla="*/ 1339850 h 1879600"/>
                <a:gd name="connsiteX1" fmla="*/ 1714500 w 1714500"/>
                <a:gd name="connsiteY1" fmla="*/ 0 h 1879600"/>
                <a:gd name="connsiteX2" fmla="*/ 1714500 w 1714500"/>
                <a:gd name="connsiteY2" fmla="*/ 1879600 h 1879600"/>
                <a:gd name="connsiteX3" fmla="*/ 25400 w 1714500"/>
                <a:gd name="connsiteY3" fmla="*/ 1428750 h 1879600"/>
                <a:gd name="connsiteX4" fmla="*/ 0 w 1714500"/>
                <a:gd name="connsiteY4" fmla="*/ 1339850 h 1879600"/>
                <a:gd name="connsiteX0" fmla="*/ 0 w 1700212"/>
                <a:gd name="connsiteY0" fmla="*/ 1335087 h 1879600"/>
                <a:gd name="connsiteX1" fmla="*/ 1700212 w 1700212"/>
                <a:gd name="connsiteY1" fmla="*/ 0 h 1879600"/>
                <a:gd name="connsiteX2" fmla="*/ 1700212 w 1700212"/>
                <a:gd name="connsiteY2" fmla="*/ 1879600 h 1879600"/>
                <a:gd name="connsiteX3" fmla="*/ 11112 w 1700212"/>
                <a:gd name="connsiteY3" fmla="*/ 1428750 h 1879600"/>
                <a:gd name="connsiteX4" fmla="*/ 0 w 1700212"/>
                <a:gd name="connsiteY4" fmla="*/ 1335087 h 1879600"/>
                <a:gd name="connsiteX0" fmla="*/ 5557 w 1705769"/>
                <a:gd name="connsiteY0" fmla="*/ 1335087 h 1879600"/>
                <a:gd name="connsiteX1" fmla="*/ 1705769 w 1705769"/>
                <a:gd name="connsiteY1" fmla="*/ 0 h 1879600"/>
                <a:gd name="connsiteX2" fmla="*/ 1705769 w 1705769"/>
                <a:gd name="connsiteY2" fmla="*/ 1879600 h 1879600"/>
                <a:gd name="connsiteX3" fmla="*/ 0 w 1705769"/>
                <a:gd name="connsiteY3" fmla="*/ 1404938 h 1879600"/>
                <a:gd name="connsiteX4" fmla="*/ 5557 w 1705769"/>
                <a:gd name="connsiteY4" fmla="*/ 1335087 h 1879600"/>
                <a:gd name="connsiteX0" fmla="*/ 0 w 1707356"/>
                <a:gd name="connsiteY0" fmla="*/ 1332706 h 1879600"/>
                <a:gd name="connsiteX1" fmla="*/ 1707356 w 1707356"/>
                <a:gd name="connsiteY1" fmla="*/ 0 h 1879600"/>
                <a:gd name="connsiteX2" fmla="*/ 1707356 w 1707356"/>
                <a:gd name="connsiteY2" fmla="*/ 1879600 h 1879600"/>
                <a:gd name="connsiteX3" fmla="*/ 1587 w 1707356"/>
                <a:gd name="connsiteY3" fmla="*/ 1404938 h 1879600"/>
                <a:gd name="connsiteX4" fmla="*/ 0 w 1707356"/>
                <a:gd name="connsiteY4" fmla="*/ 1332706 h 1879600"/>
                <a:gd name="connsiteX0" fmla="*/ 0 w 1707356"/>
                <a:gd name="connsiteY0" fmla="*/ 737986 h 1879600"/>
                <a:gd name="connsiteX1" fmla="*/ 1707356 w 1707356"/>
                <a:gd name="connsiteY1" fmla="*/ 0 h 1879600"/>
                <a:gd name="connsiteX2" fmla="*/ 1707356 w 1707356"/>
                <a:gd name="connsiteY2" fmla="*/ 1879600 h 1879600"/>
                <a:gd name="connsiteX3" fmla="*/ 1587 w 1707356"/>
                <a:gd name="connsiteY3" fmla="*/ 1404938 h 1879600"/>
                <a:gd name="connsiteX4" fmla="*/ 0 w 1707356"/>
                <a:gd name="connsiteY4" fmla="*/ 737986 h 1879600"/>
                <a:gd name="connsiteX0" fmla="*/ 43110 w 1750466"/>
                <a:gd name="connsiteY0" fmla="*/ 737986 h 1879600"/>
                <a:gd name="connsiteX1" fmla="*/ 1750466 w 1750466"/>
                <a:gd name="connsiteY1" fmla="*/ 0 h 1879600"/>
                <a:gd name="connsiteX2" fmla="*/ 1750466 w 1750466"/>
                <a:gd name="connsiteY2" fmla="*/ 1879600 h 1879600"/>
                <a:gd name="connsiteX3" fmla="*/ 0 w 1750466"/>
                <a:gd name="connsiteY3" fmla="*/ 829825 h 1879600"/>
                <a:gd name="connsiteX4" fmla="*/ 43110 w 1750466"/>
                <a:gd name="connsiteY4" fmla="*/ 737986 h 1879600"/>
                <a:gd name="connsiteX0" fmla="*/ 0 w 1771207"/>
                <a:gd name="connsiteY0" fmla="*/ 554996 h 1879600"/>
                <a:gd name="connsiteX1" fmla="*/ 1771207 w 1771207"/>
                <a:gd name="connsiteY1" fmla="*/ 0 h 1879600"/>
                <a:gd name="connsiteX2" fmla="*/ 1771207 w 1771207"/>
                <a:gd name="connsiteY2" fmla="*/ 1879600 h 1879600"/>
                <a:gd name="connsiteX3" fmla="*/ 20741 w 1771207"/>
                <a:gd name="connsiteY3" fmla="*/ 829825 h 1879600"/>
                <a:gd name="connsiteX4" fmla="*/ 0 w 1771207"/>
                <a:gd name="connsiteY4" fmla="*/ 554996 h 1879600"/>
                <a:gd name="connsiteX0" fmla="*/ 17570 w 1788777"/>
                <a:gd name="connsiteY0" fmla="*/ 554996 h 1879600"/>
                <a:gd name="connsiteX1" fmla="*/ 1788777 w 1788777"/>
                <a:gd name="connsiteY1" fmla="*/ 0 h 1879600"/>
                <a:gd name="connsiteX2" fmla="*/ 1788777 w 1788777"/>
                <a:gd name="connsiteY2" fmla="*/ 1879600 h 1879600"/>
                <a:gd name="connsiteX3" fmla="*/ 0 w 1788777"/>
                <a:gd name="connsiteY3" fmla="*/ 715456 h 1879600"/>
                <a:gd name="connsiteX4" fmla="*/ 17570 w 1788777"/>
                <a:gd name="connsiteY4" fmla="*/ 554996 h 1879600"/>
                <a:gd name="connsiteX0" fmla="*/ 0 w 1771207"/>
                <a:gd name="connsiteY0" fmla="*/ 554996 h 1879600"/>
                <a:gd name="connsiteX1" fmla="*/ 1771207 w 1771207"/>
                <a:gd name="connsiteY1" fmla="*/ 0 h 1879600"/>
                <a:gd name="connsiteX2" fmla="*/ 1771207 w 1771207"/>
                <a:gd name="connsiteY2" fmla="*/ 1879600 h 1879600"/>
                <a:gd name="connsiteX3" fmla="*/ 1585 w 1771207"/>
                <a:gd name="connsiteY3" fmla="*/ 715456 h 1879600"/>
                <a:gd name="connsiteX4" fmla="*/ 0 w 1771207"/>
                <a:gd name="connsiteY4" fmla="*/ 554996 h 1879600"/>
                <a:gd name="connsiteX0" fmla="*/ 11268 w 1782475"/>
                <a:gd name="connsiteY0" fmla="*/ 554996 h 1879600"/>
                <a:gd name="connsiteX1" fmla="*/ 1782475 w 1782475"/>
                <a:gd name="connsiteY1" fmla="*/ 0 h 1879600"/>
                <a:gd name="connsiteX2" fmla="*/ 1782475 w 1782475"/>
                <a:gd name="connsiteY2" fmla="*/ 1879600 h 1879600"/>
                <a:gd name="connsiteX3" fmla="*/ 14 w 1782475"/>
                <a:gd name="connsiteY3" fmla="*/ 632357 h 1879600"/>
                <a:gd name="connsiteX4" fmla="*/ 11268 w 1782475"/>
                <a:gd name="connsiteY4" fmla="*/ 554996 h 1879600"/>
                <a:gd name="connsiteX0" fmla="*/ 0 w 1796917"/>
                <a:gd name="connsiteY0" fmla="*/ 596546 h 1879600"/>
                <a:gd name="connsiteX1" fmla="*/ 1796917 w 1796917"/>
                <a:gd name="connsiteY1" fmla="*/ 0 h 1879600"/>
                <a:gd name="connsiteX2" fmla="*/ 1796917 w 1796917"/>
                <a:gd name="connsiteY2" fmla="*/ 1879600 h 1879600"/>
                <a:gd name="connsiteX3" fmla="*/ 14456 w 1796917"/>
                <a:gd name="connsiteY3" fmla="*/ 632357 h 1879600"/>
                <a:gd name="connsiteX4" fmla="*/ 0 w 1796917"/>
                <a:gd name="connsiteY4" fmla="*/ 596546 h 187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96917" h="1879600">
                  <a:moveTo>
                    <a:pt x="0" y="596546"/>
                  </a:moveTo>
                  <a:lnTo>
                    <a:pt x="1796917" y="0"/>
                  </a:lnTo>
                  <a:lnTo>
                    <a:pt x="1796917" y="1879600"/>
                  </a:lnTo>
                  <a:cubicBezTo>
                    <a:pt x="1207043" y="1491552"/>
                    <a:pt x="604330" y="1020405"/>
                    <a:pt x="14456" y="632357"/>
                  </a:cubicBezTo>
                  <a:cubicBezTo>
                    <a:pt x="13928" y="578870"/>
                    <a:pt x="528" y="650033"/>
                    <a:pt x="0" y="596546"/>
                  </a:cubicBezTo>
                  <a:close/>
                </a:path>
              </a:pathLst>
            </a:custGeom>
            <a:solidFill>
              <a:srgbClr val="E1E8FB">
                <a:alpha val="69804"/>
              </a:srgbClr>
            </a:solidFill>
            <a:ln w="28575">
              <a:solidFill>
                <a:srgbClr val="BACDF8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1FF1C572-E58F-41AF-AA12-A12DD1D366CD}"/>
                </a:ext>
              </a:extLst>
            </p:cNvPr>
            <p:cNvSpPr/>
            <p:nvPr/>
          </p:nvSpPr>
          <p:spPr>
            <a:xfrm>
              <a:off x="28356607" y="10958533"/>
              <a:ext cx="2604980" cy="1394672"/>
            </a:xfrm>
            <a:prstGeom prst="rect">
              <a:avLst/>
            </a:prstGeom>
            <a:noFill/>
            <a:ln w="28575">
              <a:solidFill>
                <a:srgbClr val="99B5F4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87815103-523A-4954-9AD0-2B1078396D38}"/>
                </a:ext>
              </a:extLst>
            </p:cNvPr>
            <p:cNvSpPr txBox="1"/>
            <p:nvPr/>
          </p:nvSpPr>
          <p:spPr>
            <a:xfrm>
              <a:off x="28429278" y="11389257"/>
              <a:ext cx="2432322" cy="8226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Parkinson’s Disease  (n=30)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Alzheimer’s Disease  (n=11)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Healthy Control   (n=30)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AE79A4EE-6C18-4E9C-84B4-6D417BA7AAB7}"/>
                </a:ext>
              </a:extLst>
            </p:cNvPr>
            <p:cNvSpPr txBox="1"/>
            <p:nvPr/>
          </p:nvSpPr>
          <p:spPr>
            <a:xfrm>
              <a:off x="28363880" y="11032966"/>
              <a:ext cx="2527971" cy="4309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1" u="none" strike="noStrike" kern="1200" cap="none" spc="0" normalizeH="0" baseline="0" noProof="0" dirty="0">
                  <a:ln>
                    <a:noFill/>
                  </a:ln>
                  <a:solidFill>
                    <a:srgbClr val="5555B3"/>
                  </a:solidFill>
                  <a:effectLst/>
                  <a:uLnTx/>
                  <a:uFillTx/>
                  <a:latin typeface="Segoe UI Semibold" panose="020B0702040204020203" pitchFamily="34" charset="0"/>
                  <a:ea typeface="+mn-ea"/>
                  <a:cs typeface="Segoe UI Semibold" panose="020B0702040204020203" pitchFamily="34" charset="0"/>
                </a:rPr>
                <a:t>Cerebrospinal fluid:</a:t>
              </a:r>
            </a:p>
          </p:txBody>
        </p: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A2E11E4B-E1AA-454E-B1C9-4D4C2DC003FC}"/>
              </a:ext>
            </a:extLst>
          </p:cNvPr>
          <p:cNvSpPr/>
          <p:nvPr/>
        </p:nvSpPr>
        <p:spPr>
          <a:xfrm>
            <a:off x="8529936" y="1539047"/>
            <a:ext cx="3294080" cy="3417965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295410B-0030-430F-BCEA-9D261C84EE28}"/>
              </a:ext>
            </a:extLst>
          </p:cNvPr>
          <p:cNvSpPr/>
          <p:nvPr/>
        </p:nvSpPr>
        <p:spPr>
          <a:xfrm>
            <a:off x="8099888" y="2791982"/>
            <a:ext cx="376102" cy="764305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936EECA3-8AD8-4197-9F5C-EAF1FE2D9F4D}"/>
              </a:ext>
            </a:extLst>
          </p:cNvPr>
          <p:cNvSpPr/>
          <p:nvPr/>
        </p:nvSpPr>
        <p:spPr>
          <a:xfrm>
            <a:off x="2929300" y="1895593"/>
            <a:ext cx="3830439" cy="3762257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9F79F051-2E7E-42AB-B28F-C7F6FFC5136C}"/>
              </a:ext>
            </a:extLst>
          </p:cNvPr>
          <p:cNvSpPr/>
          <p:nvPr/>
        </p:nvSpPr>
        <p:spPr>
          <a:xfrm>
            <a:off x="6794282" y="2844393"/>
            <a:ext cx="376102" cy="764305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77EC769-0BDB-4FE1-A007-6DFF1261DB5A}"/>
              </a:ext>
            </a:extLst>
          </p:cNvPr>
          <p:cNvSpPr/>
          <p:nvPr/>
        </p:nvSpPr>
        <p:spPr>
          <a:xfrm>
            <a:off x="6865596" y="1971675"/>
            <a:ext cx="1560884" cy="2914650"/>
          </a:xfrm>
          <a:prstGeom prst="rect">
            <a:avLst/>
          </a:prstGeom>
          <a:noFill/>
          <a:ln w="38100">
            <a:solidFill>
              <a:srgbClr val="FF5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187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ADC4D53-1AAB-426C-8729-A09E3C1238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en-US" sz="3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rPr>
              <a:t>Strategies for building a new targeted triple quad assay:</a:t>
            </a:r>
            <a:endParaRPr lang="en-US" sz="3800" dirty="0"/>
          </a:p>
        </p:txBody>
      </p:sp>
      <p:pic>
        <p:nvPicPr>
          <p:cNvPr id="1026" name="Picture 2" descr="File:Plasmid with insert.svg">
            <a:extLst>
              <a:ext uri="{FF2B5EF4-FFF2-40B4-BE49-F238E27FC236}">
                <a16:creationId xmlns:a16="http://schemas.microsoft.com/office/drawing/2014/main" id="{3B756443-5944-4770-B8FD-30580D0405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7673" y="1452202"/>
            <a:ext cx="769111" cy="769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55CEAE11-6F5A-4D8A-957F-C8EEA9FB91A3}"/>
              </a:ext>
            </a:extLst>
          </p:cNvPr>
          <p:cNvSpPr txBox="1">
            <a:spLocks/>
          </p:cNvSpPr>
          <p:nvPr/>
        </p:nvSpPr>
        <p:spPr>
          <a:xfrm>
            <a:off x="617837" y="1544766"/>
            <a:ext cx="10972801" cy="45623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Analysis of recombinant target proteins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Search for proteins in existing data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Use prediction algorithms for selecting peptides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A8BBB25-F70B-4351-B499-25561BCA8BDD}"/>
              </a:ext>
            </a:extLst>
          </p:cNvPr>
          <p:cNvGrpSpPr/>
          <p:nvPr/>
        </p:nvGrpSpPr>
        <p:grpSpPr>
          <a:xfrm>
            <a:off x="9697673" y="2834061"/>
            <a:ext cx="914400" cy="991878"/>
            <a:chOff x="9697673" y="4388078"/>
            <a:chExt cx="914400" cy="991878"/>
          </a:xfrm>
        </p:grpSpPr>
        <p:sp>
          <p:nvSpPr>
            <p:cNvPr id="16" name="Flowchart: Magnetic Disk 15">
              <a:extLst>
                <a:ext uri="{FF2B5EF4-FFF2-40B4-BE49-F238E27FC236}">
                  <a16:creationId xmlns:a16="http://schemas.microsoft.com/office/drawing/2014/main" id="{71DEF684-AB6C-4342-97E6-3A890E7A8D17}"/>
                </a:ext>
              </a:extLst>
            </p:cNvPr>
            <p:cNvSpPr/>
            <p:nvPr/>
          </p:nvSpPr>
          <p:spPr>
            <a:xfrm>
              <a:off x="9697673" y="4936189"/>
              <a:ext cx="727996" cy="341536"/>
            </a:xfrm>
            <a:prstGeom prst="flowChartMagneticDisk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Flowchart: Magnetic Disk 16">
              <a:extLst>
                <a:ext uri="{FF2B5EF4-FFF2-40B4-BE49-F238E27FC236}">
                  <a16:creationId xmlns:a16="http://schemas.microsoft.com/office/drawing/2014/main" id="{274312FC-FA5A-4958-8E9C-764CF96FF0A3}"/>
                </a:ext>
              </a:extLst>
            </p:cNvPr>
            <p:cNvSpPr/>
            <p:nvPr/>
          </p:nvSpPr>
          <p:spPr>
            <a:xfrm>
              <a:off x="9697673" y="4660294"/>
              <a:ext cx="727996" cy="341536"/>
            </a:xfrm>
            <a:prstGeom prst="flowChartMagneticDisk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Flowchart: Magnetic Disk 18">
              <a:extLst>
                <a:ext uri="{FF2B5EF4-FFF2-40B4-BE49-F238E27FC236}">
                  <a16:creationId xmlns:a16="http://schemas.microsoft.com/office/drawing/2014/main" id="{3ACDD1D0-B98B-4F17-A882-C53A800F36AC}"/>
                </a:ext>
              </a:extLst>
            </p:cNvPr>
            <p:cNvSpPr/>
            <p:nvPr/>
          </p:nvSpPr>
          <p:spPr>
            <a:xfrm>
              <a:off x="9697673" y="4388078"/>
              <a:ext cx="727996" cy="341536"/>
            </a:xfrm>
            <a:prstGeom prst="flowChartMagneticDisk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8" name="Graphic 7" descr="Magnifying glass outline">
              <a:extLst>
                <a:ext uri="{FF2B5EF4-FFF2-40B4-BE49-F238E27FC236}">
                  <a16:creationId xmlns:a16="http://schemas.microsoft.com/office/drawing/2014/main" id="{E137BB40-9E55-409D-859B-3F5EE4EF5FE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9697673" y="4465556"/>
              <a:ext cx="914400" cy="914400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72A3048-7481-4120-B115-3EE3D3DC7932}"/>
              </a:ext>
            </a:extLst>
          </p:cNvPr>
          <p:cNvGrpSpPr/>
          <p:nvPr/>
        </p:nvGrpSpPr>
        <p:grpSpPr>
          <a:xfrm>
            <a:off x="9362591" y="4088962"/>
            <a:ext cx="1439273" cy="1439273"/>
            <a:chOff x="9399056" y="2628217"/>
            <a:chExt cx="1439273" cy="1439273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147E8DF-8909-4DAD-963F-FA231693A16B}"/>
                </a:ext>
              </a:extLst>
            </p:cNvPr>
            <p:cNvSpPr txBox="1"/>
            <p:nvPr/>
          </p:nvSpPr>
          <p:spPr>
            <a:xfrm>
              <a:off x="9459062" y="3008929"/>
              <a:ext cx="805029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Miriam Fixed" panose="020B0604020202020204" pitchFamily="49" charset="-79"/>
                  <a:cs typeface="Miriam Fixed" panose="020B0604020202020204" pitchFamily="49" charset="-79"/>
                </a:rPr>
                <a:t>101001001</a:t>
              </a:r>
            </a:p>
            <a:p>
              <a:r>
                <a:rPr lang="en-US" sz="900" dirty="0">
                  <a:latin typeface="Miriam Fixed" panose="020B0604020202020204" pitchFamily="49" charset="-79"/>
                  <a:cs typeface="Miriam Fixed" panose="020B0604020202020204" pitchFamily="49" charset="-79"/>
                </a:rPr>
                <a:t>001000101</a:t>
              </a:r>
            </a:p>
            <a:p>
              <a:r>
                <a:rPr lang="en-US" sz="900" dirty="0">
                  <a:latin typeface="Miriam Fixed" panose="020B0604020202020204" pitchFamily="49" charset="-79"/>
                  <a:cs typeface="Miriam Fixed" panose="020B0604020202020204" pitchFamily="49" charset="-79"/>
                </a:rPr>
                <a:t>110110100</a:t>
              </a:r>
            </a:p>
          </p:txBody>
        </p:sp>
        <p:pic>
          <p:nvPicPr>
            <p:cNvPr id="10" name="Graphic 9" descr="Computer outline">
              <a:extLst>
                <a:ext uri="{FF2B5EF4-FFF2-40B4-BE49-F238E27FC236}">
                  <a16:creationId xmlns:a16="http://schemas.microsoft.com/office/drawing/2014/main" id="{35FADCA1-5427-4C8C-AC59-528C8D97B19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9399056" y="2628217"/>
              <a:ext cx="1439273" cy="143927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827553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A4286-23F1-4A03-B965-1B7B6BB2D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800" dirty="0"/>
              <a:t>Not all proteins and peptides measured are reproducible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EEB961D-C729-479E-AA62-9A4645869E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531" y="1479455"/>
            <a:ext cx="10966938" cy="4270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5582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33CB71CE-7F6A-46C4-9725-CC4120DDBA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5722" y="1430214"/>
            <a:ext cx="8733693" cy="5240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4BA4286-23F1-4A03-B965-1B7B6BB2D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800" dirty="0"/>
              <a:t>In our DIA a majority of peptides have less than 20% CV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9C2B254-3310-4F7C-B4D3-D5E0524D9CB9}"/>
              </a:ext>
            </a:extLst>
          </p:cNvPr>
          <p:cNvSpPr txBox="1"/>
          <p:nvPr/>
        </p:nvSpPr>
        <p:spPr>
          <a:xfrm>
            <a:off x="3851345" y="1660391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i="1" dirty="0">
                <a:solidFill>
                  <a:srgbClr val="3030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20% CV</a:t>
            </a:r>
            <a:endParaRPr kumimoji="0" lang="en-US" b="0" i="1" u="none" strike="noStrike" kern="1200" cap="none" spc="0" normalizeH="0" baseline="0" noProof="0" dirty="0">
              <a:ln>
                <a:noFill/>
              </a:ln>
              <a:solidFill>
                <a:srgbClr val="30303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24301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52432DF2-A2FF-4B03-A968-E4C873CC36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353501"/>
            <a:ext cx="8516815" cy="5299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A28111-FEED-4FC2-8590-1A67060FD3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Reproducibility of peptides decreases with increasing sequence length.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B791F62-CA27-4849-AAC5-CEC8A0D953C5}"/>
              </a:ext>
            </a:extLst>
          </p:cNvPr>
          <p:cNvSpPr/>
          <p:nvPr/>
        </p:nvSpPr>
        <p:spPr>
          <a:xfrm>
            <a:off x="1614121" y="2945479"/>
            <a:ext cx="384664" cy="4835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1BE43A2-867A-42C0-9794-3CCFA1713B98}"/>
              </a:ext>
            </a:extLst>
          </p:cNvPr>
          <p:cNvSpPr/>
          <p:nvPr/>
        </p:nvSpPr>
        <p:spPr>
          <a:xfrm>
            <a:off x="1614121" y="1227666"/>
            <a:ext cx="384664" cy="4835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4281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535B2-BC17-4F2F-ADBD-3F0C73EACB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800" dirty="0"/>
              <a:t>Application to Alzheimer’s disease proteins in CSF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3F2AC50-908C-4F82-B0E6-A2079AEED0B3}"/>
              </a:ext>
            </a:extLst>
          </p:cNvPr>
          <p:cNvGrpSpPr/>
          <p:nvPr/>
        </p:nvGrpSpPr>
        <p:grpSpPr>
          <a:xfrm>
            <a:off x="1738729" y="2159556"/>
            <a:ext cx="10056319" cy="2540352"/>
            <a:chOff x="736711" y="1377272"/>
            <a:chExt cx="10056319" cy="2540352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108ED1F-80F9-4715-9F36-97A119D83743}"/>
                </a:ext>
              </a:extLst>
            </p:cNvPr>
            <p:cNvGrpSpPr/>
            <p:nvPr/>
          </p:nvGrpSpPr>
          <p:grpSpPr>
            <a:xfrm>
              <a:off x="6334435" y="1982026"/>
              <a:ext cx="619860" cy="757499"/>
              <a:chOff x="2810111" y="2324442"/>
              <a:chExt cx="688030" cy="840806"/>
            </a:xfrm>
            <a:solidFill>
              <a:schemeClr val="bg1">
                <a:lumMod val="95000"/>
              </a:schemeClr>
            </a:solidFill>
          </p:grpSpPr>
          <p:sp>
            <p:nvSpPr>
              <p:cNvPr id="44" name="Flowchart: Magnetic Disk 43">
                <a:extLst>
                  <a:ext uri="{FF2B5EF4-FFF2-40B4-BE49-F238E27FC236}">
                    <a16:creationId xmlns:a16="http://schemas.microsoft.com/office/drawing/2014/main" id="{27037C3C-012D-41BD-A3D8-F1883F15B487}"/>
                  </a:ext>
                </a:extLst>
              </p:cNvPr>
              <p:cNvSpPr/>
              <p:nvPr/>
            </p:nvSpPr>
            <p:spPr>
              <a:xfrm>
                <a:off x="2810111" y="2842462"/>
                <a:ext cx="688030" cy="322786"/>
              </a:xfrm>
              <a:prstGeom prst="flowChartMagneticDisk">
                <a:avLst/>
              </a:prstGeom>
              <a:grpFill/>
              <a:ln w="12700" cap="flat" cmpd="sng" algn="ctr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" name="Flowchart: Magnetic Disk 44">
                <a:extLst>
                  <a:ext uri="{FF2B5EF4-FFF2-40B4-BE49-F238E27FC236}">
                    <a16:creationId xmlns:a16="http://schemas.microsoft.com/office/drawing/2014/main" id="{3CCF53C5-B038-425C-B3E0-C605C8C7092E}"/>
                  </a:ext>
                </a:extLst>
              </p:cNvPr>
              <p:cNvSpPr/>
              <p:nvPr/>
            </p:nvSpPr>
            <p:spPr>
              <a:xfrm>
                <a:off x="2810111" y="2581714"/>
                <a:ext cx="688030" cy="322786"/>
              </a:xfrm>
              <a:prstGeom prst="flowChartMagneticDisk">
                <a:avLst/>
              </a:prstGeom>
              <a:grpFill/>
              <a:ln w="12700" cap="flat" cmpd="sng" algn="ctr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" name="Flowchart: Magnetic Disk 45">
                <a:extLst>
                  <a:ext uri="{FF2B5EF4-FFF2-40B4-BE49-F238E27FC236}">
                    <a16:creationId xmlns:a16="http://schemas.microsoft.com/office/drawing/2014/main" id="{3DF29150-E235-4AF7-9295-BD59A1769165}"/>
                  </a:ext>
                </a:extLst>
              </p:cNvPr>
              <p:cNvSpPr/>
              <p:nvPr/>
            </p:nvSpPr>
            <p:spPr>
              <a:xfrm>
                <a:off x="2810111" y="2324442"/>
                <a:ext cx="688030" cy="322786"/>
              </a:xfrm>
              <a:prstGeom prst="flowChartMagneticDisk">
                <a:avLst/>
              </a:prstGeom>
              <a:grpFill/>
              <a:ln w="12700" cap="flat" cmpd="sng" algn="ctr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62DE13BD-B8AA-4A93-B361-F15B420C2CF7}"/>
                </a:ext>
              </a:extLst>
            </p:cNvPr>
            <p:cNvGrpSpPr/>
            <p:nvPr/>
          </p:nvGrpSpPr>
          <p:grpSpPr>
            <a:xfrm>
              <a:off x="2556438" y="1431083"/>
              <a:ext cx="686978" cy="564183"/>
              <a:chOff x="29525652" y="14720085"/>
              <a:chExt cx="1400904" cy="1150498"/>
            </a:xfrm>
          </p:grpSpPr>
          <p:sp>
            <p:nvSpPr>
              <p:cNvPr id="42" name="Flowchart: Multidocument 41">
                <a:extLst>
                  <a:ext uri="{FF2B5EF4-FFF2-40B4-BE49-F238E27FC236}">
                    <a16:creationId xmlns:a16="http://schemas.microsoft.com/office/drawing/2014/main" id="{CF61A267-58A6-4138-9347-F8AD036401D3}"/>
                  </a:ext>
                </a:extLst>
              </p:cNvPr>
              <p:cNvSpPr/>
              <p:nvPr/>
            </p:nvSpPr>
            <p:spPr>
              <a:xfrm>
                <a:off x="29763935" y="14720085"/>
                <a:ext cx="1162621" cy="902888"/>
              </a:xfrm>
              <a:prstGeom prst="flowChartMultidocumen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" name="Flowchart: Multidocument 42">
                <a:extLst>
                  <a:ext uri="{FF2B5EF4-FFF2-40B4-BE49-F238E27FC236}">
                    <a16:creationId xmlns:a16="http://schemas.microsoft.com/office/drawing/2014/main" id="{F14ECE43-E6E5-4FF6-9001-7843267D9B6E}"/>
                  </a:ext>
                </a:extLst>
              </p:cNvPr>
              <p:cNvSpPr/>
              <p:nvPr/>
            </p:nvSpPr>
            <p:spPr>
              <a:xfrm>
                <a:off x="29525652" y="14967695"/>
                <a:ext cx="1162621" cy="902888"/>
              </a:xfrm>
              <a:prstGeom prst="flowChartMultidocumen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4A7BA9C-E523-42E4-B31F-6C3846502CAC}"/>
                </a:ext>
              </a:extLst>
            </p:cNvPr>
            <p:cNvSpPr txBox="1"/>
            <p:nvPr/>
          </p:nvSpPr>
          <p:spPr>
            <a:xfrm>
              <a:off x="1994620" y="3394404"/>
              <a:ext cx="226389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gas phase fractionated narrow window DIA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354A343-C752-4EF9-9096-0F0C46E2F657}"/>
                </a:ext>
              </a:extLst>
            </p:cNvPr>
            <p:cNvSpPr/>
            <p:nvPr/>
          </p:nvSpPr>
          <p:spPr>
            <a:xfrm>
              <a:off x="1580621" y="2027532"/>
              <a:ext cx="277574" cy="708955"/>
            </a:xfrm>
            <a:prstGeom prst="rect">
              <a:avLst/>
            </a:prstGeom>
            <a:blipFill dpi="0" rotWithShape="1"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aturation sat="33000"/>
                        </a14:imgEffect>
                        <a14:imgEffect>
                          <a14:brightnessContrast bright="40000" contrast="-40000"/>
                        </a14:imgEffect>
                      </a14:imgLayer>
                    </a14:imgProps>
                  </a:ext>
                </a:extLst>
              </a:blip>
              <a:srcRect/>
              <a:stretch>
                <a:fillRect l="-386646" t="785" r="-490740" b="-785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ight Brace 8">
              <a:extLst>
                <a:ext uri="{FF2B5EF4-FFF2-40B4-BE49-F238E27FC236}">
                  <a16:creationId xmlns:a16="http://schemas.microsoft.com/office/drawing/2014/main" id="{ABFA0F5D-BB5E-47E9-8AAA-641F320A3D08}"/>
                </a:ext>
              </a:extLst>
            </p:cNvPr>
            <p:cNvSpPr/>
            <p:nvPr/>
          </p:nvSpPr>
          <p:spPr>
            <a:xfrm>
              <a:off x="3852768" y="1414007"/>
              <a:ext cx="183467" cy="1880941"/>
            </a:xfrm>
            <a:prstGeom prst="rightBrace">
              <a:avLst>
                <a:gd name="adj1" fmla="val 48678"/>
                <a:gd name="adj2" fmla="val 50000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9A7EA9A6-0FF4-4762-9538-221554E98227}"/>
                </a:ext>
              </a:extLst>
            </p:cNvPr>
            <p:cNvGrpSpPr/>
            <p:nvPr/>
          </p:nvGrpSpPr>
          <p:grpSpPr>
            <a:xfrm rot="16200000">
              <a:off x="1545261" y="2178303"/>
              <a:ext cx="1243406" cy="352348"/>
              <a:chOff x="29349954" y="13301933"/>
              <a:chExt cx="1582578" cy="673345"/>
            </a:xfrm>
          </p:grpSpPr>
          <p:cxnSp>
            <p:nvCxnSpPr>
              <p:cNvPr id="39" name="Straight Arrow Connector 38">
                <a:extLst>
                  <a:ext uri="{FF2B5EF4-FFF2-40B4-BE49-F238E27FC236}">
                    <a16:creationId xmlns:a16="http://schemas.microsoft.com/office/drawing/2014/main" id="{66D34A3C-C7FC-4432-8E44-E0FE653C3D7D}"/>
                  </a:ext>
                </a:extLst>
              </p:cNvPr>
              <p:cNvCxnSpPr/>
              <p:nvPr/>
            </p:nvCxnSpPr>
            <p:spPr>
              <a:xfrm flipH="1">
                <a:off x="29349954" y="13301934"/>
                <a:ext cx="550166" cy="647023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>
                <a:extLst>
                  <a:ext uri="{FF2B5EF4-FFF2-40B4-BE49-F238E27FC236}">
                    <a16:creationId xmlns:a16="http://schemas.microsoft.com/office/drawing/2014/main" id="{08BC1233-83CD-4B10-8239-54DC710AB914}"/>
                  </a:ext>
                </a:extLst>
              </p:cNvPr>
              <p:cNvCxnSpPr/>
              <p:nvPr/>
            </p:nvCxnSpPr>
            <p:spPr>
              <a:xfrm>
                <a:off x="30382366" y="13301933"/>
                <a:ext cx="550166" cy="647023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>
                <a:extLst>
                  <a:ext uri="{FF2B5EF4-FFF2-40B4-BE49-F238E27FC236}">
                    <a16:creationId xmlns:a16="http://schemas.microsoft.com/office/drawing/2014/main" id="{9B67ADFA-B564-4790-9EED-A2F35BDF40CC}"/>
                  </a:ext>
                </a:extLst>
              </p:cNvPr>
              <p:cNvCxnSpPr/>
              <p:nvPr/>
            </p:nvCxnSpPr>
            <p:spPr>
              <a:xfrm>
                <a:off x="30155662" y="13331507"/>
                <a:ext cx="0" cy="643771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E945BA6-D1F8-4D42-9693-8AD7DFF93D42}"/>
                </a:ext>
              </a:extLst>
            </p:cNvPr>
            <p:cNvSpPr txBox="1"/>
            <p:nvPr/>
          </p:nvSpPr>
          <p:spPr>
            <a:xfrm>
              <a:off x="736711" y="2097512"/>
              <a:ext cx="9799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pooled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sample</a:t>
              </a:r>
            </a:p>
          </p:txBody>
        </p:sp>
        <p:sp>
          <p:nvSpPr>
            <p:cNvPr id="12" name="Rectangle: Folded Corner 61">
              <a:extLst>
                <a:ext uri="{FF2B5EF4-FFF2-40B4-BE49-F238E27FC236}">
                  <a16:creationId xmlns:a16="http://schemas.microsoft.com/office/drawing/2014/main" id="{D27DB62C-6CA2-492E-BD69-A9A476E20408}"/>
                </a:ext>
              </a:extLst>
            </p:cNvPr>
            <p:cNvSpPr/>
            <p:nvPr/>
          </p:nvSpPr>
          <p:spPr>
            <a:xfrm flipV="1">
              <a:off x="9583095" y="1995266"/>
              <a:ext cx="765147" cy="595060"/>
            </a:xfrm>
            <a:prstGeom prst="foldedCorner">
              <a:avLst/>
            </a:prstGeom>
            <a:solidFill>
              <a:srgbClr val="FFECB3"/>
            </a:solidFill>
            <a:ln w="12700">
              <a:solidFill>
                <a:srgbClr val="FF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4FE2B6A4-E2B8-4C8D-85D2-BCE6C9C2FBB5}"/>
                </a:ext>
              </a:extLst>
            </p:cNvPr>
            <p:cNvGrpSpPr/>
            <p:nvPr/>
          </p:nvGrpSpPr>
          <p:grpSpPr>
            <a:xfrm>
              <a:off x="2553201" y="2083992"/>
              <a:ext cx="686978" cy="564183"/>
              <a:chOff x="29525652" y="14720085"/>
              <a:chExt cx="1400904" cy="1150498"/>
            </a:xfrm>
          </p:grpSpPr>
          <p:sp>
            <p:nvSpPr>
              <p:cNvPr id="37" name="Flowchart: Multidocument 36">
                <a:extLst>
                  <a:ext uri="{FF2B5EF4-FFF2-40B4-BE49-F238E27FC236}">
                    <a16:creationId xmlns:a16="http://schemas.microsoft.com/office/drawing/2014/main" id="{EFB5B2FA-A980-4C9A-AC0E-2D95D0AD4539}"/>
                  </a:ext>
                </a:extLst>
              </p:cNvPr>
              <p:cNvSpPr/>
              <p:nvPr/>
            </p:nvSpPr>
            <p:spPr>
              <a:xfrm>
                <a:off x="29763935" y="14720085"/>
                <a:ext cx="1162621" cy="902888"/>
              </a:xfrm>
              <a:prstGeom prst="flowChartMultidocumen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" name="Flowchart: Multidocument 37">
                <a:extLst>
                  <a:ext uri="{FF2B5EF4-FFF2-40B4-BE49-F238E27FC236}">
                    <a16:creationId xmlns:a16="http://schemas.microsoft.com/office/drawing/2014/main" id="{7FEEFAEA-B593-4F1B-9ED9-C2D55376831E}"/>
                  </a:ext>
                </a:extLst>
              </p:cNvPr>
              <p:cNvSpPr/>
              <p:nvPr/>
            </p:nvSpPr>
            <p:spPr>
              <a:xfrm>
                <a:off x="29525652" y="14967695"/>
                <a:ext cx="1162621" cy="902888"/>
              </a:xfrm>
              <a:prstGeom prst="flowChartMultidocumen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8A47232C-5A51-4085-AD38-DB30CB3616C2}"/>
                </a:ext>
              </a:extLst>
            </p:cNvPr>
            <p:cNvGrpSpPr/>
            <p:nvPr/>
          </p:nvGrpSpPr>
          <p:grpSpPr>
            <a:xfrm>
              <a:off x="2548406" y="2736487"/>
              <a:ext cx="686978" cy="564183"/>
              <a:chOff x="29525652" y="14720085"/>
              <a:chExt cx="1400904" cy="1150498"/>
            </a:xfrm>
          </p:grpSpPr>
          <p:sp>
            <p:nvSpPr>
              <p:cNvPr id="35" name="Flowchart: Multidocument 34">
                <a:extLst>
                  <a:ext uri="{FF2B5EF4-FFF2-40B4-BE49-F238E27FC236}">
                    <a16:creationId xmlns:a16="http://schemas.microsoft.com/office/drawing/2014/main" id="{520E923C-7940-48C9-9CED-A6DF28413FE3}"/>
                  </a:ext>
                </a:extLst>
              </p:cNvPr>
              <p:cNvSpPr/>
              <p:nvPr/>
            </p:nvSpPr>
            <p:spPr>
              <a:xfrm>
                <a:off x="29763935" y="14720085"/>
                <a:ext cx="1162621" cy="902888"/>
              </a:xfrm>
              <a:prstGeom prst="flowChartMultidocumen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" name="Flowchart: Multidocument 35">
                <a:extLst>
                  <a:ext uri="{FF2B5EF4-FFF2-40B4-BE49-F238E27FC236}">
                    <a16:creationId xmlns:a16="http://schemas.microsoft.com/office/drawing/2014/main" id="{4DAB3DAD-AFA9-42A7-9F02-0379BCBB2E51}"/>
                  </a:ext>
                </a:extLst>
              </p:cNvPr>
              <p:cNvSpPr/>
              <p:nvPr/>
            </p:nvSpPr>
            <p:spPr>
              <a:xfrm>
                <a:off x="29525652" y="14967695"/>
                <a:ext cx="1162621" cy="902888"/>
              </a:xfrm>
              <a:prstGeom prst="flowChartMultidocumen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630F75FE-B868-45FF-8B34-80A0E79A6863}"/>
                </a:ext>
              </a:extLst>
            </p:cNvPr>
            <p:cNvGrpSpPr/>
            <p:nvPr/>
          </p:nvGrpSpPr>
          <p:grpSpPr>
            <a:xfrm>
              <a:off x="7527918" y="1377272"/>
              <a:ext cx="1420105" cy="1745835"/>
              <a:chOff x="7900684" y="2138323"/>
              <a:chExt cx="1576206" cy="1937741"/>
            </a:xfrm>
          </p:grpSpPr>
          <p:sp>
            <p:nvSpPr>
              <p:cNvPr id="32" name="Isosceles Triangle 31">
                <a:extLst>
                  <a:ext uri="{FF2B5EF4-FFF2-40B4-BE49-F238E27FC236}">
                    <a16:creationId xmlns:a16="http://schemas.microsoft.com/office/drawing/2014/main" id="{C332EE96-E22B-4F41-9558-E978B411E2B5}"/>
                  </a:ext>
                </a:extLst>
              </p:cNvPr>
              <p:cNvSpPr/>
              <p:nvPr/>
            </p:nvSpPr>
            <p:spPr>
              <a:xfrm flipV="1">
                <a:off x="7900684" y="2138323"/>
                <a:ext cx="1576206" cy="852561"/>
              </a:xfrm>
              <a:prstGeom prst="triangle">
                <a:avLst>
                  <a:gd name="adj" fmla="val 49822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" name="Isosceles Triangle 32">
                <a:extLst>
                  <a:ext uri="{FF2B5EF4-FFF2-40B4-BE49-F238E27FC236}">
                    <a16:creationId xmlns:a16="http://schemas.microsoft.com/office/drawing/2014/main" id="{EE41E446-8C45-4DB4-BFB2-142CB293A9E1}"/>
                  </a:ext>
                </a:extLst>
              </p:cNvPr>
              <p:cNvSpPr/>
              <p:nvPr/>
            </p:nvSpPr>
            <p:spPr>
              <a:xfrm rot="16200000" flipV="1">
                <a:off x="8488286" y="3789173"/>
                <a:ext cx="387478" cy="186303"/>
              </a:xfrm>
              <a:prstGeom prst="triangle">
                <a:avLst>
                  <a:gd name="adj" fmla="val 49651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C931BEA2-58C7-47C9-B906-7BF61E96BB4D}"/>
                  </a:ext>
                </a:extLst>
              </p:cNvPr>
              <p:cNvSpPr/>
              <p:nvPr/>
            </p:nvSpPr>
            <p:spPr>
              <a:xfrm>
                <a:off x="8591266" y="2556821"/>
                <a:ext cx="186305" cy="132752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FD6F9AF-7DBC-4553-8CDC-97C81A82E107}"/>
                </a:ext>
              </a:extLst>
            </p:cNvPr>
            <p:cNvSpPr txBox="1"/>
            <p:nvPr/>
          </p:nvSpPr>
          <p:spPr>
            <a:xfrm>
              <a:off x="7569150" y="1494062"/>
              <a:ext cx="1327681" cy="307777"/>
            </a:xfrm>
            <a:prstGeom prst="rect">
              <a:avLst/>
            </a:prstGeom>
            <a:solidFill>
              <a:srgbClr val="D2DEFA"/>
            </a:solidFill>
            <a:ln>
              <a:solidFill>
                <a:srgbClr val="2E2997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%CV cutoff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D28C6CE-C1EE-4FFF-B941-AA9B9376AECE}"/>
                </a:ext>
              </a:extLst>
            </p:cNvPr>
            <p:cNvSpPr txBox="1"/>
            <p:nvPr/>
          </p:nvSpPr>
          <p:spPr>
            <a:xfrm>
              <a:off x="7568037" y="2164106"/>
              <a:ext cx="1327682" cy="523220"/>
            </a:xfrm>
            <a:prstGeom prst="rect">
              <a:avLst/>
            </a:prstGeom>
            <a:solidFill>
              <a:srgbClr val="D2DEFA"/>
            </a:solidFill>
            <a:ln>
              <a:solidFill>
                <a:srgbClr val="2E2997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top ranked transitions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FAF04BC-6306-4536-971C-076DEBDA0484}"/>
                </a:ext>
              </a:extLst>
            </p:cNvPr>
            <p:cNvSpPr txBox="1"/>
            <p:nvPr/>
          </p:nvSpPr>
          <p:spPr>
            <a:xfrm>
              <a:off x="8018627" y="1673551"/>
              <a:ext cx="42511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+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9846B94-890F-4BAC-8962-1C59A4AB4610}"/>
                </a:ext>
              </a:extLst>
            </p:cNvPr>
            <p:cNvSpPr txBox="1"/>
            <p:nvPr/>
          </p:nvSpPr>
          <p:spPr>
            <a:xfrm>
              <a:off x="5846337" y="1401845"/>
              <a:ext cx="159605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peptide knowledge base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454DEC9-D32B-47D8-ACF6-9479C9AE3CCF}"/>
                </a:ext>
              </a:extLst>
            </p:cNvPr>
            <p:cNvSpPr txBox="1"/>
            <p:nvPr/>
          </p:nvSpPr>
          <p:spPr>
            <a:xfrm>
              <a:off x="7433157" y="3394404"/>
              <a:ext cx="159605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peptide &amp; </a:t>
              </a:r>
              <a:r>
                <a:rPr lang="en-US" sz="1400" dirty="0">
                  <a:solidFill>
                    <a:prstClr val="black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transition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 filtering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B1EDF030-11F1-4574-9122-8644D9EEB849}"/>
                </a:ext>
              </a:extLst>
            </p:cNvPr>
            <p:cNvSpPr txBox="1"/>
            <p:nvPr/>
          </p:nvSpPr>
          <p:spPr>
            <a:xfrm>
              <a:off x="9172787" y="3502125"/>
              <a:ext cx="162024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method scheduling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672DA5B-A3C1-4E66-B2F7-30A9C47BA020}"/>
                </a:ext>
              </a:extLst>
            </p:cNvPr>
            <p:cNvSpPr txBox="1"/>
            <p:nvPr/>
          </p:nvSpPr>
          <p:spPr>
            <a:xfrm>
              <a:off x="3271590" y="1531369"/>
              <a:ext cx="6388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day 1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045C74B-6584-4D18-8CDC-D12C769E220D}"/>
                </a:ext>
              </a:extLst>
            </p:cNvPr>
            <p:cNvSpPr txBox="1"/>
            <p:nvPr/>
          </p:nvSpPr>
          <p:spPr>
            <a:xfrm>
              <a:off x="3267447" y="2157969"/>
              <a:ext cx="6388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day 2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E8E7CA35-CC44-4400-AC30-954345714D8A}"/>
                </a:ext>
              </a:extLst>
            </p:cNvPr>
            <p:cNvSpPr txBox="1"/>
            <p:nvPr/>
          </p:nvSpPr>
          <p:spPr>
            <a:xfrm>
              <a:off x="3262580" y="2822292"/>
              <a:ext cx="6388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day 3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19BD2E8-4866-44CC-AA5B-78E9701D0C7F}"/>
                </a:ext>
              </a:extLst>
            </p:cNvPr>
            <p:cNvSpPr/>
            <p:nvPr/>
          </p:nvSpPr>
          <p:spPr>
            <a:xfrm>
              <a:off x="4296970" y="2031820"/>
              <a:ext cx="1334212" cy="661759"/>
            </a:xfrm>
            <a:prstGeom prst="rect">
              <a:avLst/>
            </a:prstGeom>
            <a:solidFill>
              <a:srgbClr val="DAEEEB"/>
            </a:solidFill>
            <a:ln w="9525">
              <a:solidFill>
                <a:srgbClr val="0066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Signal processing</a:t>
              </a:r>
            </a:p>
          </p:txBody>
        </p:sp>
        <p:sp>
          <p:nvSpPr>
            <p:cNvPr id="26" name="Down Arrow 50">
              <a:extLst>
                <a:ext uri="{FF2B5EF4-FFF2-40B4-BE49-F238E27FC236}">
                  <a16:creationId xmlns:a16="http://schemas.microsoft.com/office/drawing/2014/main" id="{74B4390E-8A74-4059-A7B2-78DD9CEB414E}"/>
                </a:ext>
              </a:extLst>
            </p:cNvPr>
            <p:cNvSpPr/>
            <p:nvPr/>
          </p:nvSpPr>
          <p:spPr>
            <a:xfrm rot="16200000">
              <a:off x="5914947" y="2177927"/>
              <a:ext cx="119892" cy="326576"/>
            </a:xfrm>
            <a:prstGeom prst="downArrow">
              <a:avLst>
                <a:gd name="adj1" fmla="val 26010"/>
                <a:gd name="adj2" fmla="val 78198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Down Arrow 50">
              <a:extLst>
                <a:ext uri="{FF2B5EF4-FFF2-40B4-BE49-F238E27FC236}">
                  <a16:creationId xmlns:a16="http://schemas.microsoft.com/office/drawing/2014/main" id="{890791B7-DA9E-41AC-BAE6-B906024C3E11}"/>
                </a:ext>
              </a:extLst>
            </p:cNvPr>
            <p:cNvSpPr/>
            <p:nvPr/>
          </p:nvSpPr>
          <p:spPr>
            <a:xfrm rot="16200000">
              <a:off x="7234484" y="2171620"/>
              <a:ext cx="119892" cy="326576"/>
            </a:xfrm>
            <a:prstGeom prst="downArrow">
              <a:avLst>
                <a:gd name="adj1" fmla="val 26010"/>
                <a:gd name="adj2" fmla="val 78198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Down Arrow 50">
              <a:extLst>
                <a:ext uri="{FF2B5EF4-FFF2-40B4-BE49-F238E27FC236}">
                  <a16:creationId xmlns:a16="http://schemas.microsoft.com/office/drawing/2014/main" id="{C3EBCBA2-AB2C-491E-8312-9B4AE4E0607A}"/>
                </a:ext>
              </a:extLst>
            </p:cNvPr>
            <p:cNvSpPr/>
            <p:nvPr/>
          </p:nvSpPr>
          <p:spPr>
            <a:xfrm rot="16200000">
              <a:off x="9165130" y="2166666"/>
              <a:ext cx="119892" cy="326576"/>
            </a:xfrm>
            <a:prstGeom prst="downArrow">
              <a:avLst>
                <a:gd name="adj1" fmla="val 26010"/>
                <a:gd name="adj2" fmla="val 78198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D28E30CC-7EAF-4B78-ADF6-C20E0720C04C}"/>
                </a:ext>
              </a:extLst>
            </p:cNvPr>
            <p:cNvSpPr txBox="1"/>
            <p:nvPr/>
          </p:nvSpPr>
          <p:spPr>
            <a:xfrm>
              <a:off x="5846337" y="3394404"/>
              <a:ext cx="159605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chromatogram extraction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2D1BFD28-3042-42AB-8F55-D6EA0B0757F9}"/>
                </a:ext>
              </a:extLst>
            </p:cNvPr>
            <p:cNvSpPr txBox="1"/>
            <p:nvPr/>
          </p:nvSpPr>
          <p:spPr>
            <a:xfrm>
              <a:off x="4197297" y="3502125"/>
              <a:ext cx="152270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statistical priors</a:t>
              </a:r>
            </a:p>
          </p:txBody>
        </p:sp>
        <p:pic>
          <p:nvPicPr>
            <p:cNvPr id="31" name="Graphic 30" descr="Stopwatch">
              <a:extLst>
                <a:ext uri="{FF2B5EF4-FFF2-40B4-BE49-F238E27FC236}">
                  <a16:creationId xmlns:a16="http://schemas.microsoft.com/office/drawing/2014/main" id="{1F2DA778-DB9C-46DF-BCAD-347383EA1A2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9804366" y="2124866"/>
              <a:ext cx="357086" cy="357086"/>
            </a:xfrm>
            <a:prstGeom prst="rect">
              <a:avLst/>
            </a:prstGeom>
          </p:spPr>
        </p:pic>
      </p:grpSp>
      <p:pic>
        <p:nvPicPr>
          <p:cNvPr id="47" name="Picture 46">
            <a:extLst>
              <a:ext uri="{FF2B5EF4-FFF2-40B4-BE49-F238E27FC236}">
                <a16:creationId xmlns:a16="http://schemas.microsoft.com/office/drawing/2014/main" id="{C9E9AE62-338B-4AE6-A477-3E292A523E5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793" y="2353573"/>
            <a:ext cx="1691222" cy="1812248"/>
          </a:xfrm>
          <a:prstGeom prst="rect">
            <a:avLst/>
          </a:prstGeom>
        </p:spPr>
      </p:pic>
      <p:grpSp>
        <p:nvGrpSpPr>
          <p:cNvPr id="48" name="Group 47">
            <a:extLst>
              <a:ext uri="{FF2B5EF4-FFF2-40B4-BE49-F238E27FC236}">
                <a16:creationId xmlns:a16="http://schemas.microsoft.com/office/drawing/2014/main" id="{B833C059-9A01-4D2B-B8D5-F0BDD496E876}"/>
              </a:ext>
            </a:extLst>
          </p:cNvPr>
          <p:cNvGrpSpPr/>
          <p:nvPr/>
        </p:nvGrpSpPr>
        <p:grpSpPr>
          <a:xfrm>
            <a:off x="710224" y="3900632"/>
            <a:ext cx="2048851" cy="1430945"/>
            <a:chOff x="28353859" y="10531932"/>
            <a:chExt cx="2607728" cy="1821273"/>
          </a:xfrm>
        </p:grpSpPr>
        <p:sp>
          <p:nvSpPr>
            <p:cNvPr id="49" name="Rectangle 4">
              <a:extLst>
                <a:ext uri="{FF2B5EF4-FFF2-40B4-BE49-F238E27FC236}">
                  <a16:creationId xmlns:a16="http://schemas.microsoft.com/office/drawing/2014/main" id="{0971C6B8-1110-4896-9894-EE216BF0CBED}"/>
                </a:ext>
              </a:extLst>
            </p:cNvPr>
            <p:cNvSpPr/>
            <p:nvPr/>
          </p:nvSpPr>
          <p:spPr>
            <a:xfrm rot="16200000" flipH="1">
              <a:off x="29444540" y="9441251"/>
              <a:ext cx="423617" cy="2604980"/>
            </a:xfrm>
            <a:custGeom>
              <a:avLst/>
              <a:gdLst>
                <a:gd name="connsiteX0" fmla="*/ 0 w 711200"/>
                <a:gd name="connsiteY0" fmla="*/ 0 h 1879600"/>
                <a:gd name="connsiteX1" fmla="*/ 711200 w 711200"/>
                <a:gd name="connsiteY1" fmla="*/ 0 h 1879600"/>
                <a:gd name="connsiteX2" fmla="*/ 711200 w 711200"/>
                <a:gd name="connsiteY2" fmla="*/ 1879600 h 1879600"/>
                <a:gd name="connsiteX3" fmla="*/ 0 w 711200"/>
                <a:gd name="connsiteY3" fmla="*/ 1879600 h 1879600"/>
                <a:gd name="connsiteX4" fmla="*/ 0 w 711200"/>
                <a:gd name="connsiteY4" fmla="*/ 0 h 1879600"/>
                <a:gd name="connsiteX0" fmla="*/ 0 w 1771650"/>
                <a:gd name="connsiteY0" fmla="*/ 1301750 h 1879600"/>
                <a:gd name="connsiteX1" fmla="*/ 1771650 w 1771650"/>
                <a:gd name="connsiteY1" fmla="*/ 0 h 1879600"/>
                <a:gd name="connsiteX2" fmla="*/ 1771650 w 1771650"/>
                <a:gd name="connsiteY2" fmla="*/ 1879600 h 1879600"/>
                <a:gd name="connsiteX3" fmla="*/ 1060450 w 1771650"/>
                <a:gd name="connsiteY3" fmla="*/ 1879600 h 1879600"/>
                <a:gd name="connsiteX4" fmla="*/ 0 w 1771650"/>
                <a:gd name="connsiteY4" fmla="*/ 1301750 h 1879600"/>
                <a:gd name="connsiteX0" fmla="*/ 0 w 1771650"/>
                <a:gd name="connsiteY0" fmla="*/ 1301750 h 1879600"/>
                <a:gd name="connsiteX1" fmla="*/ 1771650 w 1771650"/>
                <a:gd name="connsiteY1" fmla="*/ 0 h 1879600"/>
                <a:gd name="connsiteX2" fmla="*/ 1771650 w 1771650"/>
                <a:gd name="connsiteY2" fmla="*/ 1879600 h 1879600"/>
                <a:gd name="connsiteX3" fmla="*/ 82550 w 1771650"/>
                <a:gd name="connsiteY3" fmla="*/ 1428750 h 1879600"/>
                <a:gd name="connsiteX4" fmla="*/ 0 w 1771650"/>
                <a:gd name="connsiteY4" fmla="*/ 1301750 h 1879600"/>
                <a:gd name="connsiteX0" fmla="*/ 0 w 1714500"/>
                <a:gd name="connsiteY0" fmla="*/ 1339850 h 1879600"/>
                <a:gd name="connsiteX1" fmla="*/ 1714500 w 1714500"/>
                <a:gd name="connsiteY1" fmla="*/ 0 h 1879600"/>
                <a:gd name="connsiteX2" fmla="*/ 1714500 w 1714500"/>
                <a:gd name="connsiteY2" fmla="*/ 1879600 h 1879600"/>
                <a:gd name="connsiteX3" fmla="*/ 25400 w 1714500"/>
                <a:gd name="connsiteY3" fmla="*/ 1428750 h 1879600"/>
                <a:gd name="connsiteX4" fmla="*/ 0 w 1714500"/>
                <a:gd name="connsiteY4" fmla="*/ 1339850 h 1879600"/>
                <a:gd name="connsiteX0" fmla="*/ 0 w 1700212"/>
                <a:gd name="connsiteY0" fmla="*/ 1335087 h 1879600"/>
                <a:gd name="connsiteX1" fmla="*/ 1700212 w 1700212"/>
                <a:gd name="connsiteY1" fmla="*/ 0 h 1879600"/>
                <a:gd name="connsiteX2" fmla="*/ 1700212 w 1700212"/>
                <a:gd name="connsiteY2" fmla="*/ 1879600 h 1879600"/>
                <a:gd name="connsiteX3" fmla="*/ 11112 w 1700212"/>
                <a:gd name="connsiteY3" fmla="*/ 1428750 h 1879600"/>
                <a:gd name="connsiteX4" fmla="*/ 0 w 1700212"/>
                <a:gd name="connsiteY4" fmla="*/ 1335087 h 1879600"/>
                <a:gd name="connsiteX0" fmla="*/ 5557 w 1705769"/>
                <a:gd name="connsiteY0" fmla="*/ 1335087 h 1879600"/>
                <a:gd name="connsiteX1" fmla="*/ 1705769 w 1705769"/>
                <a:gd name="connsiteY1" fmla="*/ 0 h 1879600"/>
                <a:gd name="connsiteX2" fmla="*/ 1705769 w 1705769"/>
                <a:gd name="connsiteY2" fmla="*/ 1879600 h 1879600"/>
                <a:gd name="connsiteX3" fmla="*/ 0 w 1705769"/>
                <a:gd name="connsiteY3" fmla="*/ 1404938 h 1879600"/>
                <a:gd name="connsiteX4" fmla="*/ 5557 w 1705769"/>
                <a:gd name="connsiteY4" fmla="*/ 1335087 h 1879600"/>
                <a:gd name="connsiteX0" fmla="*/ 0 w 1707356"/>
                <a:gd name="connsiteY0" fmla="*/ 1332706 h 1879600"/>
                <a:gd name="connsiteX1" fmla="*/ 1707356 w 1707356"/>
                <a:gd name="connsiteY1" fmla="*/ 0 h 1879600"/>
                <a:gd name="connsiteX2" fmla="*/ 1707356 w 1707356"/>
                <a:gd name="connsiteY2" fmla="*/ 1879600 h 1879600"/>
                <a:gd name="connsiteX3" fmla="*/ 1587 w 1707356"/>
                <a:gd name="connsiteY3" fmla="*/ 1404938 h 1879600"/>
                <a:gd name="connsiteX4" fmla="*/ 0 w 1707356"/>
                <a:gd name="connsiteY4" fmla="*/ 1332706 h 1879600"/>
                <a:gd name="connsiteX0" fmla="*/ 0 w 1707356"/>
                <a:gd name="connsiteY0" fmla="*/ 737986 h 1879600"/>
                <a:gd name="connsiteX1" fmla="*/ 1707356 w 1707356"/>
                <a:gd name="connsiteY1" fmla="*/ 0 h 1879600"/>
                <a:gd name="connsiteX2" fmla="*/ 1707356 w 1707356"/>
                <a:gd name="connsiteY2" fmla="*/ 1879600 h 1879600"/>
                <a:gd name="connsiteX3" fmla="*/ 1587 w 1707356"/>
                <a:gd name="connsiteY3" fmla="*/ 1404938 h 1879600"/>
                <a:gd name="connsiteX4" fmla="*/ 0 w 1707356"/>
                <a:gd name="connsiteY4" fmla="*/ 737986 h 1879600"/>
                <a:gd name="connsiteX0" fmla="*/ 43110 w 1750466"/>
                <a:gd name="connsiteY0" fmla="*/ 737986 h 1879600"/>
                <a:gd name="connsiteX1" fmla="*/ 1750466 w 1750466"/>
                <a:gd name="connsiteY1" fmla="*/ 0 h 1879600"/>
                <a:gd name="connsiteX2" fmla="*/ 1750466 w 1750466"/>
                <a:gd name="connsiteY2" fmla="*/ 1879600 h 1879600"/>
                <a:gd name="connsiteX3" fmla="*/ 0 w 1750466"/>
                <a:gd name="connsiteY3" fmla="*/ 829825 h 1879600"/>
                <a:gd name="connsiteX4" fmla="*/ 43110 w 1750466"/>
                <a:gd name="connsiteY4" fmla="*/ 737986 h 1879600"/>
                <a:gd name="connsiteX0" fmla="*/ 0 w 1771207"/>
                <a:gd name="connsiteY0" fmla="*/ 554996 h 1879600"/>
                <a:gd name="connsiteX1" fmla="*/ 1771207 w 1771207"/>
                <a:gd name="connsiteY1" fmla="*/ 0 h 1879600"/>
                <a:gd name="connsiteX2" fmla="*/ 1771207 w 1771207"/>
                <a:gd name="connsiteY2" fmla="*/ 1879600 h 1879600"/>
                <a:gd name="connsiteX3" fmla="*/ 20741 w 1771207"/>
                <a:gd name="connsiteY3" fmla="*/ 829825 h 1879600"/>
                <a:gd name="connsiteX4" fmla="*/ 0 w 1771207"/>
                <a:gd name="connsiteY4" fmla="*/ 554996 h 1879600"/>
                <a:gd name="connsiteX0" fmla="*/ 17570 w 1788777"/>
                <a:gd name="connsiteY0" fmla="*/ 554996 h 1879600"/>
                <a:gd name="connsiteX1" fmla="*/ 1788777 w 1788777"/>
                <a:gd name="connsiteY1" fmla="*/ 0 h 1879600"/>
                <a:gd name="connsiteX2" fmla="*/ 1788777 w 1788777"/>
                <a:gd name="connsiteY2" fmla="*/ 1879600 h 1879600"/>
                <a:gd name="connsiteX3" fmla="*/ 0 w 1788777"/>
                <a:gd name="connsiteY3" fmla="*/ 715456 h 1879600"/>
                <a:gd name="connsiteX4" fmla="*/ 17570 w 1788777"/>
                <a:gd name="connsiteY4" fmla="*/ 554996 h 1879600"/>
                <a:gd name="connsiteX0" fmla="*/ 0 w 1771207"/>
                <a:gd name="connsiteY0" fmla="*/ 554996 h 1879600"/>
                <a:gd name="connsiteX1" fmla="*/ 1771207 w 1771207"/>
                <a:gd name="connsiteY1" fmla="*/ 0 h 1879600"/>
                <a:gd name="connsiteX2" fmla="*/ 1771207 w 1771207"/>
                <a:gd name="connsiteY2" fmla="*/ 1879600 h 1879600"/>
                <a:gd name="connsiteX3" fmla="*/ 1585 w 1771207"/>
                <a:gd name="connsiteY3" fmla="*/ 715456 h 1879600"/>
                <a:gd name="connsiteX4" fmla="*/ 0 w 1771207"/>
                <a:gd name="connsiteY4" fmla="*/ 554996 h 1879600"/>
                <a:gd name="connsiteX0" fmla="*/ 11268 w 1782475"/>
                <a:gd name="connsiteY0" fmla="*/ 554996 h 1879600"/>
                <a:gd name="connsiteX1" fmla="*/ 1782475 w 1782475"/>
                <a:gd name="connsiteY1" fmla="*/ 0 h 1879600"/>
                <a:gd name="connsiteX2" fmla="*/ 1782475 w 1782475"/>
                <a:gd name="connsiteY2" fmla="*/ 1879600 h 1879600"/>
                <a:gd name="connsiteX3" fmla="*/ 14 w 1782475"/>
                <a:gd name="connsiteY3" fmla="*/ 632357 h 1879600"/>
                <a:gd name="connsiteX4" fmla="*/ 11268 w 1782475"/>
                <a:gd name="connsiteY4" fmla="*/ 554996 h 1879600"/>
                <a:gd name="connsiteX0" fmla="*/ 0 w 1796917"/>
                <a:gd name="connsiteY0" fmla="*/ 596546 h 1879600"/>
                <a:gd name="connsiteX1" fmla="*/ 1796917 w 1796917"/>
                <a:gd name="connsiteY1" fmla="*/ 0 h 1879600"/>
                <a:gd name="connsiteX2" fmla="*/ 1796917 w 1796917"/>
                <a:gd name="connsiteY2" fmla="*/ 1879600 h 1879600"/>
                <a:gd name="connsiteX3" fmla="*/ 14456 w 1796917"/>
                <a:gd name="connsiteY3" fmla="*/ 632357 h 1879600"/>
                <a:gd name="connsiteX4" fmla="*/ 0 w 1796917"/>
                <a:gd name="connsiteY4" fmla="*/ 596546 h 187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96917" h="1879600">
                  <a:moveTo>
                    <a:pt x="0" y="596546"/>
                  </a:moveTo>
                  <a:lnTo>
                    <a:pt x="1796917" y="0"/>
                  </a:lnTo>
                  <a:lnTo>
                    <a:pt x="1796917" y="1879600"/>
                  </a:lnTo>
                  <a:cubicBezTo>
                    <a:pt x="1207043" y="1491552"/>
                    <a:pt x="604330" y="1020405"/>
                    <a:pt x="14456" y="632357"/>
                  </a:cubicBezTo>
                  <a:cubicBezTo>
                    <a:pt x="13928" y="578870"/>
                    <a:pt x="528" y="650033"/>
                    <a:pt x="0" y="596546"/>
                  </a:cubicBezTo>
                  <a:close/>
                </a:path>
              </a:pathLst>
            </a:custGeom>
            <a:solidFill>
              <a:srgbClr val="E1E8FB">
                <a:alpha val="69804"/>
              </a:srgbClr>
            </a:solidFill>
            <a:ln w="28575">
              <a:solidFill>
                <a:srgbClr val="BACDF8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1FF1C572-E58F-41AF-AA12-A12DD1D366CD}"/>
                </a:ext>
              </a:extLst>
            </p:cNvPr>
            <p:cNvSpPr/>
            <p:nvPr/>
          </p:nvSpPr>
          <p:spPr>
            <a:xfrm>
              <a:off x="28356607" y="10958533"/>
              <a:ext cx="2604980" cy="1394672"/>
            </a:xfrm>
            <a:prstGeom prst="rect">
              <a:avLst/>
            </a:prstGeom>
            <a:noFill/>
            <a:ln w="28575">
              <a:solidFill>
                <a:srgbClr val="99B5F4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87815103-523A-4954-9AD0-2B1078396D38}"/>
                </a:ext>
              </a:extLst>
            </p:cNvPr>
            <p:cNvSpPr txBox="1"/>
            <p:nvPr/>
          </p:nvSpPr>
          <p:spPr>
            <a:xfrm>
              <a:off x="28429278" y="11389257"/>
              <a:ext cx="2432322" cy="8226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Parkinson’s Disease  (n=30)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Alzheimer’s Disease  (n=11)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Healthy Control   (n=30)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AE79A4EE-6C18-4E9C-84B4-6D417BA7AAB7}"/>
                </a:ext>
              </a:extLst>
            </p:cNvPr>
            <p:cNvSpPr txBox="1"/>
            <p:nvPr/>
          </p:nvSpPr>
          <p:spPr>
            <a:xfrm>
              <a:off x="28363880" y="11032966"/>
              <a:ext cx="2527971" cy="4309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1" u="none" strike="noStrike" kern="1200" cap="none" spc="0" normalizeH="0" baseline="0" noProof="0" dirty="0">
                  <a:ln>
                    <a:noFill/>
                  </a:ln>
                  <a:solidFill>
                    <a:srgbClr val="5555B3"/>
                  </a:solidFill>
                  <a:effectLst/>
                  <a:uLnTx/>
                  <a:uFillTx/>
                  <a:latin typeface="Segoe UI Semibold" panose="020B0702040204020203" pitchFamily="34" charset="0"/>
                  <a:ea typeface="+mn-ea"/>
                  <a:cs typeface="Segoe UI Semibold" panose="020B0702040204020203" pitchFamily="34" charset="0"/>
                </a:rPr>
                <a:t>Cerebrospinal fluid:</a:t>
              </a:r>
            </a:p>
          </p:txBody>
        </p:sp>
      </p:grpSp>
      <p:sp>
        <p:nvSpPr>
          <p:cNvPr id="55" name="Rectangle 54">
            <a:extLst>
              <a:ext uri="{FF2B5EF4-FFF2-40B4-BE49-F238E27FC236}">
                <a16:creationId xmlns:a16="http://schemas.microsoft.com/office/drawing/2014/main" id="{936EECA3-8AD8-4197-9F5C-EAF1FE2D9F4D}"/>
              </a:ext>
            </a:extLst>
          </p:cNvPr>
          <p:cNvSpPr/>
          <p:nvPr/>
        </p:nvSpPr>
        <p:spPr>
          <a:xfrm>
            <a:off x="2929300" y="1895593"/>
            <a:ext cx="5527534" cy="3762257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77EC769-0BDB-4FE1-A007-6DFF1261DB5A}"/>
              </a:ext>
            </a:extLst>
          </p:cNvPr>
          <p:cNvSpPr/>
          <p:nvPr/>
        </p:nvSpPr>
        <p:spPr>
          <a:xfrm>
            <a:off x="8283142" y="1971675"/>
            <a:ext cx="3585008" cy="2914650"/>
          </a:xfrm>
          <a:prstGeom prst="rect">
            <a:avLst/>
          </a:prstGeom>
          <a:noFill/>
          <a:ln w="38100">
            <a:solidFill>
              <a:srgbClr val="FF5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6421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535B2-BC17-4F2F-ADBD-3F0C73EACB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800" dirty="0"/>
              <a:t>Building an assay for Alzheimer’s disease proteins in CSF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3F2AC50-908C-4F82-B0E6-A2079AEED0B3}"/>
              </a:ext>
            </a:extLst>
          </p:cNvPr>
          <p:cNvGrpSpPr/>
          <p:nvPr/>
        </p:nvGrpSpPr>
        <p:grpSpPr>
          <a:xfrm>
            <a:off x="593192" y="2158824"/>
            <a:ext cx="3359873" cy="2540352"/>
            <a:chOff x="7433157" y="1377272"/>
            <a:chExt cx="3359873" cy="2540352"/>
          </a:xfrm>
        </p:grpSpPr>
        <p:sp>
          <p:nvSpPr>
            <p:cNvPr id="12" name="Rectangle: Folded Corner 61">
              <a:extLst>
                <a:ext uri="{FF2B5EF4-FFF2-40B4-BE49-F238E27FC236}">
                  <a16:creationId xmlns:a16="http://schemas.microsoft.com/office/drawing/2014/main" id="{D27DB62C-6CA2-492E-BD69-A9A476E20408}"/>
                </a:ext>
              </a:extLst>
            </p:cNvPr>
            <p:cNvSpPr/>
            <p:nvPr/>
          </p:nvSpPr>
          <p:spPr>
            <a:xfrm flipV="1">
              <a:off x="9583095" y="1995266"/>
              <a:ext cx="765147" cy="595060"/>
            </a:xfrm>
            <a:prstGeom prst="foldedCorner">
              <a:avLst/>
            </a:prstGeom>
            <a:solidFill>
              <a:srgbClr val="FFECB3"/>
            </a:solidFill>
            <a:ln w="12700">
              <a:solidFill>
                <a:srgbClr val="FF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630F75FE-B868-45FF-8B34-80A0E79A6863}"/>
                </a:ext>
              </a:extLst>
            </p:cNvPr>
            <p:cNvGrpSpPr/>
            <p:nvPr/>
          </p:nvGrpSpPr>
          <p:grpSpPr>
            <a:xfrm>
              <a:off x="7527918" y="1377272"/>
              <a:ext cx="1420105" cy="1745835"/>
              <a:chOff x="7900684" y="2138323"/>
              <a:chExt cx="1576206" cy="1937741"/>
            </a:xfrm>
          </p:grpSpPr>
          <p:sp>
            <p:nvSpPr>
              <p:cNvPr id="32" name="Isosceles Triangle 31">
                <a:extLst>
                  <a:ext uri="{FF2B5EF4-FFF2-40B4-BE49-F238E27FC236}">
                    <a16:creationId xmlns:a16="http://schemas.microsoft.com/office/drawing/2014/main" id="{C332EE96-E22B-4F41-9558-E978B411E2B5}"/>
                  </a:ext>
                </a:extLst>
              </p:cNvPr>
              <p:cNvSpPr/>
              <p:nvPr/>
            </p:nvSpPr>
            <p:spPr>
              <a:xfrm flipV="1">
                <a:off x="7900684" y="2138323"/>
                <a:ext cx="1576206" cy="852561"/>
              </a:xfrm>
              <a:prstGeom prst="triangle">
                <a:avLst>
                  <a:gd name="adj" fmla="val 49822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" name="Isosceles Triangle 32">
                <a:extLst>
                  <a:ext uri="{FF2B5EF4-FFF2-40B4-BE49-F238E27FC236}">
                    <a16:creationId xmlns:a16="http://schemas.microsoft.com/office/drawing/2014/main" id="{EE41E446-8C45-4DB4-BFB2-142CB293A9E1}"/>
                  </a:ext>
                </a:extLst>
              </p:cNvPr>
              <p:cNvSpPr/>
              <p:nvPr/>
            </p:nvSpPr>
            <p:spPr>
              <a:xfrm rot="16200000" flipV="1">
                <a:off x="8488286" y="3789173"/>
                <a:ext cx="387478" cy="186303"/>
              </a:xfrm>
              <a:prstGeom prst="triangle">
                <a:avLst>
                  <a:gd name="adj" fmla="val 49651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C931BEA2-58C7-47C9-B906-7BF61E96BB4D}"/>
                  </a:ext>
                </a:extLst>
              </p:cNvPr>
              <p:cNvSpPr/>
              <p:nvPr/>
            </p:nvSpPr>
            <p:spPr>
              <a:xfrm>
                <a:off x="8591266" y="2556821"/>
                <a:ext cx="186305" cy="132752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FD6F9AF-7DBC-4553-8CDC-97C81A82E107}"/>
                </a:ext>
              </a:extLst>
            </p:cNvPr>
            <p:cNvSpPr txBox="1"/>
            <p:nvPr/>
          </p:nvSpPr>
          <p:spPr>
            <a:xfrm>
              <a:off x="7569150" y="1494062"/>
              <a:ext cx="1327681" cy="307777"/>
            </a:xfrm>
            <a:prstGeom prst="rect">
              <a:avLst/>
            </a:prstGeom>
            <a:solidFill>
              <a:srgbClr val="D2DEFA"/>
            </a:solidFill>
            <a:ln>
              <a:solidFill>
                <a:srgbClr val="2E2997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%CV cutoff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D28C6CE-C1EE-4FFF-B941-AA9B9376AECE}"/>
                </a:ext>
              </a:extLst>
            </p:cNvPr>
            <p:cNvSpPr txBox="1"/>
            <p:nvPr/>
          </p:nvSpPr>
          <p:spPr>
            <a:xfrm>
              <a:off x="7568037" y="2164106"/>
              <a:ext cx="1327682" cy="523220"/>
            </a:xfrm>
            <a:prstGeom prst="rect">
              <a:avLst/>
            </a:prstGeom>
            <a:solidFill>
              <a:srgbClr val="D2DEFA"/>
            </a:solidFill>
            <a:ln>
              <a:solidFill>
                <a:srgbClr val="2E2997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top ranked transitions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FAF04BC-6306-4536-971C-076DEBDA0484}"/>
                </a:ext>
              </a:extLst>
            </p:cNvPr>
            <p:cNvSpPr txBox="1"/>
            <p:nvPr/>
          </p:nvSpPr>
          <p:spPr>
            <a:xfrm>
              <a:off x="8018627" y="1673551"/>
              <a:ext cx="42511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+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454DEC9-D32B-47D8-ACF6-9479C9AE3CCF}"/>
                </a:ext>
              </a:extLst>
            </p:cNvPr>
            <p:cNvSpPr txBox="1"/>
            <p:nvPr/>
          </p:nvSpPr>
          <p:spPr>
            <a:xfrm>
              <a:off x="7433157" y="3394404"/>
              <a:ext cx="159605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peptide &amp; transition filtering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B1EDF030-11F1-4574-9122-8644D9EEB849}"/>
                </a:ext>
              </a:extLst>
            </p:cNvPr>
            <p:cNvSpPr txBox="1"/>
            <p:nvPr/>
          </p:nvSpPr>
          <p:spPr>
            <a:xfrm>
              <a:off x="9172787" y="3502125"/>
              <a:ext cx="162024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method scheduling</a:t>
              </a:r>
            </a:p>
          </p:txBody>
        </p:sp>
        <p:sp>
          <p:nvSpPr>
            <p:cNvPr id="28" name="Down Arrow 50">
              <a:extLst>
                <a:ext uri="{FF2B5EF4-FFF2-40B4-BE49-F238E27FC236}">
                  <a16:creationId xmlns:a16="http://schemas.microsoft.com/office/drawing/2014/main" id="{C3EBCBA2-AB2C-491E-8312-9B4AE4E0607A}"/>
                </a:ext>
              </a:extLst>
            </p:cNvPr>
            <p:cNvSpPr/>
            <p:nvPr/>
          </p:nvSpPr>
          <p:spPr>
            <a:xfrm rot="16200000">
              <a:off x="9165130" y="2166666"/>
              <a:ext cx="119892" cy="326576"/>
            </a:xfrm>
            <a:prstGeom prst="downArrow">
              <a:avLst>
                <a:gd name="adj1" fmla="val 26010"/>
                <a:gd name="adj2" fmla="val 78198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31" name="Graphic 30" descr="Stopwatch">
              <a:extLst>
                <a:ext uri="{FF2B5EF4-FFF2-40B4-BE49-F238E27FC236}">
                  <a16:creationId xmlns:a16="http://schemas.microsoft.com/office/drawing/2014/main" id="{1F2DA778-DB9C-46DF-BCAD-347383EA1A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9804366" y="2124866"/>
              <a:ext cx="357086" cy="357086"/>
            </a:xfrm>
            <a:prstGeom prst="rect">
              <a:avLst/>
            </a:prstGeom>
          </p:spPr>
        </p:pic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ACCA452F-04A0-4882-81CA-8388962183F6}"/>
              </a:ext>
            </a:extLst>
          </p:cNvPr>
          <p:cNvSpPr txBox="1"/>
          <p:nvPr/>
        </p:nvSpPr>
        <p:spPr>
          <a:xfrm>
            <a:off x="4195653" y="1506430"/>
            <a:ext cx="7475646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E2997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Proteins of interest: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100 from previous Alzheimer’s assay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(Spellman et al., Proteomics Clin. Appl. 2016 )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Segoe UI Light" panose="020B0502040204020203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Segoe UI Light" panose="020B0502040204020203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E2997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Peptide filtering criteria for 2 peptides/protein of interest: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5 interference-free product ions (top ranked intensity)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&lt;20 %CV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Rank 1-2 based on total product intensity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Segoe UI Light" panose="020B0502040204020203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E2997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Peptides from both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previous assay and selected from DIA experiment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E2997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measured in triplicate by SRM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2E2997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on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Thermo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Altis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08658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57B53A-4BFF-43F5-A5D7-F8761415D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Peptides selected from narrow window DIA results perform similarly to previously characterized Alzheimer’s disease assay peptide selections</a:t>
            </a:r>
          </a:p>
        </p:txBody>
      </p:sp>
      <p:pic>
        <p:nvPicPr>
          <p:cNvPr id="64" name="Picture 63" descr="A close up of a light house&#10;&#10;Description automatically generated">
            <a:extLst>
              <a:ext uri="{FF2B5EF4-FFF2-40B4-BE49-F238E27FC236}">
                <a16:creationId xmlns:a16="http://schemas.microsoft.com/office/drawing/2014/main" id="{C75B8AD6-8E98-48AC-B358-303D6132C5F3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0558" y="1421229"/>
            <a:ext cx="6558937" cy="496199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D9A8940-ED05-4945-8681-D198F3D01B0F}"/>
              </a:ext>
            </a:extLst>
          </p:cNvPr>
          <p:cNvSpPr txBox="1"/>
          <p:nvPr/>
        </p:nvSpPr>
        <p:spPr>
          <a:xfrm>
            <a:off x="6701946" y="6249786"/>
            <a:ext cx="268118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% coefficient of variation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928F9E6-68D4-411E-B133-8F60F9C293C1}"/>
              </a:ext>
            </a:extLst>
          </p:cNvPr>
          <p:cNvSpPr txBox="1"/>
          <p:nvPr/>
        </p:nvSpPr>
        <p:spPr>
          <a:xfrm rot="16200000">
            <a:off x="4175511" y="3618795"/>
            <a:ext cx="74892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count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C806DA9-676C-49E7-A801-9873806F91D6}"/>
              </a:ext>
            </a:extLst>
          </p:cNvPr>
          <p:cNvSpPr txBox="1"/>
          <p:nvPr/>
        </p:nvSpPr>
        <p:spPr>
          <a:xfrm>
            <a:off x="5904369" y="1458095"/>
            <a:ext cx="17505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DIA peptide median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i="1" dirty="0">
                <a:solidFill>
                  <a:srgbClr val="30303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3.45%</a:t>
            </a:r>
            <a:endParaRPr kumimoji="0" lang="en-US" sz="1400" b="0" i="1" u="none" strike="noStrike" kern="1200" cap="none" spc="0" normalizeH="0" baseline="0" noProof="0" dirty="0">
              <a:ln>
                <a:noFill/>
              </a:ln>
              <a:solidFill>
                <a:srgbClr val="30303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56625D3-BED6-44AE-87E6-C740DD5BCEC2}"/>
              </a:ext>
            </a:extLst>
          </p:cNvPr>
          <p:cNvGrpSpPr/>
          <p:nvPr/>
        </p:nvGrpSpPr>
        <p:grpSpPr>
          <a:xfrm>
            <a:off x="846215" y="1507524"/>
            <a:ext cx="3074689" cy="4772880"/>
            <a:chOff x="516460" y="1716046"/>
            <a:chExt cx="2667312" cy="4140504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A9DA957C-72A6-44C7-A955-37327BED8F94}"/>
                </a:ext>
              </a:extLst>
            </p:cNvPr>
            <p:cNvSpPr/>
            <p:nvPr/>
          </p:nvSpPr>
          <p:spPr>
            <a:xfrm>
              <a:off x="958312" y="3512244"/>
              <a:ext cx="1783608" cy="1783610"/>
            </a:xfrm>
            <a:prstGeom prst="ellipse">
              <a:avLst/>
            </a:prstGeom>
            <a:solidFill>
              <a:srgbClr val="4578EB">
                <a:alpha val="49804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384FEDD6-BD4E-484D-A7F2-B5E254715F97}"/>
                </a:ext>
              </a:extLst>
            </p:cNvPr>
            <p:cNvSpPr/>
            <p:nvPr/>
          </p:nvSpPr>
          <p:spPr>
            <a:xfrm>
              <a:off x="958313" y="2358784"/>
              <a:ext cx="1783608" cy="1783610"/>
            </a:xfrm>
            <a:prstGeom prst="ellipse">
              <a:avLst/>
            </a:prstGeom>
            <a:solidFill>
              <a:srgbClr val="FFC000">
                <a:lumMod val="60000"/>
                <a:lumOff val="40000"/>
                <a:alpha val="49804"/>
              </a:srgbClr>
            </a:solidFill>
            <a:ln w="12700" cap="flat" cmpd="sng" algn="ctr">
              <a:solidFill>
                <a:srgbClr val="F6A70A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45770347-5A93-4C5B-A3D8-17BE4FD1CB52}"/>
                </a:ext>
              </a:extLst>
            </p:cNvPr>
            <p:cNvSpPr/>
            <p:nvPr/>
          </p:nvSpPr>
          <p:spPr>
            <a:xfrm>
              <a:off x="963920" y="3512532"/>
              <a:ext cx="1783608" cy="1783610"/>
            </a:xfrm>
            <a:prstGeom prst="ellipse">
              <a:avLst/>
            </a:prstGeom>
            <a:solidFill>
              <a:srgbClr val="4578EB">
                <a:alpha val="9804"/>
              </a:srgbClr>
            </a:solidFill>
            <a:ln w="12700" cap="flat" cmpd="sng" algn="ctr">
              <a:solidFill>
                <a:srgbClr val="0000C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EF12CA0-FA1B-4DED-B25D-96AF665EA9A2}"/>
                </a:ext>
              </a:extLst>
            </p:cNvPr>
            <p:cNvSpPr txBox="1"/>
            <p:nvPr/>
          </p:nvSpPr>
          <p:spPr>
            <a:xfrm>
              <a:off x="1334543" y="2689018"/>
              <a:ext cx="977881" cy="6674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122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8E9ED78-F145-4067-85EF-B1893897AE35}"/>
                </a:ext>
              </a:extLst>
            </p:cNvPr>
            <p:cNvSpPr txBox="1"/>
            <p:nvPr/>
          </p:nvSpPr>
          <p:spPr>
            <a:xfrm>
              <a:off x="701494" y="5295854"/>
              <a:ext cx="2308460" cy="5606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1" u="none" strike="noStrike" kern="0" cap="none" spc="0" normalizeH="0" baseline="0" noProof="0" dirty="0">
                  <a:ln>
                    <a:noFill/>
                  </a:ln>
                  <a:solidFill>
                    <a:srgbClr val="2E2997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Peptides selected from DIA results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2B0BA00-E68F-4E90-8824-4AD1E44FB58C}"/>
                </a:ext>
              </a:extLst>
            </p:cNvPr>
            <p:cNvSpPr txBox="1"/>
            <p:nvPr/>
          </p:nvSpPr>
          <p:spPr>
            <a:xfrm>
              <a:off x="516460" y="1716046"/>
              <a:ext cx="2667312" cy="5606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1" u="none" strike="noStrike" kern="0" cap="none" spc="0" normalizeH="0" baseline="0" noProof="0" dirty="0">
                  <a:ln>
                    <a:noFill/>
                  </a:ln>
                  <a:solidFill>
                    <a:srgbClr val="F6A70A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Peptides targeted in published assay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CA6CDD4-F76E-4E34-B2D9-6F123446DC7B}"/>
                </a:ext>
              </a:extLst>
            </p:cNvPr>
            <p:cNvSpPr txBox="1"/>
            <p:nvPr/>
          </p:nvSpPr>
          <p:spPr>
            <a:xfrm>
              <a:off x="1503065" y="3483872"/>
              <a:ext cx="705320" cy="6674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54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3BC279C-E527-47F8-A8B3-E5704E32C1CA}"/>
                </a:ext>
              </a:extLst>
            </p:cNvPr>
            <p:cNvSpPr txBox="1"/>
            <p:nvPr/>
          </p:nvSpPr>
          <p:spPr>
            <a:xfrm>
              <a:off x="1361175" y="4268051"/>
              <a:ext cx="977881" cy="6674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146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708987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628DA1-A313-4DDF-97DC-13E0BCB069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800" dirty="0"/>
              <a:t>DIA provides useful information for expediting development of multiple triple quadrupole assays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607FDF49-C3F1-4682-9A7C-CD9D9AF6A47A}"/>
              </a:ext>
            </a:extLst>
          </p:cNvPr>
          <p:cNvGrpSpPr/>
          <p:nvPr/>
        </p:nvGrpSpPr>
        <p:grpSpPr>
          <a:xfrm>
            <a:off x="3220409" y="3232887"/>
            <a:ext cx="765036" cy="934911"/>
            <a:chOff x="2810111" y="2324442"/>
            <a:chExt cx="688030" cy="840806"/>
          </a:xfrm>
          <a:solidFill>
            <a:schemeClr val="bg1">
              <a:lumMod val="95000"/>
            </a:schemeClr>
          </a:solidFill>
        </p:grpSpPr>
        <p:sp>
          <p:nvSpPr>
            <p:cNvPr id="95" name="Flowchart: Magnetic Disk 94">
              <a:extLst>
                <a:ext uri="{FF2B5EF4-FFF2-40B4-BE49-F238E27FC236}">
                  <a16:creationId xmlns:a16="http://schemas.microsoft.com/office/drawing/2014/main" id="{8C78F310-5FCF-4BED-BE99-A3E35D12B347}"/>
                </a:ext>
              </a:extLst>
            </p:cNvPr>
            <p:cNvSpPr/>
            <p:nvPr/>
          </p:nvSpPr>
          <p:spPr>
            <a:xfrm>
              <a:off x="2810111" y="2842462"/>
              <a:ext cx="688030" cy="322786"/>
            </a:xfrm>
            <a:prstGeom prst="flowChartMagneticDisk">
              <a:avLst/>
            </a:prstGeom>
            <a:grp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6" name="Flowchart: Magnetic Disk 95">
              <a:extLst>
                <a:ext uri="{FF2B5EF4-FFF2-40B4-BE49-F238E27FC236}">
                  <a16:creationId xmlns:a16="http://schemas.microsoft.com/office/drawing/2014/main" id="{43D848C7-0D9E-4190-8767-44EA1730EB18}"/>
                </a:ext>
              </a:extLst>
            </p:cNvPr>
            <p:cNvSpPr/>
            <p:nvPr/>
          </p:nvSpPr>
          <p:spPr>
            <a:xfrm>
              <a:off x="2810111" y="2581714"/>
              <a:ext cx="688030" cy="322786"/>
            </a:xfrm>
            <a:prstGeom prst="flowChartMagneticDisk">
              <a:avLst/>
            </a:prstGeom>
            <a:grp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7" name="Flowchart: Magnetic Disk 96">
              <a:extLst>
                <a:ext uri="{FF2B5EF4-FFF2-40B4-BE49-F238E27FC236}">
                  <a16:creationId xmlns:a16="http://schemas.microsoft.com/office/drawing/2014/main" id="{2B250D7A-C022-47DA-8085-DBE12F216F6D}"/>
                </a:ext>
              </a:extLst>
            </p:cNvPr>
            <p:cNvSpPr/>
            <p:nvPr/>
          </p:nvSpPr>
          <p:spPr>
            <a:xfrm>
              <a:off x="2810111" y="2324442"/>
              <a:ext cx="688030" cy="322786"/>
            </a:xfrm>
            <a:prstGeom prst="flowChartMagneticDisk">
              <a:avLst/>
            </a:prstGeom>
            <a:grp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AC14CE58-C941-4DD2-B98F-A74F5234E371}"/>
              </a:ext>
            </a:extLst>
          </p:cNvPr>
          <p:cNvGrpSpPr/>
          <p:nvPr/>
        </p:nvGrpSpPr>
        <p:grpSpPr>
          <a:xfrm>
            <a:off x="886699" y="2552909"/>
            <a:ext cx="847873" cy="696319"/>
            <a:chOff x="29525652" y="14720085"/>
            <a:chExt cx="1400904" cy="1150498"/>
          </a:xfrm>
        </p:grpSpPr>
        <p:sp>
          <p:nvSpPr>
            <p:cNvPr id="93" name="Flowchart: Multidocument 92">
              <a:extLst>
                <a:ext uri="{FF2B5EF4-FFF2-40B4-BE49-F238E27FC236}">
                  <a16:creationId xmlns:a16="http://schemas.microsoft.com/office/drawing/2014/main" id="{A39A445D-99FA-459E-8B90-60083ACFE8AD}"/>
                </a:ext>
              </a:extLst>
            </p:cNvPr>
            <p:cNvSpPr/>
            <p:nvPr/>
          </p:nvSpPr>
          <p:spPr>
            <a:xfrm>
              <a:off x="29763935" y="14720085"/>
              <a:ext cx="1162621" cy="902888"/>
            </a:xfrm>
            <a:prstGeom prst="flowChartMultidocumen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4" name="Flowchart: Multidocument 93">
              <a:extLst>
                <a:ext uri="{FF2B5EF4-FFF2-40B4-BE49-F238E27FC236}">
                  <a16:creationId xmlns:a16="http://schemas.microsoft.com/office/drawing/2014/main" id="{5F204E77-964C-4D0C-83DA-C1DB8E89F7EE}"/>
                </a:ext>
              </a:extLst>
            </p:cNvPr>
            <p:cNvSpPr/>
            <p:nvPr/>
          </p:nvSpPr>
          <p:spPr>
            <a:xfrm>
              <a:off x="29525652" y="14967695"/>
              <a:ext cx="1162621" cy="902888"/>
            </a:xfrm>
            <a:prstGeom prst="flowChartMultidocumen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68" name="TextBox 67">
            <a:extLst>
              <a:ext uri="{FF2B5EF4-FFF2-40B4-BE49-F238E27FC236}">
                <a16:creationId xmlns:a16="http://schemas.microsoft.com/office/drawing/2014/main" id="{2465D3D2-7556-44A9-8EAC-3850C2374531}"/>
              </a:ext>
            </a:extLst>
          </p:cNvPr>
          <p:cNvSpPr txBox="1"/>
          <p:nvPr/>
        </p:nvSpPr>
        <p:spPr>
          <a:xfrm>
            <a:off x="193299" y="4976053"/>
            <a:ext cx="2794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gas phase fractionated narrow window DIA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5D1771B6-A7FD-4C24-A253-786E75E9E21E}"/>
              </a:ext>
            </a:extLst>
          </p:cNvPr>
          <p:cNvGrpSpPr/>
          <p:nvPr/>
        </p:nvGrpSpPr>
        <p:grpSpPr>
          <a:xfrm>
            <a:off x="882704" y="3358734"/>
            <a:ext cx="847873" cy="696319"/>
            <a:chOff x="29525652" y="14720085"/>
            <a:chExt cx="1400904" cy="1150498"/>
          </a:xfrm>
        </p:grpSpPr>
        <p:sp>
          <p:nvSpPr>
            <p:cNvPr id="91" name="Flowchart: Multidocument 90">
              <a:extLst>
                <a:ext uri="{FF2B5EF4-FFF2-40B4-BE49-F238E27FC236}">
                  <a16:creationId xmlns:a16="http://schemas.microsoft.com/office/drawing/2014/main" id="{BC0AD66E-117B-488C-AB30-7017247388F3}"/>
                </a:ext>
              </a:extLst>
            </p:cNvPr>
            <p:cNvSpPr/>
            <p:nvPr/>
          </p:nvSpPr>
          <p:spPr>
            <a:xfrm>
              <a:off x="29763935" y="14720085"/>
              <a:ext cx="1162621" cy="902888"/>
            </a:xfrm>
            <a:prstGeom prst="flowChartMultidocumen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2" name="Flowchart: Multidocument 91">
              <a:extLst>
                <a:ext uri="{FF2B5EF4-FFF2-40B4-BE49-F238E27FC236}">
                  <a16:creationId xmlns:a16="http://schemas.microsoft.com/office/drawing/2014/main" id="{B9ADA3B9-3100-4BFD-BE82-A379E7A55AEB}"/>
                </a:ext>
              </a:extLst>
            </p:cNvPr>
            <p:cNvSpPr/>
            <p:nvPr/>
          </p:nvSpPr>
          <p:spPr>
            <a:xfrm>
              <a:off x="29525652" y="14967695"/>
              <a:ext cx="1162621" cy="902888"/>
            </a:xfrm>
            <a:prstGeom prst="flowChartMultidocumen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91586F8A-CDA1-4A4A-AC8B-4417256FD3DA}"/>
              </a:ext>
            </a:extLst>
          </p:cNvPr>
          <p:cNvGrpSpPr/>
          <p:nvPr/>
        </p:nvGrpSpPr>
        <p:grpSpPr>
          <a:xfrm>
            <a:off x="876786" y="4164048"/>
            <a:ext cx="847873" cy="696319"/>
            <a:chOff x="29525652" y="14720085"/>
            <a:chExt cx="1400904" cy="1150498"/>
          </a:xfrm>
        </p:grpSpPr>
        <p:sp>
          <p:nvSpPr>
            <p:cNvPr id="89" name="Flowchart: Multidocument 88">
              <a:extLst>
                <a:ext uri="{FF2B5EF4-FFF2-40B4-BE49-F238E27FC236}">
                  <a16:creationId xmlns:a16="http://schemas.microsoft.com/office/drawing/2014/main" id="{D1C814E8-DF34-41B7-B19F-1ED3EFB4E0E4}"/>
                </a:ext>
              </a:extLst>
            </p:cNvPr>
            <p:cNvSpPr/>
            <p:nvPr/>
          </p:nvSpPr>
          <p:spPr>
            <a:xfrm>
              <a:off x="29763935" y="14720085"/>
              <a:ext cx="1162621" cy="902888"/>
            </a:xfrm>
            <a:prstGeom prst="flowChartMultidocumen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0" name="Flowchart: Multidocument 89">
              <a:extLst>
                <a:ext uri="{FF2B5EF4-FFF2-40B4-BE49-F238E27FC236}">
                  <a16:creationId xmlns:a16="http://schemas.microsoft.com/office/drawing/2014/main" id="{D35F4796-8A7B-4505-9B3F-5C0F629FDA6E}"/>
                </a:ext>
              </a:extLst>
            </p:cNvPr>
            <p:cNvSpPr/>
            <p:nvPr/>
          </p:nvSpPr>
          <p:spPr>
            <a:xfrm>
              <a:off x="29525652" y="14967695"/>
              <a:ext cx="1162621" cy="902888"/>
            </a:xfrm>
            <a:prstGeom prst="flowChartMultidocumen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70B50DA2-91A9-4DEB-B6E7-DC83B45BD623}"/>
              </a:ext>
            </a:extLst>
          </p:cNvPr>
          <p:cNvSpPr txBox="1"/>
          <p:nvPr/>
        </p:nvSpPr>
        <p:spPr>
          <a:xfrm>
            <a:off x="2617995" y="2516823"/>
            <a:ext cx="19698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peptide knowledge base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B49FD12-785B-4010-A1DD-0349EA9914E6}"/>
              </a:ext>
            </a:extLst>
          </p:cNvPr>
          <p:cNvSpPr txBox="1"/>
          <p:nvPr/>
        </p:nvSpPr>
        <p:spPr>
          <a:xfrm>
            <a:off x="1769344" y="2676683"/>
            <a:ext cx="788426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day 1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8CFAD827-4A1B-4F9D-A6D6-61C4A42A4EE5}"/>
              </a:ext>
            </a:extLst>
          </p:cNvPr>
          <p:cNvSpPr txBox="1"/>
          <p:nvPr/>
        </p:nvSpPr>
        <p:spPr>
          <a:xfrm>
            <a:off x="1764231" y="3450037"/>
            <a:ext cx="788426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day 2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1D9EB4E9-9B65-481B-80BC-78524320D4D9}"/>
              </a:ext>
            </a:extLst>
          </p:cNvPr>
          <p:cNvSpPr txBox="1"/>
          <p:nvPr/>
        </p:nvSpPr>
        <p:spPr>
          <a:xfrm>
            <a:off x="1758224" y="4269949"/>
            <a:ext cx="788426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day 3</a:t>
            </a:r>
          </a:p>
        </p:txBody>
      </p:sp>
      <p:sp>
        <p:nvSpPr>
          <p:cNvPr id="75" name="Down Arrow 50">
            <a:extLst>
              <a:ext uri="{FF2B5EF4-FFF2-40B4-BE49-F238E27FC236}">
                <a16:creationId xmlns:a16="http://schemas.microsoft.com/office/drawing/2014/main" id="{72C9B27D-48E2-4D09-884E-5079B6C795CA}"/>
              </a:ext>
            </a:extLst>
          </p:cNvPr>
          <p:cNvSpPr/>
          <p:nvPr/>
        </p:nvSpPr>
        <p:spPr>
          <a:xfrm rot="16200000">
            <a:off x="2702674" y="3474669"/>
            <a:ext cx="147972" cy="403062"/>
          </a:xfrm>
          <a:prstGeom prst="downArrow">
            <a:avLst>
              <a:gd name="adj1" fmla="val 26010"/>
              <a:gd name="adj2" fmla="val 78198"/>
            </a:avLst>
          </a:prstGeom>
          <a:solidFill>
            <a:sysClr val="windowText" lastClr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28A64FAF-6C7C-4779-B012-2AD922ECD917}"/>
              </a:ext>
            </a:extLst>
          </p:cNvPr>
          <p:cNvSpPr/>
          <p:nvPr/>
        </p:nvSpPr>
        <p:spPr>
          <a:xfrm>
            <a:off x="5114112" y="2413316"/>
            <a:ext cx="2614721" cy="2986481"/>
          </a:xfrm>
          <a:prstGeom prst="rect">
            <a:avLst/>
          </a:prstGeom>
          <a:solidFill>
            <a:srgbClr val="D2DE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99C21367-7D7A-44A7-9946-41F149660274}"/>
              </a:ext>
            </a:extLst>
          </p:cNvPr>
          <p:cNvSpPr/>
          <p:nvPr/>
        </p:nvSpPr>
        <p:spPr>
          <a:xfrm>
            <a:off x="4202199" y="2415176"/>
            <a:ext cx="920145" cy="2979319"/>
          </a:xfrm>
          <a:custGeom>
            <a:avLst/>
            <a:gdLst>
              <a:gd name="connsiteX0" fmla="*/ 0 w 2614721"/>
              <a:gd name="connsiteY0" fmla="*/ 0 h 3498209"/>
              <a:gd name="connsiteX1" fmla="*/ 2614721 w 2614721"/>
              <a:gd name="connsiteY1" fmla="*/ 0 h 3498209"/>
              <a:gd name="connsiteX2" fmla="*/ 2614721 w 2614721"/>
              <a:gd name="connsiteY2" fmla="*/ 3498209 h 3498209"/>
              <a:gd name="connsiteX3" fmla="*/ 0 w 2614721"/>
              <a:gd name="connsiteY3" fmla="*/ 3498209 h 3498209"/>
              <a:gd name="connsiteX4" fmla="*/ 0 w 2614721"/>
              <a:gd name="connsiteY4" fmla="*/ 0 h 3498209"/>
              <a:gd name="connsiteX0" fmla="*/ 0 w 2614721"/>
              <a:gd name="connsiteY0" fmla="*/ 0 h 3498209"/>
              <a:gd name="connsiteX1" fmla="*/ 2614721 w 2614721"/>
              <a:gd name="connsiteY1" fmla="*/ 0 h 3498209"/>
              <a:gd name="connsiteX2" fmla="*/ 2614721 w 2614721"/>
              <a:gd name="connsiteY2" fmla="*/ 3498209 h 3498209"/>
              <a:gd name="connsiteX3" fmla="*/ 0 w 2614721"/>
              <a:gd name="connsiteY3" fmla="*/ 645952 h 3498209"/>
              <a:gd name="connsiteX4" fmla="*/ 0 w 2614721"/>
              <a:gd name="connsiteY4" fmla="*/ 0 h 3498209"/>
              <a:gd name="connsiteX0" fmla="*/ 0 w 2614721"/>
              <a:gd name="connsiteY0" fmla="*/ 1149292 h 4647501"/>
              <a:gd name="connsiteX1" fmla="*/ 920145 w 2614721"/>
              <a:gd name="connsiteY1" fmla="*/ 0 h 4647501"/>
              <a:gd name="connsiteX2" fmla="*/ 2614721 w 2614721"/>
              <a:gd name="connsiteY2" fmla="*/ 4647501 h 4647501"/>
              <a:gd name="connsiteX3" fmla="*/ 0 w 2614721"/>
              <a:gd name="connsiteY3" fmla="*/ 1795244 h 4647501"/>
              <a:gd name="connsiteX4" fmla="*/ 0 w 2614721"/>
              <a:gd name="connsiteY4" fmla="*/ 1149292 h 4647501"/>
              <a:gd name="connsiteX0" fmla="*/ 0 w 920145"/>
              <a:gd name="connsiteY0" fmla="*/ 1149292 h 3489820"/>
              <a:gd name="connsiteX1" fmla="*/ 920145 w 920145"/>
              <a:gd name="connsiteY1" fmla="*/ 0 h 3489820"/>
              <a:gd name="connsiteX2" fmla="*/ 920145 w 920145"/>
              <a:gd name="connsiteY2" fmla="*/ 3489820 h 3489820"/>
              <a:gd name="connsiteX3" fmla="*/ 0 w 920145"/>
              <a:gd name="connsiteY3" fmla="*/ 1795244 h 3489820"/>
              <a:gd name="connsiteX4" fmla="*/ 0 w 920145"/>
              <a:gd name="connsiteY4" fmla="*/ 1149292 h 3489820"/>
              <a:gd name="connsiteX0" fmla="*/ 0 w 920145"/>
              <a:gd name="connsiteY0" fmla="*/ 1079869 h 3489820"/>
              <a:gd name="connsiteX1" fmla="*/ 920145 w 920145"/>
              <a:gd name="connsiteY1" fmla="*/ 0 h 3489820"/>
              <a:gd name="connsiteX2" fmla="*/ 920145 w 920145"/>
              <a:gd name="connsiteY2" fmla="*/ 3489820 h 3489820"/>
              <a:gd name="connsiteX3" fmla="*/ 0 w 920145"/>
              <a:gd name="connsiteY3" fmla="*/ 1795244 h 3489820"/>
              <a:gd name="connsiteX4" fmla="*/ 0 w 920145"/>
              <a:gd name="connsiteY4" fmla="*/ 1079869 h 3489820"/>
              <a:gd name="connsiteX0" fmla="*/ 0 w 920145"/>
              <a:gd name="connsiteY0" fmla="*/ 1079869 h 3489820"/>
              <a:gd name="connsiteX1" fmla="*/ 920145 w 920145"/>
              <a:gd name="connsiteY1" fmla="*/ 0 h 3489820"/>
              <a:gd name="connsiteX2" fmla="*/ 920145 w 920145"/>
              <a:gd name="connsiteY2" fmla="*/ 3489820 h 3489820"/>
              <a:gd name="connsiteX3" fmla="*/ 16933 w 920145"/>
              <a:gd name="connsiteY3" fmla="*/ 1894419 h 3489820"/>
              <a:gd name="connsiteX4" fmla="*/ 0 w 920145"/>
              <a:gd name="connsiteY4" fmla="*/ 1079869 h 3489820"/>
              <a:gd name="connsiteX0" fmla="*/ 0 w 920145"/>
              <a:gd name="connsiteY0" fmla="*/ 1079869 h 3489820"/>
              <a:gd name="connsiteX1" fmla="*/ 920145 w 920145"/>
              <a:gd name="connsiteY1" fmla="*/ 0 h 3489820"/>
              <a:gd name="connsiteX2" fmla="*/ 920145 w 920145"/>
              <a:gd name="connsiteY2" fmla="*/ 3489820 h 3489820"/>
              <a:gd name="connsiteX3" fmla="*/ 0 w 920145"/>
              <a:gd name="connsiteY3" fmla="*/ 1894419 h 3489820"/>
              <a:gd name="connsiteX4" fmla="*/ 0 w 920145"/>
              <a:gd name="connsiteY4" fmla="*/ 1079869 h 3489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145" h="3489820">
                <a:moveTo>
                  <a:pt x="0" y="1079869"/>
                </a:moveTo>
                <a:lnTo>
                  <a:pt x="920145" y="0"/>
                </a:lnTo>
                <a:lnTo>
                  <a:pt x="920145" y="3489820"/>
                </a:lnTo>
                <a:lnTo>
                  <a:pt x="0" y="1894419"/>
                </a:lnTo>
                <a:lnTo>
                  <a:pt x="0" y="1079869"/>
                </a:lnTo>
                <a:close/>
              </a:path>
            </a:pathLst>
          </a:custGeom>
          <a:solidFill>
            <a:srgbClr val="D2DEFA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DD83FB5-15CF-4745-A515-9229373661E5}"/>
              </a:ext>
            </a:extLst>
          </p:cNvPr>
          <p:cNvSpPr txBox="1"/>
          <p:nvPr/>
        </p:nvSpPr>
        <p:spPr>
          <a:xfrm>
            <a:off x="5200623" y="2515815"/>
            <a:ext cx="2585861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For precursor &amp; product ion pairs: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Detectable in background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Retention time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Reproducibility</a:t>
            </a:r>
          </a:p>
          <a:p>
            <a:endParaRPr lang="en-US" sz="24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pic>
        <p:nvPicPr>
          <p:cNvPr id="59" name="Graphic 58" descr="Upload outline">
            <a:extLst>
              <a:ext uri="{FF2B5EF4-FFF2-40B4-BE49-F238E27FC236}">
                <a16:creationId xmlns:a16="http://schemas.microsoft.com/office/drawing/2014/main" id="{84833C52-237F-4C36-AAB9-5660246B10A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12177" y="3054154"/>
            <a:ext cx="914400" cy="914400"/>
          </a:xfrm>
          <a:prstGeom prst="rect">
            <a:avLst/>
          </a:prstGeom>
        </p:spPr>
      </p:pic>
      <p:grpSp>
        <p:nvGrpSpPr>
          <p:cNvPr id="60" name="Group 59">
            <a:extLst>
              <a:ext uri="{FF2B5EF4-FFF2-40B4-BE49-F238E27FC236}">
                <a16:creationId xmlns:a16="http://schemas.microsoft.com/office/drawing/2014/main" id="{3DFAFE87-0745-4C51-B163-163782096A95}"/>
              </a:ext>
            </a:extLst>
          </p:cNvPr>
          <p:cNvGrpSpPr/>
          <p:nvPr/>
        </p:nvGrpSpPr>
        <p:grpSpPr>
          <a:xfrm>
            <a:off x="8993252" y="2900789"/>
            <a:ext cx="2581953" cy="1044009"/>
            <a:chOff x="3287384" y="5436950"/>
            <a:chExt cx="2581953" cy="1044009"/>
          </a:xfrm>
        </p:grpSpPr>
        <p:pic>
          <p:nvPicPr>
            <p:cNvPr id="61" name="Picture 60" descr="Logo&#10;&#10;Description automatically generated with low confidence">
              <a:extLst>
                <a:ext uri="{FF2B5EF4-FFF2-40B4-BE49-F238E27FC236}">
                  <a16:creationId xmlns:a16="http://schemas.microsoft.com/office/drawing/2014/main" id="{0658F9B5-D1D9-4D91-8700-6230A41167F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629"/>
            <a:stretch/>
          </p:blipFill>
          <p:spPr>
            <a:xfrm>
              <a:off x="3287384" y="5436950"/>
              <a:ext cx="2581953" cy="1044009"/>
            </a:xfrm>
            <a:prstGeom prst="rect">
              <a:avLst/>
            </a:prstGeom>
          </p:spPr>
        </p:pic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F11BAD6C-F2D0-47F4-92DD-B9E9006B67A1}"/>
                </a:ext>
              </a:extLst>
            </p:cNvPr>
            <p:cNvGrpSpPr/>
            <p:nvPr/>
          </p:nvGrpSpPr>
          <p:grpSpPr>
            <a:xfrm>
              <a:off x="3664596" y="5687569"/>
              <a:ext cx="1961504" cy="634354"/>
              <a:chOff x="3664596" y="5687569"/>
              <a:chExt cx="1961504" cy="634354"/>
            </a:xfrm>
          </p:grpSpPr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35A410CB-3C70-427A-A189-1AAF56190BD8}"/>
                  </a:ext>
                </a:extLst>
              </p:cNvPr>
              <p:cNvSpPr/>
              <p:nvPr/>
            </p:nvSpPr>
            <p:spPr>
              <a:xfrm>
                <a:off x="3664596" y="5687569"/>
                <a:ext cx="1961504" cy="634354"/>
              </a:xfrm>
              <a:prstGeom prst="rect">
                <a:avLst/>
              </a:prstGeom>
              <a:gradFill>
                <a:gsLst>
                  <a:gs pos="82000">
                    <a:schemeClr val="bg1"/>
                  </a:gs>
                  <a:gs pos="19000">
                    <a:schemeClr val="bg1"/>
                  </a:gs>
                  <a:gs pos="100000">
                    <a:srgbClr val="F5F5F5"/>
                  </a:gs>
                  <a:gs pos="0">
                    <a:srgbClr val="F6F6F6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64" name="Picture 63" descr="A picture containing logo&#10;&#10;Description automatically generated">
                <a:extLst>
                  <a:ext uri="{FF2B5EF4-FFF2-40B4-BE49-F238E27FC236}">
                    <a16:creationId xmlns:a16="http://schemas.microsoft.com/office/drawing/2014/main" id="{EABA5562-A354-4D7A-BD58-20259A9A9D5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64596" y="5739701"/>
                <a:ext cx="1885192" cy="520566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8914668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628DA1-A313-4DDF-97DC-13E0BCB069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800" dirty="0"/>
              <a:t>DIA provides useful information for expediting development of multiple triple quadrupole assays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1E7368E-A425-4D94-BD25-6306800CB4AD}"/>
              </a:ext>
            </a:extLst>
          </p:cNvPr>
          <p:cNvGrpSpPr/>
          <p:nvPr/>
        </p:nvGrpSpPr>
        <p:grpSpPr>
          <a:xfrm>
            <a:off x="193299" y="2472267"/>
            <a:ext cx="8564541" cy="3150118"/>
            <a:chOff x="966593" y="2604268"/>
            <a:chExt cx="6939307" cy="2552341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85477B86-C35D-4642-8D4F-4DE6484A9F69}"/>
                </a:ext>
              </a:extLst>
            </p:cNvPr>
            <p:cNvGrpSpPr/>
            <p:nvPr/>
          </p:nvGrpSpPr>
          <p:grpSpPr>
            <a:xfrm>
              <a:off x="3419269" y="3220550"/>
              <a:ext cx="619860" cy="757499"/>
              <a:chOff x="2810111" y="2324442"/>
              <a:chExt cx="688030" cy="840806"/>
            </a:xfrm>
            <a:solidFill>
              <a:schemeClr val="bg1">
                <a:lumMod val="95000"/>
              </a:schemeClr>
            </a:solidFill>
          </p:grpSpPr>
          <p:sp>
            <p:nvSpPr>
              <p:cNvPr id="45" name="Flowchart: Magnetic Disk 44">
                <a:extLst>
                  <a:ext uri="{FF2B5EF4-FFF2-40B4-BE49-F238E27FC236}">
                    <a16:creationId xmlns:a16="http://schemas.microsoft.com/office/drawing/2014/main" id="{B911AE31-D420-4F90-9278-194CA73F96F2}"/>
                  </a:ext>
                </a:extLst>
              </p:cNvPr>
              <p:cNvSpPr/>
              <p:nvPr/>
            </p:nvSpPr>
            <p:spPr>
              <a:xfrm>
                <a:off x="2810111" y="2842462"/>
                <a:ext cx="688030" cy="322786"/>
              </a:xfrm>
              <a:prstGeom prst="flowChartMagneticDisk">
                <a:avLst/>
              </a:prstGeom>
              <a:grpFill/>
              <a:ln w="12700" cap="flat" cmpd="sng" algn="ctr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" name="Flowchart: Magnetic Disk 45">
                <a:extLst>
                  <a:ext uri="{FF2B5EF4-FFF2-40B4-BE49-F238E27FC236}">
                    <a16:creationId xmlns:a16="http://schemas.microsoft.com/office/drawing/2014/main" id="{7DC791DA-C87C-4295-B43D-BC7EFA3CEA91}"/>
                  </a:ext>
                </a:extLst>
              </p:cNvPr>
              <p:cNvSpPr/>
              <p:nvPr/>
            </p:nvSpPr>
            <p:spPr>
              <a:xfrm>
                <a:off x="2810111" y="2581714"/>
                <a:ext cx="688030" cy="322786"/>
              </a:xfrm>
              <a:prstGeom prst="flowChartMagneticDisk">
                <a:avLst/>
              </a:prstGeom>
              <a:grpFill/>
              <a:ln w="12700" cap="flat" cmpd="sng" algn="ctr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" name="Flowchart: Magnetic Disk 46">
                <a:extLst>
                  <a:ext uri="{FF2B5EF4-FFF2-40B4-BE49-F238E27FC236}">
                    <a16:creationId xmlns:a16="http://schemas.microsoft.com/office/drawing/2014/main" id="{50FFB5FF-E001-4299-8889-D08D5CED5D6D}"/>
                  </a:ext>
                </a:extLst>
              </p:cNvPr>
              <p:cNvSpPr/>
              <p:nvPr/>
            </p:nvSpPr>
            <p:spPr>
              <a:xfrm>
                <a:off x="2810111" y="2324442"/>
                <a:ext cx="688030" cy="322786"/>
              </a:xfrm>
              <a:prstGeom prst="flowChartMagneticDisk">
                <a:avLst/>
              </a:prstGeom>
              <a:grpFill/>
              <a:ln w="12700" cap="flat" cmpd="sng" algn="ctr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CE6AFE45-AFFA-4C25-9107-A8C35BAD7215}"/>
                </a:ext>
              </a:extLst>
            </p:cNvPr>
            <p:cNvGrpSpPr/>
            <p:nvPr/>
          </p:nvGrpSpPr>
          <p:grpSpPr>
            <a:xfrm>
              <a:off x="1528411" y="2669607"/>
              <a:ext cx="686978" cy="564183"/>
              <a:chOff x="29525652" y="14720085"/>
              <a:chExt cx="1400904" cy="1150498"/>
            </a:xfrm>
          </p:grpSpPr>
          <p:sp>
            <p:nvSpPr>
              <p:cNvPr id="43" name="Flowchart: Multidocument 42">
                <a:extLst>
                  <a:ext uri="{FF2B5EF4-FFF2-40B4-BE49-F238E27FC236}">
                    <a16:creationId xmlns:a16="http://schemas.microsoft.com/office/drawing/2014/main" id="{CF494C20-1778-44A0-B48E-0289E6FA0C65}"/>
                  </a:ext>
                </a:extLst>
              </p:cNvPr>
              <p:cNvSpPr/>
              <p:nvPr/>
            </p:nvSpPr>
            <p:spPr>
              <a:xfrm>
                <a:off x="29763935" y="14720085"/>
                <a:ext cx="1162621" cy="902888"/>
              </a:xfrm>
              <a:prstGeom prst="flowChartMultidocumen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" name="Flowchart: Multidocument 43">
                <a:extLst>
                  <a:ext uri="{FF2B5EF4-FFF2-40B4-BE49-F238E27FC236}">
                    <a16:creationId xmlns:a16="http://schemas.microsoft.com/office/drawing/2014/main" id="{501F5BD9-AC71-44E9-859F-1D18F5A01D0C}"/>
                  </a:ext>
                </a:extLst>
              </p:cNvPr>
              <p:cNvSpPr/>
              <p:nvPr/>
            </p:nvSpPr>
            <p:spPr>
              <a:xfrm>
                <a:off x="29525652" y="14967695"/>
                <a:ext cx="1162621" cy="902888"/>
              </a:xfrm>
              <a:prstGeom prst="flowChartMultidocumen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10CD0CB-B7C1-4AA2-9817-5CC1753820B6}"/>
                </a:ext>
              </a:extLst>
            </p:cNvPr>
            <p:cNvSpPr txBox="1"/>
            <p:nvPr/>
          </p:nvSpPr>
          <p:spPr>
            <a:xfrm>
              <a:off x="966593" y="4632928"/>
              <a:ext cx="2263891" cy="523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gas phase fractionated narrow window DIA</a:t>
              </a: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5347EDA4-258B-4493-B138-1816567100FD}"/>
                </a:ext>
              </a:extLst>
            </p:cNvPr>
            <p:cNvGrpSpPr/>
            <p:nvPr/>
          </p:nvGrpSpPr>
          <p:grpSpPr>
            <a:xfrm>
              <a:off x="1525174" y="3322516"/>
              <a:ext cx="686978" cy="564183"/>
              <a:chOff x="29525652" y="14720085"/>
              <a:chExt cx="1400904" cy="1150498"/>
            </a:xfrm>
          </p:grpSpPr>
          <p:sp>
            <p:nvSpPr>
              <p:cNvPr id="38" name="Flowchart: Multidocument 37">
                <a:extLst>
                  <a:ext uri="{FF2B5EF4-FFF2-40B4-BE49-F238E27FC236}">
                    <a16:creationId xmlns:a16="http://schemas.microsoft.com/office/drawing/2014/main" id="{899BEF91-32F9-466C-82BD-CDC2B4BDEE75}"/>
                  </a:ext>
                </a:extLst>
              </p:cNvPr>
              <p:cNvSpPr/>
              <p:nvPr/>
            </p:nvSpPr>
            <p:spPr>
              <a:xfrm>
                <a:off x="29763935" y="14720085"/>
                <a:ext cx="1162621" cy="902888"/>
              </a:xfrm>
              <a:prstGeom prst="flowChartMultidocumen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" name="Flowchart: Multidocument 38">
                <a:extLst>
                  <a:ext uri="{FF2B5EF4-FFF2-40B4-BE49-F238E27FC236}">
                    <a16:creationId xmlns:a16="http://schemas.microsoft.com/office/drawing/2014/main" id="{E51B3637-4B73-42C3-9255-6EFBB2D43904}"/>
                  </a:ext>
                </a:extLst>
              </p:cNvPr>
              <p:cNvSpPr/>
              <p:nvPr/>
            </p:nvSpPr>
            <p:spPr>
              <a:xfrm>
                <a:off x="29525652" y="14967695"/>
                <a:ext cx="1162621" cy="902888"/>
              </a:xfrm>
              <a:prstGeom prst="flowChartMultidocumen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D65AD859-7815-4720-AAE2-E4A4349A25F1}"/>
                </a:ext>
              </a:extLst>
            </p:cNvPr>
            <p:cNvGrpSpPr/>
            <p:nvPr/>
          </p:nvGrpSpPr>
          <p:grpSpPr>
            <a:xfrm>
              <a:off x="1520379" y="3975011"/>
              <a:ext cx="686978" cy="564183"/>
              <a:chOff x="29525652" y="14720085"/>
              <a:chExt cx="1400904" cy="1150498"/>
            </a:xfrm>
          </p:grpSpPr>
          <p:sp>
            <p:nvSpPr>
              <p:cNvPr id="36" name="Flowchart: Multidocument 35">
                <a:extLst>
                  <a:ext uri="{FF2B5EF4-FFF2-40B4-BE49-F238E27FC236}">
                    <a16:creationId xmlns:a16="http://schemas.microsoft.com/office/drawing/2014/main" id="{A157CDFC-69CD-487B-A42D-9B783DAE0A7B}"/>
                  </a:ext>
                </a:extLst>
              </p:cNvPr>
              <p:cNvSpPr/>
              <p:nvPr/>
            </p:nvSpPr>
            <p:spPr>
              <a:xfrm>
                <a:off x="29763935" y="14720085"/>
                <a:ext cx="1162621" cy="902888"/>
              </a:xfrm>
              <a:prstGeom prst="flowChartMultidocumen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" name="Flowchart: Multidocument 36">
                <a:extLst>
                  <a:ext uri="{FF2B5EF4-FFF2-40B4-BE49-F238E27FC236}">
                    <a16:creationId xmlns:a16="http://schemas.microsoft.com/office/drawing/2014/main" id="{D5E5D538-41C8-4858-9273-73FEF0E7797A}"/>
                  </a:ext>
                </a:extLst>
              </p:cNvPr>
              <p:cNvSpPr/>
              <p:nvPr/>
            </p:nvSpPr>
            <p:spPr>
              <a:xfrm>
                <a:off x="29525652" y="14967695"/>
                <a:ext cx="1162621" cy="902888"/>
              </a:xfrm>
              <a:prstGeom prst="flowChartMultidocument">
                <a:avLst/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9BCCEE0-7DEF-4551-B591-75D5124BB845}"/>
                </a:ext>
              </a:extLst>
            </p:cNvPr>
            <p:cNvSpPr txBox="1"/>
            <p:nvPr/>
          </p:nvSpPr>
          <p:spPr>
            <a:xfrm>
              <a:off x="2931171" y="2640369"/>
              <a:ext cx="1596055" cy="523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peptide knowledge base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9F20B8A-2833-4617-B9B7-D89E1415396D}"/>
                </a:ext>
              </a:extLst>
            </p:cNvPr>
            <p:cNvSpPr txBox="1"/>
            <p:nvPr/>
          </p:nvSpPr>
          <p:spPr>
            <a:xfrm>
              <a:off x="2243563" y="2769893"/>
              <a:ext cx="638812" cy="2992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day 1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CA37162-D25F-4871-B687-49F37F07E716}"/>
                </a:ext>
              </a:extLst>
            </p:cNvPr>
            <p:cNvSpPr txBox="1"/>
            <p:nvPr/>
          </p:nvSpPr>
          <p:spPr>
            <a:xfrm>
              <a:off x="2239420" y="3396493"/>
              <a:ext cx="638812" cy="2992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day 2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FCD2CA93-791D-4D4F-ABB2-BE7F98E10039}"/>
                </a:ext>
              </a:extLst>
            </p:cNvPr>
            <p:cNvSpPr txBox="1"/>
            <p:nvPr/>
          </p:nvSpPr>
          <p:spPr>
            <a:xfrm>
              <a:off x="2234553" y="4060816"/>
              <a:ext cx="638812" cy="2992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day 3</a:t>
              </a:r>
            </a:p>
          </p:txBody>
        </p:sp>
        <p:sp>
          <p:nvSpPr>
            <p:cNvPr id="27" name="Down Arrow 50">
              <a:extLst>
                <a:ext uri="{FF2B5EF4-FFF2-40B4-BE49-F238E27FC236}">
                  <a16:creationId xmlns:a16="http://schemas.microsoft.com/office/drawing/2014/main" id="{CB62DEB7-CBF0-4030-B22B-E2C0EA7590F6}"/>
                </a:ext>
              </a:extLst>
            </p:cNvPr>
            <p:cNvSpPr/>
            <p:nvPr/>
          </p:nvSpPr>
          <p:spPr>
            <a:xfrm rot="16200000">
              <a:off x="2999781" y="3416451"/>
              <a:ext cx="119892" cy="326576"/>
            </a:xfrm>
            <a:prstGeom prst="downArrow">
              <a:avLst>
                <a:gd name="adj1" fmla="val 26010"/>
                <a:gd name="adj2" fmla="val 78198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" name="Rectangle: Folded Corner 61">
              <a:extLst>
                <a:ext uri="{FF2B5EF4-FFF2-40B4-BE49-F238E27FC236}">
                  <a16:creationId xmlns:a16="http://schemas.microsoft.com/office/drawing/2014/main" id="{911E8549-766D-448F-9282-AE980837014C}"/>
                </a:ext>
              </a:extLst>
            </p:cNvPr>
            <p:cNvSpPr/>
            <p:nvPr/>
          </p:nvSpPr>
          <p:spPr>
            <a:xfrm flipV="1">
              <a:off x="6695965" y="3222262"/>
              <a:ext cx="765147" cy="595060"/>
            </a:xfrm>
            <a:prstGeom prst="foldedCorner">
              <a:avLst/>
            </a:prstGeom>
            <a:solidFill>
              <a:srgbClr val="FFECB3"/>
            </a:solidFill>
            <a:ln w="12700">
              <a:solidFill>
                <a:srgbClr val="FF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DBCB520-C128-4E7C-95F0-F9E0B713C495}"/>
                </a:ext>
              </a:extLst>
            </p:cNvPr>
            <p:cNvGrpSpPr/>
            <p:nvPr/>
          </p:nvGrpSpPr>
          <p:grpSpPr>
            <a:xfrm>
              <a:off x="4640788" y="2604268"/>
              <a:ext cx="1420105" cy="1745835"/>
              <a:chOff x="7900684" y="2138323"/>
              <a:chExt cx="1576206" cy="1937741"/>
            </a:xfrm>
          </p:grpSpPr>
          <p:sp>
            <p:nvSpPr>
              <p:cNvPr id="29" name="Isosceles Triangle 28">
                <a:extLst>
                  <a:ext uri="{FF2B5EF4-FFF2-40B4-BE49-F238E27FC236}">
                    <a16:creationId xmlns:a16="http://schemas.microsoft.com/office/drawing/2014/main" id="{ABA3D00A-52C0-4CA4-91BE-FDC69F1A3C49}"/>
                  </a:ext>
                </a:extLst>
              </p:cNvPr>
              <p:cNvSpPr/>
              <p:nvPr/>
            </p:nvSpPr>
            <p:spPr>
              <a:xfrm flipV="1">
                <a:off x="7900684" y="2138323"/>
                <a:ext cx="1576206" cy="852561"/>
              </a:xfrm>
              <a:prstGeom prst="triangle">
                <a:avLst>
                  <a:gd name="adj" fmla="val 49822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" name="Isosceles Triangle 30">
                <a:extLst>
                  <a:ext uri="{FF2B5EF4-FFF2-40B4-BE49-F238E27FC236}">
                    <a16:creationId xmlns:a16="http://schemas.microsoft.com/office/drawing/2014/main" id="{0F84A273-C66F-4118-9AF3-D212130F519A}"/>
                  </a:ext>
                </a:extLst>
              </p:cNvPr>
              <p:cNvSpPr/>
              <p:nvPr/>
            </p:nvSpPr>
            <p:spPr>
              <a:xfrm rot="16200000" flipV="1">
                <a:off x="8488286" y="3789173"/>
                <a:ext cx="387478" cy="186303"/>
              </a:xfrm>
              <a:prstGeom prst="triangle">
                <a:avLst>
                  <a:gd name="adj" fmla="val 49651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92F76E73-82BE-4C94-B220-84C77E967A63}"/>
                  </a:ext>
                </a:extLst>
              </p:cNvPr>
              <p:cNvSpPr/>
              <p:nvPr/>
            </p:nvSpPr>
            <p:spPr>
              <a:xfrm>
                <a:off x="8591266" y="2556821"/>
                <a:ext cx="186305" cy="132752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99B1F95B-6D20-406C-BD14-62B8A14BC6D9}"/>
                </a:ext>
              </a:extLst>
            </p:cNvPr>
            <p:cNvSpPr txBox="1"/>
            <p:nvPr/>
          </p:nvSpPr>
          <p:spPr>
            <a:xfrm>
              <a:off x="4682020" y="2721058"/>
              <a:ext cx="1327681" cy="299246"/>
            </a:xfrm>
            <a:prstGeom prst="rect">
              <a:avLst/>
            </a:prstGeom>
            <a:solidFill>
              <a:srgbClr val="D2DEFA"/>
            </a:solidFill>
            <a:ln>
              <a:solidFill>
                <a:srgbClr val="2E2997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%CV cutoff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B3E55B2C-8B61-4E55-8DF4-EEE51C2C4C10}"/>
                </a:ext>
              </a:extLst>
            </p:cNvPr>
            <p:cNvSpPr txBox="1"/>
            <p:nvPr/>
          </p:nvSpPr>
          <p:spPr>
            <a:xfrm>
              <a:off x="4680907" y="3391102"/>
              <a:ext cx="1327682" cy="523681"/>
            </a:xfrm>
            <a:prstGeom prst="rect">
              <a:avLst/>
            </a:prstGeom>
            <a:solidFill>
              <a:srgbClr val="D2DEFA"/>
            </a:solidFill>
            <a:ln>
              <a:solidFill>
                <a:srgbClr val="2E2997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top ranked transitions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D0264BB-A05B-49DD-B7B4-96723313ED0C}"/>
                </a:ext>
              </a:extLst>
            </p:cNvPr>
            <p:cNvSpPr txBox="1"/>
            <p:nvPr/>
          </p:nvSpPr>
          <p:spPr>
            <a:xfrm>
              <a:off x="5131497" y="2900547"/>
              <a:ext cx="392501" cy="573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+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BE57BFCD-A5A0-443D-BF74-7116EC53C692}"/>
                </a:ext>
              </a:extLst>
            </p:cNvPr>
            <p:cNvSpPr txBox="1"/>
            <p:nvPr/>
          </p:nvSpPr>
          <p:spPr>
            <a:xfrm>
              <a:off x="4546027" y="4621400"/>
              <a:ext cx="1596055" cy="523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peptide &amp; transition filtering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91FAC2AF-D895-4A44-B743-BE982B771E08}"/>
                </a:ext>
              </a:extLst>
            </p:cNvPr>
            <p:cNvSpPr txBox="1"/>
            <p:nvPr/>
          </p:nvSpPr>
          <p:spPr>
            <a:xfrm>
              <a:off x="6285657" y="4577144"/>
              <a:ext cx="1620243" cy="523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 Light" panose="020B0502040204020203" pitchFamily="34" charset="0"/>
                  <a:ea typeface="+mn-ea"/>
                  <a:cs typeface="Segoe UI Light" panose="020B0502040204020203" pitchFamily="34" charset="0"/>
                </a:rPr>
                <a:t>method scheduling</a:t>
              </a:r>
            </a:p>
          </p:txBody>
        </p:sp>
        <p:sp>
          <p:nvSpPr>
            <p:cNvPr id="42" name="Down Arrow 50">
              <a:extLst>
                <a:ext uri="{FF2B5EF4-FFF2-40B4-BE49-F238E27FC236}">
                  <a16:creationId xmlns:a16="http://schemas.microsoft.com/office/drawing/2014/main" id="{46A89D8E-4ABE-46C0-BC5A-C44AD9F988BE}"/>
                </a:ext>
              </a:extLst>
            </p:cNvPr>
            <p:cNvSpPr/>
            <p:nvPr/>
          </p:nvSpPr>
          <p:spPr>
            <a:xfrm rot="16200000">
              <a:off x="4347354" y="3398616"/>
              <a:ext cx="119892" cy="326576"/>
            </a:xfrm>
            <a:prstGeom prst="downArrow">
              <a:avLst>
                <a:gd name="adj1" fmla="val 26010"/>
                <a:gd name="adj2" fmla="val 78198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" name="Down Arrow 50">
              <a:extLst>
                <a:ext uri="{FF2B5EF4-FFF2-40B4-BE49-F238E27FC236}">
                  <a16:creationId xmlns:a16="http://schemas.microsoft.com/office/drawing/2014/main" id="{665CAFDF-273C-416E-B597-8E007D2BF709}"/>
                </a:ext>
              </a:extLst>
            </p:cNvPr>
            <p:cNvSpPr/>
            <p:nvPr/>
          </p:nvSpPr>
          <p:spPr>
            <a:xfrm rot="16200000">
              <a:off x="6278000" y="3393662"/>
              <a:ext cx="119892" cy="326576"/>
            </a:xfrm>
            <a:prstGeom prst="downArrow">
              <a:avLst>
                <a:gd name="adj1" fmla="val 26010"/>
                <a:gd name="adj2" fmla="val 78198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52" name="Graphic 51" descr="Stopwatch">
              <a:extLst>
                <a:ext uri="{FF2B5EF4-FFF2-40B4-BE49-F238E27FC236}">
                  <a16:creationId xmlns:a16="http://schemas.microsoft.com/office/drawing/2014/main" id="{94F1836A-6E07-4F84-8896-B3AA9203169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917236" y="3351862"/>
              <a:ext cx="357086" cy="357086"/>
            </a:xfrm>
            <a:prstGeom prst="rect">
              <a:avLst/>
            </a:prstGeom>
          </p:spPr>
        </p:pic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8334B75A-BD66-47F5-8D53-673597B948E4}"/>
              </a:ext>
            </a:extLst>
          </p:cNvPr>
          <p:cNvSpPr/>
          <p:nvPr/>
        </p:nvSpPr>
        <p:spPr>
          <a:xfrm>
            <a:off x="9163349" y="2413671"/>
            <a:ext cx="2614721" cy="2986481"/>
          </a:xfrm>
          <a:prstGeom prst="rect">
            <a:avLst/>
          </a:prstGeom>
          <a:solidFill>
            <a:srgbClr val="FFEF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48">
            <a:extLst>
              <a:ext uri="{FF2B5EF4-FFF2-40B4-BE49-F238E27FC236}">
                <a16:creationId xmlns:a16="http://schemas.microsoft.com/office/drawing/2014/main" id="{15A0A788-1343-46BA-A412-56823B75BAC7}"/>
              </a:ext>
            </a:extLst>
          </p:cNvPr>
          <p:cNvSpPr/>
          <p:nvPr/>
        </p:nvSpPr>
        <p:spPr>
          <a:xfrm>
            <a:off x="8251436" y="2415531"/>
            <a:ext cx="920145" cy="2979319"/>
          </a:xfrm>
          <a:custGeom>
            <a:avLst/>
            <a:gdLst>
              <a:gd name="connsiteX0" fmla="*/ 0 w 2614721"/>
              <a:gd name="connsiteY0" fmla="*/ 0 h 3498209"/>
              <a:gd name="connsiteX1" fmla="*/ 2614721 w 2614721"/>
              <a:gd name="connsiteY1" fmla="*/ 0 h 3498209"/>
              <a:gd name="connsiteX2" fmla="*/ 2614721 w 2614721"/>
              <a:gd name="connsiteY2" fmla="*/ 3498209 h 3498209"/>
              <a:gd name="connsiteX3" fmla="*/ 0 w 2614721"/>
              <a:gd name="connsiteY3" fmla="*/ 3498209 h 3498209"/>
              <a:gd name="connsiteX4" fmla="*/ 0 w 2614721"/>
              <a:gd name="connsiteY4" fmla="*/ 0 h 3498209"/>
              <a:gd name="connsiteX0" fmla="*/ 0 w 2614721"/>
              <a:gd name="connsiteY0" fmla="*/ 0 h 3498209"/>
              <a:gd name="connsiteX1" fmla="*/ 2614721 w 2614721"/>
              <a:gd name="connsiteY1" fmla="*/ 0 h 3498209"/>
              <a:gd name="connsiteX2" fmla="*/ 2614721 w 2614721"/>
              <a:gd name="connsiteY2" fmla="*/ 3498209 h 3498209"/>
              <a:gd name="connsiteX3" fmla="*/ 0 w 2614721"/>
              <a:gd name="connsiteY3" fmla="*/ 645952 h 3498209"/>
              <a:gd name="connsiteX4" fmla="*/ 0 w 2614721"/>
              <a:gd name="connsiteY4" fmla="*/ 0 h 3498209"/>
              <a:gd name="connsiteX0" fmla="*/ 0 w 2614721"/>
              <a:gd name="connsiteY0" fmla="*/ 1149292 h 4647501"/>
              <a:gd name="connsiteX1" fmla="*/ 920145 w 2614721"/>
              <a:gd name="connsiteY1" fmla="*/ 0 h 4647501"/>
              <a:gd name="connsiteX2" fmla="*/ 2614721 w 2614721"/>
              <a:gd name="connsiteY2" fmla="*/ 4647501 h 4647501"/>
              <a:gd name="connsiteX3" fmla="*/ 0 w 2614721"/>
              <a:gd name="connsiteY3" fmla="*/ 1795244 h 4647501"/>
              <a:gd name="connsiteX4" fmla="*/ 0 w 2614721"/>
              <a:gd name="connsiteY4" fmla="*/ 1149292 h 4647501"/>
              <a:gd name="connsiteX0" fmla="*/ 0 w 920145"/>
              <a:gd name="connsiteY0" fmla="*/ 1149292 h 3489820"/>
              <a:gd name="connsiteX1" fmla="*/ 920145 w 920145"/>
              <a:gd name="connsiteY1" fmla="*/ 0 h 3489820"/>
              <a:gd name="connsiteX2" fmla="*/ 920145 w 920145"/>
              <a:gd name="connsiteY2" fmla="*/ 3489820 h 3489820"/>
              <a:gd name="connsiteX3" fmla="*/ 0 w 920145"/>
              <a:gd name="connsiteY3" fmla="*/ 1795244 h 3489820"/>
              <a:gd name="connsiteX4" fmla="*/ 0 w 920145"/>
              <a:gd name="connsiteY4" fmla="*/ 1149292 h 3489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145" h="3489820">
                <a:moveTo>
                  <a:pt x="0" y="1149292"/>
                </a:moveTo>
                <a:lnTo>
                  <a:pt x="920145" y="0"/>
                </a:lnTo>
                <a:lnTo>
                  <a:pt x="920145" y="3489820"/>
                </a:lnTo>
                <a:lnTo>
                  <a:pt x="0" y="1795244"/>
                </a:lnTo>
                <a:lnTo>
                  <a:pt x="0" y="1149292"/>
                </a:lnTo>
                <a:close/>
              </a:path>
            </a:pathLst>
          </a:custGeom>
          <a:solidFill>
            <a:srgbClr val="FFEFC1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8B55DD4-6DE5-4104-9E18-835051A6F605}"/>
              </a:ext>
            </a:extLst>
          </p:cNvPr>
          <p:cNvSpPr txBox="1"/>
          <p:nvPr/>
        </p:nvSpPr>
        <p:spPr>
          <a:xfrm>
            <a:off x="9338863" y="2728238"/>
            <a:ext cx="258586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Multiple assays with good reproducibility</a:t>
            </a:r>
          </a:p>
          <a:p>
            <a:endParaRPr lang="en-US" sz="24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Relatively quick</a:t>
            </a:r>
          </a:p>
          <a:p>
            <a:r>
              <a:rPr lang="en-US" sz="2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Turnaround time</a:t>
            </a:r>
          </a:p>
        </p:txBody>
      </p:sp>
    </p:spTree>
    <p:extLst>
      <p:ext uri="{BB962C8B-B14F-4D97-AF65-F5344CB8AC3E}">
        <p14:creationId xmlns:p14="http://schemas.microsoft.com/office/powerpoint/2010/main" val="259802430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5B16646-EA65-4E98-943C-5D7DBED78F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008" y="1645573"/>
            <a:ext cx="10665984" cy="2423852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0BCB435-94A3-4CA6-9B81-AC5416936F38}"/>
              </a:ext>
            </a:extLst>
          </p:cNvPr>
          <p:cNvSpPr txBox="1"/>
          <p:nvPr/>
        </p:nvSpPr>
        <p:spPr>
          <a:xfrm>
            <a:off x="324493" y="4488891"/>
            <a:ext cx="116152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>
                <a:solidFill>
                  <a:srgbClr val="000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New assay: with 3.06 median %CV!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00C0"/>
              </a:solidFill>
              <a:effectLst/>
              <a:uLnTx/>
              <a:uFillTx/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B0CA4F6-F131-43A4-AD02-8742154ED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sz="3800" dirty="0"/>
              <a:t>We can mine the same data for different targets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9A5DC2-9E01-4346-85FC-BD7A3D6E51EF}"/>
              </a:ext>
            </a:extLst>
          </p:cNvPr>
          <p:cNvSpPr txBox="1"/>
          <p:nvPr/>
        </p:nvSpPr>
        <p:spPr>
          <a:xfrm>
            <a:off x="70944" y="6478017"/>
            <a:ext cx="32433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Khoonsari</a:t>
            </a:r>
            <a:r>
              <a:rPr lang="en-US" sz="16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et al., J. Proteomics (2019)</a:t>
            </a:r>
          </a:p>
        </p:txBody>
      </p:sp>
    </p:spTree>
    <p:extLst>
      <p:ext uri="{BB962C8B-B14F-4D97-AF65-F5344CB8AC3E}">
        <p14:creationId xmlns:p14="http://schemas.microsoft.com/office/powerpoint/2010/main" val="379347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A881-A7A9-43EF-B58F-9541A98814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/>
              <a:t>Acknowledgements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E3557A8-5510-44E3-9814-C354F9FECDB7}"/>
              </a:ext>
            </a:extLst>
          </p:cNvPr>
          <p:cNvSpPr txBox="1"/>
          <p:nvPr/>
        </p:nvSpPr>
        <p:spPr>
          <a:xfrm>
            <a:off x="749841" y="2024964"/>
            <a:ext cx="2569934" cy="3662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Mike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MacCoss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Segoe UI Light" panose="020B0502040204020203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prstClr val="black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Eric Huang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Segoe UI Light" panose="020B0502040204020203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Gennifer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Merrihew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Segoe UI Light" panose="020B0502040204020203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Christine Wu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Julia Robbins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Segoe UI Light" panose="020B0502040204020203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Segoe UI Light" panose="020B0502040204020203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Segoe UI Light" panose="020B0502040204020203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Segoe UI Light" panose="020B0502040204020203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Segoe UI Light" panose="020B0502040204020203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E216891-AD75-4684-B71E-AEB865D845AD}"/>
              </a:ext>
            </a:extLst>
          </p:cNvPr>
          <p:cNvSpPr txBox="1"/>
          <p:nvPr/>
        </p:nvSpPr>
        <p:spPr>
          <a:xfrm>
            <a:off x="749840" y="1597572"/>
            <a:ext cx="21691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MacCoss</a:t>
            </a:r>
            <a:r>
              <a:rPr kumimoji="0" lang="en-US" sz="28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 Lab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D95596-5822-46A2-BB37-A269EDAFFEC4}"/>
              </a:ext>
            </a:extLst>
          </p:cNvPr>
          <p:cNvSpPr txBox="1"/>
          <p:nvPr/>
        </p:nvSpPr>
        <p:spPr>
          <a:xfrm>
            <a:off x="8288138" y="2024964"/>
            <a:ext cx="22512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Tom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Montine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Segoe UI Light" panose="020B0502040204020203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Kathleen Poston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28CAC5D-51CB-40FA-913C-9DC6A26C7C3F}"/>
              </a:ext>
            </a:extLst>
          </p:cNvPr>
          <p:cNvSpPr txBox="1"/>
          <p:nvPr/>
        </p:nvSpPr>
        <p:spPr>
          <a:xfrm>
            <a:off x="8288137" y="1597572"/>
            <a:ext cx="14614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Stanford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AEF053D-21CD-41A9-81A4-65E9381CB070}"/>
              </a:ext>
            </a:extLst>
          </p:cNvPr>
          <p:cNvSpPr txBox="1"/>
          <p:nvPr/>
        </p:nvSpPr>
        <p:spPr>
          <a:xfrm>
            <a:off x="540945" y="5594798"/>
            <a:ext cx="63666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Funding: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F31AG069420, 1RF1AG053959-01, U19AG065156 </a:t>
            </a:r>
          </a:p>
        </p:txBody>
      </p:sp>
      <p:pic>
        <p:nvPicPr>
          <p:cNvPr id="11" name="Picture 6" descr="https://encrypted-tbn0.gstatic.com/images?q=tbn:ANd9GcTK_eGpYG-uZk4jM2Braf0PUxz_4u02Xq_olAKvOEPbpVmkEwVf">
            <a:extLst>
              <a:ext uri="{FF2B5EF4-FFF2-40B4-BE49-F238E27FC236}">
                <a16:creationId xmlns:a16="http://schemas.microsoft.com/office/drawing/2014/main" id="{879BE0F0-028E-4A74-9F59-7C30D588C6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890" y="4879740"/>
            <a:ext cx="5871294" cy="645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11D45CB-CD64-4CB7-8E16-8066A427898F}"/>
              </a:ext>
            </a:extLst>
          </p:cNvPr>
          <p:cNvSpPr txBox="1"/>
          <p:nvPr/>
        </p:nvSpPr>
        <p:spPr>
          <a:xfrm>
            <a:off x="8288137" y="3375681"/>
            <a:ext cx="22811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C. Dirk Keene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Andy Hoofnagle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809239C-E251-406B-BA72-5057D88F617D}"/>
              </a:ext>
            </a:extLst>
          </p:cNvPr>
          <p:cNvSpPr txBox="1"/>
          <p:nvPr/>
        </p:nvSpPr>
        <p:spPr>
          <a:xfrm>
            <a:off x="8288136" y="2948289"/>
            <a:ext cx="7393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UW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5072B64-AB63-4847-A1D1-A2F011DF94A6}"/>
              </a:ext>
            </a:extLst>
          </p:cNvPr>
          <p:cNvSpPr txBox="1"/>
          <p:nvPr/>
        </p:nvSpPr>
        <p:spPr>
          <a:xfrm>
            <a:off x="4233837" y="1597572"/>
            <a:ext cx="28586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Skyline/Panorama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1D71E29-6826-4B4B-8788-6E0F61B53F61}"/>
              </a:ext>
            </a:extLst>
          </p:cNvPr>
          <p:cNvSpPr txBox="1"/>
          <p:nvPr/>
        </p:nvSpPr>
        <p:spPr>
          <a:xfrm>
            <a:off x="4268001" y="2024964"/>
            <a:ext cx="2348976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Brendan McLean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Vagisha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 Sharma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prstClr val="black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Nick Schulman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prstClr val="black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Josh Eckels</a:t>
            </a:r>
            <a:endParaRPr kumimoji="0" lang="en-US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Segoe UI Light" panose="020B0502040204020203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9382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ADC4D53-1AAB-426C-8729-A09E3C1238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en-US" sz="3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rPr>
              <a:t>Using recombinant proteins to select peptides</a:t>
            </a:r>
            <a:endParaRPr lang="en-US" sz="3800" dirty="0"/>
          </a:p>
        </p:txBody>
      </p:sp>
      <p:sp>
        <p:nvSpPr>
          <p:cNvPr id="18" name="Pentagon 17"/>
          <p:cNvSpPr>
            <a:spLocks noChangeAspect="1"/>
          </p:cNvSpPr>
          <p:nvPr/>
        </p:nvSpPr>
        <p:spPr>
          <a:xfrm>
            <a:off x="2722769" y="1803865"/>
            <a:ext cx="2202689" cy="1091052"/>
          </a:xfrm>
          <a:prstGeom prst="homePlate">
            <a:avLst/>
          </a:prstGeom>
          <a:solidFill>
            <a:srgbClr val="D2DE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668979" y="1840032"/>
            <a:ext cx="19008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Expand, Purify, &amp; Sequence cDNA clone</a:t>
            </a:r>
          </a:p>
        </p:txBody>
      </p:sp>
      <p:pic>
        <p:nvPicPr>
          <p:cNvPr id="1026" name="Picture 2" descr="File:Plasmid with insert.svg">
            <a:extLst>
              <a:ext uri="{FF2B5EF4-FFF2-40B4-BE49-F238E27FC236}">
                <a16:creationId xmlns:a16="http://schemas.microsoft.com/office/drawing/2014/main" id="{3B756443-5944-4770-B8FD-30580D0405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739" y="1570552"/>
            <a:ext cx="1476375" cy="147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Pentagon 17">
            <a:extLst>
              <a:ext uri="{FF2B5EF4-FFF2-40B4-BE49-F238E27FC236}">
                <a16:creationId xmlns:a16="http://schemas.microsoft.com/office/drawing/2014/main" id="{DC20DF68-B43A-43B8-8CE8-B572E1955112}"/>
              </a:ext>
            </a:extLst>
          </p:cNvPr>
          <p:cNvSpPr>
            <a:spLocks noChangeAspect="1"/>
          </p:cNvSpPr>
          <p:nvPr/>
        </p:nvSpPr>
        <p:spPr>
          <a:xfrm>
            <a:off x="4922981" y="1832318"/>
            <a:ext cx="2202689" cy="1091052"/>
          </a:xfrm>
          <a:prstGeom prst="homePlate">
            <a:avLst/>
          </a:prstGeom>
          <a:solidFill>
            <a:srgbClr val="D2DE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Pentagon 17">
            <a:extLst>
              <a:ext uri="{FF2B5EF4-FFF2-40B4-BE49-F238E27FC236}">
                <a16:creationId xmlns:a16="http://schemas.microsoft.com/office/drawing/2014/main" id="{11D7893C-84A0-4E25-BEAC-705C99E63040}"/>
              </a:ext>
            </a:extLst>
          </p:cNvPr>
          <p:cNvSpPr>
            <a:spLocks noChangeAspect="1"/>
          </p:cNvSpPr>
          <p:nvPr/>
        </p:nvSpPr>
        <p:spPr>
          <a:xfrm>
            <a:off x="7131857" y="1860771"/>
            <a:ext cx="2202689" cy="1091052"/>
          </a:xfrm>
          <a:prstGeom prst="homePlate">
            <a:avLst/>
          </a:prstGeom>
          <a:solidFill>
            <a:srgbClr val="D2DE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834588" y="1840031"/>
            <a:ext cx="19861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In Vitro 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Transcription and Translation</a:t>
            </a:r>
            <a:endParaRPr kumimoji="0" lang="en-US" sz="200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127333" y="2183229"/>
            <a:ext cx="18746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rPr>
              <a:t>Enrichment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20221C6-0E8A-48FB-9EFB-6EC7B89BAAA0}"/>
              </a:ext>
            </a:extLst>
          </p:cNvPr>
          <p:cNvSpPr txBox="1"/>
          <p:nvPr/>
        </p:nvSpPr>
        <p:spPr>
          <a:xfrm>
            <a:off x="2722769" y="5805878"/>
            <a:ext cx="67197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Measurement in a background matrix is important!</a:t>
            </a:r>
          </a:p>
        </p:txBody>
      </p:sp>
      <p:pic>
        <p:nvPicPr>
          <p:cNvPr id="5" name="Picture 4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27BB107F-4387-4F63-A330-0018F01386C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934" b="24817"/>
          <a:stretch/>
        </p:blipFill>
        <p:spPr>
          <a:xfrm>
            <a:off x="9400619" y="492360"/>
            <a:ext cx="1847461" cy="3021107"/>
          </a:xfrm>
          <a:prstGeom prst="rect">
            <a:avLst/>
          </a:prstGeom>
        </p:spPr>
      </p:pic>
      <p:pic>
        <p:nvPicPr>
          <p:cNvPr id="16" name="Picture 15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D182C8D7-6243-4C4B-AC3F-FC2E66EFF88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60" t="4403" r="52574" b="20414"/>
          <a:stretch/>
        </p:blipFill>
        <p:spPr>
          <a:xfrm>
            <a:off x="4112827" y="3125272"/>
            <a:ext cx="1533172" cy="250715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BBD4E8E-67AC-46EA-B7A0-3FA4D8A83276}"/>
              </a:ext>
            </a:extLst>
          </p:cNvPr>
          <p:cNvSpPr/>
          <p:nvPr/>
        </p:nvSpPr>
        <p:spPr>
          <a:xfrm>
            <a:off x="6566123" y="3906885"/>
            <a:ext cx="537882" cy="126204"/>
          </a:xfrm>
          <a:prstGeom prst="rect">
            <a:avLst/>
          </a:prstGeom>
          <a:solidFill>
            <a:srgbClr val="634C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8FBC302-35BF-47BE-AD61-B058AEB8AC79}"/>
              </a:ext>
            </a:extLst>
          </p:cNvPr>
          <p:cNvSpPr/>
          <p:nvPr/>
        </p:nvSpPr>
        <p:spPr>
          <a:xfrm>
            <a:off x="6566123" y="4265861"/>
            <a:ext cx="537882" cy="126204"/>
          </a:xfrm>
          <a:prstGeom prst="rect">
            <a:avLst/>
          </a:prstGeom>
          <a:solidFill>
            <a:srgbClr val="3A54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D361EA0-6F8B-48A4-9068-07147BF89B0A}"/>
              </a:ext>
            </a:extLst>
          </p:cNvPr>
          <p:cNvSpPr/>
          <p:nvPr/>
        </p:nvSpPr>
        <p:spPr>
          <a:xfrm>
            <a:off x="6566123" y="4608591"/>
            <a:ext cx="537882" cy="126204"/>
          </a:xfrm>
          <a:prstGeom prst="rect">
            <a:avLst/>
          </a:prstGeom>
          <a:solidFill>
            <a:srgbClr val="2388B4">
              <a:alpha val="10196"/>
            </a:srgbClr>
          </a:solidFill>
          <a:ln>
            <a:solidFill>
              <a:srgbClr val="269D9A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9D8DB47-EEE2-40ED-9756-7F9F7CD2C52D}"/>
              </a:ext>
            </a:extLst>
          </p:cNvPr>
          <p:cNvSpPr/>
          <p:nvPr/>
        </p:nvSpPr>
        <p:spPr>
          <a:xfrm>
            <a:off x="6566123" y="4956308"/>
            <a:ext cx="537882" cy="126204"/>
          </a:xfrm>
          <a:prstGeom prst="rect">
            <a:avLst/>
          </a:prstGeom>
          <a:solidFill>
            <a:srgbClr val="269D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Down Arrow 50">
            <a:extLst>
              <a:ext uri="{FF2B5EF4-FFF2-40B4-BE49-F238E27FC236}">
                <a16:creationId xmlns:a16="http://schemas.microsoft.com/office/drawing/2014/main" id="{0BAC7A8A-8DDA-496B-91D4-3832D4D86D69}"/>
              </a:ext>
            </a:extLst>
          </p:cNvPr>
          <p:cNvSpPr/>
          <p:nvPr/>
        </p:nvSpPr>
        <p:spPr>
          <a:xfrm rot="16200000">
            <a:off x="5946228" y="4336771"/>
            <a:ext cx="140807" cy="383548"/>
          </a:xfrm>
          <a:prstGeom prst="downArrow">
            <a:avLst>
              <a:gd name="adj1" fmla="val 26010"/>
              <a:gd name="adj2" fmla="val 78198"/>
            </a:avLst>
          </a:prstGeom>
          <a:solidFill>
            <a:sysClr val="windowText" lastClr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E80CAE0-54E5-4CC8-A584-5B540A9BBDF3}"/>
              </a:ext>
            </a:extLst>
          </p:cNvPr>
          <p:cNvSpPr txBox="1"/>
          <p:nvPr/>
        </p:nvSpPr>
        <p:spPr>
          <a:xfrm>
            <a:off x="5220453" y="3403961"/>
            <a:ext cx="13612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digestion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21F70A3-4992-4BC6-8F22-2F0728D394F1}"/>
              </a:ext>
            </a:extLst>
          </p:cNvPr>
          <p:cNvSpPr txBox="1"/>
          <p:nvPr/>
        </p:nvSpPr>
        <p:spPr>
          <a:xfrm>
            <a:off x="7400482" y="4236163"/>
            <a:ext cx="15856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i="1" dirty="0">
                <a:solidFill>
                  <a:prstClr val="black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</a:t>
            </a:r>
            <a:r>
              <a:rPr kumimoji="0" lang="en-US" sz="24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etectable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55219741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B0CA4F6-F131-43A4-AD02-8742154ED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sz="3800" dirty="0"/>
              <a:t>Overview of our Skyline walk-through: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Importing GPF DIA search results into Skyline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Filtering peptides based on %CV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Filtering target proteins then filtering peptides based on intensity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Scheduling &amp; exporting transition lists for SRM methods</a:t>
            </a:r>
          </a:p>
        </p:txBody>
      </p:sp>
    </p:spTree>
    <p:extLst>
      <p:ext uri="{BB962C8B-B14F-4D97-AF65-F5344CB8AC3E}">
        <p14:creationId xmlns:p14="http://schemas.microsoft.com/office/powerpoint/2010/main" val="2138575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ADC4D53-1AAB-426C-8729-A09E3C1238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en-US" sz="3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rPr>
              <a:t>Strategies for building a new targeted triple quad assay:</a:t>
            </a:r>
            <a:endParaRPr lang="en-US" sz="3800" dirty="0"/>
          </a:p>
        </p:txBody>
      </p:sp>
      <p:pic>
        <p:nvPicPr>
          <p:cNvPr id="1026" name="Picture 2" descr="File:Plasmid with insert.svg">
            <a:extLst>
              <a:ext uri="{FF2B5EF4-FFF2-40B4-BE49-F238E27FC236}">
                <a16:creationId xmlns:a16="http://schemas.microsoft.com/office/drawing/2014/main" id="{3B756443-5944-4770-B8FD-30580D0405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7673" y="1452202"/>
            <a:ext cx="769111" cy="769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55CEAE11-6F5A-4D8A-957F-C8EEA9FB91A3}"/>
              </a:ext>
            </a:extLst>
          </p:cNvPr>
          <p:cNvSpPr txBox="1">
            <a:spLocks/>
          </p:cNvSpPr>
          <p:nvPr/>
        </p:nvSpPr>
        <p:spPr>
          <a:xfrm>
            <a:off x="617837" y="1544766"/>
            <a:ext cx="10972801" cy="45623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Analysis of recombinant target proteins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Search for proteins in existing data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Use prediction algorithms for selecting peptides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A8BBB25-F70B-4351-B499-25561BCA8BDD}"/>
              </a:ext>
            </a:extLst>
          </p:cNvPr>
          <p:cNvGrpSpPr/>
          <p:nvPr/>
        </p:nvGrpSpPr>
        <p:grpSpPr>
          <a:xfrm>
            <a:off x="9697673" y="2834061"/>
            <a:ext cx="914400" cy="991878"/>
            <a:chOff x="9697673" y="4388078"/>
            <a:chExt cx="914400" cy="991878"/>
          </a:xfrm>
        </p:grpSpPr>
        <p:sp>
          <p:nvSpPr>
            <p:cNvPr id="16" name="Flowchart: Magnetic Disk 15">
              <a:extLst>
                <a:ext uri="{FF2B5EF4-FFF2-40B4-BE49-F238E27FC236}">
                  <a16:creationId xmlns:a16="http://schemas.microsoft.com/office/drawing/2014/main" id="{71DEF684-AB6C-4342-97E6-3A890E7A8D17}"/>
                </a:ext>
              </a:extLst>
            </p:cNvPr>
            <p:cNvSpPr/>
            <p:nvPr/>
          </p:nvSpPr>
          <p:spPr>
            <a:xfrm>
              <a:off x="9697673" y="4936189"/>
              <a:ext cx="727996" cy="341536"/>
            </a:xfrm>
            <a:prstGeom prst="flowChartMagneticDisk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Flowchart: Magnetic Disk 16">
              <a:extLst>
                <a:ext uri="{FF2B5EF4-FFF2-40B4-BE49-F238E27FC236}">
                  <a16:creationId xmlns:a16="http://schemas.microsoft.com/office/drawing/2014/main" id="{274312FC-FA5A-4958-8E9C-764CF96FF0A3}"/>
                </a:ext>
              </a:extLst>
            </p:cNvPr>
            <p:cNvSpPr/>
            <p:nvPr/>
          </p:nvSpPr>
          <p:spPr>
            <a:xfrm>
              <a:off x="9697673" y="4660294"/>
              <a:ext cx="727996" cy="341536"/>
            </a:xfrm>
            <a:prstGeom prst="flowChartMagneticDisk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Flowchart: Magnetic Disk 18">
              <a:extLst>
                <a:ext uri="{FF2B5EF4-FFF2-40B4-BE49-F238E27FC236}">
                  <a16:creationId xmlns:a16="http://schemas.microsoft.com/office/drawing/2014/main" id="{3ACDD1D0-B98B-4F17-A882-C53A800F36AC}"/>
                </a:ext>
              </a:extLst>
            </p:cNvPr>
            <p:cNvSpPr/>
            <p:nvPr/>
          </p:nvSpPr>
          <p:spPr>
            <a:xfrm>
              <a:off x="9697673" y="4388078"/>
              <a:ext cx="727996" cy="341536"/>
            </a:xfrm>
            <a:prstGeom prst="flowChartMagneticDisk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8" name="Graphic 7" descr="Magnifying glass outline">
              <a:extLst>
                <a:ext uri="{FF2B5EF4-FFF2-40B4-BE49-F238E27FC236}">
                  <a16:creationId xmlns:a16="http://schemas.microsoft.com/office/drawing/2014/main" id="{E137BB40-9E55-409D-859B-3F5EE4EF5FE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9697673" y="4465556"/>
              <a:ext cx="914400" cy="914400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72A3048-7481-4120-B115-3EE3D3DC7932}"/>
              </a:ext>
            </a:extLst>
          </p:cNvPr>
          <p:cNvGrpSpPr/>
          <p:nvPr/>
        </p:nvGrpSpPr>
        <p:grpSpPr>
          <a:xfrm>
            <a:off x="9362591" y="4088962"/>
            <a:ext cx="1439273" cy="1439273"/>
            <a:chOff x="9399056" y="2628217"/>
            <a:chExt cx="1439273" cy="1439273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147E8DF-8909-4DAD-963F-FA231693A16B}"/>
                </a:ext>
              </a:extLst>
            </p:cNvPr>
            <p:cNvSpPr txBox="1"/>
            <p:nvPr/>
          </p:nvSpPr>
          <p:spPr>
            <a:xfrm>
              <a:off x="9459062" y="3008929"/>
              <a:ext cx="805029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Miriam Fixed" panose="020B0604020202020204" pitchFamily="49" charset="-79"/>
                  <a:cs typeface="Miriam Fixed" panose="020B0604020202020204" pitchFamily="49" charset="-79"/>
                </a:rPr>
                <a:t>101001001</a:t>
              </a:r>
            </a:p>
            <a:p>
              <a:r>
                <a:rPr lang="en-US" sz="900" dirty="0">
                  <a:latin typeface="Miriam Fixed" panose="020B0604020202020204" pitchFamily="49" charset="-79"/>
                  <a:cs typeface="Miriam Fixed" panose="020B0604020202020204" pitchFamily="49" charset="-79"/>
                </a:rPr>
                <a:t>001000101</a:t>
              </a:r>
            </a:p>
            <a:p>
              <a:r>
                <a:rPr lang="en-US" sz="900" dirty="0">
                  <a:latin typeface="Miriam Fixed" panose="020B0604020202020204" pitchFamily="49" charset="-79"/>
                  <a:cs typeface="Miriam Fixed" panose="020B0604020202020204" pitchFamily="49" charset="-79"/>
                </a:rPr>
                <a:t>110110100</a:t>
              </a:r>
            </a:p>
          </p:txBody>
        </p:sp>
        <p:pic>
          <p:nvPicPr>
            <p:cNvPr id="10" name="Graphic 9" descr="Computer outline">
              <a:extLst>
                <a:ext uri="{FF2B5EF4-FFF2-40B4-BE49-F238E27FC236}">
                  <a16:creationId xmlns:a16="http://schemas.microsoft.com/office/drawing/2014/main" id="{35FADCA1-5427-4C8C-AC59-528C8D97B19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9399056" y="2628217"/>
              <a:ext cx="1439273" cy="1439273"/>
            </a:xfrm>
            <a:prstGeom prst="rect">
              <a:avLst/>
            </a:prstGeom>
          </p:spPr>
        </p:pic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610DA95C-A84C-4384-8C5A-06414E12C7B8}"/>
              </a:ext>
            </a:extLst>
          </p:cNvPr>
          <p:cNvSpPr/>
          <p:nvPr/>
        </p:nvSpPr>
        <p:spPr>
          <a:xfrm>
            <a:off x="349624" y="3897471"/>
            <a:ext cx="10972801" cy="1830975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9B75CC2-CB03-451B-BF3C-E951BDC4CBA0}"/>
              </a:ext>
            </a:extLst>
          </p:cNvPr>
          <p:cNvSpPr/>
          <p:nvPr/>
        </p:nvSpPr>
        <p:spPr>
          <a:xfrm>
            <a:off x="519954" y="1257063"/>
            <a:ext cx="10972801" cy="1475971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4916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444FA97E-BD43-4C0A-891A-F783358DAF40}"/>
              </a:ext>
            </a:extLst>
          </p:cNvPr>
          <p:cNvGraphicFramePr>
            <a:graphicFrameLocks noGrp="1"/>
          </p:cNvGraphicFramePr>
          <p:nvPr/>
        </p:nvGraphicFramePr>
        <p:xfrm>
          <a:off x="312119" y="1598811"/>
          <a:ext cx="11551554" cy="47575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24F4A9F0-9605-42AB-831B-0E24E5B96489}"/>
              </a:ext>
            </a:extLst>
          </p:cNvPr>
          <p:cNvSpPr txBox="1"/>
          <p:nvPr/>
        </p:nvSpPr>
        <p:spPr>
          <a:xfrm>
            <a:off x="5340315" y="1151858"/>
            <a:ext cx="945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D20000"/>
                </a:solidFill>
                <a:effectLst/>
                <a:uLnTx/>
                <a:uFillTx/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SRM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34EC1D7-4F47-4022-8C5E-8EB7D921F06D}"/>
              </a:ext>
            </a:extLst>
          </p:cNvPr>
          <p:cNvSpPr txBox="1"/>
          <p:nvPr/>
        </p:nvSpPr>
        <p:spPr>
          <a:xfrm>
            <a:off x="6285535" y="1151859"/>
            <a:ext cx="9623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Open Sans" panose="020B0604020202020204" charset="0"/>
                <a:ea typeface="Open Sans" panose="020B0604020202020204" charset="0"/>
                <a:cs typeface="Open Sans" panose="020B0604020202020204" charset="0"/>
              </a:rPr>
              <a:t>DDA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0DF3B11-4D37-4055-ADA1-0299D0EBD643}"/>
              </a:ext>
            </a:extLst>
          </p:cNvPr>
          <p:cNvSpPr txBox="1"/>
          <p:nvPr/>
        </p:nvSpPr>
        <p:spPr>
          <a:xfrm>
            <a:off x="194702" y="6377656"/>
            <a:ext cx="21078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Segoe UI Semilight" panose="020B0402040204020203" pitchFamily="34" charset="0"/>
                <a:ea typeface="Open Sans" panose="020B0606030504020204" pitchFamily="34" charset="0"/>
                <a:cs typeface="Segoe UI Semilight" panose="020B0402040204020203" pitchFamily="34" charset="0"/>
              </a:rPr>
              <a:t>Bollinger, ASMS (2014)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FB0967C-3C0A-498C-BB35-527C88F71726}"/>
              </a:ext>
            </a:extLst>
          </p:cNvPr>
          <p:cNvSpPr/>
          <p:nvPr/>
        </p:nvSpPr>
        <p:spPr>
          <a:xfrm>
            <a:off x="1293541" y="1706138"/>
            <a:ext cx="9757318" cy="40331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588B03E-CD7C-4F7A-8E4B-5CEC8534042D}"/>
              </a:ext>
            </a:extLst>
          </p:cNvPr>
          <p:cNvSpPr txBox="1"/>
          <p:nvPr/>
        </p:nvSpPr>
        <p:spPr>
          <a:xfrm>
            <a:off x="5200438" y="6190517"/>
            <a:ext cx="26585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Apolipoprotein B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EEDE19C-F61D-4767-B76F-9E342F4008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en-US" sz="3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rPr>
              <a:t>DDA is a poor indicator of SRM peptide performance</a:t>
            </a:r>
            <a:endParaRPr lang="en-US" sz="3800" dirty="0"/>
          </a:p>
        </p:txBody>
      </p:sp>
    </p:spTree>
    <p:extLst>
      <p:ext uri="{BB962C8B-B14F-4D97-AF65-F5344CB8AC3E}">
        <p14:creationId xmlns:p14="http://schemas.microsoft.com/office/powerpoint/2010/main" val="18763287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ADC4D53-1AAB-426C-8729-A09E3C1238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en-US" sz="3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rPr>
              <a:t>Strategies for building a new targeted triple quad assay:</a:t>
            </a:r>
            <a:endParaRPr lang="en-US" sz="3800" dirty="0"/>
          </a:p>
        </p:txBody>
      </p:sp>
      <p:pic>
        <p:nvPicPr>
          <p:cNvPr id="1026" name="Picture 2" descr="File:Plasmid with insert.svg">
            <a:extLst>
              <a:ext uri="{FF2B5EF4-FFF2-40B4-BE49-F238E27FC236}">
                <a16:creationId xmlns:a16="http://schemas.microsoft.com/office/drawing/2014/main" id="{3B756443-5944-4770-B8FD-30580D0405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7673" y="1452202"/>
            <a:ext cx="769111" cy="769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55CEAE11-6F5A-4D8A-957F-C8EEA9FB91A3}"/>
              </a:ext>
            </a:extLst>
          </p:cNvPr>
          <p:cNvSpPr txBox="1">
            <a:spLocks/>
          </p:cNvSpPr>
          <p:nvPr/>
        </p:nvSpPr>
        <p:spPr>
          <a:xfrm>
            <a:off x="617837" y="1544766"/>
            <a:ext cx="10972801" cy="45623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Analysis of recombinant target proteins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Search for proteins in existing data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Use prediction algorithms for selecting peptides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A8BBB25-F70B-4351-B499-25561BCA8BDD}"/>
              </a:ext>
            </a:extLst>
          </p:cNvPr>
          <p:cNvGrpSpPr/>
          <p:nvPr/>
        </p:nvGrpSpPr>
        <p:grpSpPr>
          <a:xfrm>
            <a:off x="9697673" y="2834061"/>
            <a:ext cx="914400" cy="991878"/>
            <a:chOff x="9697673" y="4388078"/>
            <a:chExt cx="914400" cy="991878"/>
          </a:xfrm>
        </p:grpSpPr>
        <p:sp>
          <p:nvSpPr>
            <p:cNvPr id="16" name="Flowchart: Magnetic Disk 15">
              <a:extLst>
                <a:ext uri="{FF2B5EF4-FFF2-40B4-BE49-F238E27FC236}">
                  <a16:creationId xmlns:a16="http://schemas.microsoft.com/office/drawing/2014/main" id="{71DEF684-AB6C-4342-97E6-3A890E7A8D17}"/>
                </a:ext>
              </a:extLst>
            </p:cNvPr>
            <p:cNvSpPr/>
            <p:nvPr/>
          </p:nvSpPr>
          <p:spPr>
            <a:xfrm>
              <a:off x="9697673" y="4936189"/>
              <a:ext cx="727996" cy="341536"/>
            </a:xfrm>
            <a:prstGeom prst="flowChartMagneticDisk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Flowchart: Magnetic Disk 16">
              <a:extLst>
                <a:ext uri="{FF2B5EF4-FFF2-40B4-BE49-F238E27FC236}">
                  <a16:creationId xmlns:a16="http://schemas.microsoft.com/office/drawing/2014/main" id="{274312FC-FA5A-4958-8E9C-764CF96FF0A3}"/>
                </a:ext>
              </a:extLst>
            </p:cNvPr>
            <p:cNvSpPr/>
            <p:nvPr/>
          </p:nvSpPr>
          <p:spPr>
            <a:xfrm>
              <a:off x="9697673" y="4660294"/>
              <a:ext cx="727996" cy="341536"/>
            </a:xfrm>
            <a:prstGeom prst="flowChartMagneticDisk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Flowchart: Magnetic Disk 18">
              <a:extLst>
                <a:ext uri="{FF2B5EF4-FFF2-40B4-BE49-F238E27FC236}">
                  <a16:creationId xmlns:a16="http://schemas.microsoft.com/office/drawing/2014/main" id="{3ACDD1D0-B98B-4F17-A882-C53A800F36AC}"/>
                </a:ext>
              </a:extLst>
            </p:cNvPr>
            <p:cNvSpPr/>
            <p:nvPr/>
          </p:nvSpPr>
          <p:spPr>
            <a:xfrm>
              <a:off x="9697673" y="4388078"/>
              <a:ext cx="727996" cy="341536"/>
            </a:xfrm>
            <a:prstGeom prst="flowChartMagneticDisk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8" name="Graphic 7" descr="Magnifying glass outline">
              <a:extLst>
                <a:ext uri="{FF2B5EF4-FFF2-40B4-BE49-F238E27FC236}">
                  <a16:creationId xmlns:a16="http://schemas.microsoft.com/office/drawing/2014/main" id="{E137BB40-9E55-409D-859B-3F5EE4EF5FE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9697673" y="4465556"/>
              <a:ext cx="914400" cy="914400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72A3048-7481-4120-B115-3EE3D3DC7932}"/>
              </a:ext>
            </a:extLst>
          </p:cNvPr>
          <p:cNvGrpSpPr/>
          <p:nvPr/>
        </p:nvGrpSpPr>
        <p:grpSpPr>
          <a:xfrm>
            <a:off x="9362591" y="4088962"/>
            <a:ext cx="1439273" cy="1439273"/>
            <a:chOff x="9399056" y="2628217"/>
            <a:chExt cx="1439273" cy="1439273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147E8DF-8909-4DAD-963F-FA231693A16B}"/>
                </a:ext>
              </a:extLst>
            </p:cNvPr>
            <p:cNvSpPr txBox="1"/>
            <p:nvPr/>
          </p:nvSpPr>
          <p:spPr>
            <a:xfrm>
              <a:off x="9459062" y="3008929"/>
              <a:ext cx="805029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Miriam Fixed" panose="020B0604020202020204" pitchFamily="49" charset="-79"/>
                  <a:cs typeface="Miriam Fixed" panose="020B0604020202020204" pitchFamily="49" charset="-79"/>
                </a:rPr>
                <a:t>101001001</a:t>
              </a:r>
            </a:p>
            <a:p>
              <a:r>
                <a:rPr lang="en-US" sz="900" dirty="0">
                  <a:latin typeface="Miriam Fixed" panose="020B0604020202020204" pitchFamily="49" charset="-79"/>
                  <a:cs typeface="Miriam Fixed" panose="020B0604020202020204" pitchFamily="49" charset="-79"/>
                </a:rPr>
                <a:t>001000101</a:t>
              </a:r>
            </a:p>
            <a:p>
              <a:r>
                <a:rPr lang="en-US" sz="900" dirty="0">
                  <a:latin typeface="Miriam Fixed" panose="020B0604020202020204" pitchFamily="49" charset="-79"/>
                  <a:cs typeface="Miriam Fixed" panose="020B0604020202020204" pitchFamily="49" charset="-79"/>
                </a:rPr>
                <a:t>110110100</a:t>
              </a:r>
            </a:p>
          </p:txBody>
        </p:sp>
        <p:pic>
          <p:nvPicPr>
            <p:cNvPr id="10" name="Graphic 9" descr="Computer outline">
              <a:extLst>
                <a:ext uri="{FF2B5EF4-FFF2-40B4-BE49-F238E27FC236}">
                  <a16:creationId xmlns:a16="http://schemas.microsoft.com/office/drawing/2014/main" id="{35FADCA1-5427-4C8C-AC59-528C8D97B19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9399056" y="2628217"/>
              <a:ext cx="1439273" cy="1439273"/>
            </a:xfrm>
            <a:prstGeom prst="rect">
              <a:avLst/>
            </a:prstGeom>
          </p:spPr>
        </p:pic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A9B75CC2-CB03-451B-BF3C-E951BDC4CBA0}"/>
              </a:ext>
            </a:extLst>
          </p:cNvPr>
          <p:cNvSpPr/>
          <p:nvPr/>
        </p:nvSpPr>
        <p:spPr>
          <a:xfrm>
            <a:off x="519954" y="1257063"/>
            <a:ext cx="10972801" cy="2831899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8366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90DF3B11-4D37-4055-ADA1-0299D0EBD643}"/>
              </a:ext>
            </a:extLst>
          </p:cNvPr>
          <p:cNvSpPr txBox="1"/>
          <p:nvPr/>
        </p:nvSpPr>
        <p:spPr>
          <a:xfrm>
            <a:off x="199886" y="6413500"/>
            <a:ext cx="35878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Segoe UI Semilight" panose="020B0402040204020203" pitchFamily="34" charset="0"/>
                <a:ea typeface="Open Sans" panose="020B0606030504020204" pitchFamily="34" charset="0"/>
                <a:cs typeface="Segoe UI Semilight" panose="020B0402040204020203" pitchFamily="34" charset="0"/>
              </a:rPr>
              <a:t>Stergachis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Segoe UI Semilight" panose="020B0402040204020203" pitchFamily="34" charset="0"/>
                <a:ea typeface="Open Sans" panose="020B0606030504020204" pitchFamily="34" charset="0"/>
                <a:cs typeface="Segoe UI Semilight" panose="020B0402040204020203" pitchFamily="34" charset="0"/>
              </a:rPr>
              <a:t> et al., </a:t>
            </a: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Segoe UI Semilight" panose="020B0402040204020203" pitchFamily="34" charset="0"/>
                <a:cs typeface="Segoe UI Semilight" panose="020B0402040204020203" pitchFamily="34" charset="0"/>
              </a:rPr>
              <a:t>Nature Methods (2011)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AF04853-84BB-49A3-89F2-2EA5B22065E7}"/>
              </a:ext>
            </a:extLst>
          </p:cNvPr>
          <p:cNvGrpSpPr/>
          <p:nvPr/>
        </p:nvGrpSpPr>
        <p:grpSpPr>
          <a:xfrm>
            <a:off x="-80415" y="1253033"/>
            <a:ext cx="12079357" cy="5155039"/>
            <a:chOff x="989934" y="1943620"/>
            <a:chExt cx="10063982" cy="4294949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A0DBFE3B-27E2-4E04-8E8A-9F531FDDC69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28" t="31488" r="8306" b="10949"/>
            <a:stretch/>
          </p:blipFill>
          <p:spPr>
            <a:xfrm>
              <a:off x="1194619" y="2292873"/>
              <a:ext cx="9859297" cy="3945696"/>
            </a:xfrm>
            <a:prstGeom prst="rect">
              <a:avLst/>
            </a:prstGeom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D4394279-5E1B-4A71-8479-30ACFF77B1E7}"/>
                </a:ext>
              </a:extLst>
            </p:cNvPr>
            <p:cNvSpPr/>
            <p:nvPr/>
          </p:nvSpPr>
          <p:spPr>
            <a:xfrm>
              <a:off x="989934" y="4622801"/>
              <a:ext cx="872067" cy="6434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93F6D2A9-20B0-4132-8B59-5CE7A94C8E8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185" t="19282" r="44700" b="73964"/>
            <a:stretch/>
          </p:blipFill>
          <p:spPr>
            <a:xfrm>
              <a:off x="5540375" y="1943620"/>
              <a:ext cx="1111250" cy="462944"/>
            </a:xfrm>
            <a:prstGeom prst="rect">
              <a:avLst/>
            </a:prstGeom>
          </p:spPr>
        </p:pic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C6A86E8B-EC2A-4FDB-94F0-FBB91FFED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0" lang="en-US" sz="3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rPr>
              <a:t>DDA is a poor predictor of SRM peptide performance</a:t>
            </a:r>
            <a:endParaRPr lang="en-US" sz="3800" dirty="0"/>
          </a:p>
        </p:txBody>
      </p:sp>
    </p:spTree>
    <p:extLst>
      <p:ext uri="{BB962C8B-B14F-4D97-AF65-F5344CB8AC3E}">
        <p14:creationId xmlns:p14="http://schemas.microsoft.com/office/powerpoint/2010/main" val="15714045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An external file that holds a picture, illustration, etc.&#10;Object name is zjw0081551190005.jpg">
            <a:extLst>
              <a:ext uri="{FF2B5EF4-FFF2-40B4-BE49-F238E27FC236}">
                <a16:creationId xmlns:a16="http://schemas.microsoft.com/office/drawing/2014/main" id="{67D10BDE-7831-4485-B611-920B2827EA1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533"/>
          <a:stretch/>
        </p:blipFill>
        <p:spPr bwMode="auto">
          <a:xfrm>
            <a:off x="3469729" y="1597572"/>
            <a:ext cx="5646552" cy="4061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A40DE43-102E-4D01-9953-0266BDC81DF3}"/>
              </a:ext>
            </a:extLst>
          </p:cNvPr>
          <p:cNvSpPr txBox="1"/>
          <p:nvPr/>
        </p:nvSpPr>
        <p:spPr>
          <a:xfrm>
            <a:off x="196276" y="6405910"/>
            <a:ext cx="36503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Segoe UI Semilight" panose="020B0402040204020203" pitchFamily="34" charset="0"/>
                <a:cs typeface="Segoe UI Semilight" panose="020B0402040204020203" pitchFamily="34" charset="0"/>
              </a:rPr>
              <a:t>Searle et al., Mol. Cell. Proteomics (2015)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C9EFE0B-2989-4267-BA28-97F645820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en-US" sz="3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rPr>
              <a:t>DIA is a better predictor of SRM peptide performance</a:t>
            </a:r>
            <a:endParaRPr lang="en-US" sz="3800" dirty="0"/>
          </a:p>
        </p:txBody>
      </p:sp>
    </p:spTree>
    <p:extLst>
      <p:ext uri="{BB962C8B-B14F-4D97-AF65-F5344CB8AC3E}">
        <p14:creationId xmlns:p14="http://schemas.microsoft.com/office/powerpoint/2010/main" val="16254787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9EFE0B-2989-4267-BA28-97F645820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en-US" sz="3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rPr>
              <a:t>DIA </a:t>
            </a:r>
            <a:r>
              <a:rPr lang="en-US" sz="3800" dirty="0">
                <a:solidFill>
                  <a:prstClr val="black"/>
                </a:solidFill>
              </a:rPr>
              <a:t>provides evidence useful for </a:t>
            </a:r>
            <a:r>
              <a:rPr kumimoji="0" lang="en-US" sz="3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rPr>
              <a:t>SRM peptide selection</a:t>
            </a:r>
            <a:endParaRPr lang="en-US" sz="3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92E4D23-AE89-D7CE-20AC-CCD2B289C9C6}"/>
              </a:ext>
            </a:extLst>
          </p:cNvPr>
          <p:cNvSpPr txBox="1"/>
          <p:nvPr/>
        </p:nvSpPr>
        <p:spPr>
          <a:xfrm>
            <a:off x="1672156" y="1654687"/>
            <a:ext cx="4142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Segoe UI Light" panose="020B0502040204020203" pitchFamily="34" charset="0"/>
                <a:cs typeface="Segoe UI Light" panose="020B0502040204020203" pitchFamily="34" charset="0"/>
              </a:rPr>
              <a:t>End goal: fragment ion quant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102CC48-2097-8A7B-F481-7AD62114D74A}"/>
              </a:ext>
            </a:extLst>
          </p:cNvPr>
          <p:cNvSpPr txBox="1"/>
          <p:nvPr/>
        </p:nvSpPr>
        <p:spPr>
          <a:xfrm>
            <a:off x="6844144" y="1314190"/>
            <a:ext cx="44484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Segoe UI Light" panose="020B0502040204020203" pitchFamily="34" charset="0"/>
                <a:cs typeface="Segoe UI Light" panose="020B0502040204020203" pitchFamily="34" charset="0"/>
              </a:rPr>
              <a:t>DIA more comprehensively measures fragment 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F3B2EE1-FB7B-2F18-41E0-EBD5C3C151B3}"/>
              </a:ext>
            </a:extLst>
          </p:cNvPr>
          <p:cNvSpPr txBox="1"/>
          <p:nvPr/>
        </p:nvSpPr>
        <p:spPr>
          <a:xfrm>
            <a:off x="10718354" y="3041615"/>
            <a:ext cx="574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MS1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393949F-4D47-59F3-0D7D-480C777926B4}"/>
              </a:ext>
            </a:extLst>
          </p:cNvPr>
          <p:cNvSpPr txBox="1"/>
          <p:nvPr/>
        </p:nvSpPr>
        <p:spPr>
          <a:xfrm>
            <a:off x="10718353" y="4946327"/>
            <a:ext cx="611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MS2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7B4D3F2-5945-9EFD-60F3-A06ADC8DB2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028" y="2116352"/>
            <a:ext cx="5274785" cy="401291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9806F70-2D75-5A9A-B5A4-30CEF8D295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8939" y="2203813"/>
            <a:ext cx="3619931" cy="213787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EFB5272-7F15-98E1-C862-94A7893F751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5576" y="4313610"/>
            <a:ext cx="3583294" cy="2243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149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15632</TotalTime>
  <Words>1250</Words>
  <Application>Microsoft Office PowerPoint</Application>
  <PresentationFormat>Widescreen</PresentationFormat>
  <Paragraphs>350</Paragraphs>
  <Slides>30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30</vt:i4>
      </vt:variant>
    </vt:vector>
  </HeadingPairs>
  <TitlesOfParts>
    <vt:vector size="42" baseType="lpstr">
      <vt:lpstr>Arial</vt:lpstr>
      <vt:lpstr>Arial Regular</vt:lpstr>
      <vt:lpstr>Calibri</vt:lpstr>
      <vt:lpstr>Miriam Fixed</vt:lpstr>
      <vt:lpstr>Open Sans</vt:lpstr>
      <vt:lpstr>Segoe UI</vt:lpstr>
      <vt:lpstr>Segoe UI Light</vt:lpstr>
      <vt:lpstr>Segoe UI Semibold</vt:lpstr>
      <vt:lpstr>Segoe UI Semilight</vt:lpstr>
      <vt:lpstr>1_Office Theme</vt:lpstr>
      <vt:lpstr>Office Theme</vt:lpstr>
      <vt:lpstr>2_Office Theme</vt:lpstr>
      <vt:lpstr>Using DIA to inform the development of Cerebrospinal Fluid triple quad assays</vt:lpstr>
      <vt:lpstr>Strategies for building a new targeted triple quad assay:</vt:lpstr>
      <vt:lpstr>Using recombinant proteins to select peptides</vt:lpstr>
      <vt:lpstr>Strategies for building a new targeted triple quad assay:</vt:lpstr>
      <vt:lpstr>DDA is a poor indicator of SRM peptide performance</vt:lpstr>
      <vt:lpstr>Strategies for building a new targeted triple quad assay:</vt:lpstr>
      <vt:lpstr>DDA is a poor predictor of SRM peptide performance</vt:lpstr>
      <vt:lpstr>DIA is a better predictor of SRM peptide performance</vt:lpstr>
      <vt:lpstr>DIA provides evidence useful for SRM peptide selection</vt:lpstr>
      <vt:lpstr>Strategies for building a new targeted triple quad assay:</vt:lpstr>
      <vt:lpstr>Gas-phase fractionated DIA: narrow isolation </vt:lpstr>
      <vt:lpstr>PowerPoint Presentation</vt:lpstr>
      <vt:lpstr>Replicate narrow DIA provide peptide knowledge base</vt:lpstr>
      <vt:lpstr>Replicate narrow DIA provide peptide knowledge base</vt:lpstr>
      <vt:lpstr>Replicate narrow DIA provide peptide knowledge base</vt:lpstr>
      <vt:lpstr>Replicate narrow DIA provide peptide knowledge base</vt:lpstr>
      <vt:lpstr>Replicate narrow DIA provide peptide knowledge base</vt:lpstr>
      <vt:lpstr>Application to Alzheimer’s disease proteins in CSF</vt:lpstr>
      <vt:lpstr>Application to Alzheimer’s disease proteins in CSF</vt:lpstr>
      <vt:lpstr>Not all proteins and peptides measured are reproducible</vt:lpstr>
      <vt:lpstr>In our DIA a majority of peptides have less than 20% CV</vt:lpstr>
      <vt:lpstr>Reproducibility of peptides decreases with increasing sequence length.</vt:lpstr>
      <vt:lpstr>Application to Alzheimer’s disease proteins in CSF</vt:lpstr>
      <vt:lpstr>Building an assay for Alzheimer’s disease proteins in CSF</vt:lpstr>
      <vt:lpstr>Peptides selected from narrow window DIA results perform similarly to previously characterized Alzheimer’s disease assay peptide selections</vt:lpstr>
      <vt:lpstr>DIA provides useful information for expediting development of multiple triple quadrupole assays</vt:lpstr>
      <vt:lpstr>DIA provides useful information for expediting development of multiple triple quadrupole assays</vt:lpstr>
      <vt:lpstr>We can mine the same data for different targets</vt:lpstr>
      <vt:lpstr>Acknowledgements</vt:lpstr>
      <vt:lpstr>Overview of our Skyline walk-through: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Data Independent Acquisition to Inform the Development of Cerebrospinal Fluid Triple Quadrupole Assays</dc:title>
  <dc:creator>plubell</dc:creator>
  <cp:lastModifiedBy>plubell</cp:lastModifiedBy>
  <cp:revision>25</cp:revision>
  <dcterms:created xsi:type="dcterms:W3CDTF">2022-03-13T21:40:08Z</dcterms:created>
  <dcterms:modified xsi:type="dcterms:W3CDTF">2023-03-29T20:36:05Z</dcterms:modified>
</cp:coreProperties>
</file>