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8" r:id="rId2"/>
    <p:sldId id="259" r:id="rId3"/>
    <p:sldId id="270" r:id="rId4"/>
    <p:sldId id="271" r:id="rId5"/>
    <p:sldId id="281" r:id="rId6"/>
    <p:sldId id="272" r:id="rId7"/>
    <p:sldId id="276" r:id="rId8"/>
    <p:sldId id="280" r:id="rId9"/>
    <p:sldId id="277" r:id="rId10"/>
    <p:sldId id="279" r:id="rId11"/>
    <p:sldId id="283" r:id="rId12"/>
    <p:sldId id="284" r:id="rId13"/>
    <p:sldId id="278" r:id="rId14"/>
    <p:sldId id="289" r:id="rId15"/>
    <p:sldId id="286" r:id="rId16"/>
    <p:sldId id="287" r:id="rId17"/>
    <p:sldId id="290" r:id="rId18"/>
    <p:sldId id="288" r:id="rId1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11E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9" autoAdjust="0"/>
    <p:restoredTop sz="84780" autoAdjust="0"/>
  </p:normalViewPr>
  <p:slideViewPr>
    <p:cSldViewPr>
      <p:cViewPr>
        <p:scale>
          <a:sx n="84" d="100"/>
          <a:sy n="84" d="100"/>
        </p:scale>
        <p:origin x="-153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648D68E-C15F-4075-BF7F-1DD5D288FD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920735D-E933-410B-9B66-E283FC3F3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1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FFF8C-C3A4-4233-9581-600AB67E0B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68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66100-A592-49E4-9339-EB860E5C5C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03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430B3-5B14-4D41-AD2C-39BFA4B3F2F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85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430B3-5B14-4D41-AD2C-39BFA4B3F2F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03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0735D-E933-410B-9B66-E283FC3F32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0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0735D-E933-410B-9B66-E283FC3F32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0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430B3-5B14-4D41-AD2C-39BFA4B3F2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85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430B3-5B14-4D41-AD2C-39BFA4B3F2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85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66100-A592-49E4-9339-EB860E5C5C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03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430B3-5B14-4D41-AD2C-39BFA4B3F2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85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950281-A35D-443A-8E43-FBCC486BB7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6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8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4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9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3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3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05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1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3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0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1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795EA-233B-4061-B254-8A671D761F3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03857-4852-40A6-9AF6-D6345F3B2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0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28600" y="152400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 smtClean="0">
                <a:solidFill>
                  <a:srgbClr val="FFFFCC"/>
                </a:solidFill>
                <a:latin typeface="Rockwell" pitchFamily="18" charset="0"/>
                <a:cs typeface="Arial" charset="0"/>
              </a:rPr>
              <a:t>The Human </a:t>
            </a:r>
            <a:r>
              <a:rPr lang="en-US" sz="4800" dirty="0">
                <a:solidFill>
                  <a:srgbClr val="FFFFCC"/>
                </a:solidFill>
                <a:latin typeface="Rockwell" pitchFamily="18" charset="0"/>
                <a:cs typeface="Arial" charset="0"/>
              </a:rPr>
              <a:t>Transcription Factor </a:t>
            </a:r>
            <a:r>
              <a:rPr lang="en-US" sz="4800" dirty="0" smtClean="0">
                <a:solidFill>
                  <a:srgbClr val="FFFFCC"/>
                </a:solidFill>
                <a:latin typeface="Rockwell" pitchFamily="18" charset="0"/>
                <a:cs typeface="Arial" charset="0"/>
              </a:rPr>
              <a:t>Proteome</a:t>
            </a:r>
            <a:endParaRPr lang="en-US" sz="4800" dirty="0">
              <a:solidFill>
                <a:srgbClr val="FFFFCC"/>
              </a:solidFill>
              <a:latin typeface="Rockwell" pitchFamily="18" charset="0"/>
              <a:cs typeface="Arial" charset="0"/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676400" y="4953000"/>
            <a:ext cx="5943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Andrew </a:t>
            </a:r>
            <a:r>
              <a:rPr lang="en-US" sz="2800" dirty="0" smtClean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Stergachis</a:t>
            </a:r>
          </a:p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Gill Sans MT" pitchFamily="34" charset="0"/>
                <a:cs typeface="Arial" charset="0"/>
              </a:rPr>
              <a:t>Stamatoyannopoulos Lab</a:t>
            </a:r>
            <a:endParaRPr lang="en-US" sz="2000" dirty="0">
              <a:solidFill>
                <a:schemeClr val="bg1"/>
              </a:solidFill>
              <a:latin typeface="Gill Sans MT" pitchFamily="34" charset="0"/>
              <a:cs typeface="Arial" charset="0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Dept. </a:t>
            </a:r>
            <a:r>
              <a:rPr lang="en-US" sz="2000" dirty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of Genome </a:t>
            </a:r>
            <a:r>
              <a:rPr lang="en-US" sz="2000" dirty="0" smtClean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Sciences</a:t>
            </a:r>
            <a:endParaRPr lang="en-US" sz="2000" dirty="0">
              <a:solidFill>
                <a:schemeClr val="bg1"/>
              </a:solidFill>
              <a:latin typeface="Gill Sans MT" pitchFamily="34" charset="0"/>
              <a:ea typeface="+mn-ea"/>
              <a:cs typeface="Arial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ill Sans MT" pitchFamily="34" charset="0"/>
                <a:ea typeface="+mn-ea"/>
                <a:cs typeface="Arial" charset="0"/>
              </a:rPr>
              <a:t>University of Washington</a:t>
            </a:r>
          </a:p>
        </p:txBody>
      </p:sp>
    </p:spTree>
    <p:extLst>
      <p:ext uri="{BB962C8B-B14F-4D97-AF65-F5344CB8AC3E}">
        <p14:creationId xmlns:p14="http://schemas.microsoft.com/office/powerpoint/2010/main" val="15029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Identification of proteotypic peptides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192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Data was acquired for 12,344 peptides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" y="3148042"/>
            <a:ext cx="36576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/>
            <a:r>
              <a:rPr lang="en-US" sz="1400" b="1" u="sng" dirty="0" smtClean="0"/>
              <a:t>Criterion used to determine peptide quality:</a:t>
            </a:r>
          </a:p>
          <a:p>
            <a:pPr marL="274320" indent="-274320">
              <a:spcAft>
                <a:spcPts val="600"/>
              </a:spcAft>
            </a:pPr>
            <a:r>
              <a:rPr lang="en-US" sz="1400" b="1" dirty="0" smtClean="0"/>
              <a:t>A</a:t>
            </a:r>
            <a:r>
              <a:rPr lang="en-US" sz="1400" b="1" dirty="0"/>
              <a:t>) </a:t>
            </a:r>
            <a:r>
              <a:rPr lang="en-US" sz="1400" b="1" dirty="0" smtClean="0"/>
              <a:t> </a:t>
            </a:r>
            <a:r>
              <a:rPr lang="en-US" sz="1400" dirty="0" smtClean="0"/>
              <a:t>A </a:t>
            </a:r>
            <a:r>
              <a:rPr lang="en-US" sz="1400" dirty="0"/>
              <a:t>prominent chromatographic peak with a signal intensity of at least </a:t>
            </a:r>
            <a:r>
              <a:rPr lang="en-US" sz="1400" dirty="0" smtClean="0"/>
              <a:t>60,000</a:t>
            </a:r>
            <a:endParaRPr lang="en-US" sz="1400" dirty="0"/>
          </a:p>
          <a:p>
            <a:pPr marL="274320" indent="-274320">
              <a:spcAft>
                <a:spcPts val="600"/>
              </a:spcAft>
            </a:pPr>
            <a:r>
              <a:rPr lang="en-US" sz="1400" b="1" dirty="0"/>
              <a:t>B) </a:t>
            </a:r>
            <a:r>
              <a:rPr lang="en-US" sz="1400" b="1" dirty="0" smtClean="0"/>
              <a:t> </a:t>
            </a:r>
            <a:r>
              <a:rPr lang="en-US" sz="1400" dirty="0" smtClean="0"/>
              <a:t>Two </a:t>
            </a:r>
            <a:r>
              <a:rPr lang="en-US" sz="1400" dirty="0"/>
              <a:t>or more data points were collected across the </a:t>
            </a:r>
            <a:r>
              <a:rPr lang="en-US" sz="1400" dirty="0" smtClean="0"/>
              <a:t>peak</a:t>
            </a:r>
            <a:endParaRPr lang="en-US" sz="1400" dirty="0"/>
          </a:p>
          <a:p>
            <a:pPr marL="274320" indent="-274320">
              <a:spcAft>
                <a:spcPts val="600"/>
              </a:spcAft>
            </a:pPr>
            <a:r>
              <a:rPr lang="en-US" sz="1400" b="1" dirty="0"/>
              <a:t>C) </a:t>
            </a:r>
            <a:r>
              <a:rPr lang="en-US" sz="1400" b="1" dirty="0" smtClean="0"/>
              <a:t> </a:t>
            </a:r>
            <a:r>
              <a:rPr lang="en-US" sz="1400" dirty="0" smtClean="0"/>
              <a:t>Three </a:t>
            </a:r>
            <a:r>
              <a:rPr lang="en-US" sz="1400" dirty="0"/>
              <a:t>or more </a:t>
            </a:r>
            <a:r>
              <a:rPr lang="en-US" sz="1400" dirty="0" smtClean="0"/>
              <a:t>product ions </a:t>
            </a:r>
            <a:r>
              <a:rPr lang="en-US" sz="1400" dirty="0"/>
              <a:t>not including y</a:t>
            </a:r>
            <a:r>
              <a:rPr lang="en-US" sz="1400" baseline="-25000" dirty="0"/>
              <a:t>3</a:t>
            </a:r>
            <a:r>
              <a:rPr lang="en-US" sz="1400" dirty="0"/>
              <a:t> co‐eluted to contribute to this peak </a:t>
            </a:r>
            <a:r>
              <a:rPr lang="en-US" sz="1400" dirty="0" smtClean="0"/>
              <a:t>signal</a:t>
            </a:r>
          </a:p>
          <a:p>
            <a:pPr marL="274320" indent="-274320">
              <a:spcAft>
                <a:spcPts val="600"/>
              </a:spcAft>
            </a:pPr>
            <a:r>
              <a:rPr lang="en-US" sz="1400" b="1" dirty="0" smtClean="0"/>
              <a:t>D</a:t>
            </a:r>
            <a:r>
              <a:rPr lang="en-US" sz="1400" b="1" dirty="0"/>
              <a:t>) </a:t>
            </a:r>
            <a:r>
              <a:rPr lang="en-US" sz="1400" b="1" dirty="0" smtClean="0"/>
              <a:t> </a:t>
            </a:r>
            <a:r>
              <a:rPr lang="en-US" sz="1400" dirty="0" smtClean="0"/>
              <a:t>The </a:t>
            </a:r>
            <a:r>
              <a:rPr lang="en-US" sz="1400" dirty="0"/>
              <a:t>chromatographic peak had a Gaussian elution </a:t>
            </a:r>
            <a:r>
              <a:rPr lang="en-US" sz="1400" dirty="0" smtClean="0"/>
              <a:t>profile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6355378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Stergachis et al., </a:t>
            </a:r>
            <a:r>
              <a:rPr lang="en-US" sz="1600" i="1" dirty="0" smtClean="0"/>
              <a:t>Nature Methods </a:t>
            </a:r>
            <a:r>
              <a:rPr lang="en-US" sz="1600" b="1" dirty="0" smtClean="0"/>
              <a:t>8</a:t>
            </a:r>
            <a:r>
              <a:rPr lang="en-US" sz="1600" dirty="0" smtClean="0"/>
              <a:t>, 1041 (2011).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61931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Annotated each peptide to identify those of high quality (quality score 1 or 2)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203829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4,927 peptides were identified with a quality score of 1 or 2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971800"/>
            <a:ext cx="3557340" cy="278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5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Correspondence with spectral databases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144252"/>
            <a:ext cx="4449712" cy="2913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25" y="1307068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Dot-product: </a:t>
            </a:r>
            <a:r>
              <a:rPr lang="en-US" dirty="0" smtClean="0"/>
              <a:t>Measure similarity between our SRM observed fragmentation patterns and database fragmentation patterns for the same peptide (1 = perfect match)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7601" y="6443246"/>
            <a:ext cx="5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2011_05_26 NIST </a:t>
            </a:r>
            <a:r>
              <a:rPr lang="en-US" sz="1600" dirty="0" smtClean="0"/>
              <a:t>H</a:t>
            </a:r>
            <a:r>
              <a:rPr lang="en-US" sz="1600" dirty="0"/>
              <a:t>. sapiens </a:t>
            </a:r>
            <a:r>
              <a:rPr lang="en-US" sz="1600" dirty="0" smtClean="0"/>
              <a:t>Ion Trap </a:t>
            </a:r>
            <a:r>
              <a:rPr lang="en-US" sz="1600" dirty="0"/>
              <a:t>peptide spectral library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145268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22% </a:t>
            </a:r>
            <a:r>
              <a:rPr lang="en-US" dirty="0"/>
              <a:t>(</a:t>
            </a:r>
            <a:r>
              <a:rPr lang="en-US" dirty="0" smtClean="0"/>
              <a:t>1,093/4,927</a:t>
            </a:r>
            <a:r>
              <a:rPr lang="en-US" dirty="0"/>
              <a:t>) of the quality score 1 and 2 peptides in </a:t>
            </a:r>
            <a:r>
              <a:rPr lang="en-US" dirty="0" smtClean="0"/>
              <a:t>our data </a:t>
            </a:r>
            <a:r>
              <a:rPr lang="en-US" dirty="0"/>
              <a:t>were represented in NIST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93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Relationship with other ranking systems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94" y="2511207"/>
            <a:ext cx="5156790" cy="32037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94" y="2511207"/>
            <a:ext cx="5156790" cy="32037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371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Proteins show an average Spearman correlation of 0.47 </a:t>
            </a:r>
            <a:r>
              <a:rPr lang="en-US" dirty="0" smtClean="0"/>
              <a:t>(range -0.45 to 0.85)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252" y="2286000"/>
            <a:ext cx="2128548" cy="25399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94" y="2511207"/>
            <a:ext cx="5540806" cy="320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2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03"/>
          <a:stretch/>
        </p:blipFill>
        <p:spPr>
          <a:xfrm>
            <a:off x="4914278" y="1371600"/>
            <a:ext cx="2130986" cy="14817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Identifying CTCF peptides </a:t>
            </a:r>
            <a:r>
              <a:rPr lang="en-US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vivo</a:t>
            </a:r>
            <a:endParaRPr lang="en-US" sz="28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45" y="2514600"/>
            <a:ext cx="3504910" cy="2974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45" y="2514600"/>
            <a:ext cx="3504910" cy="29746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03"/>
          <a:stretch/>
        </p:blipFill>
        <p:spPr>
          <a:xfrm>
            <a:off x="4914278" y="1371600"/>
            <a:ext cx="3543922" cy="1481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43"/>
          <a:stretch/>
        </p:blipFill>
        <p:spPr>
          <a:xfrm>
            <a:off x="4914278" y="1371600"/>
            <a:ext cx="3543922" cy="513513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247775" y="2400300"/>
            <a:ext cx="381000" cy="2667000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057400" y="2114490"/>
            <a:ext cx="121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CTCF</a:t>
            </a:r>
          </a:p>
        </p:txBody>
      </p:sp>
    </p:spTree>
    <p:extLst>
      <p:ext uri="{BB962C8B-B14F-4D97-AF65-F5344CB8AC3E}">
        <p14:creationId xmlns:p14="http://schemas.microsoft.com/office/powerpoint/2010/main" val="365366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382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4000" dirty="0" smtClean="0">
                <a:solidFill>
                  <a:schemeClr val="bg1"/>
                </a:solidFill>
                <a:latin typeface="Rockwell" pitchFamily="18" charset="0"/>
                <a:cs typeface="Arial" pitchFamily="34" charset="0"/>
              </a:rPr>
              <a:t>Part III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Rockwell" pitchFamily="18" charset="0"/>
                <a:cs typeface="Arial" pitchFamily="34" charset="0"/>
              </a:rPr>
              <a:t>Compartmentalization of human TFs within the nucleus</a:t>
            </a:r>
            <a:endParaRPr lang="en-US" sz="4000" dirty="0">
              <a:solidFill>
                <a:schemeClr val="bg1"/>
              </a:solidFill>
              <a:latin typeface="Rockwell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Compartmentalization of the nuclear proteome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0" y="1598474"/>
            <a:ext cx="6195150" cy="36935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1200" y="4713744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Transcription factors (TFs) must find their binding sites and recruit appropriate co-regulators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265474"/>
            <a:ext cx="2514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Nuclear structures:</a:t>
            </a:r>
          </a:p>
          <a:p>
            <a:r>
              <a:rPr lang="en-US" b="1" i="1" dirty="0" smtClean="0"/>
              <a:t>     Heterochromatin</a:t>
            </a:r>
            <a:endParaRPr lang="en-US" b="1" i="1" dirty="0"/>
          </a:p>
          <a:p>
            <a:r>
              <a:rPr lang="en-US" b="1" i="1" dirty="0"/>
              <a:t> </a:t>
            </a:r>
            <a:r>
              <a:rPr lang="en-US" b="1" i="1" dirty="0" smtClean="0"/>
              <a:t>    Euchromatin</a:t>
            </a:r>
          </a:p>
          <a:p>
            <a:r>
              <a:rPr lang="en-US" b="1" i="1" dirty="0"/>
              <a:t> </a:t>
            </a:r>
            <a:r>
              <a:rPr lang="en-US" b="1" i="1" dirty="0" smtClean="0"/>
              <a:t>    Nucleoli</a:t>
            </a:r>
          </a:p>
          <a:p>
            <a:r>
              <a:rPr lang="en-US" b="1" i="1" dirty="0"/>
              <a:t> </a:t>
            </a:r>
            <a:r>
              <a:rPr lang="en-US" b="1" i="1" dirty="0" smtClean="0"/>
              <a:t>    Splicing factories</a:t>
            </a:r>
          </a:p>
          <a:p>
            <a:r>
              <a:rPr lang="en-US" b="1" i="1" dirty="0"/>
              <a:t> </a:t>
            </a:r>
            <a:r>
              <a:rPr lang="en-US" b="1" i="1" dirty="0" smtClean="0"/>
              <a:t>    …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486400" y="4189274"/>
            <a:ext cx="381000" cy="4571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8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3000"/>
            <a:ext cx="2930410" cy="46264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3000"/>
            <a:ext cx="1485777" cy="12114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72" y="3996924"/>
            <a:ext cx="3701186" cy="17750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" y="1143000"/>
            <a:ext cx="152400" cy="1304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5923737"/>
            <a:ext cx="2247047" cy="3732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295400"/>
            <a:ext cx="3954758" cy="4476533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211153" y="4121960"/>
            <a:ext cx="1942247" cy="198614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048000" y="2590800"/>
            <a:ext cx="2286000" cy="3140573"/>
            <a:chOff x="2895600" y="2743200"/>
            <a:chExt cx="2286000" cy="3140573"/>
          </a:xfrm>
        </p:grpSpPr>
        <p:sp>
          <p:nvSpPr>
            <p:cNvPr id="24" name="TextBox 23"/>
            <p:cNvSpPr txBox="1"/>
            <p:nvPr/>
          </p:nvSpPr>
          <p:spPr>
            <a:xfrm>
              <a:off x="3227014" y="3893403"/>
              <a:ext cx="19545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Measure protein abundance using targeted proteomics</a:t>
              </a:r>
              <a:endParaRPr lang="en-US" sz="1600" dirty="0"/>
            </a:p>
          </p:txBody>
        </p:sp>
        <p:sp>
          <p:nvSpPr>
            <p:cNvPr id="17" name="Right Brace 16"/>
            <p:cNvSpPr/>
            <p:nvPr/>
          </p:nvSpPr>
          <p:spPr>
            <a:xfrm>
              <a:off x="2895600" y="2743200"/>
              <a:ext cx="315433" cy="3140573"/>
            </a:xfrm>
            <a:prstGeom prst="rightBrace">
              <a:avLst>
                <a:gd name="adj1" fmla="val 38670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19088" y="6336268"/>
            <a:ext cx="747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Quantification of the compartmentalization ~100 TFs in K562 nuclei (WP256)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211153" y="2461890"/>
            <a:ext cx="1942247" cy="198614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11153" y="3084181"/>
            <a:ext cx="1942247" cy="198614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Distribution of TFs across nuclear chromatin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1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/>
      <p:bldP spid="29" grpId="0" animBg="1"/>
      <p:bldP spid="29" grpId="1" animBg="1"/>
      <p:bldP spid="30" grpId="0" animBg="1"/>
      <p:bldP spid="3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12699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Myriad Pro"/>
                <a:cs typeface="Myriad Pro"/>
              </a:rPr>
              <a:t>Summary</a:t>
            </a:r>
            <a:endParaRPr lang="en-US" sz="3600" dirty="0">
              <a:solidFill>
                <a:schemeClr val="bg1"/>
              </a:solidFill>
              <a:latin typeface="Myriad Pro"/>
              <a:cs typeface="Myriad Pro"/>
            </a:endParaRPr>
          </a:p>
        </p:txBody>
      </p:sp>
      <p:sp>
        <p:nvSpPr>
          <p:cNvPr id="8" name="Rounded Rectangle 7"/>
          <p:cNvSpPr>
            <a:spLocks noChangeAspect="1"/>
          </p:cNvSpPr>
          <p:nvPr/>
        </p:nvSpPr>
        <p:spPr>
          <a:xfrm>
            <a:off x="571500" y="2468593"/>
            <a:ext cx="3048000" cy="3070130"/>
          </a:xfrm>
          <a:prstGeom prst="roundRect">
            <a:avLst/>
          </a:prstGeom>
          <a:solidFill>
            <a:schemeClr val="bg1"/>
          </a:solidFill>
          <a:ln w="57150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4"/>
          <p:cNvSpPr txBox="1">
            <a:spLocks noChangeAspect="1" noChangeArrowheads="1"/>
          </p:cNvSpPr>
          <p:nvPr/>
        </p:nvSpPr>
        <p:spPr bwMode="auto">
          <a:xfrm>
            <a:off x="152400" y="1703686"/>
            <a:ext cx="3886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000" b="1" dirty="0" smtClean="0">
                <a:solidFill>
                  <a:srgbClr val="FFFFCC"/>
                </a:solidFill>
                <a:latin typeface="Myriad Pro" pitchFamily="34" charset="0"/>
              </a:rPr>
              <a:t>High-throughput empirical </a:t>
            </a:r>
            <a:r>
              <a:rPr lang="en-US" sz="2000" b="1" dirty="0">
                <a:solidFill>
                  <a:srgbClr val="FFFFCC"/>
                </a:solidFill>
                <a:latin typeface="Myriad Pro" pitchFamily="34" charset="0"/>
              </a:rPr>
              <a:t>generation of SRM methods</a:t>
            </a:r>
          </a:p>
        </p:txBody>
      </p:sp>
      <p:sp>
        <p:nvSpPr>
          <p:cNvPr id="11" name="TextBox 4"/>
          <p:cNvSpPr txBox="1">
            <a:spLocks noChangeAspect="1" noChangeArrowheads="1"/>
          </p:cNvSpPr>
          <p:nvPr/>
        </p:nvSpPr>
        <p:spPr bwMode="auto">
          <a:xfrm>
            <a:off x="5029200" y="1703686"/>
            <a:ext cx="3962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FFFFCC"/>
                </a:solidFill>
                <a:latin typeface="Myriad Pro" pitchFamily="34" charset="0"/>
              </a:rPr>
              <a:t>Compartmentalization </a:t>
            </a:r>
            <a:r>
              <a:rPr lang="en-US" sz="2000" b="1" dirty="0" smtClean="0">
                <a:solidFill>
                  <a:srgbClr val="FFFFCC"/>
                </a:solidFill>
                <a:latin typeface="Myriad Pro" pitchFamily="34" charset="0"/>
              </a:rPr>
              <a:t>of</a:t>
            </a:r>
          </a:p>
          <a:p>
            <a:pPr algn="ctr" eaLnBrk="1" hangingPunct="1"/>
            <a:r>
              <a:rPr lang="en-US" sz="2000" b="1" dirty="0" smtClean="0">
                <a:solidFill>
                  <a:srgbClr val="FFFFCC"/>
                </a:solidFill>
                <a:latin typeface="Myriad Pro" pitchFamily="34" charset="0"/>
              </a:rPr>
              <a:t>human </a:t>
            </a:r>
            <a:r>
              <a:rPr lang="en-US" sz="2000" b="1" dirty="0">
                <a:solidFill>
                  <a:srgbClr val="FFFFCC"/>
                </a:solidFill>
                <a:latin typeface="Myriad Pro" pitchFamily="34" charset="0"/>
              </a:rPr>
              <a:t>TFs within the nucleus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74" b="5607"/>
          <a:stretch/>
        </p:blipFill>
        <p:spPr>
          <a:xfrm>
            <a:off x="1012208" y="2667000"/>
            <a:ext cx="2264392" cy="2738359"/>
          </a:xfrm>
          <a:prstGeom prst="rect">
            <a:avLst/>
          </a:prstGeom>
        </p:spPr>
      </p:pic>
      <p:sp>
        <p:nvSpPr>
          <p:cNvPr id="19" name="Rounded Rectangle 18"/>
          <p:cNvSpPr>
            <a:spLocks noChangeAspect="1"/>
          </p:cNvSpPr>
          <p:nvPr/>
        </p:nvSpPr>
        <p:spPr>
          <a:xfrm>
            <a:off x="5486400" y="2468593"/>
            <a:ext cx="3048000" cy="3070130"/>
          </a:xfrm>
          <a:prstGeom prst="roundRect">
            <a:avLst/>
          </a:prstGeom>
          <a:solidFill>
            <a:schemeClr val="bg1"/>
          </a:solidFill>
          <a:ln w="57150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667000"/>
            <a:ext cx="2286000" cy="258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Acknowledgments</a:t>
            </a:r>
            <a:endParaRPr lang="en-US" sz="28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43400" y="1295400"/>
            <a:ext cx="457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 smtClean="0"/>
              <a:t>Posters to see!</a:t>
            </a:r>
          </a:p>
          <a:p>
            <a:pPr marL="914400" indent="-914400"/>
            <a:r>
              <a:rPr lang="en-US" b="1" dirty="0" smtClean="0"/>
              <a:t>WP407 </a:t>
            </a:r>
            <a:r>
              <a:rPr lang="en-US" dirty="0" smtClean="0"/>
              <a:t>– Panorama: A repository of targeted proteomics assays for Skyline</a:t>
            </a:r>
          </a:p>
          <a:p>
            <a:pPr marL="914400" indent="-914400"/>
            <a:r>
              <a:rPr lang="en-US" b="1" dirty="0" smtClean="0"/>
              <a:t>WP256 </a:t>
            </a:r>
            <a:r>
              <a:rPr lang="en-US" dirty="0" smtClean="0"/>
              <a:t>– Functional </a:t>
            </a:r>
            <a:r>
              <a:rPr lang="en-US" dirty="0"/>
              <a:t>assortment of human transcription factors into defined chromatin niches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00" y="4038600"/>
            <a:ext cx="3733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Chromatin Biology</a:t>
            </a:r>
          </a:p>
          <a:p>
            <a:pPr lvl="1"/>
            <a:r>
              <a:rPr lang="en-US" dirty="0" smtClean="0"/>
              <a:t>John Stamatoyannopoulos (UW)</a:t>
            </a:r>
          </a:p>
          <a:p>
            <a:pPr lvl="1"/>
            <a:r>
              <a:rPr lang="en-US" dirty="0" err="1" smtClean="0"/>
              <a:t>Hao</a:t>
            </a:r>
            <a:r>
              <a:rPr lang="en-US" dirty="0" smtClean="0"/>
              <a:t> Wang (UW)</a:t>
            </a:r>
          </a:p>
          <a:p>
            <a:pPr lvl="1"/>
            <a:r>
              <a:rPr lang="en-US" dirty="0" smtClean="0"/>
              <a:t>Matt </a:t>
            </a:r>
            <a:r>
              <a:rPr lang="en-US" dirty="0" err="1" smtClean="0"/>
              <a:t>Maurano</a:t>
            </a:r>
            <a:r>
              <a:rPr lang="en-US" dirty="0" smtClean="0"/>
              <a:t> (UW)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1295400"/>
            <a:ext cx="3733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Proteomics</a:t>
            </a:r>
          </a:p>
          <a:p>
            <a:pPr lvl="1"/>
            <a:r>
              <a:rPr lang="en-US" dirty="0" smtClean="0"/>
              <a:t>Michael </a:t>
            </a:r>
            <a:r>
              <a:rPr lang="en-US" dirty="0" err="1" smtClean="0"/>
              <a:t>MacCoss</a:t>
            </a:r>
            <a:r>
              <a:rPr lang="en-US" dirty="0" smtClean="0"/>
              <a:t> (UW)</a:t>
            </a:r>
          </a:p>
          <a:p>
            <a:pPr lvl="1"/>
            <a:r>
              <a:rPr lang="en-US" dirty="0" smtClean="0"/>
              <a:t>Brendan MacLean (UW)</a:t>
            </a:r>
          </a:p>
          <a:p>
            <a:pPr lvl="1"/>
            <a:r>
              <a:rPr lang="en-US" dirty="0" smtClean="0"/>
              <a:t>Kristen Lee (UW)</a:t>
            </a:r>
          </a:p>
          <a:p>
            <a:pPr lvl="1"/>
            <a:r>
              <a:rPr lang="en-US" dirty="0" err="1" smtClean="0"/>
              <a:t>Priska</a:t>
            </a:r>
            <a:r>
              <a:rPr lang="en-US" dirty="0" smtClean="0"/>
              <a:t> von Haller (UWPR)</a:t>
            </a:r>
          </a:p>
          <a:p>
            <a:pPr lvl="1"/>
            <a:r>
              <a:rPr lang="en-US" dirty="0" smtClean="0"/>
              <a:t>Daniela </a:t>
            </a:r>
            <a:r>
              <a:rPr lang="en-US" dirty="0" err="1" smtClean="0"/>
              <a:t>Tomazela</a:t>
            </a:r>
            <a:r>
              <a:rPr lang="en-US" dirty="0" smtClean="0"/>
              <a:t> (UW)</a:t>
            </a:r>
          </a:p>
          <a:p>
            <a:pPr lvl="1"/>
            <a:r>
              <a:rPr lang="en-US" dirty="0" smtClean="0"/>
              <a:t>Michael </a:t>
            </a:r>
            <a:r>
              <a:rPr lang="en-US" dirty="0" err="1" smtClean="0"/>
              <a:t>Bereman</a:t>
            </a:r>
            <a:r>
              <a:rPr lang="en-US" dirty="0" smtClean="0"/>
              <a:t> (UW)</a:t>
            </a:r>
          </a:p>
          <a:p>
            <a:pPr lvl="1"/>
            <a:r>
              <a:rPr lang="en-US" dirty="0" smtClean="0"/>
              <a:t>Eric </a:t>
            </a:r>
            <a:r>
              <a:rPr lang="en-US" dirty="0" err="1" smtClean="0"/>
              <a:t>Hommema</a:t>
            </a:r>
            <a:r>
              <a:rPr lang="en-US" dirty="0" smtClean="0"/>
              <a:t> (Thermo)</a:t>
            </a:r>
          </a:p>
          <a:p>
            <a:pPr lvl="1"/>
            <a:r>
              <a:rPr lang="en-US" dirty="0" smtClean="0"/>
              <a:t>John Rogers (Thermo)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5398294"/>
            <a:ext cx="7162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Funding</a:t>
            </a:r>
          </a:p>
          <a:p>
            <a:pPr lvl="1"/>
            <a:r>
              <a:rPr lang="en-US" dirty="0"/>
              <a:t>University of </a:t>
            </a:r>
            <a:r>
              <a:rPr lang="en-US" dirty="0" smtClean="0"/>
              <a:t>Washington's </a:t>
            </a:r>
            <a:r>
              <a:rPr lang="en-US" dirty="0"/>
              <a:t>Proteomics </a:t>
            </a:r>
            <a:r>
              <a:rPr lang="en-US" dirty="0" smtClean="0"/>
              <a:t>Resource (UWPR)</a:t>
            </a:r>
          </a:p>
          <a:p>
            <a:pPr lvl="1"/>
            <a:r>
              <a:rPr lang="en-US" dirty="0"/>
              <a:t>Thermo Scientific Pierce Human In Vitro </a:t>
            </a:r>
            <a:r>
              <a:rPr lang="en-US" dirty="0" smtClean="0"/>
              <a:t>Translation </a:t>
            </a:r>
            <a:r>
              <a:rPr lang="en-US" dirty="0"/>
              <a:t>Research Grant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NIDDK F30 fellowship</a:t>
            </a:r>
          </a:p>
        </p:txBody>
      </p:sp>
    </p:spTree>
    <p:extLst>
      <p:ext uri="{BB962C8B-B14F-4D97-AF65-F5344CB8AC3E}">
        <p14:creationId xmlns:p14="http://schemas.microsoft.com/office/powerpoint/2010/main" val="27477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04800" y="2057400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CC"/>
                </a:solidFill>
                <a:latin typeface="Myriad Pro" pitchFamily="34" charset="0"/>
                <a:ea typeface="+mn-ea"/>
                <a:cs typeface="Arial" charset="0"/>
              </a:rPr>
              <a:t>Part I </a:t>
            </a:r>
            <a:r>
              <a:rPr lang="en-US" sz="2800" dirty="0" smtClean="0">
                <a:solidFill>
                  <a:srgbClr val="FFFFCC"/>
                </a:solidFill>
                <a:latin typeface="Myriad Pro" pitchFamily="34" charset="0"/>
                <a:ea typeface="+mn-ea"/>
                <a:cs typeface="Arial" charset="0"/>
              </a:rPr>
              <a:t>– </a:t>
            </a:r>
            <a:r>
              <a:rPr lang="en-US" sz="2800" dirty="0" smtClean="0">
                <a:solidFill>
                  <a:srgbClr val="FFFFCC"/>
                </a:solidFill>
                <a:latin typeface="Myriad Pro" pitchFamily="34" charset="0"/>
                <a:cs typeface="Arial" charset="0"/>
              </a:rPr>
              <a:t>Brief background on transcription factors (TFs)</a:t>
            </a:r>
            <a:endParaRPr lang="en-US" sz="2800" dirty="0">
              <a:solidFill>
                <a:srgbClr val="FFFFCC"/>
              </a:solidFill>
              <a:latin typeface="Myriad Pro" pitchFamily="34" charset="0"/>
              <a:ea typeface="+mn-ea"/>
              <a:cs typeface="Arial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04800" y="3153738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CC"/>
                </a:solidFill>
                <a:latin typeface="Myriad Pro" pitchFamily="34" charset="0"/>
                <a:cs typeface="Arial" charset="0"/>
              </a:rPr>
              <a:t>Part II – High-throughput generation of SRM </a:t>
            </a:r>
            <a:r>
              <a:rPr lang="en-US" sz="2800" dirty="0" smtClean="0">
                <a:solidFill>
                  <a:srgbClr val="FFFFCC"/>
                </a:solidFill>
                <a:latin typeface="Myriad Pro" pitchFamily="34" charset="0"/>
                <a:cs typeface="Arial" charset="0"/>
              </a:rPr>
              <a:t>methods</a:t>
            </a:r>
            <a:endParaRPr lang="en-US" sz="2800" dirty="0">
              <a:solidFill>
                <a:srgbClr val="FFFFCC"/>
              </a:solidFill>
              <a:latin typeface="Myriad Pro" pitchFamily="34" charset="0"/>
              <a:cs typeface="Arial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04800" y="4250076"/>
            <a:ext cx="883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FFFFCC"/>
                </a:solidFill>
                <a:latin typeface="Myriad Pro" pitchFamily="34" charset="0"/>
              </a:rPr>
              <a:t>Part III </a:t>
            </a:r>
            <a:r>
              <a:rPr lang="en-US" sz="2800" dirty="0" smtClean="0">
                <a:solidFill>
                  <a:srgbClr val="FFFFCC"/>
                </a:solidFill>
                <a:latin typeface="Myriad Pro" pitchFamily="34" charset="0"/>
              </a:rPr>
              <a:t>– Compartmentalization of TFs within the nucleus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" y="12699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Myriad Pro"/>
                <a:cs typeface="Myriad Pro"/>
              </a:rPr>
              <a:t>Overview</a:t>
            </a:r>
            <a:endParaRPr lang="en-US" sz="3600" dirty="0">
              <a:solidFill>
                <a:schemeClr val="bg1"/>
              </a:solidFill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5144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nuclear proteome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0" y="1371600"/>
            <a:ext cx="6195150" cy="36935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86400" y="448687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Transcription factors (TFs):</a:t>
            </a:r>
          </a:p>
          <a:p>
            <a:pPr lvl="1"/>
            <a:r>
              <a:rPr lang="en-US" dirty="0" smtClean="0"/>
              <a:t>Sequence-specific DNA-binding proteins that mediate transcriptional regulation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486400" y="3962400"/>
            <a:ext cx="381000" cy="4571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448687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Nuclear proteins:</a:t>
            </a:r>
          </a:p>
          <a:p>
            <a:r>
              <a:rPr lang="en-US" dirty="0" smtClean="0"/>
              <a:t>     Histones</a:t>
            </a:r>
          </a:p>
          <a:p>
            <a:r>
              <a:rPr lang="en-US" dirty="0" smtClean="0"/>
              <a:t>     Structural components</a:t>
            </a:r>
          </a:p>
          <a:p>
            <a:r>
              <a:rPr lang="en-US" dirty="0"/>
              <a:t> </a:t>
            </a:r>
            <a:r>
              <a:rPr lang="en-US" dirty="0" smtClean="0"/>
              <a:t>    Ribosomal proteins</a:t>
            </a:r>
          </a:p>
          <a:p>
            <a:r>
              <a:rPr lang="en-US" dirty="0"/>
              <a:t> </a:t>
            </a:r>
            <a:r>
              <a:rPr lang="en-US" dirty="0" smtClean="0"/>
              <a:t>   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61722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Millions of copies per nuclei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6172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Thousands of copies per nuclei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5638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dirty="0" smtClean="0"/>
              <a:t>(~1,400 human TFs)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349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Need a new experimental paradigm for TFs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24000"/>
            <a:ext cx="830579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Most human TFs have gone unseen by ‘shotgun’ proteomics approaches</a:t>
            </a:r>
            <a:endParaRPr lang="en-US" sz="19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1066800"/>
            <a:ext cx="830579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Most human TFs lack good antibodies</a:t>
            </a:r>
            <a:endParaRPr lang="en-US" sz="19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5385137"/>
            <a:ext cx="83057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Need to identify for each TF protein: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900" dirty="0" smtClean="0"/>
              <a:t>  Best responding, ’proteotypic,’ peptides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627" y="2057400"/>
            <a:ext cx="4300373" cy="2865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627" y="2057400"/>
            <a:ext cx="4300373" cy="28651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1" y="6443246"/>
            <a:ext cx="5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2011_05_26 NIST </a:t>
            </a:r>
            <a:r>
              <a:rPr lang="en-US" sz="1600" dirty="0" smtClean="0"/>
              <a:t>H</a:t>
            </a:r>
            <a:r>
              <a:rPr lang="en-US" sz="1600" dirty="0"/>
              <a:t>. sapiens </a:t>
            </a:r>
            <a:r>
              <a:rPr lang="en-US" sz="1600" dirty="0" smtClean="0"/>
              <a:t>Ion Trap </a:t>
            </a:r>
            <a:r>
              <a:rPr lang="en-US" sz="1600" dirty="0"/>
              <a:t>peptide spectral library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4953000"/>
            <a:ext cx="830579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Selected Reaction Monitoring (SRM) should be more sensitive</a:t>
            </a:r>
            <a:endParaRPr lang="en-US" sz="19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5943600"/>
            <a:ext cx="830579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 startAt="2"/>
            </a:pPr>
            <a:r>
              <a:rPr lang="en-US" sz="1900" dirty="0" smtClean="0"/>
              <a:t>Fragmentation patterns of these ‘proteotypic peptides</a:t>
            </a:r>
          </a:p>
        </p:txBody>
      </p:sp>
    </p:spTree>
    <p:extLst>
      <p:ext uri="{BB962C8B-B14F-4D97-AF65-F5344CB8AC3E}">
        <p14:creationId xmlns:p14="http://schemas.microsoft.com/office/powerpoint/2010/main" val="143644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9" grpId="0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382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4000" dirty="0" smtClean="0">
                <a:solidFill>
                  <a:schemeClr val="bg1"/>
                </a:solidFill>
                <a:latin typeface="Rockwell" pitchFamily="18" charset="0"/>
                <a:cs typeface="Arial" pitchFamily="34" charset="0"/>
              </a:rPr>
              <a:t>Part II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Rockwell" pitchFamily="18" charset="0"/>
                <a:cs typeface="Arial" pitchFamily="34" charset="0"/>
              </a:rPr>
              <a:t>High-throughput empirical generation of SRM methods</a:t>
            </a:r>
            <a:endParaRPr lang="en-US" sz="4000" dirty="0">
              <a:solidFill>
                <a:schemeClr val="bg1"/>
              </a:solidFill>
              <a:latin typeface="Rockwell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20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Empirical identification of proteotypic peptides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Figure 1.png"/>
          <p:cNvPicPr>
            <a:picLocks noChangeAspect="1"/>
          </p:cNvPicPr>
          <p:nvPr/>
        </p:nvPicPr>
        <p:blipFill>
          <a:blip r:embed="rId3" cstate="print"/>
          <a:srcRect l="2919" r="48954" b="76666"/>
          <a:stretch>
            <a:fillRect/>
          </a:stretch>
        </p:blipFill>
        <p:spPr>
          <a:xfrm>
            <a:off x="5000625" y="2016714"/>
            <a:ext cx="3919262" cy="17892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96"/>
          <a:stretch/>
        </p:blipFill>
        <p:spPr>
          <a:xfrm>
            <a:off x="838200" y="1335421"/>
            <a:ext cx="3352800" cy="1026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05" b="52102"/>
          <a:stretch/>
        </p:blipFill>
        <p:spPr>
          <a:xfrm>
            <a:off x="838200" y="2362200"/>
            <a:ext cx="3352800" cy="657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98" b="34222"/>
          <a:stretch/>
        </p:blipFill>
        <p:spPr>
          <a:xfrm>
            <a:off x="838200" y="3019426"/>
            <a:ext cx="3352800" cy="6286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78" b="17111"/>
          <a:stretch/>
        </p:blipFill>
        <p:spPr>
          <a:xfrm>
            <a:off x="838200" y="3648076"/>
            <a:ext cx="3352800" cy="6015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89"/>
          <a:stretch/>
        </p:blipFill>
        <p:spPr>
          <a:xfrm>
            <a:off x="838200" y="4249669"/>
            <a:ext cx="3352800" cy="6015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48200" y="6443246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Stergachis et al., </a:t>
            </a:r>
            <a:r>
              <a:rPr lang="en-US" sz="1600" i="1" dirty="0" smtClean="0"/>
              <a:t>Nature Methods </a:t>
            </a:r>
            <a:r>
              <a:rPr lang="en-US" sz="1600" b="1" dirty="0" smtClean="0"/>
              <a:t>8</a:t>
            </a:r>
            <a:r>
              <a:rPr lang="en-US" sz="1600" dirty="0" smtClean="0"/>
              <a:t>, 1041 (2011).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5232737"/>
            <a:ext cx="8305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Able to identify: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  Best responding, ’proteotypic,’ peptides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012" y="2016714"/>
            <a:ext cx="1505588" cy="1152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77" y="3666850"/>
            <a:ext cx="1359296" cy="12861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1000" y="5867400"/>
            <a:ext cx="8305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 startAt="2"/>
            </a:pPr>
            <a:r>
              <a:rPr lang="en-US" sz="2000" dirty="0" smtClean="0"/>
              <a:t>Fragmentation patterns of these ‘proteotypic peptides</a:t>
            </a:r>
          </a:p>
        </p:txBody>
      </p:sp>
    </p:spTree>
    <p:extLst>
      <p:ext uri="{BB962C8B-B14F-4D97-AF65-F5344CB8AC3E}">
        <p14:creationId xmlns:p14="http://schemas.microsoft.com/office/powerpoint/2010/main" val="15220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07"/>
          <a:stretch/>
        </p:blipFill>
        <p:spPr>
          <a:xfrm>
            <a:off x="290876" y="1612127"/>
            <a:ext cx="5988216" cy="25740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Rapid production of enriched full-length proteins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76" y="1612127"/>
            <a:ext cx="5988216" cy="41790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76" y="1612127"/>
            <a:ext cx="8548324" cy="41790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" y="1612127"/>
            <a:ext cx="381000" cy="292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396" y="2895600"/>
            <a:ext cx="1505588" cy="115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3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Rapid production of enriched full-length proteins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066800"/>
            <a:ext cx="724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Performed absolute quantification on all 730 </a:t>
            </a:r>
            <a:r>
              <a:rPr lang="en-US" b="1" i="1" dirty="0" smtClean="0"/>
              <a:t>in vitro</a:t>
            </a:r>
            <a:r>
              <a:rPr lang="en-US" b="1" dirty="0" smtClean="0"/>
              <a:t>-synthesized proteins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49" y="3058129"/>
            <a:ext cx="4102351" cy="3190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148" y="1600200"/>
            <a:ext cx="1505588" cy="11520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6400800"/>
            <a:ext cx="868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More details are available through the  </a:t>
            </a:r>
            <a:r>
              <a:rPr lang="en-US" sz="1600" b="1" i="1" dirty="0" smtClean="0"/>
              <a:t>Absolute Quantification</a:t>
            </a:r>
            <a:r>
              <a:rPr lang="en-US" sz="1600" dirty="0" smtClean="0"/>
              <a:t> tutorial posted on the Skyline website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3517136" y="1752719"/>
            <a:ext cx="34932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GST peptides quantified: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LLLEYLEEK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IEAIPQIDK</a:t>
            </a:r>
          </a:p>
        </p:txBody>
      </p:sp>
    </p:spTree>
    <p:extLst>
      <p:ext uri="{BB962C8B-B14F-4D97-AF65-F5344CB8AC3E}">
        <p14:creationId xmlns:p14="http://schemas.microsoft.com/office/powerpoint/2010/main" val="133296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111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625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Identification of proteotypic peptides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171717"/>
            <a:ext cx="3744159" cy="24321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171717"/>
            <a:ext cx="3689300" cy="33052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990600"/>
            <a:ext cx="868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Using Skyline, we monitored for each protein: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Fully </a:t>
            </a:r>
            <a:r>
              <a:rPr lang="en-US" dirty="0" err="1" smtClean="0"/>
              <a:t>tryptic</a:t>
            </a:r>
            <a:r>
              <a:rPr lang="en-US" dirty="0" smtClean="0"/>
              <a:t> peptides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7-23 amino acids in length (+2 charge state </a:t>
            </a:r>
            <a:r>
              <a:rPr lang="en-US" dirty="0" err="1" smtClean="0"/>
              <a:t>monoisotopic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/>
              <a:t>y</a:t>
            </a:r>
            <a:r>
              <a:rPr lang="en-US" baseline="-25000" dirty="0" smtClean="0"/>
              <a:t>3</a:t>
            </a:r>
            <a:r>
              <a:rPr lang="en-US" dirty="0" smtClean="0"/>
              <a:t> to y</a:t>
            </a:r>
            <a:r>
              <a:rPr lang="en-US" baseline="-25000" dirty="0" smtClean="0"/>
              <a:t>n-1</a:t>
            </a:r>
            <a:r>
              <a:rPr lang="en-US" dirty="0" smtClean="0"/>
              <a:t> product ions (+1 charge state </a:t>
            </a:r>
            <a:r>
              <a:rPr lang="en-US" dirty="0" err="1" smtClean="0"/>
              <a:t>monoisotopic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22860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In total, we monitored &gt;100,000 product 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6324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Panorama (WP407) – </a:t>
            </a:r>
            <a:r>
              <a:rPr lang="en-US" b="1" dirty="0" err="1" smtClean="0"/>
              <a:t>Vagisha</a:t>
            </a:r>
            <a:r>
              <a:rPr lang="en-US" b="1" dirty="0" smtClean="0"/>
              <a:t> Sharma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212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5524</TotalTime>
  <Words>696</Words>
  <Application>Microsoft Office PowerPoint</Application>
  <PresentationFormat>On-screen Show (4:3)</PresentationFormat>
  <Paragraphs>123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Brendan</cp:lastModifiedBy>
  <cp:revision>108</cp:revision>
  <cp:lastPrinted>2012-05-17T19:31:13Z</cp:lastPrinted>
  <dcterms:created xsi:type="dcterms:W3CDTF">2012-05-14T03:50:39Z</dcterms:created>
  <dcterms:modified xsi:type="dcterms:W3CDTF">2012-05-21T14:58:32Z</dcterms:modified>
</cp:coreProperties>
</file>