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418" r:id="rId2"/>
    <p:sldId id="425" r:id="rId3"/>
    <p:sldId id="465" r:id="rId4"/>
    <p:sldId id="442" r:id="rId5"/>
    <p:sldId id="441" r:id="rId6"/>
    <p:sldId id="467" r:id="rId7"/>
    <p:sldId id="448" r:id="rId8"/>
    <p:sldId id="444" r:id="rId9"/>
    <p:sldId id="424" r:id="rId10"/>
    <p:sldId id="469" r:id="rId11"/>
    <p:sldId id="468" r:id="rId12"/>
    <p:sldId id="427" r:id="rId13"/>
    <p:sldId id="446" r:id="rId14"/>
    <p:sldId id="445" r:id="rId15"/>
    <p:sldId id="447" r:id="rId16"/>
    <p:sldId id="452" r:id="rId17"/>
    <p:sldId id="428" r:id="rId18"/>
    <p:sldId id="461" r:id="rId19"/>
    <p:sldId id="430" r:id="rId20"/>
    <p:sldId id="462" r:id="rId21"/>
    <p:sldId id="464" r:id="rId22"/>
    <p:sldId id="438" r:id="rId23"/>
    <p:sldId id="463" r:id="rId24"/>
    <p:sldId id="470" r:id="rId25"/>
    <p:sldId id="472" r:id="rId26"/>
    <p:sldId id="471" r:id="rId27"/>
    <p:sldId id="453" r:id="rId28"/>
    <p:sldId id="455" r:id="rId29"/>
    <p:sldId id="459" r:id="rId30"/>
    <p:sldId id="460" r:id="rId31"/>
  </p:sldIdLst>
  <p:sldSz cx="9906000" cy="6858000" type="A4"/>
  <p:notesSz cx="6858000" cy="9144000"/>
  <p:defaultTextStyle>
    <a:defPPr>
      <a:defRPr lang="en-US"/>
    </a:defPPr>
    <a:lvl1pPr marL="0" algn="l" defTabSz="4789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929" algn="l" defTabSz="4789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857" algn="l" defTabSz="4789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786" algn="l" defTabSz="4789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5715" algn="l" defTabSz="4789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4644" algn="l" defTabSz="4789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3573" algn="l" defTabSz="4789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2502" algn="l" defTabSz="4789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31431" algn="l" defTabSz="4789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D8D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995" autoAdjust="0"/>
    <p:restoredTop sz="99550" autoAdjust="0"/>
  </p:normalViewPr>
  <p:slideViewPr>
    <p:cSldViewPr snapToGrid="0" snapToObjects="1">
      <p:cViewPr varScale="1">
        <p:scale>
          <a:sx n="72" d="100"/>
          <a:sy n="72" d="100"/>
        </p:scale>
        <p:origin x="-108" y="-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A661A-4EA7-204E-9361-1A26ADACC069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E4B8D8-A269-9B46-A069-BA2F7CF1B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946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A0E91-ED62-2140-86D5-FFAEA3DD84F7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508BAF-BF10-2049-8691-88454D33B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021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7892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8929" algn="l" defTabSz="47892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857" algn="l" defTabSz="47892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6786" algn="l" defTabSz="47892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5715" algn="l" defTabSz="47892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4644" algn="l" defTabSz="47892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3573" algn="l" defTabSz="47892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2502" algn="l" defTabSz="47892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31431" algn="l" defTabSz="47892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1" y="2130428"/>
            <a:ext cx="8420100" cy="1470025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3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2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1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5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682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1"/>
            <a:ext cx="2228850" cy="5851525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521450" cy="5851525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100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431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7" y="4406902"/>
            <a:ext cx="8420100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7" y="2906716"/>
            <a:ext cx="84201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92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85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367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57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46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357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25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143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122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1" y="1600203"/>
            <a:ext cx="4375150" cy="452596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298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78929" indent="0">
              <a:buNone/>
              <a:defRPr sz="2100" b="1"/>
            </a:lvl2pPr>
            <a:lvl3pPr marL="957857" indent="0">
              <a:buNone/>
              <a:defRPr sz="1900" b="1"/>
            </a:lvl3pPr>
            <a:lvl4pPr marL="1436786" indent="0">
              <a:buNone/>
              <a:defRPr sz="1700" b="1"/>
            </a:lvl4pPr>
            <a:lvl5pPr marL="1915715" indent="0">
              <a:buNone/>
              <a:defRPr sz="1700" b="1"/>
            </a:lvl5pPr>
            <a:lvl6pPr marL="2394644" indent="0">
              <a:buNone/>
              <a:defRPr sz="1700" b="1"/>
            </a:lvl6pPr>
            <a:lvl7pPr marL="2873573" indent="0">
              <a:buNone/>
              <a:defRPr sz="1700" b="1"/>
            </a:lvl7pPr>
            <a:lvl8pPr marL="3352502" indent="0">
              <a:buNone/>
              <a:defRPr sz="1700" b="1"/>
            </a:lvl8pPr>
            <a:lvl9pPr marL="3831431" indent="0">
              <a:buNone/>
              <a:defRPr sz="17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89" cy="63976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78929" indent="0">
              <a:buNone/>
              <a:defRPr sz="2100" b="1"/>
            </a:lvl2pPr>
            <a:lvl3pPr marL="957857" indent="0">
              <a:buNone/>
              <a:defRPr sz="1900" b="1"/>
            </a:lvl3pPr>
            <a:lvl4pPr marL="1436786" indent="0">
              <a:buNone/>
              <a:defRPr sz="1700" b="1"/>
            </a:lvl4pPr>
            <a:lvl5pPr marL="1915715" indent="0">
              <a:buNone/>
              <a:defRPr sz="1700" b="1"/>
            </a:lvl5pPr>
            <a:lvl6pPr marL="2394644" indent="0">
              <a:buNone/>
              <a:defRPr sz="1700" b="1"/>
            </a:lvl6pPr>
            <a:lvl7pPr marL="2873573" indent="0">
              <a:buNone/>
              <a:defRPr sz="1700" b="1"/>
            </a:lvl7pPr>
            <a:lvl8pPr marL="3352502" indent="0">
              <a:buNone/>
              <a:defRPr sz="1700" b="1"/>
            </a:lvl8pPr>
            <a:lvl9pPr marL="3831431" indent="0">
              <a:buNone/>
              <a:defRPr sz="17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89" cy="3951288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741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032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580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6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006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78929" indent="0">
              <a:buNone/>
              <a:defRPr sz="1300"/>
            </a:lvl2pPr>
            <a:lvl3pPr marL="957857" indent="0">
              <a:buNone/>
              <a:defRPr sz="1100"/>
            </a:lvl3pPr>
            <a:lvl4pPr marL="1436786" indent="0">
              <a:buNone/>
              <a:defRPr sz="1000"/>
            </a:lvl4pPr>
            <a:lvl5pPr marL="1915715" indent="0">
              <a:buNone/>
              <a:defRPr sz="1000"/>
            </a:lvl5pPr>
            <a:lvl6pPr marL="2394644" indent="0">
              <a:buNone/>
              <a:defRPr sz="1000"/>
            </a:lvl6pPr>
            <a:lvl7pPr marL="2873573" indent="0">
              <a:buNone/>
              <a:defRPr sz="1000"/>
            </a:lvl7pPr>
            <a:lvl8pPr marL="3352502" indent="0">
              <a:buNone/>
              <a:defRPr sz="1000"/>
            </a:lvl8pPr>
            <a:lvl9pPr marL="3831431" indent="0">
              <a:buNone/>
              <a:defRPr sz="10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0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78929" indent="0">
              <a:buNone/>
              <a:defRPr sz="3000"/>
            </a:lvl2pPr>
            <a:lvl3pPr marL="957857" indent="0">
              <a:buNone/>
              <a:defRPr sz="2600"/>
            </a:lvl3pPr>
            <a:lvl4pPr marL="1436786" indent="0">
              <a:buNone/>
              <a:defRPr sz="2100"/>
            </a:lvl4pPr>
            <a:lvl5pPr marL="1915715" indent="0">
              <a:buNone/>
              <a:defRPr sz="2100"/>
            </a:lvl5pPr>
            <a:lvl6pPr marL="2394644" indent="0">
              <a:buNone/>
              <a:defRPr sz="2100"/>
            </a:lvl6pPr>
            <a:lvl7pPr marL="2873573" indent="0">
              <a:buNone/>
              <a:defRPr sz="2100"/>
            </a:lvl7pPr>
            <a:lvl8pPr marL="3352502" indent="0">
              <a:buNone/>
              <a:defRPr sz="2100"/>
            </a:lvl8pPr>
            <a:lvl9pPr marL="3831431" indent="0">
              <a:buNone/>
              <a:defRPr sz="2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78929" indent="0">
              <a:buNone/>
              <a:defRPr sz="1300"/>
            </a:lvl2pPr>
            <a:lvl3pPr marL="957857" indent="0">
              <a:buNone/>
              <a:defRPr sz="1100"/>
            </a:lvl3pPr>
            <a:lvl4pPr marL="1436786" indent="0">
              <a:buNone/>
              <a:defRPr sz="1000"/>
            </a:lvl4pPr>
            <a:lvl5pPr marL="1915715" indent="0">
              <a:buNone/>
              <a:defRPr sz="1000"/>
            </a:lvl5pPr>
            <a:lvl6pPr marL="2394644" indent="0">
              <a:buNone/>
              <a:defRPr sz="1000"/>
            </a:lvl6pPr>
            <a:lvl7pPr marL="2873573" indent="0">
              <a:buNone/>
              <a:defRPr sz="1000"/>
            </a:lvl7pPr>
            <a:lvl8pPr marL="3352502" indent="0">
              <a:buNone/>
              <a:defRPr sz="1000"/>
            </a:lvl8pPr>
            <a:lvl9pPr marL="3831431" indent="0">
              <a:buNone/>
              <a:defRPr sz="10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769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1" y="274638"/>
            <a:ext cx="8915400" cy="1143000"/>
          </a:xfrm>
          <a:prstGeom prst="rect">
            <a:avLst/>
          </a:prstGeom>
        </p:spPr>
        <p:txBody>
          <a:bodyPr vert="horz" lIns="95786" tIns="47893" rIns="95786" bIns="47893" rtlCol="0" anchor="ctr">
            <a:normAutofit/>
          </a:bodyPr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600203"/>
            <a:ext cx="8915400" cy="4525963"/>
          </a:xfrm>
          <a:prstGeom prst="rect">
            <a:avLst/>
          </a:prstGeom>
        </p:spPr>
        <p:txBody>
          <a:bodyPr vert="horz" lIns="95786" tIns="47893" rIns="95786" bIns="47893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5786" tIns="47893" rIns="95786" bIns="47893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31BE3-8260-9D44-A618-19A9D3E7221F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5786" tIns="47893" rIns="95786" bIns="47893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1" y="6356353"/>
            <a:ext cx="2311400" cy="365125"/>
          </a:xfrm>
          <a:prstGeom prst="rect">
            <a:avLst/>
          </a:prstGeom>
        </p:spPr>
        <p:txBody>
          <a:bodyPr vert="horz" lIns="95786" tIns="47893" rIns="95786" bIns="47893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064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8929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197" indent="-359197" algn="l" defTabSz="478929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8259" indent="-299330" algn="l" defTabSz="478929" rtl="0" eaLnBrk="1" latinLnBrk="0" hangingPunct="1">
        <a:spcBef>
          <a:spcPct val="20000"/>
        </a:spcBef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322" indent="-239465" algn="l" defTabSz="478929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76251" indent="-239465" algn="l" defTabSz="478929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5180" indent="-239465" algn="l" defTabSz="478929" rtl="0" eaLnBrk="1" latinLnBrk="0" hangingPunct="1">
        <a:spcBef>
          <a:spcPct val="20000"/>
        </a:spcBef>
        <a:buFont typeface="Arial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4108" indent="-239465" algn="l" defTabSz="478929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037" indent="-239465" algn="l" defTabSz="478929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966" indent="-239465" algn="l" defTabSz="478929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895" indent="-239465" algn="l" defTabSz="478929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89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29" algn="l" defTabSz="4789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857" algn="l" defTabSz="4789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786" algn="l" defTabSz="4789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715" algn="l" defTabSz="4789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644" algn="l" defTabSz="4789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573" algn="l" defTabSz="4789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502" algn="l" defTabSz="4789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431" algn="l" defTabSz="4789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7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3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38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g"/><Relationship Id="rId5" Type="http://schemas.openxmlformats.org/officeDocument/2006/relationships/image" Target="../media/image55.jpg"/><Relationship Id="rId4" Type="http://schemas.openxmlformats.org/officeDocument/2006/relationships/image" Target="../media/image31.jp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emf"/><Relationship Id="rId3" Type="http://schemas.openxmlformats.org/officeDocument/2006/relationships/image" Target="../media/image57.emf"/><Relationship Id="rId7" Type="http://schemas.openxmlformats.org/officeDocument/2006/relationships/image" Target="../media/image61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emf"/><Relationship Id="rId5" Type="http://schemas.openxmlformats.org/officeDocument/2006/relationships/image" Target="../media/image59.emf"/><Relationship Id="rId10" Type="http://schemas.openxmlformats.org/officeDocument/2006/relationships/image" Target="../media/image64.emf"/><Relationship Id="rId4" Type="http://schemas.openxmlformats.org/officeDocument/2006/relationships/image" Target="../media/image58.emf"/><Relationship Id="rId9" Type="http://schemas.openxmlformats.org/officeDocument/2006/relationships/image" Target="../media/image63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emf"/><Relationship Id="rId3" Type="http://schemas.openxmlformats.org/officeDocument/2006/relationships/image" Target="../media/image57.emf"/><Relationship Id="rId7" Type="http://schemas.openxmlformats.org/officeDocument/2006/relationships/image" Target="../media/image63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emf"/><Relationship Id="rId5" Type="http://schemas.openxmlformats.org/officeDocument/2006/relationships/image" Target="../media/image60.emf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256757"/>
            <a:ext cx="2736232" cy="21015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91290" y="2256757"/>
            <a:ext cx="70017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</a:rPr>
              <a:t>Pinpointing phosphorylation sites </a:t>
            </a:r>
            <a:endParaRPr lang="en-US" sz="3200" i="1" dirty="0" smtClean="0">
              <a:solidFill>
                <a:schemeClr val="accent1"/>
              </a:solidFill>
            </a:endParaRPr>
          </a:p>
          <a:p>
            <a:pPr algn="ctr"/>
            <a:r>
              <a:rPr lang="en-US" sz="3200" dirty="0">
                <a:solidFill>
                  <a:schemeClr val="accent1"/>
                </a:solidFill>
              </a:rPr>
              <a:t>u</a:t>
            </a:r>
            <a:r>
              <a:rPr lang="en-US" sz="3200" dirty="0" smtClean="0">
                <a:solidFill>
                  <a:schemeClr val="accent1"/>
                </a:solidFill>
              </a:rPr>
              <a:t>sing</a:t>
            </a:r>
          </a:p>
          <a:p>
            <a:pPr algn="ctr"/>
            <a:r>
              <a:rPr lang="en-US" sz="3200" b="1" dirty="0">
                <a:solidFill>
                  <a:schemeClr val="accent1"/>
                </a:solidFill>
              </a:rPr>
              <a:t>S</a:t>
            </a:r>
            <a:r>
              <a:rPr lang="en-US" sz="3200" b="1" dirty="0" smtClean="0">
                <a:solidFill>
                  <a:schemeClr val="accent1"/>
                </a:solidFill>
              </a:rPr>
              <a:t>elected </a:t>
            </a:r>
            <a:r>
              <a:rPr lang="en-US" sz="3200" b="1" dirty="0">
                <a:solidFill>
                  <a:schemeClr val="accent1"/>
                </a:solidFill>
              </a:rPr>
              <a:t>R</a:t>
            </a:r>
            <a:r>
              <a:rPr lang="en-US" sz="3200" b="1" dirty="0" smtClean="0">
                <a:solidFill>
                  <a:schemeClr val="accent1"/>
                </a:solidFill>
              </a:rPr>
              <a:t>eaction Monitoring</a:t>
            </a:r>
          </a:p>
          <a:p>
            <a:pPr algn="ctr"/>
            <a:r>
              <a:rPr lang="en-US" sz="3200" dirty="0">
                <a:solidFill>
                  <a:schemeClr val="accent1"/>
                </a:solidFill>
              </a:rPr>
              <a:t>a</a:t>
            </a:r>
            <a:r>
              <a:rPr lang="en-US" sz="3200" dirty="0" smtClean="0">
                <a:solidFill>
                  <a:schemeClr val="accent1"/>
                </a:solidFill>
              </a:rPr>
              <a:t>nd </a:t>
            </a:r>
            <a:r>
              <a:rPr lang="en-US" sz="3200" b="1" dirty="0" smtClean="0">
                <a:solidFill>
                  <a:schemeClr val="accent1"/>
                </a:solidFill>
              </a:rPr>
              <a:t>Skyline 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IMSB logo fuer Tina_2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15" b="45370"/>
          <a:stretch/>
        </p:blipFill>
        <p:spPr>
          <a:xfrm>
            <a:off x="-203200" y="76200"/>
            <a:ext cx="10382250" cy="7200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32437" y="4741333"/>
            <a:ext cx="3881034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Christina Ludwig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g</a:t>
            </a:r>
            <a:r>
              <a:rPr lang="en-US" dirty="0" smtClean="0"/>
              <a:t>roup of </a:t>
            </a:r>
            <a:r>
              <a:rPr lang="en-US" dirty="0" err="1" smtClean="0"/>
              <a:t>Ruedi</a:t>
            </a:r>
            <a:r>
              <a:rPr lang="en-US" dirty="0" smtClean="0"/>
              <a:t> </a:t>
            </a:r>
            <a:r>
              <a:rPr lang="en-US" dirty="0" err="1" smtClean="0"/>
              <a:t>Aebersold</a:t>
            </a:r>
            <a:r>
              <a:rPr lang="en-US" dirty="0" smtClean="0"/>
              <a:t>, ETH Zürich</a:t>
            </a:r>
          </a:p>
        </p:txBody>
      </p:sp>
      <p:pic>
        <p:nvPicPr>
          <p:cNvPr id="3" name="Picture 2" descr="Untitled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87" y="2088076"/>
            <a:ext cx="1620175" cy="218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01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sp>
        <p:nvSpPr>
          <p:cNvPr id="42" name="Chevron 41"/>
          <p:cNvSpPr/>
          <p:nvPr/>
        </p:nvSpPr>
        <p:spPr>
          <a:xfrm>
            <a:off x="6100106" y="1303332"/>
            <a:ext cx="3470391" cy="1551167"/>
          </a:xfrm>
          <a:prstGeom prst="chevron">
            <a:avLst>
              <a:gd name="adj" fmla="val 36016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Chevron 42"/>
          <p:cNvSpPr/>
          <p:nvPr/>
        </p:nvSpPr>
        <p:spPr>
          <a:xfrm>
            <a:off x="3333767" y="1303332"/>
            <a:ext cx="3150774" cy="1551167"/>
          </a:xfrm>
          <a:prstGeom prst="chevron">
            <a:avLst>
              <a:gd name="adj" fmla="val 36016"/>
            </a:avLst>
          </a:prstGeom>
          <a:gradFill flip="none" rotWithShape="1">
            <a:gsLst>
              <a:gs pos="0">
                <a:schemeClr val="accent2">
                  <a:tint val="100000"/>
                  <a:shade val="100000"/>
                  <a:satMod val="130000"/>
                  <a:alpha val="52000"/>
                </a:schemeClr>
              </a:gs>
              <a:gs pos="100000">
                <a:schemeClr val="accent2">
                  <a:tint val="50000"/>
                  <a:shade val="100000"/>
                  <a:satMod val="350000"/>
                  <a:alpha val="52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Pentagon 43"/>
          <p:cNvSpPr/>
          <p:nvPr/>
        </p:nvSpPr>
        <p:spPr>
          <a:xfrm>
            <a:off x="366586" y="1303332"/>
            <a:ext cx="3338539" cy="1551167"/>
          </a:xfrm>
          <a:prstGeom prst="homePlate">
            <a:avLst>
              <a:gd name="adj" fmla="val 35126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4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45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feld 49"/>
          <p:cNvSpPr txBox="1"/>
          <p:nvPr/>
        </p:nvSpPr>
        <p:spPr>
          <a:xfrm>
            <a:off x="9436100" y="6322536"/>
            <a:ext cx="30816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40703" y="1593411"/>
            <a:ext cx="2057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(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phospho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)-</a:t>
            </a:r>
          </a:p>
          <a:p>
            <a:pPr algn="ct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peptide </a:t>
            </a:r>
          </a:p>
          <a:p>
            <a:pPr algn="ct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selection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291106" y="1708568"/>
            <a:ext cx="1236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7F7F7F"/>
                </a:solidFill>
                <a:latin typeface="Arial"/>
                <a:cs typeface="Arial"/>
              </a:rPr>
              <a:t>transition</a:t>
            </a:r>
          </a:p>
          <a:p>
            <a:pPr algn="ctr"/>
            <a:r>
              <a:rPr lang="en-US" sz="1800" b="1" dirty="0" smtClean="0">
                <a:solidFill>
                  <a:srgbClr val="7F7F7F"/>
                </a:solidFill>
                <a:latin typeface="Arial"/>
                <a:cs typeface="Arial"/>
              </a:rPr>
              <a:t>selection</a:t>
            </a:r>
            <a:endParaRPr lang="en-US" sz="1800" b="1" dirty="0">
              <a:solidFill>
                <a:srgbClr val="7F7F7F"/>
              </a:solidFill>
              <a:latin typeface="Arial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134870" y="1739470"/>
            <a:ext cx="1685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latin typeface="Arial"/>
                <a:cs typeface="Arial"/>
              </a:rPr>
              <a:t>SRM </a:t>
            </a:r>
          </a:p>
          <a:p>
            <a:pPr algn="ctr"/>
            <a:r>
              <a:rPr lang="en-US" sz="1800" b="1" dirty="0" smtClean="0">
                <a:latin typeface="Arial"/>
                <a:cs typeface="Arial"/>
              </a:rPr>
              <a:t>measurement</a:t>
            </a: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28564" y="319540"/>
            <a:ext cx="59559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(</a:t>
            </a:r>
            <a:r>
              <a:rPr lang="en-US" sz="2000" b="1" dirty="0" err="1" smtClean="0">
                <a:solidFill>
                  <a:schemeClr val="bg1"/>
                </a:solidFill>
                <a:latin typeface="Arial"/>
                <a:cs typeface="Arial"/>
              </a:rPr>
              <a:t>Phospho</a:t>
            </a:r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)-SRM workflow carried out in Skyline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03257" y="3458079"/>
            <a:ext cx="271236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  <a:sym typeface="Wingdings"/>
              </a:rPr>
              <a:t> </a:t>
            </a:r>
            <a:r>
              <a:rPr lang="en-US" dirty="0" smtClean="0">
                <a:latin typeface="Arial"/>
                <a:cs typeface="Arial"/>
              </a:rPr>
              <a:t>of synthetic peptides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73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27937" y="251359"/>
            <a:ext cx="6278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Targeting of synthetic </a:t>
            </a:r>
            <a:r>
              <a:rPr lang="en-US" sz="2000" b="1" dirty="0" err="1">
                <a:solidFill>
                  <a:schemeClr val="bg1"/>
                </a:solidFill>
                <a:latin typeface="Arial"/>
                <a:cs typeface="Arial"/>
              </a:rPr>
              <a:t>p</a:t>
            </a:r>
            <a:r>
              <a:rPr lang="en-US" sz="2000" b="1" dirty="0" err="1" smtClean="0">
                <a:solidFill>
                  <a:schemeClr val="bg1"/>
                </a:solidFill>
                <a:latin typeface="Arial"/>
                <a:cs typeface="Arial"/>
              </a:rPr>
              <a:t>hospho</a:t>
            </a:r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-peptides for Gpd2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432740" y="6387561"/>
            <a:ext cx="43165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869858" y="997051"/>
            <a:ext cx="4970202" cy="3326572"/>
            <a:chOff x="53947" y="3450451"/>
            <a:chExt cx="4970202" cy="3326572"/>
          </a:xfrm>
        </p:grpSpPr>
        <p:grpSp>
          <p:nvGrpSpPr>
            <p:cNvPr id="7" name="Group 6"/>
            <p:cNvGrpSpPr/>
            <p:nvPr/>
          </p:nvGrpSpPr>
          <p:grpSpPr>
            <a:xfrm>
              <a:off x="96197" y="3450451"/>
              <a:ext cx="4927952" cy="648701"/>
              <a:chOff x="45397" y="3973569"/>
              <a:chExt cx="4927952" cy="648701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661379" y="4279327"/>
                <a:ext cx="695183" cy="342943"/>
              </a:xfrm>
              <a:prstGeom prst="rect">
                <a:avLst/>
              </a:prstGeom>
              <a:noFill/>
            </p:spPr>
            <p:txBody>
              <a:bodyPr wrap="none" lIns="95786" tIns="47893" rIns="95786" bIns="47893" rtlCol="0">
                <a:spAutoFit/>
              </a:bodyPr>
              <a:lstStyle/>
              <a:p>
                <a:r>
                  <a:rPr lang="en-US" sz="1600" b="1" dirty="0">
                    <a:latin typeface="Arial"/>
                    <a:cs typeface="Arial"/>
                  </a:rPr>
                  <a:t>[</a:t>
                </a:r>
                <a:r>
                  <a:rPr lang="en-US" sz="1600" b="1" dirty="0" smtClean="0">
                    <a:latin typeface="Arial"/>
                    <a:cs typeface="Arial"/>
                  </a:rPr>
                  <a:t>S70]</a:t>
                </a:r>
                <a:endParaRPr lang="en-US" sz="1600" b="1" baseline="-25000" dirty="0">
                  <a:latin typeface="Arial"/>
                  <a:cs typeface="Arial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273252" y="4279327"/>
                <a:ext cx="695183" cy="342943"/>
              </a:xfrm>
              <a:prstGeom prst="rect">
                <a:avLst/>
              </a:prstGeom>
              <a:noFill/>
            </p:spPr>
            <p:txBody>
              <a:bodyPr wrap="none" lIns="95786" tIns="47893" rIns="95786" bIns="47893" rtlCol="0">
                <a:spAutoFit/>
              </a:bodyPr>
              <a:lstStyle/>
              <a:p>
                <a:r>
                  <a:rPr lang="en-US" sz="1600" b="1" dirty="0">
                    <a:latin typeface="Arial"/>
                    <a:cs typeface="Arial"/>
                  </a:rPr>
                  <a:t>[</a:t>
                </a:r>
                <a:r>
                  <a:rPr lang="en-US" sz="1600" b="1" dirty="0" smtClean="0">
                    <a:latin typeface="Arial"/>
                    <a:cs typeface="Arial"/>
                  </a:rPr>
                  <a:t>S72]</a:t>
                </a:r>
                <a:endParaRPr lang="en-US" sz="1600" b="1" baseline="-25000" dirty="0">
                  <a:latin typeface="Arial"/>
                  <a:cs typeface="Arial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878608" y="4279327"/>
                <a:ext cx="695183" cy="342943"/>
              </a:xfrm>
              <a:prstGeom prst="rect">
                <a:avLst/>
              </a:prstGeom>
              <a:noFill/>
            </p:spPr>
            <p:txBody>
              <a:bodyPr wrap="none" lIns="95786" tIns="47893" rIns="95786" bIns="47893" rtlCol="0">
                <a:spAutoFit/>
              </a:bodyPr>
              <a:lstStyle/>
              <a:p>
                <a:r>
                  <a:rPr lang="en-US" sz="1600" b="1" dirty="0">
                    <a:latin typeface="Arial"/>
                    <a:cs typeface="Arial"/>
                  </a:rPr>
                  <a:t>[</a:t>
                </a:r>
                <a:r>
                  <a:rPr lang="en-US" sz="1600" b="1" dirty="0" smtClean="0">
                    <a:latin typeface="Arial"/>
                    <a:cs typeface="Arial"/>
                  </a:rPr>
                  <a:t>S75]</a:t>
                </a:r>
                <a:endParaRPr lang="en-US" sz="1600" b="1" baseline="-25000" dirty="0">
                  <a:latin typeface="Arial"/>
                  <a:cs typeface="Arial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5397" y="3973569"/>
                <a:ext cx="492795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Arial"/>
                    <a:cs typeface="Arial"/>
                  </a:rPr>
                  <a:t>i</a:t>
                </a:r>
                <a:r>
                  <a:rPr lang="en-US" sz="1600" b="1" dirty="0" smtClean="0">
                    <a:latin typeface="Arial"/>
                    <a:cs typeface="Arial"/>
                  </a:rPr>
                  <a:t>ndividual measurements of synthetic peptides</a:t>
                </a:r>
                <a:endParaRPr lang="en-US" sz="1600" b="1" dirty="0">
                  <a:latin typeface="Arial"/>
                  <a:cs typeface="Arial"/>
                </a:endParaRPr>
              </a:p>
            </p:txBody>
          </p:sp>
        </p:grpSp>
        <p:pic>
          <p:nvPicPr>
            <p:cNvPr id="33" name="Picture 32" descr="Screen shot 2012-05-16 at 7.42.40 A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47" y="4208589"/>
              <a:ext cx="1785673" cy="2568434"/>
            </a:xfrm>
            <a:prstGeom prst="rect">
              <a:avLst/>
            </a:prstGeom>
          </p:spPr>
        </p:pic>
        <p:pic>
          <p:nvPicPr>
            <p:cNvPr id="32" name="Picture 31" descr="Screen shot 2012-05-16 at 7.42.46 A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7194" y="4288670"/>
              <a:ext cx="1837765" cy="2466264"/>
            </a:xfrm>
            <a:prstGeom prst="rect">
              <a:avLst/>
            </a:prstGeom>
          </p:spPr>
        </p:pic>
        <p:pic>
          <p:nvPicPr>
            <p:cNvPr id="31" name="Picture 30" descr="Screen shot 2012-05-16 at 7.42.52 A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6913" y="4323623"/>
              <a:ext cx="1873456" cy="2398937"/>
            </a:xfrm>
            <a:prstGeom prst="rect">
              <a:avLst/>
            </a:prstGeom>
          </p:spPr>
        </p:pic>
      </p:grpSp>
      <p:grpSp>
        <p:nvGrpSpPr>
          <p:cNvPr id="37" name="Group 36"/>
          <p:cNvGrpSpPr/>
          <p:nvPr/>
        </p:nvGrpSpPr>
        <p:grpSpPr>
          <a:xfrm>
            <a:off x="5487374" y="978734"/>
            <a:ext cx="3552961" cy="3274352"/>
            <a:chOff x="4671463" y="3432134"/>
            <a:chExt cx="3552961" cy="3274352"/>
          </a:xfrm>
        </p:grpSpPr>
        <p:pic>
          <p:nvPicPr>
            <p:cNvPr id="34" name="Picture 33" descr="Screen shot 2012-05-16 at 7.51.17 AM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9617" y="4219837"/>
              <a:ext cx="2754818" cy="2486649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4671463" y="3432134"/>
              <a:ext cx="3552961" cy="2448160"/>
              <a:chOff x="5013426" y="3768836"/>
              <a:chExt cx="3552961" cy="2448160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7339230" y="5264664"/>
                <a:ext cx="980417" cy="589164"/>
              </a:xfrm>
              <a:prstGeom prst="rect">
                <a:avLst/>
              </a:prstGeom>
              <a:noFill/>
            </p:spPr>
            <p:txBody>
              <a:bodyPr wrap="none" lIns="95786" tIns="47893" rIns="95786" bIns="47893" rtlCol="0">
                <a:spAutoFit/>
              </a:bodyPr>
              <a:lstStyle/>
              <a:p>
                <a:r>
                  <a:rPr lang="en-US" sz="1600" b="1" dirty="0">
                    <a:latin typeface="Arial"/>
                    <a:cs typeface="Arial"/>
                  </a:rPr>
                  <a:t>[</a:t>
                </a:r>
                <a:r>
                  <a:rPr lang="en-US" sz="1600" b="1" dirty="0" smtClean="0">
                    <a:latin typeface="Arial"/>
                    <a:cs typeface="Arial"/>
                  </a:rPr>
                  <a:t>S75], </a:t>
                </a:r>
              </a:p>
              <a:p>
                <a:r>
                  <a:rPr lang="en-US" sz="1600" dirty="0" smtClean="0">
                    <a:latin typeface="Arial"/>
                    <a:cs typeface="Arial"/>
                  </a:rPr>
                  <a:t>14.9 min</a:t>
                </a:r>
                <a:endParaRPr lang="en-US" sz="1600" baseline="-25000" dirty="0">
                  <a:latin typeface="Arial"/>
                  <a:cs typeface="Arial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949376" y="4972070"/>
                <a:ext cx="980417" cy="589164"/>
              </a:xfrm>
              <a:prstGeom prst="rect">
                <a:avLst/>
              </a:prstGeom>
              <a:noFill/>
            </p:spPr>
            <p:txBody>
              <a:bodyPr wrap="none" lIns="95786" tIns="47893" rIns="95786" bIns="47893" rtlCol="0">
                <a:spAutoFit/>
              </a:bodyPr>
              <a:lstStyle/>
              <a:p>
                <a:r>
                  <a:rPr lang="en-US" sz="1600" b="1" dirty="0">
                    <a:latin typeface="Arial"/>
                    <a:cs typeface="Arial"/>
                  </a:rPr>
                  <a:t>[</a:t>
                </a:r>
                <a:r>
                  <a:rPr lang="en-US" sz="1600" b="1" dirty="0" smtClean="0">
                    <a:latin typeface="Arial"/>
                    <a:cs typeface="Arial"/>
                  </a:rPr>
                  <a:t>S72], </a:t>
                </a:r>
              </a:p>
              <a:p>
                <a:r>
                  <a:rPr lang="en-US" sz="1600" dirty="0" smtClean="0">
                    <a:latin typeface="Arial"/>
                    <a:cs typeface="Arial"/>
                  </a:rPr>
                  <a:t>14.3 min</a:t>
                </a:r>
                <a:endParaRPr lang="en-US" sz="1600" baseline="-25000" dirty="0">
                  <a:latin typeface="Arial"/>
                  <a:cs typeface="Arial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970216" y="4549902"/>
                <a:ext cx="1596171" cy="342943"/>
              </a:xfrm>
              <a:prstGeom prst="rect">
                <a:avLst/>
              </a:prstGeom>
              <a:noFill/>
            </p:spPr>
            <p:txBody>
              <a:bodyPr wrap="none" lIns="95786" tIns="47893" rIns="95786" bIns="47893" rtlCol="0">
                <a:spAutoFit/>
              </a:bodyPr>
              <a:lstStyle/>
              <a:p>
                <a:r>
                  <a:rPr lang="en-US" sz="1600" b="1" dirty="0">
                    <a:latin typeface="Arial"/>
                    <a:cs typeface="Arial"/>
                  </a:rPr>
                  <a:t>[</a:t>
                </a:r>
                <a:r>
                  <a:rPr lang="en-US" sz="1600" b="1" dirty="0" smtClean="0">
                    <a:latin typeface="Arial"/>
                    <a:cs typeface="Arial"/>
                  </a:rPr>
                  <a:t>S70], </a:t>
                </a:r>
                <a:r>
                  <a:rPr lang="en-US" sz="1600" dirty="0" smtClean="0">
                    <a:latin typeface="Arial"/>
                    <a:cs typeface="Arial"/>
                  </a:rPr>
                  <a:t>14.6 min</a:t>
                </a:r>
                <a:endParaRPr lang="en-US" sz="1600" baseline="-25000" dirty="0">
                  <a:latin typeface="Arial"/>
                  <a:cs typeface="Arial"/>
                </a:endParaRP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>
                <a:off x="6435970" y="5558962"/>
                <a:ext cx="51729" cy="216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 flipH="1">
                <a:off x="7204760" y="4854872"/>
                <a:ext cx="53899" cy="35249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 flipH="1">
                <a:off x="7535451" y="5864506"/>
                <a:ext cx="145786" cy="35249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6125801" y="3768836"/>
                <a:ext cx="1721205" cy="342943"/>
              </a:xfrm>
              <a:prstGeom prst="rect">
                <a:avLst/>
              </a:prstGeom>
              <a:noFill/>
            </p:spPr>
            <p:txBody>
              <a:bodyPr wrap="none" lIns="95786" tIns="47893" rIns="95786" bIns="47893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/>
                    <a:cs typeface="Arial"/>
                  </a:rPr>
                  <a:t>peptide mixture</a:t>
                </a:r>
              </a:p>
            </p:txBody>
          </p:sp>
          <p:sp>
            <p:nvSpPr>
              <p:cNvPr id="24" name="Down Arrow 23"/>
              <p:cNvSpPr/>
              <p:nvPr/>
            </p:nvSpPr>
            <p:spPr>
              <a:xfrm rot="16200000">
                <a:off x="5058836" y="5356959"/>
                <a:ext cx="255257" cy="346078"/>
              </a:xfrm>
              <a:prstGeom prst="downArrow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Arial"/>
                  <a:cs typeface="Arial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5177726" y="4428375"/>
            <a:ext cx="4255014" cy="1247414"/>
            <a:chOff x="5177726" y="4428375"/>
            <a:chExt cx="4255014" cy="1247414"/>
          </a:xfrm>
        </p:grpSpPr>
        <p:grpSp>
          <p:nvGrpSpPr>
            <p:cNvPr id="38" name="Group 37"/>
            <p:cNvGrpSpPr/>
            <p:nvPr/>
          </p:nvGrpSpPr>
          <p:grpSpPr>
            <a:xfrm>
              <a:off x="5177726" y="4823326"/>
              <a:ext cx="4255014" cy="852463"/>
              <a:chOff x="6716694" y="4063853"/>
              <a:chExt cx="4255014" cy="852463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6716694" y="4085319"/>
                <a:ext cx="425501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FF0000"/>
                    </a:solidFill>
                    <a:latin typeface="Arial"/>
                    <a:cs typeface="Arial"/>
                  </a:rPr>
                  <a:t>a</a:t>
                </a:r>
                <a:r>
                  <a:rPr lang="en-US" sz="16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ll </a:t>
                </a:r>
                <a:r>
                  <a:rPr lang="en-US" sz="1600" dirty="0" err="1" smtClean="0">
                    <a:solidFill>
                      <a:srgbClr val="FF0000"/>
                    </a:solidFill>
                    <a:latin typeface="Arial"/>
                    <a:cs typeface="Arial"/>
                  </a:rPr>
                  <a:t>phospho</a:t>
                </a:r>
                <a:r>
                  <a:rPr lang="en-US" sz="16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-peptide forms </a:t>
                </a:r>
              </a:p>
              <a:p>
                <a:pPr algn="ctr"/>
                <a:r>
                  <a:rPr lang="en-US" sz="16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are separable </a:t>
                </a:r>
              </a:p>
              <a:p>
                <a:pPr algn="ctr"/>
                <a:r>
                  <a:rPr lang="en-US" sz="16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in retention time </a:t>
                </a:r>
              </a:p>
            </p:txBody>
          </p:sp>
          <p:pic>
            <p:nvPicPr>
              <p:cNvPr id="35" name="Picture 34" descr="Gruener-Haken.jpg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00418" y="4063853"/>
                <a:ext cx="734617" cy="734617"/>
              </a:xfrm>
              <a:prstGeom prst="rect">
                <a:avLst/>
              </a:prstGeom>
            </p:spPr>
          </p:pic>
        </p:grpSp>
        <p:sp>
          <p:nvSpPr>
            <p:cNvPr id="3" name="Down Arrow 2"/>
            <p:cNvSpPr/>
            <p:nvPr/>
          </p:nvSpPr>
          <p:spPr>
            <a:xfrm>
              <a:off x="7175664" y="4428375"/>
              <a:ext cx="339346" cy="337853"/>
            </a:xfrm>
            <a:prstGeom prst="down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Chevron 35"/>
          <p:cNvSpPr/>
          <p:nvPr/>
        </p:nvSpPr>
        <p:spPr>
          <a:xfrm>
            <a:off x="7671831" y="152400"/>
            <a:ext cx="1893926" cy="646332"/>
          </a:xfrm>
          <a:prstGeom prst="chevron">
            <a:avLst>
              <a:gd name="adj" fmla="val 36016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732607" y="165494"/>
            <a:ext cx="174150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SRM </a:t>
            </a:r>
          </a:p>
          <a:p>
            <a:pPr algn="ctr"/>
            <a:r>
              <a:rPr lang="en-US" sz="1600" b="1" dirty="0" smtClean="0">
                <a:latin typeface="Arial"/>
                <a:cs typeface="Arial"/>
              </a:rPr>
              <a:t>measurement</a:t>
            </a:r>
            <a:endParaRPr lang="en-US" sz="16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1626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940" y="1879306"/>
            <a:ext cx="19627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Arial"/>
                <a:cs typeface="Arial"/>
              </a:rPr>
              <a:t>i</a:t>
            </a:r>
            <a:r>
              <a:rPr lang="en-US" sz="1600" b="1" dirty="0" smtClean="0">
                <a:latin typeface="Arial"/>
                <a:cs typeface="Arial"/>
              </a:rPr>
              <a:t>ndividual </a:t>
            </a:r>
          </a:p>
          <a:p>
            <a:pPr algn="ctr"/>
            <a:r>
              <a:rPr lang="en-US" sz="1600" b="1" dirty="0">
                <a:latin typeface="Arial"/>
                <a:cs typeface="Arial"/>
              </a:rPr>
              <a:t>m</a:t>
            </a:r>
            <a:r>
              <a:rPr lang="en-US" sz="1600" b="1" dirty="0" smtClean="0">
                <a:latin typeface="Arial"/>
                <a:cs typeface="Arial"/>
              </a:rPr>
              <a:t>easurements</a:t>
            </a:r>
          </a:p>
          <a:p>
            <a:pPr algn="ctr"/>
            <a:r>
              <a:rPr lang="en-US" sz="1600" b="1" dirty="0">
                <a:latin typeface="Arial"/>
                <a:cs typeface="Arial"/>
              </a:rPr>
              <a:t>o</a:t>
            </a:r>
            <a:r>
              <a:rPr lang="en-US" sz="1600" b="1" dirty="0" smtClean="0">
                <a:latin typeface="Arial"/>
                <a:cs typeface="Arial"/>
              </a:rPr>
              <a:t>f synthetic</a:t>
            </a:r>
          </a:p>
          <a:p>
            <a:pPr algn="ctr"/>
            <a:r>
              <a:rPr lang="en-US" sz="1600" b="1" dirty="0" err="1">
                <a:latin typeface="Arial"/>
                <a:cs typeface="Arial"/>
              </a:rPr>
              <a:t>p</a:t>
            </a:r>
            <a:r>
              <a:rPr lang="en-US" sz="1600" b="1" dirty="0" err="1" smtClean="0">
                <a:latin typeface="Arial"/>
                <a:cs typeface="Arial"/>
              </a:rPr>
              <a:t>hospho</a:t>
            </a:r>
            <a:r>
              <a:rPr lang="en-US" sz="1600" b="1" dirty="0" smtClean="0">
                <a:latin typeface="Arial"/>
                <a:cs typeface="Arial"/>
              </a:rPr>
              <a:t>-peptides</a:t>
            </a:r>
            <a:endParaRPr lang="en-US" sz="1600" b="1" dirty="0">
              <a:latin typeface="Arial"/>
              <a:cs typeface="Arial"/>
            </a:endParaRPr>
          </a:p>
        </p:txBody>
      </p:sp>
      <p:pic>
        <p:nvPicPr>
          <p:cNvPr id="5" name="Picture 4" descr="Screen shot 2011-08-02 at 5.17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295" y="1295401"/>
            <a:ext cx="1655360" cy="2705100"/>
          </a:xfrm>
          <a:prstGeom prst="rect">
            <a:avLst/>
          </a:prstGeom>
        </p:spPr>
      </p:pic>
      <p:pic>
        <p:nvPicPr>
          <p:cNvPr id="6" name="Picture 5" descr="Screen shot 2011-08-02 at 5.14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565" y="1295401"/>
            <a:ext cx="1671510" cy="2705100"/>
          </a:xfrm>
          <a:prstGeom prst="rect">
            <a:avLst/>
          </a:prstGeom>
        </p:spPr>
      </p:pic>
      <p:pic>
        <p:nvPicPr>
          <p:cNvPr id="7" name="Picture 6" descr="Screen shot 2011-08-02 at 5.14.3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982" y="1295401"/>
            <a:ext cx="1640667" cy="2705100"/>
          </a:xfrm>
          <a:prstGeom prst="rect">
            <a:avLst/>
          </a:prstGeom>
        </p:spPr>
      </p:pic>
      <p:pic>
        <p:nvPicPr>
          <p:cNvPr id="8" name="Picture 7" descr="Screen shot 2011-08-02 at 5.14.42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605" y="1295401"/>
            <a:ext cx="1619868" cy="2705100"/>
          </a:xfrm>
          <a:prstGeom prst="rect">
            <a:avLst/>
          </a:prstGeom>
        </p:spPr>
      </p:pic>
      <p:pic>
        <p:nvPicPr>
          <p:cNvPr id="9" name="Picture 8" descr="Screen shot 2011-08-02 at 5.15.02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821" y="1295401"/>
            <a:ext cx="1717779" cy="27051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26718" y="881441"/>
            <a:ext cx="695183" cy="342943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[S22]</a:t>
            </a:r>
            <a:endParaRPr lang="en-US" sz="1600" b="1" baseline="-25000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73034" y="881441"/>
            <a:ext cx="695183" cy="342943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[S23]</a:t>
            </a:r>
            <a:endParaRPr lang="en-US" sz="1600" b="1" baseline="-25000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7755" y="881441"/>
            <a:ext cx="695183" cy="342943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[S24]</a:t>
            </a:r>
            <a:endParaRPr lang="en-US" sz="1600" b="1" baseline="-25000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24584" y="881441"/>
            <a:ext cx="695183" cy="342943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[S25]</a:t>
            </a:r>
            <a:endParaRPr lang="en-US" sz="1600" b="1" baseline="-250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22924" y="881441"/>
            <a:ext cx="695183" cy="342943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[S27]</a:t>
            </a:r>
            <a:endParaRPr lang="en-US" sz="1600" b="1" baseline="-25000" dirty="0">
              <a:latin typeface="Arial"/>
              <a:cs typeface="Arial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29888" y="4042860"/>
            <a:ext cx="5168967" cy="2629863"/>
            <a:chOff x="229888" y="4042860"/>
            <a:chExt cx="5168967" cy="2629863"/>
          </a:xfrm>
        </p:grpSpPr>
        <p:sp>
          <p:nvSpPr>
            <p:cNvPr id="16" name="TextBox 15"/>
            <p:cNvSpPr txBox="1"/>
            <p:nvPr/>
          </p:nvSpPr>
          <p:spPr>
            <a:xfrm>
              <a:off x="229888" y="4905980"/>
              <a:ext cx="1721205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/>
                  <a:cs typeface="Arial"/>
                </a:rPr>
                <a:t>peptide mixture </a:t>
              </a:r>
            </a:p>
          </p:txBody>
        </p:sp>
        <p:pic>
          <p:nvPicPr>
            <p:cNvPr id="17" name="Picture 16" descr="Screen shot 2011-08-02 at 5.21.17 PM.png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15"/>
            <a:stretch/>
          </p:blipFill>
          <p:spPr>
            <a:xfrm>
              <a:off x="2023719" y="4124417"/>
              <a:ext cx="2581573" cy="2548306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3550685" y="4496381"/>
              <a:ext cx="1482057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S23], </a:t>
              </a:r>
              <a:r>
                <a:rPr lang="en-US" sz="1600" dirty="0" smtClean="0">
                  <a:latin typeface="Arial"/>
                  <a:cs typeface="Arial"/>
                </a:rPr>
                <a:t>5.8 min</a:t>
              </a:r>
              <a:endParaRPr lang="en-US" sz="1600" baseline="-25000" dirty="0">
                <a:latin typeface="Arial"/>
                <a:cs typeface="Arial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83756" y="4042860"/>
              <a:ext cx="204080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S24],[S25], </a:t>
              </a:r>
              <a:r>
                <a:rPr lang="en-US" sz="1600" dirty="0" smtClean="0">
                  <a:latin typeface="Arial"/>
                  <a:cs typeface="Arial"/>
                </a:rPr>
                <a:t>5.6 min</a:t>
              </a:r>
              <a:endParaRPr lang="en-US" sz="1600" baseline="-25000" dirty="0">
                <a:latin typeface="Arial"/>
                <a:cs typeface="Arial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16798" y="5150158"/>
              <a:ext cx="1482057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S27], </a:t>
              </a:r>
              <a:r>
                <a:rPr lang="en-US" sz="1600" dirty="0" smtClean="0">
                  <a:latin typeface="Arial"/>
                  <a:cs typeface="Arial"/>
                </a:rPr>
                <a:t>6.3 min</a:t>
              </a:r>
              <a:endParaRPr lang="en-US" sz="1600" baseline="-25000" dirty="0">
                <a:latin typeface="Arial"/>
                <a:cs typeface="Arial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3192187" y="4436582"/>
              <a:ext cx="88903" cy="20968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>
              <a:off x="4119593" y="5543880"/>
              <a:ext cx="53899" cy="3524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3686700" y="4890103"/>
              <a:ext cx="84233" cy="56342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770933" y="4808546"/>
              <a:ext cx="1482057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S22], </a:t>
              </a:r>
              <a:r>
                <a:rPr lang="en-US" sz="1600" dirty="0" smtClean="0">
                  <a:latin typeface="Arial"/>
                  <a:cs typeface="Arial"/>
                </a:rPr>
                <a:t>6.0 min</a:t>
              </a:r>
              <a:endParaRPr lang="en-US" sz="1600" baseline="-25000" dirty="0">
                <a:latin typeface="Arial"/>
                <a:cs typeface="Arial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3902320" y="5202268"/>
              <a:ext cx="89208" cy="47196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Picture 27" descr="IMSB logo fuer Tina.pd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9432740" y="6387561"/>
            <a:ext cx="43760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11</a:t>
            </a:r>
            <a:endParaRPr lang="en-US" dirty="0">
              <a:latin typeface="Arial"/>
              <a:cs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633877" y="4823935"/>
            <a:ext cx="3821014" cy="1323439"/>
            <a:chOff x="5633877" y="4548241"/>
            <a:chExt cx="3821014" cy="1323439"/>
          </a:xfrm>
        </p:grpSpPr>
        <p:sp>
          <p:nvSpPr>
            <p:cNvPr id="27" name="Down Arrow 26"/>
            <p:cNvSpPr/>
            <p:nvPr/>
          </p:nvSpPr>
          <p:spPr>
            <a:xfrm rot="16200000">
              <a:off x="5679287" y="5065063"/>
              <a:ext cx="255257" cy="346078"/>
            </a:xfrm>
            <a:prstGeom prst="down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852836" y="4548241"/>
              <a:ext cx="360205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>
                  <a:solidFill>
                    <a:srgbClr val="FF0000"/>
                  </a:solidFill>
                  <a:latin typeface="Arial"/>
                  <a:cs typeface="Arial"/>
                </a:rPr>
                <a:t>p</a:t>
              </a:r>
              <a:r>
                <a:rPr lang="en-US" sz="1600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hospho</a:t>
              </a:r>
              <a:r>
                <a:rPr lang="en-US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-peptide forms </a:t>
              </a:r>
              <a:r>
                <a:rPr lang="en-US" sz="16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[S24] </a:t>
              </a:r>
              <a:r>
                <a:rPr lang="en-US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and </a:t>
              </a:r>
              <a:r>
                <a:rPr lang="en-US" sz="16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[S25] </a:t>
              </a:r>
              <a:r>
                <a:rPr lang="en-US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are </a:t>
              </a:r>
              <a:r>
                <a:rPr lang="en-US" sz="16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not separable </a:t>
              </a:r>
            </a:p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in retention time. </a:t>
              </a:r>
            </a:p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Other peptide forms are </a:t>
              </a:r>
              <a:r>
                <a:rPr lang="en-US" sz="1600" dirty="0">
                  <a:solidFill>
                    <a:srgbClr val="FF0000"/>
                  </a:solidFill>
                  <a:latin typeface="Arial"/>
                  <a:cs typeface="Arial"/>
                </a:rPr>
                <a:t>strongly </a:t>
              </a:r>
              <a:r>
                <a:rPr lang="en-US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overlapping but distinguishable.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27937" y="251359"/>
            <a:ext cx="6278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Targeting of synthetic </a:t>
            </a:r>
            <a:r>
              <a:rPr lang="en-US" sz="2000" b="1" dirty="0" err="1">
                <a:solidFill>
                  <a:schemeClr val="bg1"/>
                </a:solidFill>
                <a:latin typeface="Arial"/>
                <a:cs typeface="Arial"/>
              </a:rPr>
              <a:t>p</a:t>
            </a:r>
            <a:r>
              <a:rPr lang="en-US" sz="2000" b="1" dirty="0" err="1" smtClean="0">
                <a:solidFill>
                  <a:schemeClr val="bg1"/>
                </a:solidFill>
                <a:latin typeface="Arial"/>
                <a:cs typeface="Arial"/>
              </a:rPr>
              <a:t>hospho</a:t>
            </a:r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-peptides for Gpd1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4" name="Chevron 33"/>
          <p:cNvSpPr/>
          <p:nvPr/>
        </p:nvSpPr>
        <p:spPr>
          <a:xfrm>
            <a:off x="7671831" y="152400"/>
            <a:ext cx="1893926" cy="646332"/>
          </a:xfrm>
          <a:prstGeom prst="chevron">
            <a:avLst>
              <a:gd name="adj" fmla="val 36016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32607" y="165494"/>
            <a:ext cx="174150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SRM </a:t>
            </a:r>
          </a:p>
          <a:p>
            <a:pPr algn="ctr"/>
            <a:r>
              <a:rPr lang="en-US" sz="1600" b="1" dirty="0" smtClean="0">
                <a:latin typeface="Arial"/>
                <a:cs typeface="Arial"/>
              </a:rPr>
              <a:t>measurement</a:t>
            </a:r>
            <a:endParaRPr lang="en-US" sz="16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6592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9397460" y="6387561"/>
            <a:ext cx="45568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12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7937" y="249261"/>
            <a:ext cx="6170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Discrimination of [S24] [S25] despite co-elution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91161"/>
              </p:ext>
            </p:extLst>
          </p:nvPr>
        </p:nvGraphicFramePr>
        <p:xfrm>
          <a:off x="547584" y="1102894"/>
          <a:ext cx="8885157" cy="1962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7410"/>
                <a:gridCol w="1043846"/>
                <a:gridCol w="1244044"/>
                <a:gridCol w="884976"/>
                <a:gridCol w="884976"/>
                <a:gridCol w="851581"/>
                <a:gridCol w="918372"/>
                <a:gridCol w="884976"/>
                <a:gridCol w="884976"/>
              </a:tblGrid>
              <a:tr h="40291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peptide sequence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latin typeface="Arial"/>
                          <a:cs typeface="Arial"/>
                        </a:rPr>
                        <a:t>phospho</a:t>
                      </a:r>
                      <a:r>
                        <a:rPr lang="en-US" sz="1200" dirty="0" smtClean="0">
                          <a:latin typeface="Arial"/>
                          <a:cs typeface="Arial"/>
                        </a:rPr>
                        <a:t>-site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precursor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m/z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y7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 </a:t>
                      </a:r>
                      <a:endParaRPr lang="en-US" sz="1200" dirty="0" smtClean="0">
                        <a:latin typeface="Arial"/>
                        <a:cs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/>
                          <a:cs typeface="Arial"/>
                        </a:rPr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y6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 </a:t>
                      </a:r>
                      <a:endParaRPr lang="en-US" sz="1200" dirty="0" smtClean="0">
                        <a:latin typeface="Arial"/>
                        <a:cs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/>
                          <a:cs typeface="Arial"/>
                        </a:rPr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y5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 </a:t>
                      </a:r>
                      <a:endParaRPr lang="en-US" sz="1200" dirty="0" smtClean="0">
                        <a:latin typeface="Arial"/>
                        <a:cs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/>
                          <a:cs typeface="Arial"/>
                        </a:rPr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y4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 </a:t>
                      </a:r>
                      <a:endParaRPr lang="en-US" sz="1200" dirty="0" smtClean="0">
                        <a:latin typeface="Arial"/>
                        <a:cs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/>
                          <a:cs typeface="Arial"/>
                        </a:rPr>
                        <a:t> 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y3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/>
                          <a:cs typeface="Arial"/>
                        </a:rPr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>
                          <a:latin typeface="Arial"/>
                          <a:cs typeface="Arial"/>
                        </a:rPr>
                        <a:t>rt</a:t>
                      </a:r>
                      <a:endParaRPr lang="en-US" sz="1200" dirty="0" smtClean="0">
                        <a:latin typeface="Arial"/>
                        <a:cs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/>
                          <a:cs typeface="Arial"/>
                        </a:rPr>
                        <a:t>[min]</a:t>
                      </a:r>
                    </a:p>
                  </a:txBody>
                  <a:tcPr marL="99060" marR="99060" anchor="ctr"/>
                </a:tc>
              </a:tr>
              <a:tr h="298560">
                <a:tc>
                  <a:txBody>
                    <a:bodyPr/>
                    <a:lstStyle/>
                    <a:p>
                      <a:pPr algn="ctr"/>
                      <a:r>
                        <a:rPr lang="en-US" sz="1000" b="1" spc="-100" dirty="0" smtClean="0">
                          <a:latin typeface="Arial"/>
                          <a:cs typeface="Arial"/>
                        </a:rPr>
                        <a:t>S[p]</a:t>
                      </a:r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SSSVSLK</a:t>
                      </a:r>
                      <a:endParaRPr lang="en-US" sz="1000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[S22]</a:t>
                      </a:r>
                      <a:endParaRPr lang="en-US" sz="1000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437.70</a:t>
                      </a:r>
                      <a:endParaRPr lang="en-US" sz="1000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707.40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628.38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541.34</a:t>
                      </a:r>
                    </a:p>
                  </a:txBody>
                  <a:tcPr marL="99060" marR="9906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454.31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355.24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6.0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85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S</a:t>
                      </a:r>
                      <a:r>
                        <a:rPr lang="en-US" sz="1000" b="1" spc="-100" dirty="0" smtClean="0">
                          <a:latin typeface="Arial"/>
                          <a:cs typeface="Arial"/>
                        </a:rPr>
                        <a:t>S[p]</a:t>
                      </a:r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SSVSLK</a:t>
                      </a: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[S23]</a:t>
                      </a:r>
                      <a:endParaRPr lang="en-US" sz="1000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437.70</a:t>
                      </a:r>
                      <a:endParaRPr lang="en-US" sz="1000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795.37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628.38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541.34</a:t>
                      </a:r>
                    </a:p>
                  </a:txBody>
                  <a:tcPr marL="99060" marR="9906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454.31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355.24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5.8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85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SSS[p]SVSLK</a:t>
                      </a: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[S24]</a:t>
                      </a:r>
                      <a:endParaRPr lang="en-US" sz="1400" b="1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437.70</a:t>
                      </a:r>
                      <a:endParaRPr lang="en-US" sz="1400" b="1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795.37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708.43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541.34</a:t>
                      </a:r>
                    </a:p>
                  </a:txBody>
                  <a:tcPr marL="99060" marR="9906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454.31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355.24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5.6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85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SSSS[p]VSLK</a:t>
                      </a: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[S25]</a:t>
                      </a:r>
                      <a:endParaRPr lang="en-US" sz="1400" b="1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437.70</a:t>
                      </a:r>
                      <a:endParaRPr lang="en-US" sz="1400" b="1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795.37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708.43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621.31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454.31</a:t>
                      </a:r>
                      <a:endParaRPr lang="en-US" sz="1400" b="1" spc="-10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355.24</a:t>
                      </a:r>
                      <a:endParaRPr lang="en-US" sz="1400" b="1" spc="-10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5.6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85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SSSSV</a:t>
                      </a:r>
                      <a:r>
                        <a:rPr lang="en-US" sz="1000" b="1" spc="-100" dirty="0" smtClean="0">
                          <a:latin typeface="Arial"/>
                          <a:cs typeface="Arial"/>
                        </a:rPr>
                        <a:t>S[p]</a:t>
                      </a:r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LK</a:t>
                      </a: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[S27]</a:t>
                      </a:r>
                      <a:endParaRPr lang="en-US" sz="1000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437.70</a:t>
                      </a:r>
                      <a:endParaRPr lang="en-US" sz="1000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795.37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708.43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621.31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534.28</a:t>
                      </a:r>
                    </a:p>
                  </a:txBody>
                  <a:tcPr marL="99060" marR="9906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435.21</a:t>
                      </a:r>
                    </a:p>
                  </a:txBody>
                  <a:tcPr marL="99060" marR="9906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6.3</a:t>
                      </a:r>
                    </a:p>
                  </a:txBody>
                  <a:tcPr marL="99060" marR="99060" anchor="ctr"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grpSp>
        <p:nvGrpSpPr>
          <p:cNvPr id="34" name="Group 33"/>
          <p:cNvGrpSpPr/>
          <p:nvPr/>
        </p:nvGrpSpPr>
        <p:grpSpPr>
          <a:xfrm>
            <a:off x="1034755" y="3311947"/>
            <a:ext cx="8127487" cy="3372510"/>
            <a:chOff x="1671167" y="3195437"/>
            <a:chExt cx="8127487" cy="3372510"/>
          </a:xfrm>
        </p:grpSpPr>
        <p:pic>
          <p:nvPicPr>
            <p:cNvPr id="35" name="Picture 34" descr="Screen shot 2011-08-06 at 9.46.53 A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1167" y="3477061"/>
              <a:ext cx="6769100" cy="3090886"/>
            </a:xfrm>
            <a:prstGeom prst="rect">
              <a:avLst/>
            </a:prstGeom>
          </p:spPr>
        </p:pic>
        <p:cxnSp>
          <p:nvCxnSpPr>
            <p:cNvPr id="36" name="Straight Connector 35"/>
            <p:cNvCxnSpPr/>
            <p:nvPr/>
          </p:nvCxnSpPr>
          <p:spPr>
            <a:xfrm>
              <a:off x="8619643" y="3839961"/>
              <a:ext cx="228600" cy="8683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8815279" y="3674813"/>
              <a:ext cx="9833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/>
                  <a:cs typeface="Arial"/>
                </a:rPr>
                <a:t>y</a:t>
              </a:r>
              <a:r>
                <a:rPr lang="en-US" sz="1400" b="1" dirty="0" smtClean="0">
                  <a:latin typeface="Arial"/>
                  <a:cs typeface="Arial"/>
                </a:rPr>
                <a:t>5 541.34</a:t>
              </a:r>
              <a:endParaRPr lang="en-US" sz="1400" b="1" dirty="0">
                <a:latin typeface="Arial"/>
                <a:cs typeface="Arial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093594" y="3195437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[S22]</a:t>
              </a:r>
              <a:endParaRPr lang="en-US" sz="1600" b="1" baseline="-25000" dirty="0">
                <a:latin typeface="Arial"/>
                <a:cs typeface="Arial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412359" y="3195437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[S23]</a:t>
              </a:r>
              <a:endParaRPr lang="en-US" sz="1600" b="1" baseline="-25000" dirty="0">
                <a:latin typeface="Arial"/>
                <a:cs typeface="Arial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708480" y="3195437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[S24]</a:t>
              </a:r>
              <a:endParaRPr lang="en-US" sz="1600" b="1" baseline="-25000" dirty="0">
                <a:latin typeface="Arial"/>
                <a:cs typeface="Arial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133709" y="3195437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[S25]</a:t>
              </a:r>
              <a:endParaRPr lang="en-US" sz="1600" b="1" baseline="-25000" dirty="0">
                <a:latin typeface="Arial"/>
                <a:cs typeface="Arial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568549" y="3195437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[S27]</a:t>
              </a:r>
              <a:endParaRPr lang="en-US" sz="1600" b="1" baseline="-25000" dirty="0">
                <a:latin typeface="Arial"/>
                <a:cs typeface="Arial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671167" y="3195437"/>
              <a:ext cx="3980333" cy="1770263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/>
                <a:cs typeface="Arial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561338" y="5124955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S23]</a:t>
              </a:r>
              <a:endParaRPr lang="en-US" sz="1600" baseline="-25000" dirty="0">
                <a:latin typeface="Arial"/>
                <a:cs typeface="Arial"/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flipH="1">
              <a:off x="5181910" y="5344538"/>
              <a:ext cx="342590" cy="13695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5722114" y="5344538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S22]</a:t>
              </a:r>
              <a:endParaRPr lang="en-US" sz="1600" baseline="-25000" dirty="0">
                <a:latin typeface="Arial"/>
                <a:cs typeface="Arial"/>
              </a:endParaRP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H="1">
              <a:off x="5397529" y="5542403"/>
              <a:ext cx="324585" cy="15980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4394200" y="5437120"/>
              <a:ext cx="334708" cy="204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3957014" y="5121272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S24]</a:t>
              </a:r>
              <a:endParaRPr lang="en-US" sz="1600" baseline="-25000" dirty="0">
                <a:latin typeface="Arial"/>
                <a:cs typeface="Arial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5890715" y="1120022"/>
            <a:ext cx="855036" cy="1935143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3" name="Chevron 22"/>
          <p:cNvSpPr/>
          <p:nvPr/>
        </p:nvSpPr>
        <p:spPr>
          <a:xfrm>
            <a:off x="7671831" y="152400"/>
            <a:ext cx="1893926" cy="646332"/>
          </a:xfrm>
          <a:prstGeom prst="chevron">
            <a:avLst>
              <a:gd name="adj" fmla="val 36016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732607" y="165494"/>
            <a:ext cx="174150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SRM </a:t>
            </a:r>
          </a:p>
          <a:p>
            <a:pPr algn="ctr"/>
            <a:r>
              <a:rPr lang="en-US" sz="1600" b="1" dirty="0" smtClean="0">
                <a:latin typeface="Arial"/>
                <a:cs typeface="Arial"/>
              </a:rPr>
              <a:t>measurement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47584" y="2163957"/>
            <a:ext cx="8849876" cy="601843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230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9386703" y="6400655"/>
            <a:ext cx="45568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13</a:t>
            </a:r>
            <a:endParaRPr lang="en-US" dirty="0">
              <a:latin typeface="Arial"/>
              <a:cs typeface="Arial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8141952" y="3957807"/>
            <a:ext cx="228600" cy="8683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360890" y="3757706"/>
            <a:ext cx="11103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y</a:t>
            </a:r>
            <a:r>
              <a:rPr lang="en-US" sz="1600" b="1" dirty="0" smtClean="0">
                <a:latin typeface="Arial"/>
                <a:cs typeface="Arial"/>
              </a:rPr>
              <a:t>5 621.31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97460" y="3313283"/>
            <a:ext cx="695183" cy="342943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[S22]</a:t>
            </a:r>
            <a:endParaRPr lang="en-US" sz="1600" b="1" baseline="-25000" dirty="0"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27876" y="3313283"/>
            <a:ext cx="695183" cy="342943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[S23]</a:t>
            </a:r>
            <a:endParaRPr lang="en-US" sz="1600" b="1" baseline="-25000" dirty="0"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23997" y="3313283"/>
            <a:ext cx="695183" cy="342943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[S24]</a:t>
            </a:r>
            <a:endParaRPr lang="en-US" sz="1600" b="1" baseline="-25000" dirty="0"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49226" y="3313283"/>
            <a:ext cx="695183" cy="342943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[S25]</a:t>
            </a:r>
            <a:endParaRPr lang="en-US" sz="1600" b="1" baseline="-25000" dirty="0">
              <a:latin typeface="Arial"/>
              <a:cs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84066" y="3313283"/>
            <a:ext cx="695183" cy="342943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[S27]</a:t>
            </a:r>
            <a:endParaRPr lang="en-US" sz="1600" b="1" baseline="-25000" dirty="0">
              <a:latin typeface="Arial"/>
              <a:cs typeface="Arial"/>
            </a:endParaRPr>
          </a:p>
        </p:txBody>
      </p:sp>
      <p:pic>
        <p:nvPicPr>
          <p:cNvPr id="39" name="Picture 38" descr="Screen shot 2011-08-06 at 9.45.2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951" y="3625448"/>
            <a:ext cx="6772117" cy="3109098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5262708" y="3313283"/>
            <a:ext cx="2793359" cy="1770263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04723" y="5525884"/>
            <a:ext cx="695183" cy="342943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[</a:t>
            </a:r>
            <a:r>
              <a:rPr lang="en-US" sz="1600" b="1" dirty="0" smtClean="0">
                <a:latin typeface="Arial"/>
                <a:cs typeface="Arial"/>
              </a:rPr>
              <a:t>S27]</a:t>
            </a:r>
            <a:endParaRPr lang="en-US" sz="1600" baseline="-25000" dirty="0">
              <a:latin typeface="Arial"/>
              <a:cs typeface="Arial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4808345" y="5752190"/>
            <a:ext cx="324585" cy="1598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3802209" y="5516866"/>
            <a:ext cx="334708" cy="2047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173362" y="5239118"/>
            <a:ext cx="695183" cy="342943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[</a:t>
            </a:r>
            <a:r>
              <a:rPr lang="en-US" sz="1600" b="1" dirty="0" smtClean="0">
                <a:latin typeface="Arial"/>
                <a:cs typeface="Arial"/>
              </a:rPr>
              <a:t>S25]</a:t>
            </a:r>
            <a:endParaRPr lang="en-US" sz="1600" baseline="-25000" dirty="0"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27937" y="249261"/>
            <a:ext cx="6170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Discrimination of [S24] [S25] despite co-elution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7671831" y="152400"/>
            <a:ext cx="1893926" cy="646332"/>
          </a:xfrm>
          <a:prstGeom prst="chevron">
            <a:avLst>
              <a:gd name="adj" fmla="val 36016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32607" y="165494"/>
            <a:ext cx="174150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SRM </a:t>
            </a:r>
          </a:p>
          <a:p>
            <a:pPr algn="ctr"/>
            <a:r>
              <a:rPr lang="en-US" sz="1600" b="1" dirty="0" smtClean="0">
                <a:latin typeface="Arial"/>
                <a:cs typeface="Arial"/>
              </a:rPr>
              <a:t>measurement</a:t>
            </a:r>
            <a:endParaRPr lang="en-US" sz="1600" b="1" dirty="0">
              <a:latin typeface="Arial"/>
              <a:cs typeface="Arial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323361"/>
              </p:ext>
            </p:extLst>
          </p:nvPr>
        </p:nvGraphicFramePr>
        <p:xfrm>
          <a:off x="547584" y="1102894"/>
          <a:ext cx="8885157" cy="1962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7410"/>
                <a:gridCol w="1043846"/>
                <a:gridCol w="1244044"/>
                <a:gridCol w="884976"/>
                <a:gridCol w="884976"/>
                <a:gridCol w="851581"/>
                <a:gridCol w="918372"/>
                <a:gridCol w="884976"/>
                <a:gridCol w="884976"/>
              </a:tblGrid>
              <a:tr h="40291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peptide sequence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latin typeface="Arial"/>
                          <a:cs typeface="Arial"/>
                        </a:rPr>
                        <a:t>phospho</a:t>
                      </a:r>
                      <a:r>
                        <a:rPr lang="en-US" sz="1200" dirty="0" smtClean="0">
                          <a:latin typeface="Arial"/>
                          <a:cs typeface="Arial"/>
                        </a:rPr>
                        <a:t>-site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precursor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m/z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y7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 </a:t>
                      </a:r>
                      <a:endParaRPr lang="en-US" sz="1200" dirty="0" smtClean="0">
                        <a:latin typeface="Arial"/>
                        <a:cs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/>
                          <a:cs typeface="Arial"/>
                        </a:rPr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y6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 </a:t>
                      </a:r>
                      <a:endParaRPr lang="en-US" sz="1200" dirty="0" smtClean="0">
                        <a:latin typeface="Arial"/>
                        <a:cs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/>
                          <a:cs typeface="Arial"/>
                        </a:rPr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y5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 </a:t>
                      </a:r>
                      <a:endParaRPr lang="en-US" sz="1200" dirty="0" smtClean="0">
                        <a:latin typeface="Arial"/>
                        <a:cs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/>
                          <a:cs typeface="Arial"/>
                        </a:rPr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y4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 </a:t>
                      </a:r>
                      <a:endParaRPr lang="en-US" sz="1200" dirty="0" smtClean="0">
                        <a:latin typeface="Arial"/>
                        <a:cs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/>
                          <a:cs typeface="Arial"/>
                        </a:rPr>
                        <a:t> 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y3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/>
                          <a:cs typeface="Arial"/>
                        </a:rPr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>
                          <a:latin typeface="Arial"/>
                          <a:cs typeface="Arial"/>
                        </a:rPr>
                        <a:t>rt</a:t>
                      </a:r>
                      <a:endParaRPr lang="en-US" sz="1200" dirty="0" smtClean="0">
                        <a:latin typeface="Arial"/>
                        <a:cs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/>
                          <a:cs typeface="Arial"/>
                        </a:rPr>
                        <a:t>[min]</a:t>
                      </a:r>
                    </a:p>
                  </a:txBody>
                  <a:tcPr marL="99060" marR="99060" anchor="ctr"/>
                </a:tc>
              </a:tr>
              <a:tr h="298560">
                <a:tc>
                  <a:txBody>
                    <a:bodyPr/>
                    <a:lstStyle/>
                    <a:p>
                      <a:pPr algn="ctr"/>
                      <a:r>
                        <a:rPr lang="en-US" sz="1000" b="1" spc="-100" dirty="0" smtClean="0">
                          <a:latin typeface="Arial"/>
                          <a:cs typeface="Arial"/>
                        </a:rPr>
                        <a:t>S[p]</a:t>
                      </a:r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SSSVSLK</a:t>
                      </a:r>
                      <a:endParaRPr lang="en-US" sz="1000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[S22]</a:t>
                      </a:r>
                      <a:endParaRPr lang="en-US" sz="1000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437.70</a:t>
                      </a:r>
                      <a:endParaRPr lang="en-US" sz="1000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707.40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628.38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541.34</a:t>
                      </a:r>
                    </a:p>
                  </a:txBody>
                  <a:tcPr marL="99060" marR="9906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454.31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355.24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6.0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85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S</a:t>
                      </a:r>
                      <a:r>
                        <a:rPr lang="en-US" sz="1000" b="1" spc="-100" dirty="0" smtClean="0">
                          <a:latin typeface="Arial"/>
                          <a:cs typeface="Arial"/>
                        </a:rPr>
                        <a:t>S[p]</a:t>
                      </a:r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SSVSLK</a:t>
                      </a: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[S23]</a:t>
                      </a:r>
                      <a:endParaRPr lang="en-US" sz="1000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437.70</a:t>
                      </a:r>
                      <a:endParaRPr lang="en-US" sz="1000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795.37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628.38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541.34</a:t>
                      </a:r>
                    </a:p>
                  </a:txBody>
                  <a:tcPr marL="99060" marR="9906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454.31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355.24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5.8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85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SSS[p]SVSLK</a:t>
                      </a: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[S24]</a:t>
                      </a:r>
                      <a:endParaRPr lang="en-US" sz="1400" b="1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437.70</a:t>
                      </a:r>
                      <a:endParaRPr lang="en-US" sz="1400" b="1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795.37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708.43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541.34</a:t>
                      </a:r>
                    </a:p>
                  </a:txBody>
                  <a:tcPr marL="99060" marR="9906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454.31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355.24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5.6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85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SSSS[p]VSLK</a:t>
                      </a: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[S25]</a:t>
                      </a:r>
                      <a:endParaRPr lang="en-US" sz="1400" b="1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437.70</a:t>
                      </a:r>
                      <a:endParaRPr lang="en-US" sz="1400" b="1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795.37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708.43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621.31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454.31</a:t>
                      </a:r>
                      <a:endParaRPr lang="en-US" sz="1400" b="1" spc="-10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355.24</a:t>
                      </a:r>
                      <a:endParaRPr lang="en-US" sz="1400" b="1" spc="-10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5.6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85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SSSSV</a:t>
                      </a:r>
                      <a:r>
                        <a:rPr lang="en-US" sz="1000" b="1" spc="-100" dirty="0" smtClean="0">
                          <a:latin typeface="Arial"/>
                          <a:cs typeface="Arial"/>
                        </a:rPr>
                        <a:t>S[p]</a:t>
                      </a:r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LK</a:t>
                      </a: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[S27]</a:t>
                      </a:r>
                      <a:endParaRPr lang="en-US" sz="1000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437.70</a:t>
                      </a:r>
                      <a:endParaRPr lang="en-US" sz="1000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latin typeface="Arial"/>
                          <a:cs typeface="Arial"/>
                        </a:rPr>
                        <a:t>795.37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708.43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621.31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534.28</a:t>
                      </a:r>
                    </a:p>
                  </a:txBody>
                  <a:tcPr marL="99060" marR="9906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435.21</a:t>
                      </a:r>
                    </a:p>
                  </a:txBody>
                  <a:tcPr marL="99060" marR="9906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pc="-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6.3</a:t>
                      </a:r>
                    </a:p>
                  </a:txBody>
                  <a:tcPr marL="99060" marR="99060" anchor="ctr"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23" name="Rectangle 22"/>
          <p:cNvSpPr/>
          <p:nvPr/>
        </p:nvSpPr>
        <p:spPr>
          <a:xfrm>
            <a:off x="5890715" y="1120022"/>
            <a:ext cx="855036" cy="1935143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47584" y="2185481"/>
            <a:ext cx="8849876" cy="601843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104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27937" y="251359"/>
            <a:ext cx="8690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Retention time information is important for pinpointing </a:t>
            </a:r>
            <a:r>
              <a:rPr lang="en-US" sz="2000" b="1" dirty="0" err="1" smtClean="0">
                <a:solidFill>
                  <a:schemeClr val="bg1"/>
                </a:solidFill>
                <a:latin typeface="Arial"/>
                <a:cs typeface="Arial"/>
              </a:rPr>
              <a:t>phospho</a:t>
            </a:r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-sites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2219324" y="1234825"/>
            <a:ext cx="5121617" cy="1576059"/>
          </a:xfrm>
          <a:prstGeom prst="round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5786" tIns="47893" rIns="95786" bIns="4789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37268" y="816800"/>
            <a:ext cx="4162051" cy="342943"/>
          </a:xfrm>
          <a:prstGeom prst="rect">
            <a:avLst/>
          </a:prstGeom>
          <a:noFill/>
        </p:spPr>
        <p:txBody>
          <a:bodyPr wrap="square" lIns="95786" tIns="47893" rIns="95786" bIns="47893" rtlCol="0">
            <a:spAutoFit/>
          </a:bodyPr>
          <a:lstStyle/>
          <a:p>
            <a:pPr algn="ctr"/>
            <a:r>
              <a:rPr lang="en-US" sz="1600" dirty="0" err="1" smtClean="0">
                <a:latin typeface="Arial"/>
                <a:cs typeface="Arial"/>
              </a:rPr>
              <a:t>Phospho</a:t>
            </a:r>
            <a:r>
              <a:rPr lang="en-US" sz="1600" dirty="0" smtClean="0">
                <a:latin typeface="Arial"/>
                <a:cs typeface="Arial"/>
              </a:rPr>
              <a:t>-peptide: </a:t>
            </a:r>
            <a:r>
              <a:rPr lang="en-US" sz="1600" dirty="0">
                <a:latin typeface="Arial"/>
                <a:cs typeface="Arial"/>
              </a:rPr>
              <a:t>XXX[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S4</a:t>
            </a:r>
            <a:r>
              <a:rPr lang="en-US" sz="1600" dirty="0">
                <a:solidFill>
                  <a:srgbClr val="000000"/>
                </a:solidFill>
                <a:latin typeface="Arial"/>
                <a:cs typeface="Arial"/>
              </a:rPr>
              <a:t>]X</a:t>
            </a:r>
            <a:r>
              <a:rPr lang="en-US" sz="1600" dirty="0">
                <a:latin typeface="Arial"/>
                <a:cs typeface="Arial"/>
              </a:rPr>
              <a:t>[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S6</a:t>
            </a:r>
            <a:r>
              <a:rPr lang="en-US" sz="1600" dirty="0">
                <a:latin typeface="Arial"/>
                <a:cs typeface="Arial"/>
              </a:rPr>
              <a:t>]X[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S8</a:t>
            </a:r>
            <a:r>
              <a:rPr lang="en-US" sz="1600" dirty="0">
                <a:solidFill>
                  <a:srgbClr val="000000"/>
                </a:solidFill>
                <a:latin typeface="Arial"/>
                <a:cs typeface="Arial"/>
              </a:rPr>
              <a:t>]</a:t>
            </a:r>
            <a:r>
              <a:rPr lang="en-US" sz="1600" dirty="0">
                <a:latin typeface="Arial"/>
                <a:cs typeface="Arial"/>
              </a:rPr>
              <a:t>XX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85885" y="1235931"/>
            <a:ext cx="582497" cy="312165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 </a:t>
            </a:r>
            <a:r>
              <a:rPr lang="en-US" sz="1400" b="1" dirty="0">
                <a:latin typeface="Arial"/>
                <a:cs typeface="Arial"/>
              </a:rPr>
              <a:t>[S4]</a:t>
            </a:r>
            <a:endParaRPr lang="en-US" sz="1400" b="1" baseline="-25000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81872" y="1234826"/>
            <a:ext cx="582497" cy="312165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 </a:t>
            </a:r>
            <a:r>
              <a:rPr lang="en-US" sz="1400" b="1" dirty="0">
                <a:latin typeface="Arial"/>
                <a:cs typeface="Arial"/>
              </a:rPr>
              <a:t>[S6]</a:t>
            </a:r>
            <a:endParaRPr lang="en-US" sz="1400" b="1" baseline="-25000" dirty="0"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981685" y="1245279"/>
            <a:ext cx="582497" cy="312165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 </a:t>
            </a:r>
            <a:r>
              <a:rPr lang="en-US" sz="1400" b="1" dirty="0">
                <a:latin typeface="Arial"/>
                <a:cs typeface="Arial"/>
              </a:rPr>
              <a:t>[S8]</a:t>
            </a:r>
            <a:endParaRPr lang="en-US" sz="1400" b="1" baseline="-25000" dirty="0">
              <a:latin typeface="Arial"/>
              <a:cs typeface="Arial"/>
            </a:endParaRPr>
          </a:p>
        </p:txBody>
      </p:sp>
      <p:sp>
        <p:nvSpPr>
          <p:cNvPr id="46" name="Freeform 45"/>
          <p:cNvSpPr/>
          <p:nvPr/>
        </p:nvSpPr>
        <p:spPr>
          <a:xfrm>
            <a:off x="2661555" y="1574799"/>
            <a:ext cx="1334158" cy="757863"/>
          </a:xfrm>
          <a:custGeom>
            <a:avLst/>
            <a:gdLst>
              <a:gd name="connsiteX0" fmla="*/ 0 w 2692400"/>
              <a:gd name="connsiteY0" fmla="*/ 1092218 h 1095787"/>
              <a:gd name="connsiteX1" fmla="*/ 812800 w 2692400"/>
              <a:gd name="connsiteY1" fmla="*/ 927118 h 1095787"/>
              <a:gd name="connsiteX2" fmla="*/ 1295400 w 2692400"/>
              <a:gd name="connsiteY2" fmla="*/ 18 h 1095787"/>
              <a:gd name="connsiteX3" fmla="*/ 1790700 w 2692400"/>
              <a:gd name="connsiteY3" fmla="*/ 901718 h 1095787"/>
              <a:gd name="connsiteX4" fmla="*/ 2692400 w 2692400"/>
              <a:gd name="connsiteY4" fmla="*/ 1079518 h 109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2400" h="1095787">
                <a:moveTo>
                  <a:pt x="0" y="1092218"/>
                </a:moveTo>
                <a:cubicBezTo>
                  <a:pt x="298450" y="1100684"/>
                  <a:pt x="596900" y="1109151"/>
                  <a:pt x="812800" y="927118"/>
                </a:cubicBezTo>
                <a:cubicBezTo>
                  <a:pt x="1028700" y="745085"/>
                  <a:pt x="1132417" y="4251"/>
                  <a:pt x="1295400" y="18"/>
                </a:cubicBezTo>
                <a:cubicBezTo>
                  <a:pt x="1458383" y="-4215"/>
                  <a:pt x="1557867" y="721801"/>
                  <a:pt x="1790700" y="901718"/>
                </a:cubicBezTo>
                <a:cubicBezTo>
                  <a:pt x="2023533" y="1081635"/>
                  <a:pt x="2692400" y="1079518"/>
                  <a:pt x="2692400" y="1079518"/>
                </a:cubicBezTo>
              </a:path>
            </a:pathLst>
          </a:custGeom>
          <a:ln w="28575" cmpd="sng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5786" tIns="47893" rIns="95786" bIns="4789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2671419" y="1471961"/>
            <a:ext cx="0" cy="863028"/>
          </a:xfrm>
          <a:prstGeom prst="line">
            <a:avLst/>
          </a:prstGeom>
          <a:ln w="28575" cmpd="sng">
            <a:solidFill>
              <a:srgbClr val="00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Freeform 47"/>
          <p:cNvSpPr/>
          <p:nvPr/>
        </p:nvSpPr>
        <p:spPr>
          <a:xfrm>
            <a:off x="2759535" y="1679831"/>
            <a:ext cx="1135404" cy="652833"/>
          </a:xfrm>
          <a:custGeom>
            <a:avLst/>
            <a:gdLst>
              <a:gd name="connsiteX0" fmla="*/ 0 w 2692400"/>
              <a:gd name="connsiteY0" fmla="*/ 1092218 h 1095787"/>
              <a:gd name="connsiteX1" fmla="*/ 812800 w 2692400"/>
              <a:gd name="connsiteY1" fmla="*/ 927118 h 1095787"/>
              <a:gd name="connsiteX2" fmla="*/ 1295400 w 2692400"/>
              <a:gd name="connsiteY2" fmla="*/ 18 h 1095787"/>
              <a:gd name="connsiteX3" fmla="*/ 1790700 w 2692400"/>
              <a:gd name="connsiteY3" fmla="*/ 901718 h 1095787"/>
              <a:gd name="connsiteX4" fmla="*/ 2692400 w 2692400"/>
              <a:gd name="connsiteY4" fmla="*/ 1079518 h 109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2400" h="1095787">
                <a:moveTo>
                  <a:pt x="0" y="1092218"/>
                </a:moveTo>
                <a:cubicBezTo>
                  <a:pt x="298450" y="1100684"/>
                  <a:pt x="596900" y="1109151"/>
                  <a:pt x="812800" y="927118"/>
                </a:cubicBezTo>
                <a:cubicBezTo>
                  <a:pt x="1028700" y="745085"/>
                  <a:pt x="1132417" y="4251"/>
                  <a:pt x="1295400" y="18"/>
                </a:cubicBezTo>
                <a:cubicBezTo>
                  <a:pt x="1458383" y="-4215"/>
                  <a:pt x="1557867" y="721801"/>
                  <a:pt x="1790700" y="901718"/>
                </a:cubicBezTo>
                <a:cubicBezTo>
                  <a:pt x="2023533" y="1081635"/>
                  <a:pt x="2692400" y="1079518"/>
                  <a:pt x="2692400" y="1079518"/>
                </a:cubicBezTo>
              </a:path>
            </a:pathLst>
          </a:custGeom>
          <a:ln w="28575" cmpd="sng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5786" tIns="47893" rIns="95786" bIns="4789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2764800" y="1973416"/>
            <a:ext cx="1135404" cy="359242"/>
          </a:xfrm>
          <a:custGeom>
            <a:avLst/>
            <a:gdLst>
              <a:gd name="connsiteX0" fmla="*/ 0 w 2692400"/>
              <a:gd name="connsiteY0" fmla="*/ 1092218 h 1095787"/>
              <a:gd name="connsiteX1" fmla="*/ 812800 w 2692400"/>
              <a:gd name="connsiteY1" fmla="*/ 927118 h 1095787"/>
              <a:gd name="connsiteX2" fmla="*/ 1295400 w 2692400"/>
              <a:gd name="connsiteY2" fmla="*/ 18 h 1095787"/>
              <a:gd name="connsiteX3" fmla="*/ 1790700 w 2692400"/>
              <a:gd name="connsiteY3" fmla="*/ 901718 h 1095787"/>
              <a:gd name="connsiteX4" fmla="*/ 2692400 w 2692400"/>
              <a:gd name="connsiteY4" fmla="*/ 1079518 h 109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2400" h="1095787">
                <a:moveTo>
                  <a:pt x="0" y="1092218"/>
                </a:moveTo>
                <a:cubicBezTo>
                  <a:pt x="298450" y="1100684"/>
                  <a:pt x="596900" y="1109151"/>
                  <a:pt x="812800" y="927118"/>
                </a:cubicBezTo>
                <a:cubicBezTo>
                  <a:pt x="1028700" y="745085"/>
                  <a:pt x="1132417" y="4251"/>
                  <a:pt x="1295400" y="18"/>
                </a:cubicBezTo>
                <a:cubicBezTo>
                  <a:pt x="1458383" y="-4215"/>
                  <a:pt x="1557867" y="721801"/>
                  <a:pt x="1790700" y="901718"/>
                </a:cubicBezTo>
                <a:cubicBezTo>
                  <a:pt x="2023533" y="1081635"/>
                  <a:pt x="2692400" y="1079518"/>
                  <a:pt x="2692400" y="1079518"/>
                </a:cubicBezTo>
              </a:path>
            </a:pathLst>
          </a:custGeom>
          <a:ln w="28575" cmpd="sng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5786" tIns="47893" rIns="95786" bIns="4789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768102" y="2361165"/>
            <a:ext cx="1391000" cy="312165"/>
          </a:xfrm>
          <a:prstGeom prst="rect">
            <a:avLst/>
          </a:prstGeom>
          <a:noFill/>
        </p:spPr>
        <p:txBody>
          <a:bodyPr wrap="square" lIns="95786" tIns="47893" rIns="95786" bIns="47893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retention time</a:t>
            </a:r>
          </a:p>
        </p:txBody>
      </p:sp>
      <p:cxnSp>
        <p:nvCxnSpPr>
          <p:cNvPr id="51" name="Straight Connector 50"/>
          <p:cNvCxnSpPr/>
          <p:nvPr/>
        </p:nvCxnSpPr>
        <p:spPr>
          <a:xfrm>
            <a:off x="2664846" y="2332659"/>
            <a:ext cx="1334158" cy="0"/>
          </a:xfrm>
          <a:prstGeom prst="line">
            <a:avLst/>
          </a:prstGeom>
          <a:ln w="28575" cmpd="sng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4186121" y="1485073"/>
            <a:ext cx="0" cy="863028"/>
          </a:xfrm>
          <a:prstGeom prst="line">
            <a:avLst/>
          </a:prstGeom>
          <a:ln w="28575" cmpd="sng">
            <a:solidFill>
              <a:srgbClr val="00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Freeform 52"/>
          <p:cNvSpPr/>
          <p:nvPr/>
        </p:nvSpPr>
        <p:spPr>
          <a:xfrm>
            <a:off x="4274238" y="1692942"/>
            <a:ext cx="1135404" cy="652833"/>
          </a:xfrm>
          <a:custGeom>
            <a:avLst/>
            <a:gdLst>
              <a:gd name="connsiteX0" fmla="*/ 0 w 2692400"/>
              <a:gd name="connsiteY0" fmla="*/ 1092218 h 1095787"/>
              <a:gd name="connsiteX1" fmla="*/ 812800 w 2692400"/>
              <a:gd name="connsiteY1" fmla="*/ 927118 h 1095787"/>
              <a:gd name="connsiteX2" fmla="*/ 1295400 w 2692400"/>
              <a:gd name="connsiteY2" fmla="*/ 18 h 1095787"/>
              <a:gd name="connsiteX3" fmla="*/ 1790700 w 2692400"/>
              <a:gd name="connsiteY3" fmla="*/ 901718 h 1095787"/>
              <a:gd name="connsiteX4" fmla="*/ 2692400 w 2692400"/>
              <a:gd name="connsiteY4" fmla="*/ 1079518 h 109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2400" h="1095787">
                <a:moveTo>
                  <a:pt x="0" y="1092218"/>
                </a:moveTo>
                <a:cubicBezTo>
                  <a:pt x="298450" y="1100684"/>
                  <a:pt x="596900" y="1109151"/>
                  <a:pt x="812800" y="927118"/>
                </a:cubicBezTo>
                <a:cubicBezTo>
                  <a:pt x="1028700" y="745085"/>
                  <a:pt x="1132417" y="4251"/>
                  <a:pt x="1295400" y="18"/>
                </a:cubicBezTo>
                <a:cubicBezTo>
                  <a:pt x="1458383" y="-4215"/>
                  <a:pt x="1557867" y="721801"/>
                  <a:pt x="1790700" y="901718"/>
                </a:cubicBezTo>
                <a:cubicBezTo>
                  <a:pt x="2023533" y="1081635"/>
                  <a:pt x="2692400" y="1079518"/>
                  <a:pt x="2692400" y="1079518"/>
                </a:cubicBezTo>
              </a:path>
            </a:pathLst>
          </a:custGeom>
          <a:ln w="28575" cmpd="sng">
            <a:solidFill>
              <a:srgbClr val="558ED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5786" tIns="47893" rIns="95786" bIns="4789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54" name="Freeform 53"/>
          <p:cNvSpPr/>
          <p:nvPr/>
        </p:nvSpPr>
        <p:spPr>
          <a:xfrm>
            <a:off x="4274238" y="1807112"/>
            <a:ext cx="1135404" cy="538658"/>
          </a:xfrm>
          <a:custGeom>
            <a:avLst/>
            <a:gdLst>
              <a:gd name="connsiteX0" fmla="*/ 0 w 2692400"/>
              <a:gd name="connsiteY0" fmla="*/ 1092218 h 1095787"/>
              <a:gd name="connsiteX1" fmla="*/ 812800 w 2692400"/>
              <a:gd name="connsiteY1" fmla="*/ 927118 h 1095787"/>
              <a:gd name="connsiteX2" fmla="*/ 1295400 w 2692400"/>
              <a:gd name="connsiteY2" fmla="*/ 18 h 1095787"/>
              <a:gd name="connsiteX3" fmla="*/ 1790700 w 2692400"/>
              <a:gd name="connsiteY3" fmla="*/ 901718 h 1095787"/>
              <a:gd name="connsiteX4" fmla="*/ 2692400 w 2692400"/>
              <a:gd name="connsiteY4" fmla="*/ 1079518 h 109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2400" h="1095787">
                <a:moveTo>
                  <a:pt x="0" y="1092218"/>
                </a:moveTo>
                <a:cubicBezTo>
                  <a:pt x="298450" y="1100684"/>
                  <a:pt x="596900" y="1109151"/>
                  <a:pt x="812800" y="927118"/>
                </a:cubicBezTo>
                <a:cubicBezTo>
                  <a:pt x="1028700" y="745085"/>
                  <a:pt x="1132417" y="4251"/>
                  <a:pt x="1295400" y="18"/>
                </a:cubicBezTo>
                <a:cubicBezTo>
                  <a:pt x="1458383" y="-4215"/>
                  <a:pt x="1557867" y="721801"/>
                  <a:pt x="1790700" y="901718"/>
                </a:cubicBezTo>
                <a:cubicBezTo>
                  <a:pt x="2023533" y="1081635"/>
                  <a:pt x="2692400" y="1079518"/>
                  <a:pt x="2692400" y="1079518"/>
                </a:cubicBezTo>
              </a:path>
            </a:pathLst>
          </a:custGeom>
          <a:ln w="28575" cmpd="sng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5786" tIns="47893" rIns="95786" bIns="4789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55" name="Freeform 54"/>
          <p:cNvSpPr/>
          <p:nvPr/>
        </p:nvSpPr>
        <p:spPr>
          <a:xfrm>
            <a:off x="4279505" y="1986529"/>
            <a:ext cx="1135404" cy="359242"/>
          </a:xfrm>
          <a:custGeom>
            <a:avLst/>
            <a:gdLst>
              <a:gd name="connsiteX0" fmla="*/ 0 w 2692400"/>
              <a:gd name="connsiteY0" fmla="*/ 1092218 h 1095787"/>
              <a:gd name="connsiteX1" fmla="*/ 812800 w 2692400"/>
              <a:gd name="connsiteY1" fmla="*/ 927118 h 1095787"/>
              <a:gd name="connsiteX2" fmla="*/ 1295400 w 2692400"/>
              <a:gd name="connsiteY2" fmla="*/ 18 h 1095787"/>
              <a:gd name="connsiteX3" fmla="*/ 1790700 w 2692400"/>
              <a:gd name="connsiteY3" fmla="*/ 901718 h 1095787"/>
              <a:gd name="connsiteX4" fmla="*/ 2692400 w 2692400"/>
              <a:gd name="connsiteY4" fmla="*/ 1079518 h 109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2400" h="1095787">
                <a:moveTo>
                  <a:pt x="0" y="1092218"/>
                </a:moveTo>
                <a:cubicBezTo>
                  <a:pt x="298450" y="1100684"/>
                  <a:pt x="596900" y="1109151"/>
                  <a:pt x="812800" y="927118"/>
                </a:cubicBezTo>
                <a:cubicBezTo>
                  <a:pt x="1028700" y="745085"/>
                  <a:pt x="1132417" y="4251"/>
                  <a:pt x="1295400" y="18"/>
                </a:cubicBezTo>
                <a:cubicBezTo>
                  <a:pt x="1458383" y="-4215"/>
                  <a:pt x="1557867" y="721801"/>
                  <a:pt x="1790700" y="901718"/>
                </a:cubicBezTo>
                <a:cubicBezTo>
                  <a:pt x="2023533" y="1081635"/>
                  <a:pt x="2692400" y="1079518"/>
                  <a:pt x="2692400" y="1079518"/>
                </a:cubicBezTo>
              </a:path>
            </a:pathLst>
          </a:custGeom>
          <a:ln w="28575" cmpd="sng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5786" tIns="47893" rIns="95786" bIns="4789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4179549" y="2345772"/>
            <a:ext cx="1334158" cy="0"/>
          </a:xfrm>
          <a:prstGeom prst="line">
            <a:avLst/>
          </a:prstGeom>
          <a:ln w="28575" cmpd="sng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5711566" y="1485073"/>
            <a:ext cx="0" cy="863028"/>
          </a:xfrm>
          <a:prstGeom prst="line">
            <a:avLst/>
          </a:prstGeom>
          <a:ln w="28575" cmpd="sng">
            <a:solidFill>
              <a:srgbClr val="00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Freeform 57"/>
          <p:cNvSpPr/>
          <p:nvPr/>
        </p:nvSpPr>
        <p:spPr>
          <a:xfrm>
            <a:off x="5799683" y="1692942"/>
            <a:ext cx="1135404" cy="652833"/>
          </a:xfrm>
          <a:custGeom>
            <a:avLst/>
            <a:gdLst>
              <a:gd name="connsiteX0" fmla="*/ 0 w 2692400"/>
              <a:gd name="connsiteY0" fmla="*/ 1092218 h 1095787"/>
              <a:gd name="connsiteX1" fmla="*/ 812800 w 2692400"/>
              <a:gd name="connsiteY1" fmla="*/ 927118 h 1095787"/>
              <a:gd name="connsiteX2" fmla="*/ 1295400 w 2692400"/>
              <a:gd name="connsiteY2" fmla="*/ 18 h 1095787"/>
              <a:gd name="connsiteX3" fmla="*/ 1790700 w 2692400"/>
              <a:gd name="connsiteY3" fmla="*/ 901718 h 1095787"/>
              <a:gd name="connsiteX4" fmla="*/ 2692400 w 2692400"/>
              <a:gd name="connsiteY4" fmla="*/ 1079518 h 109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2400" h="1095787">
                <a:moveTo>
                  <a:pt x="0" y="1092218"/>
                </a:moveTo>
                <a:cubicBezTo>
                  <a:pt x="298450" y="1100684"/>
                  <a:pt x="596900" y="1109151"/>
                  <a:pt x="812800" y="927118"/>
                </a:cubicBezTo>
                <a:cubicBezTo>
                  <a:pt x="1028700" y="745085"/>
                  <a:pt x="1132417" y="4251"/>
                  <a:pt x="1295400" y="18"/>
                </a:cubicBezTo>
                <a:cubicBezTo>
                  <a:pt x="1458383" y="-4215"/>
                  <a:pt x="1557867" y="721801"/>
                  <a:pt x="1790700" y="901718"/>
                </a:cubicBezTo>
                <a:cubicBezTo>
                  <a:pt x="2023533" y="1081635"/>
                  <a:pt x="2692400" y="1079518"/>
                  <a:pt x="2692400" y="1079518"/>
                </a:cubicBezTo>
              </a:path>
            </a:pathLst>
          </a:custGeom>
          <a:ln w="28575" cmpd="sng">
            <a:solidFill>
              <a:srgbClr val="558ED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5786" tIns="47893" rIns="95786" bIns="4789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59" name="Freeform 58"/>
          <p:cNvSpPr/>
          <p:nvPr/>
        </p:nvSpPr>
        <p:spPr>
          <a:xfrm>
            <a:off x="5799683" y="1807112"/>
            <a:ext cx="1135404" cy="538658"/>
          </a:xfrm>
          <a:custGeom>
            <a:avLst/>
            <a:gdLst>
              <a:gd name="connsiteX0" fmla="*/ 0 w 2692400"/>
              <a:gd name="connsiteY0" fmla="*/ 1092218 h 1095787"/>
              <a:gd name="connsiteX1" fmla="*/ 812800 w 2692400"/>
              <a:gd name="connsiteY1" fmla="*/ 927118 h 1095787"/>
              <a:gd name="connsiteX2" fmla="*/ 1295400 w 2692400"/>
              <a:gd name="connsiteY2" fmla="*/ 18 h 1095787"/>
              <a:gd name="connsiteX3" fmla="*/ 1790700 w 2692400"/>
              <a:gd name="connsiteY3" fmla="*/ 901718 h 1095787"/>
              <a:gd name="connsiteX4" fmla="*/ 2692400 w 2692400"/>
              <a:gd name="connsiteY4" fmla="*/ 1079518 h 109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2400" h="1095787">
                <a:moveTo>
                  <a:pt x="0" y="1092218"/>
                </a:moveTo>
                <a:cubicBezTo>
                  <a:pt x="298450" y="1100684"/>
                  <a:pt x="596900" y="1109151"/>
                  <a:pt x="812800" y="927118"/>
                </a:cubicBezTo>
                <a:cubicBezTo>
                  <a:pt x="1028700" y="745085"/>
                  <a:pt x="1132417" y="4251"/>
                  <a:pt x="1295400" y="18"/>
                </a:cubicBezTo>
                <a:cubicBezTo>
                  <a:pt x="1458383" y="-4215"/>
                  <a:pt x="1557867" y="721801"/>
                  <a:pt x="1790700" y="901718"/>
                </a:cubicBezTo>
                <a:cubicBezTo>
                  <a:pt x="2023533" y="1081635"/>
                  <a:pt x="2692400" y="1079518"/>
                  <a:pt x="2692400" y="1079518"/>
                </a:cubicBezTo>
              </a:path>
            </a:pathLst>
          </a:custGeom>
          <a:ln w="28575" cmpd="sng">
            <a:solidFill>
              <a:srgbClr val="4F622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5786" tIns="47893" rIns="95786" bIns="4789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60" name="Freeform 59"/>
          <p:cNvSpPr/>
          <p:nvPr/>
        </p:nvSpPr>
        <p:spPr>
          <a:xfrm>
            <a:off x="5799683" y="1917331"/>
            <a:ext cx="1135404" cy="417658"/>
          </a:xfrm>
          <a:custGeom>
            <a:avLst/>
            <a:gdLst>
              <a:gd name="connsiteX0" fmla="*/ 0 w 2692400"/>
              <a:gd name="connsiteY0" fmla="*/ 1092218 h 1095787"/>
              <a:gd name="connsiteX1" fmla="*/ 812800 w 2692400"/>
              <a:gd name="connsiteY1" fmla="*/ 927118 h 1095787"/>
              <a:gd name="connsiteX2" fmla="*/ 1295400 w 2692400"/>
              <a:gd name="connsiteY2" fmla="*/ 18 h 1095787"/>
              <a:gd name="connsiteX3" fmla="*/ 1790700 w 2692400"/>
              <a:gd name="connsiteY3" fmla="*/ 901718 h 1095787"/>
              <a:gd name="connsiteX4" fmla="*/ 2692400 w 2692400"/>
              <a:gd name="connsiteY4" fmla="*/ 1079518 h 109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2400" h="1095787">
                <a:moveTo>
                  <a:pt x="0" y="1092218"/>
                </a:moveTo>
                <a:cubicBezTo>
                  <a:pt x="298450" y="1100684"/>
                  <a:pt x="596900" y="1109151"/>
                  <a:pt x="812800" y="927118"/>
                </a:cubicBezTo>
                <a:cubicBezTo>
                  <a:pt x="1028700" y="745085"/>
                  <a:pt x="1132417" y="4251"/>
                  <a:pt x="1295400" y="18"/>
                </a:cubicBezTo>
                <a:cubicBezTo>
                  <a:pt x="1458383" y="-4215"/>
                  <a:pt x="1557867" y="721801"/>
                  <a:pt x="1790700" y="901718"/>
                </a:cubicBezTo>
                <a:cubicBezTo>
                  <a:pt x="2023533" y="1081635"/>
                  <a:pt x="2692400" y="1079518"/>
                  <a:pt x="2692400" y="1079518"/>
                </a:cubicBezTo>
              </a:path>
            </a:pathLst>
          </a:custGeom>
          <a:ln w="28575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5786" tIns="47893" rIns="95786" bIns="4789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>
            <a:off x="5704995" y="2345772"/>
            <a:ext cx="1334158" cy="0"/>
          </a:xfrm>
          <a:prstGeom prst="line">
            <a:avLst/>
          </a:prstGeom>
          <a:ln w="28575" cmpd="sng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380023" y="2370104"/>
            <a:ext cx="1331545" cy="312165"/>
          </a:xfrm>
          <a:prstGeom prst="rect">
            <a:avLst/>
          </a:prstGeom>
          <a:noFill/>
        </p:spPr>
        <p:txBody>
          <a:bodyPr wrap="square" lIns="95786" tIns="47893" rIns="95786" bIns="47893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retention time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932428" y="2370104"/>
            <a:ext cx="1384006" cy="312165"/>
          </a:xfrm>
          <a:prstGeom prst="rect">
            <a:avLst/>
          </a:prstGeom>
          <a:noFill/>
        </p:spPr>
        <p:txBody>
          <a:bodyPr wrap="square" lIns="95786" tIns="47893" rIns="95786" bIns="47893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retention time</a:t>
            </a:r>
          </a:p>
        </p:txBody>
      </p:sp>
      <p:sp>
        <p:nvSpPr>
          <p:cNvPr id="64" name="TextBox 63"/>
          <p:cNvSpPr txBox="1"/>
          <p:nvPr/>
        </p:nvSpPr>
        <p:spPr>
          <a:xfrm rot="16200000">
            <a:off x="2032093" y="1735089"/>
            <a:ext cx="892522" cy="312165"/>
          </a:xfrm>
          <a:prstGeom prst="rect">
            <a:avLst/>
          </a:prstGeom>
          <a:noFill/>
        </p:spPr>
        <p:txBody>
          <a:bodyPr wrap="square" lIns="95786" tIns="47893" rIns="95786" bIns="47893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intensity</a:t>
            </a:r>
            <a:endParaRPr lang="en-US" sz="1400" dirty="0">
              <a:latin typeface="Arial"/>
              <a:cs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66020" y="2943318"/>
            <a:ext cx="7060122" cy="3719925"/>
            <a:chOff x="266020" y="2943318"/>
            <a:chExt cx="7060122" cy="3719925"/>
          </a:xfrm>
        </p:grpSpPr>
        <p:sp>
          <p:nvSpPr>
            <p:cNvPr id="73" name="Rounded Rectangle 72"/>
            <p:cNvSpPr/>
            <p:nvPr/>
          </p:nvSpPr>
          <p:spPr>
            <a:xfrm>
              <a:off x="266020" y="3442947"/>
              <a:ext cx="4683140" cy="1355243"/>
            </a:xfrm>
            <a:prstGeom prst="roundRect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5786" tIns="47893" rIns="95786" bIns="47893" rtlCol="0" anchor="ctr"/>
            <a:lstStyle/>
            <a:p>
              <a:pPr algn="ctr"/>
              <a:endParaRPr lang="en-US" sz="1400">
                <a:latin typeface="Arial"/>
                <a:cs typeface="Arial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999955" y="3122244"/>
              <a:ext cx="2861541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0000"/>
                  </a:solidFill>
                  <a:latin typeface="Arial"/>
                  <a:cs typeface="Arial"/>
                </a:rPr>
                <a:t> separable </a:t>
              </a:r>
              <a:r>
                <a:rPr lang="en-US" sz="16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in </a:t>
              </a:r>
              <a:r>
                <a:rPr lang="en-US" sz="1600" b="1" dirty="0">
                  <a:solidFill>
                    <a:srgbClr val="FF0000"/>
                  </a:solidFill>
                  <a:latin typeface="Arial"/>
                  <a:cs typeface="Arial"/>
                </a:rPr>
                <a:t>retention time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83019" y="3461967"/>
              <a:ext cx="532616" cy="312165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400" b="1" dirty="0">
                  <a:latin typeface="Arial"/>
                  <a:cs typeface="Arial"/>
                </a:rPr>
                <a:t>[S4]</a:t>
              </a:r>
              <a:endParaRPr lang="en-US" sz="1400" b="1" baseline="-25000" dirty="0">
                <a:latin typeface="Arial"/>
                <a:cs typeface="Arial"/>
              </a:endParaRPr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504266" y="3711523"/>
              <a:ext cx="4268808" cy="1117243"/>
              <a:chOff x="361822" y="3790130"/>
              <a:chExt cx="3940438" cy="1229031"/>
            </a:xfrm>
          </p:grpSpPr>
          <p:cxnSp>
            <p:nvCxnSpPr>
              <p:cNvPr id="81" name="Straight Connector 80"/>
              <p:cNvCxnSpPr/>
              <p:nvPr/>
            </p:nvCxnSpPr>
            <p:spPr>
              <a:xfrm flipV="1">
                <a:off x="366471" y="3812054"/>
                <a:ext cx="0" cy="813931"/>
              </a:xfrm>
              <a:prstGeom prst="line">
                <a:avLst/>
              </a:prstGeom>
              <a:ln w="28575" cmpd="sng">
                <a:solidFill>
                  <a:srgbClr val="000000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Freeform 81"/>
              <p:cNvSpPr/>
              <p:nvPr/>
            </p:nvSpPr>
            <p:spPr>
              <a:xfrm>
                <a:off x="405803" y="4008095"/>
                <a:ext cx="517164" cy="615693"/>
              </a:xfrm>
              <a:custGeom>
                <a:avLst/>
                <a:gdLst>
                  <a:gd name="connsiteX0" fmla="*/ 0 w 2692400"/>
                  <a:gd name="connsiteY0" fmla="*/ 1092218 h 1095787"/>
                  <a:gd name="connsiteX1" fmla="*/ 812800 w 2692400"/>
                  <a:gd name="connsiteY1" fmla="*/ 927118 h 1095787"/>
                  <a:gd name="connsiteX2" fmla="*/ 1295400 w 2692400"/>
                  <a:gd name="connsiteY2" fmla="*/ 18 h 1095787"/>
                  <a:gd name="connsiteX3" fmla="*/ 1790700 w 2692400"/>
                  <a:gd name="connsiteY3" fmla="*/ 901718 h 1095787"/>
                  <a:gd name="connsiteX4" fmla="*/ 2692400 w 2692400"/>
                  <a:gd name="connsiteY4" fmla="*/ 1079518 h 1095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2400" h="1095787">
                    <a:moveTo>
                      <a:pt x="0" y="1092218"/>
                    </a:moveTo>
                    <a:cubicBezTo>
                      <a:pt x="298450" y="1100684"/>
                      <a:pt x="596900" y="1109151"/>
                      <a:pt x="812800" y="927118"/>
                    </a:cubicBezTo>
                    <a:cubicBezTo>
                      <a:pt x="1028700" y="745085"/>
                      <a:pt x="1132417" y="4251"/>
                      <a:pt x="1295400" y="18"/>
                    </a:cubicBezTo>
                    <a:cubicBezTo>
                      <a:pt x="1458383" y="-4215"/>
                      <a:pt x="1557867" y="721801"/>
                      <a:pt x="1790700" y="901718"/>
                    </a:cubicBezTo>
                    <a:cubicBezTo>
                      <a:pt x="2023533" y="1081635"/>
                      <a:pt x="2692400" y="1079518"/>
                      <a:pt x="2692400" y="1079518"/>
                    </a:cubicBezTo>
                  </a:path>
                </a:pathLst>
              </a:custGeom>
              <a:ln w="19050" cmpd="sng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/>
                  <a:cs typeface="Arial"/>
                </a:endParaRPr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409528" y="4288219"/>
                <a:ext cx="517164" cy="335568"/>
              </a:xfrm>
              <a:custGeom>
                <a:avLst/>
                <a:gdLst>
                  <a:gd name="connsiteX0" fmla="*/ 0 w 2692400"/>
                  <a:gd name="connsiteY0" fmla="*/ 1092218 h 1095787"/>
                  <a:gd name="connsiteX1" fmla="*/ 812800 w 2692400"/>
                  <a:gd name="connsiteY1" fmla="*/ 927118 h 1095787"/>
                  <a:gd name="connsiteX2" fmla="*/ 1295400 w 2692400"/>
                  <a:gd name="connsiteY2" fmla="*/ 18 h 1095787"/>
                  <a:gd name="connsiteX3" fmla="*/ 1790700 w 2692400"/>
                  <a:gd name="connsiteY3" fmla="*/ 901718 h 1095787"/>
                  <a:gd name="connsiteX4" fmla="*/ 2692400 w 2692400"/>
                  <a:gd name="connsiteY4" fmla="*/ 1079518 h 1095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2400" h="1095787">
                    <a:moveTo>
                      <a:pt x="0" y="1092218"/>
                    </a:moveTo>
                    <a:cubicBezTo>
                      <a:pt x="298450" y="1100684"/>
                      <a:pt x="596900" y="1109151"/>
                      <a:pt x="812800" y="927118"/>
                    </a:cubicBezTo>
                    <a:cubicBezTo>
                      <a:pt x="1028700" y="745085"/>
                      <a:pt x="1132417" y="4251"/>
                      <a:pt x="1295400" y="18"/>
                    </a:cubicBezTo>
                    <a:cubicBezTo>
                      <a:pt x="1458383" y="-4215"/>
                      <a:pt x="1557867" y="721801"/>
                      <a:pt x="1790700" y="901718"/>
                    </a:cubicBezTo>
                    <a:cubicBezTo>
                      <a:pt x="2023533" y="1081635"/>
                      <a:pt x="2692400" y="1079518"/>
                      <a:pt x="2692400" y="1079518"/>
                    </a:cubicBezTo>
                  </a:path>
                </a:pathLst>
              </a:custGeom>
              <a:ln w="190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/>
                  <a:cs typeface="Arial"/>
                </a:endParaRPr>
              </a:p>
            </p:txBody>
          </p:sp>
          <p:sp>
            <p:nvSpPr>
              <p:cNvPr id="84" name="Freeform 83"/>
              <p:cNvSpPr/>
              <p:nvPr/>
            </p:nvSpPr>
            <p:spPr>
              <a:xfrm>
                <a:off x="361822" y="3919309"/>
                <a:ext cx="607694" cy="714749"/>
              </a:xfrm>
              <a:custGeom>
                <a:avLst/>
                <a:gdLst>
                  <a:gd name="connsiteX0" fmla="*/ 0 w 2692400"/>
                  <a:gd name="connsiteY0" fmla="*/ 1092218 h 1095787"/>
                  <a:gd name="connsiteX1" fmla="*/ 812800 w 2692400"/>
                  <a:gd name="connsiteY1" fmla="*/ 927118 h 1095787"/>
                  <a:gd name="connsiteX2" fmla="*/ 1295400 w 2692400"/>
                  <a:gd name="connsiteY2" fmla="*/ 18 h 1095787"/>
                  <a:gd name="connsiteX3" fmla="*/ 1790700 w 2692400"/>
                  <a:gd name="connsiteY3" fmla="*/ 901718 h 1095787"/>
                  <a:gd name="connsiteX4" fmla="*/ 2692400 w 2692400"/>
                  <a:gd name="connsiteY4" fmla="*/ 1079518 h 1095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2400" h="1095787">
                    <a:moveTo>
                      <a:pt x="0" y="1092218"/>
                    </a:moveTo>
                    <a:cubicBezTo>
                      <a:pt x="298450" y="1100684"/>
                      <a:pt x="596900" y="1109151"/>
                      <a:pt x="812800" y="927118"/>
                    </a:cubicBezTo>
                    <a:cubicBezTo>
                      <a:pt x="1028700" y="745085"/>
                      <a:pt x="1132417" y="4251"/>
                      <a:pt x="1295400" y="18"/>
                    </a:cubicBezTo>
                    <a:cubicBezTo>
                      <a:pt x="1458383" y="-4215"/>
                      <a:pt x="1557867" y="721801"/>
                      <a:pt x="1790700" y="901718"/>
                    </a:cubicBezTo>
                    <a:cubicBezTo>
                      <a:pt x="2023533" y="1081635"/>
                      <a:pt x="2692400" y="1079518"/>
                      <a:pt x="2692400" y="1079518"/>
                    </a:cubicBezTo>
                  </a:path>
                </a:pathLst>
              </a:custGeom>
              <a:ln w="19050" cmpd="sng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/>
                  <a:cs typeface="Arial"/>
                </a:endParaRPr>
              </a:p>
            </p:txBody>
          </p:sp>
          <p:pic>
            <p:nvPicPr>
              <p:cNvPr id="85" name="Picture 84" descr="Untitled.pdf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166" r="22931"/>
              <a:stretch/>
            </p:blipFill>
            <p:spPr>
              <a:xfrm>
                <a:off x="974443" y="4002959"/>
                <a:ext cx="382440" cy="702028"/>
              </a:xfrm>
              <a:prstGeom prst="rect">
                <a:avLst/>
              </a:prstGeom>
            </p:spPr>
          </p:pic>
          <p:sp>
            <p:nvSpPr>
              <p:cNvPr id="86" name="Freeform 85"/>
              <p:cNvSpPr/>
              <p:nvPr/>
            </p:nvSpPr>
            <p:spPr>
              <a:xfrm>
                <a:off x="898788" y="4288219"/>
                <a:ext cx="473294" cy="335568"/>
              </a:xfrm>
              <a:custGeom>
                <a:avLst/>
                <a:gdLst>
                  <a:gd name="connsiteX0" fmla="*/ 0 w 2692400"/>
                  <a:gd name="connsiteY0" fmla="*/ 1092218 h 1095787"/>
                  <a:gd name="connsiteX1" fmla="*/ 812800 w 2692400"/>
                  <a:gd name="connsiteY1" fmla="*/ 927118 h 1095787"/>
                  <a:gd name="connsiteX2" fmla="*/ 1295400 w 2692400"/>
                  <a:gd name="connsiteY2" fmla="*/ 18 h 1095787"/>
                  <a:gd name="connsiteX3" fmla="*/ 1790700 w 2692400"/>
                  <a:gd name="connsiteY3" fmla="*/ 901718 h 1095787"/>
                  <a:gd name="connsiteX4" fmla="*/ 2692400 w 2692400"/>
                  <a:gd name="connsiteY4" fmla="*/ 1079518 h 1095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2400" h="1095787">
                    <a:moveTo>
                      <a:pt x="0" y="1092218"/>
                    </a:moveTo>
                    <a:cubicBezTo>
                      <a:pt x="298450" y="1100684"/>
                      <a:pt x="596900" y="1109151"/>
                      <a:pt x="812800" y="927118"/>
                    </a:cubicBezTo>
                    <a:cubicBezTo>
                      <a:pt x="1028700" y="745085"/>
                      <a:pt x="1132417" y="4251"/>
                      <a:pt x="1295400" y="18"/>
                    </a:cubicBezTo>
                    <a:cubicBezTo>
                      <a:pt x="1458383" y="-4215"/>
                      <a:pt x="1557867" y="721801"/>
                      <a:pt x="1790700" y="901718"/>
                    </a:cubicBezTo>
                    <a:cubicBezTo>
                      <a:pt x="2023533" y="1081635"/>
                      <a:pt x="2692400" y="1079518"/>
                      <a:pt x="2692400" y="1079518"/>
                    </a:cubicBezTo>
                  </a:path>
                </a:pathLst>
              </a:custGeom>
              <a:ln w="190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/>
                  <a:cs typeface="Arial"/>
                </a:endParaRPr>
              </a:p>
            </p:txBody>
          </p:sp>
          <p:cxnSp>
            <p:nvCxnSpPr>
              <p:cNvPr id="87" name="Straight Connector 86"/>
              <p:cNvCxnSpPr/>
              <p:nvPr/>
            </p:nvCxnSpPr>
            <p:spPr>
              <a:xfrm>
                <a:off x="409528" y="4625984"/>
                <a:ext cx="673844" cy="0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flipV="1">
                <a:off x="361822" y="4628923"/>
                <a:ext cx="1216163" cy="2"/>
              </a:xfrm>
              <a:prstGeom prst="line">
                <a:avLst/>
              </a:prstGeom>
              <a:ln w="28575" cmpd="sng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flipV="1">
                <a:off x="1716489" y="3797230"/>
                <a:ext cx="0" cy="813930"/>
              </a:xfrm>
              <a:prstGeom prst="line">
                <a:avLst/>
              </a:prstGeom>
              <a:ln w="28575" cmpd="sng">
                <a:solidFill>
                  <a:srgbClr val="000000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Freeform 89"/>
              <p:cNvSpPr/>
              <p:nvPr/>
            </p:nvSpPr>
            <p:spPr>
              <a:xfrm>
                <a:off x="1755820" y="3993271"/>
                <a:ext cx="517164" cy="615693"/>
              </a:xfrm>
              <a:custGeom>
                <a:avLst/>
                <a:gdLst>
                  <a:gd name="connsiteX0" fmla="*/ 0 w 2692400"/>
                  <a:gd name="connsiteY0" fmla="*/ 1092218 h 1095787"/>
                  <a:gd name="connsiteX1" fmla="*/ 812800 w 2692400"/>
                  <a:gd name="connsiteY1" fmla="*/ 927118 h 1095787"/>
                  <a:gd name="connsiteX2" fmla="*/ 1295400 w 2692400"/>
                  <a:gd name="connsiteY2" fmla="*/ 18 h 1095787"/>
                  <a:gd name="connsiteX3" fmla="*/ 1790700 w 2692400"/>
                  <a:gd name="connsiteY3" fmla="*/ 901718 h 1095787"/>
                  <a:gd name="connsiteX4" fmla="*/ 2692400 w 2692400"/>
                  <a:gd name="connsiteY4" fmla="*/ 1079518 h 1095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2400" h="1095787">
                    <a:moveTo>
                      <a:pt x="0" y="1092218"/>
                    </a:moveTo>
                    <a:cubicBezTo>
                      <a:pt x="298450" y="1100684"/>
                      <a:pt x="596900" y="1109151"/>
                      <a:pt x="812800" y="927118"/>
                    </a:cubicBezTo>
                    <a:cubicBezTo>
                      <a:pt x="1028700" y="745085"/>
                      <a:pt x="1132417" y="4251"/>
                      <a:pt x="1295400" y="18"/>
                    </a:cubicBezTo>
                    <a:cubicBezTo>
                      <a:pt x="1458383" y="-4215"/>
                      <a:pt x="1557867" y="721801"/>
                      <a:pt x="1790700" y="901718"/>
                    </a:cubicBezTo>
                    <a:cubicBezTo>
                      <a:pt x="2023533" y="1081635"/>
                      <a:pt x="2692400" y="1079518"/>
                      <a:pt x="2692400" y="1079518"/>
                    </a:cubicBezTo>
                  </a:path>
                </a:pathLst>
              </a:custGeom>
              <a:ln w="19050" cmpd="sng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/>
                  <a:cs typeface="Arial"/>
                </a:endParaRPr>
              </a:p>
            </p:txBody>
          </p:sp>
          <p:sp>
            <p:nvSpPr>
              <p:cNvPr id="91" name="Freeform 90"/>
              <p:cNvSpPr/>
              <p:nvPr/>
            </p:nvSpPr>
            <p:spPr>
              <a:xfrm>
                <a:off x="1759546" y="4273395"/>
                <a:ext cx="517164" cy="335568"/>
              </a:xfrm>
              <a:custGeom>
                <a:avLst/>
                <a:gdLst>
                  <a:gd name="connsiteX0" fmla="*/ 0 w 2692400"/>
                  <a:gd name="connsiteY0" fmla="*/ 1092218 h 1095787"/>
                  <a:gd name="connsiteX1" fmla="*/ 812800 w 2692400"/>
                  <a:gd name="connsiteY1" fmla="*/ 927118 h 1095787"/>
                  <a:gd name="connsiteX2" fmla="*/ 1295400 w 2692400"/>
                  <a:gd name="connsiteY2" fmla="*/ 18 h 1095787"/>
                  <a:gd name="connsiteX3" fmla="*/ 1790700 w 2692400"/>
                  <a:gd name="connsiteY3" fmla="*/ 901718 h 1095787"/>
                  <a:gd name="connsiteX4" fmla="*/ 2692400 w 2692400"/>
                  <a:gd name="connsiteY4" fmla="*/ 1079518 h 1095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2400" h="1095787">
                    <a:moveTo>
                      <a:pt x="0" y="1092218"/>
                    </a:moveTo>
                    <a:cubicBezTo>
                      <a:pt x="298450" y="1100684"/>
                      <a:pt x="596900" y="1109151"/>
                      <a:pt x="812800" y="927118"/>
                    </a:cubicBezTo>
                    <a:cubicBezTo>
                      <a:pt x="1028700" y="745085"/>
                      <a:pt x="1132417" y="4251"/>
                      <a:pt x="1295400" y="18"/>
                    </a:cubicBezTo>
                    <a:cubicBezTo>
                      <a:pt x="1458383" y="-4215"/>
                      <a:pt x="1557867" y="721801"/>
                      <a:pt x="1790700" y="901718"/>
                    </a:cubicBezTo>
                    <a:cubicBezTo>
                      <a:pt x="2023533" y="1081635"/>
                      <a:pt x="2692400" y="1079518"/>
                      <a:pt x="2692400" y="1079518"/>
                    </a:cubicBezTo>
                  </a:path>
                </a:pathLst>
              </a:custGeom>
              <a:ln w="190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/>
                  <a:cs typeface="Arial"/>
                </a:endParaRPr>
              </a:p>
            </p:txBody>
          </p:sp>
          <p:pic>
            <p:nvPicPr>
              <p:cNvPr id="92" name="Picture 91" descr="Untitled.pdf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166" r="22931"/>
              <a:stretch/>
            </p:blipFill>
            <p:spPr>
              <a:xfrm>
                <a:off x="2324460" y="3988135"/>
                <a:ext cx="382440" cy="702028"/>
              </a:xfrm>
              <a:prstGeom prst="rect">
                <a:avLst/>
              </a:prstGeom>
            </p:spPr>
          </p:pic>
          <p:pic>
            <p:nvPicPr>
              <p:cNvPr id="93" name="Picture 92" descr="Untitled.pdf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334" r="22861"/>
              <a:stretch/>
            </p:blipFill>
            <p:spPr>
              <a:xfrm>
                <a:off x="2318977" y="4099619"/>
                <a:ext cx="387923" cy="580272"/>
              </a:xfrm>
              <a:prstGeom prst="rect">
                <a:avLst/>
              </a:prstGeom>
            </p:spPr>
          </p:pic>
          <p:sp>
            <p:nvSpPr>
              <p:cNvPr id="94" name="Freeform 93"/>
              <p:cNvSpPr/>
              <p:nvPr/>
            </p:nvSpPr>
            <p:spPr>
              <a:xfrm>
                <a:off x="2248805" y="4273395"/>
                <a:ext cx="473294" cy="335568"/>
              </a:xfrm>
              <a:custGeom>
                <a:avLst/>
                <a:gdLst>
                  <a:gd name="connsiteX0" fmla="*/ 0 w 2692400"/>
                  <a:gd name="connsiteY0" fmla="*/ 1092218 h 1095787"/>
                  <a:gd name="connsiteX1" fmla="*/ 812800 w 2692400"/>
                  <a:gd name="connsiteY1" fmla="*/ 927118 h 1095787"/>
                  <a:gd name="connsiteX2" fmla="*/ 1295400 w 2692400"/>
                  <a:gd name="connsiteY2" fmla="*/ 18 h 1095787"/>
                  <a:gd name="connsiteX3" fmla="*/ 1790700 w 2692400"/>
                  <a:gd name="connsiteY3" fmla="*/ 901718 h 1095787"/>
                  <a:gd name="connsiteX4" fmla="*/ 2692400 w 2692400"/>
                  <a:gd name="connsiteY4" fmla="*/ 1079518 h 1095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2400" h="1095787">
                    <a:moveTo>
                      <a:pt x="0" y="1092218"/>
                    </a:moveTo>
                    <a:cubicBezTo>
                      <a:pt x="298450" y="1100684"/>
                      <a:pt x="596900" y="1109151"/>
                      <a:pt x="812800" y="927118"/>
                    </a:cubicBezTo>
                    <a:cubicBezTo>
                      <a:pt x="1028700" y="745085"/>
                      <a:pt x="1132417" y="4251"/>
                      <a:pt x="1295400" y="18"/>
                    </a:cubicBezTo>
                    <a:cubicBezTo>
                      <a:pt x="1458383" y="-4215"/>
                      <a:pt x="1557867" y="721801"/>
                      <a:pt x="1790700" y="901718"/>
                    </a:cubicBezTo>
                    <a:cubicBezTo>
                      <a:pt x="2023533" y="1081635"/>
                      <a:pt x="2692400" y="1079518"/>
                      <a:pt x="2692400" y="1079518"/>
                    </a:cubicBezTo>
                  </a:path>
                </a:pathLst>
              </a:custGeom>
              <a:ln w="190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/>
                  <a:cs typeface="Arial"/>
                </a:endParaRPr>
              </a:p>
            </p:txBody>
          </p:sp>
          <p:cxnSp>
            <p:nvCxnSpPr>
              <p:cNvPr id="95" name="Straight Connector 94"/>
              <p:cNvCxnSpPr/>
              <p:nvPr/>
            </p:nvCxnSpPr>
            <p:spPr>
              <a:xfrm>
                <a:off x="1759546" y="4611160"/>
                <a:ext cx="673844" cy="0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flipV="1">
                <a:off x="1711839" y="4614098"/>
                <a:ext cx="1216163" cy="2"/>
              </a:xfrm>
              <a:prstGeom prst="line">
                <a:avLst/>
              </a:prstGeom>
              <a:ln w="28575" cmpd="sng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flipV="1">
                <a:off x="3090747" y="3790130"/>
                <a:ext cx="0" cy="813930"/>
              </a:xfrm>
              <a:prstGeom prst="line">
                <a:avLst/>
              </a:prstGeom>
              <a:ln w="28575" cmpd="sng">
                <a:solidFill>
                  <a:srgbClr val="000000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Freeform 97"/>
              <p:cNvSpPr/>
              <p:nvPr/>
            </p:nvSpPr>
            <p:spPr>
              <a:xfrm>
                <a:off x="3130078" y="3986171"/>
                <a:ext cx="517164" cy="615693"/>
              </a:xfrm>
              <a:custGeom>
                <a:avLst/>
                <a:gdLst>
                  <a:gd name="connsiteX0" fmla="*/ 0 w 2692400"/>
                  <a:gd name="connsiteY0" fmla="*/ 1092218 h 1095787"/>
                  <a:gd name="connsiteX1" fmla="*/ 812800 w 2692400"/>
                  <a:gd name="connsiteY1" fmla="*/ 927118 h 1095787"/>
                  <a:gd name="connsiteX2" fmla="*/ 1295400 w 2692400"/>
                  <a:gd name="connsiteY2" fmla="*/ 18 h 1095787"/>
                  <a:gd name="connsiteX3" fmla="*/ 1790700 w 2692400"/>
                  <a:gd name="connsiteY3" fmla="*/ 901718 h 1095787"/>
                  <a:gd name="connsiteX4" fmla="*/ 2692400 w 2692400"/>
                  <a:gd name="connsiteY4" fmla="*/ 1079518 h 1095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2400" h="1095787">
                    <a:moveTo>
                      <a:pt x="0" y="1092218"/>
                    </a:moveTo>
                    <a:cubicBezTo>
                      <a:pt x="298450" y="1100684"/>
                      <a:pt x="596900" y="1109151"/>
                      <a:pt x="812800" y="927118"/>
                    </a:cubicBezTo>
                    <a:cubicBezTo>
                      <a:pt x="1028700" y="745085"/>
                      <a:pt x="1132417" y="4251"/>
                      <a:pt x="1295400" y="18"/>
                    </a:cubicBezTo>
                    <a:cubicBezTo>
                      <a:pt x="1458383" y="-4215"/>
                      <a:pt x="1557867" y="721801"/>
                      <a:pt x="1790700" y="901718"/>
                    </a:cubicBezTo>
                    <a:cubicBezTo>
                      <a:pt x="2023533" y="1081635"/>
                      <a:pt x="2692400" y="1079518"/>
                      <a:pt x="2692400" y="1079518"/>
                    </a:cubicBezTo>
                  </a:path>
                </a:pathLst>
              </a:custGeom>
              <a:ln w="19050" cmpd="sng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/>
                  <a:cs typeface="Arial"/>
                </a:endParaRPr>
              </a:p>
            </p:txBody>
          </p:sp>
          <p:pic>
            <p:nvPicPr>
              <p:cNvPr id="99" name="Picture 98" descr="Untitled.pdf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166" r="22931"/>
              <a:stretch/>
            </p:blipFill>
            <p:spPr>
              <a:xfrm>
                <a:off x="3698718" y="3981035"/>
                <a:ext cx="382440" cy="702028"/>
              </a:xfrm>
              <a:prstGeom prst="rect">
                <a:avLst/>
              </a:prstGeom>
            </p:spPr>
          </p:pic>
          <p:pic>
            <p:nvPicPr>
              <p:cNvPr id="100" name="Picture 99" descr="Untitled.pdf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334" r="22861"/>
              <a:stretch/>
            </p:blipFill>
            <p:spPr>
              <a:xfrm>
                <a:off x="3693235" y="4092519"/>
                <a:ext cx="387923" cy="580272"/>
              </a:xfrm>
              <a:prstGeom prst="rect">
                <a:avLst/>
              </a:prstGeom>
            </p:spPr>
          </p:pic>
          <p:sp>
            <p:nvSpPr>
              <p:cNvPr id="101" name="Freeform 100"/>
              <p:cNvSpPr/>
              <p:nvPr/>
            </p:nvSpPr>
            <p:spPr>
              <a:xfrm>
                <a:off x="3623063" y="4266295"/>
                <a:ext cx="473294" cy="335568"/>
              </a:xfrm>
              <a:custGeom>
                <a:avLst/>
                <a:gdLst>
                  <a:gd name="connsiteX0" fmla="*/ 0 w 2692400"/>
                  <a:gd name="connsiteY0" fmla="*/ 1092218 h 1095787"/>
                  <a:gd name="connsiteX1" fmla="*/ 812800 w 2692400"/>
                  <a:gd name="connsiteY1" fmla="*/ 927118 h 1095787"/>
                  <a:gd name="connsiteX2" fmla="*/ 1295400 w 2692400"/>
                  <a:gd name="connsiteY2" fmla="*/ 18 h 1095787"/>
                  <a:gd name="connsiteX3" fmla="*/ 1790700 w 2692400"/>
                  <a:gd name="connsiteY3" fmla="*/ 901718 h 1095787"/>
                  <a:gd name="connsiteX4" fmla="*/ 2692400 w 2692400"/>
                  <a:gd name="connsiteY4" fmla="*/ 1079518 h 1095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2400" h="1095787">
                    <a:moveTo>
                      <a:pt x="0" y="1092218"/>
                    </a:moveTo>
                    <a:cubicBezTo>
                      <a:pt x="298450" y="1100684"/>
                      <a:pt x="596900" y="1109151"/>
                      <a:pt x="812800" y="927118"/>
                    </a:cubicBezTo>
                    <a:cubicBezTo>
                      <a:pt x="1028700" y="745085"/>
                      <a:pt x="1132417" y="4251"/>
                      <a:pt x="1295400" y="18"/>
                    </a:cubicBezTo>
                    <a:cubicBezTo>
                      <a:pt x="1458383" y="-4215"/>
                      <a:pt x="1557867" y="721801"/>
                      <a:pt x="1790700" y="901718"/>
                    </a:cubicBezTo>
                    <a:cubicBezTo>
                      <a:pt x="2023533" y="1081635"/>
                      <a:pt x="2692400" y="1079518"/>
                      <a:pt x="2692400" y="1079518"/>
                    </a:cubicBezTo>
                  </a:path>
                </a:pathLst>
              </a:custGeom>
              <a:ln w="190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/>
                  <a:cs typeface="Arial"/>
                </a:endParaRPr>
              </a:p>
            </p:txBody>
          </p:sp>
          <p:sp>
            <p:nvSpPr>
              <p:cNvPr id="102" name="Freeform 101"/>
              <p:cNvSpPr/>
              <p:nvPr/>
            </p:nvSpPr>
            <p:spPr>
              <a:xfrm>
                <a:off x="3771765" y="4266295"/>
                <a:ext cx="405656" cy="335568"/>
              </a:xfrm>
              <a:custGeom>
                <a:avLst/>
                <a:gdLst>
                  <a:gd name="connsiteX0" fmla="*/ 0 w 2692400"/>
                  <a:gd name="connsiteY0" fmla="*/ 1092218 h 1095787"/>
                  <a:gd name="connsiteX1" fmla="*/ 812800 w 2692400"/>
                  <a:gd name="connsiteY1" fmla="*/ 927118 h 1095787"/>
                  <a:gd name="connsiteX2" fmla="*/ 1295400 w 2692400"/>
                  <a:gd name="connsiteY2" fmla="*/ 18 h 1095787"/>
                  <a:gd name="connsiteX3" fmla="*/ 1790700 w 2692400"/>
                  <a:gd name="connsiteY3" fmla="*/ 901718 h 1095787"/>
                  <a:gd name="connsiteX4" fmla="*/ 2692400 w 2692400"/>
                  <a:gd name="connsiteY4" fmla="*/ 1079518 h 1095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2400" h="1095787">
                    <a:moveTo>
                      <a:pt x="0" y="1092218"/>
                    </a:moveTo>
                    <a:cubicBezTo>
                      <a:pt x="298450" y="1100684"/>
                      <a:pt x="596900" y="1109151"/>
                      <a:pt x="812800" y="927118"/>
                    </a:cubicBezTo>
                    <a:cubicBezTo>
                      <a:pt x="1028700" y="745085"/>
                      <a:pt x="1132417" y="4251"/>
                      <a:pt x="1295400" y="18"/>
                    </a:cubicBezTo>
                    <a:cubicBezTo>
                      <a:pt x="1458383" y="-4215"/>
                      <a:pt x="1557867" y="721801"/>
                      <a:pt x="1790700" y="901718"/>
                    </a:cubicBezTo>
                    <a:cubicBezTo>
                      <a:pt x="2023533" y="1081635"/>
                      <a:pt x="2692400" y="1079518"/>
                      <a:pt x="2692400" y="1079518"/>
                    </a:cubicBezTo>
                  </a:path>
                </a:pathLst>
              </a:custGeom>
              <a:ln w="19050" cmpd="sng">
                <a:solidFill>
                  <a:srgbClr val="FF66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/>
                  <a:cs typeface="Arial"/>
                </a:endParaRPr>
              </a:p>
            </p:txBody>
          </p:sp>
          <p:cxnSp>
            <p:nvCxnSpPr>
              <p:cNvPr id="103" name="Straight Connector 102"/>
              <p:cNvCxnSpPr/>
              <p:nvPr/>
            </p:nvCxnSpPr>
            <p:spPr>
              <a:xfrm>
                <a:off x="3133804" y="4604060"/>
                <a:ext cx="673844" cy="0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>
                <a:stCxn id="102" idx="4"/>
              </p:cNvCxnSpPr>
              <p:nvPr/>
            </p:nvCxnSpPr>
            <p:spPr>
              <a:xfrm>
                <a:off x="4177421" y="4596881"/>
                <a:ext cx="70931" cy="0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flipV="1">
                <a:off x="3086097" y="4606998"/>
                <a:ext cx="1216163" cy="2"/>
              </a:xfrm>
              <a:prstGeom prst="line">
                <a:avLst/>
              </a:prstGeom>
              <a:ln w="28575" cmpd="sng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>
                <a:off x="641350" y="4619713"/>
                <a:ext cx="0" cy="113822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TextBox 106"/>
              <p:cNvSpPr txBox="1"/>
              <p:nvPr/>
            </p:nvSpPr>
            <p:spPr>
              <a:xfrm>
                <a:off x="499435" y="4680589"/>
                <a:ext cx="326065" cy="3385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/>
                    <a:cs typeface="Arial"/>
                  </a:rPr>
                  <a:t>X</a:t>
                </a:r>
              </a:p>
            </p:txBody>
          </p:sp>
          <p:cxnSp>
            <p:nvCxnSpPr>
              <p:cNvPr id="108" name="Straight Connector 107"/>
              <p:cNvCxnSpPr/>
              <p:nvPr/>
            </p:nvCxnSpPr>
            <p:spPr>
              <a:xfrm>
                <a:off x="2470868" y="4619015"/>
                <a:ext cx="0" cy="113822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TextBox 108"/>
              <p:cNvSpPr txBox="1"/>
              <p:nvPr/>
            </p:nvSpPr>
            <p:spPr>
              <a:xfrm>
                <a:off x="2328953" y="4680589"/>
                <a:ext cx="326065" cy="3385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/>
                    <a:cs typeface="Arial"/>
                  </a:rPr>
                  <a:t>Y</a:t>
                </a:r>
              </a:p>
            </p:txBody>
          </p:sp>
          <p:cxnSp>
            <p:nvCxnSpPr>
              <p:cNvPr id="110" name="Straight Connector 109"/>
              <p:cNvCxnSpPr/>
              <p:nvPr/>
            </p:nvCxnSpPr>
            <p:spPr>
              <a:xfrm>
                <a:off x="3993271" y="4607238"/>
                <a:ext cx="0" cy="113822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" name="TextBox 110"/>
              <p:cNvSpPr txBox="1"/>
              <p:nvPr/>
            </p:nvSpPr>
            <p:spPr>
              <a:xfrm>
                <a:off x="3851356" y="4680589"/>
                <a:ext cx="326065" cy="3385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/>
                    <a:cs typeface="Arial"/>
                  </a:rPr>
                  <a:t>Z</a:t>
                </a:r>
              </a:p>
            </p:txBody>
          </p:sp>
        </p:grpSp>
        <p:sp>
          <p:nvSpPr>
            <p:cNvPr id="78" name="Down Arrow 77"/>
            <p:cNvSpPr/>
            <p:nvPr/>
          </p:nvSpPr>
          <p:spPr>
            <a:xfrm rot="2700000" flipH="1">
              <a:off x="2418716" y="2888444"/>
              <a:ext cx="223677" cy="333425"/>
            </a:xfrm>
            <a:prstGeom prst="down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95786" tIns="47893" rIns="95786" bIns="47893" rtlCol="0" anchor="ctr"/>
            <a:lstStyle/>
            <a:p>
              <a:pPr algn="ctr"/>
              <a:endParaRPr lang="en-US" sz="1400">
                <a:latin typeface="Arial"/>
                <a:cs typeface="Arial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369383" y="3461967"/>
              <a:ext cx="532616" cy="312165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400" b="1" dirty="0">
                  <a:latin typeface="Arial"/>
                  <a:cs typeface="Arial"/>
                </a:rPr>
                <a:t>[S6]</a:t>
              </a:r>
              <a:endParaRPr lang="en-US" sz="1400" b="1" baseline="-25000" dirty="0">
                <a:latin typeface="Arial"/>
                <a:cs typeface="Arial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890647" y="3461967"/>
              <a:ext cx="532616" cy="312165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400" b="1" dirty="0">
                  <a:latin typeface="Arial"/>
                  <a:cs typeface="Arial"/>
                </a:rPr>
                <a:t>[S8]</a:t>
              </a:r>
              <a:endParaRPr lang="en-US" sz="1400" b="1" baseline="-25000" dirty="0">
                <a:latin typeface="Arial"/>
                <a:cs typeface="Arial"/>
              </a:endParaRPr>
            </a:p>
          </p:txBody>
        </p:sp>
        <p:sp>
          <p:nvSpPr>
            <p:cNvPr id="142" name="Rounded Rectangle 141"/>
            <p:cNvSpPr/>
            <p:nvPr/>
          </p:nvSpPr>
          <p:spPr>
            <a:xfrm>
              <a:off x="288887" y="5246346"/>
              <a:ext cx="4683140" cy="1355244"/>
            </a:xfrm>
            <a:prstGeom prst="roundRect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5786" tIns="47893" rIns="95786" bIns="47893" rtlCol="0" anchor="ctr"/>
            <a:lstStyle/>
            <a:p>
              <a:pPr algn="ctr"/>
              <a:endParaRPr lang="en-US" sz="1400">
                <a:latin typeface="Arial"/>
                <a:cs typeface="Arial"/>
              </a:endParaRPr>
            </a:p>
          </p:txBody>
        </p:sp>
        <p:sp>
          <p:nvSpPr>
            <p:cNvPr id="143" name="Freeform 142"/>
            <p:cNvSpPr/>
            <p:nvPr/>
          </p:nvSpPr>
          <p:spPr>
            <a:xfrm>
              <a:off x="588317" y="5613857"/>
              <a:ext cx="1015502" cy="649625"/>
            </a:xfrm>
            <a:custGeom>
              <a:avLst/>
              <a:gdLst>
                <a:gd name="connsiteX0" fmla="*/ 0 w 2692400"/>
                <a:gd name="connsiteY0" fmla="*/ 1092218 h 1095787"/>
                <a:gd name="connsiteX1" fmla="*/ 812800 w 2692400"/>
                <a:gd name="connsiteY1" fmla="*/ 927118 h 1095787"/>
                <a:gd name="connsiteX2" fmla="*/ 1295400 w 2692400"/>
                <a:gd name="connsiteY2" fmla="*/ 18 h 1095787"/>
                <a:gd name="connsiteX3" fmla="*/ 1790700 w 2692400"/>
                <a:gd name="connsiteY3" fmla="*/ 901718 h 1095787"/>
                <a:gd name="connsiteX4" fmla="*/ 2692400 w 2692400"/>
                <a:gd name="connsiteY4" fmla="*/ 1079518 h 1095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2400" h="1095787">
                  <a:moveTo>
                    <a:pt x="0" y="1092218"/>
                  </a:moveTo>
                  <a:cubicBezTo>
                    <a:pt x="298450" y="1100684"/>
                    <a:pt x="596900" y="1109151"/>
                    <a:pt x="812800" y="927118"/>
                  </a:cubicBezTo>
                  <a:cubicBezTo>
                    <a:pt x="1028700" y="745085"/>
                    <a:pt x="1132417" y="4251"/>
                    <a:pt x="1295400" y="18"/>
                  </a:cubicBezTo>
                  <a:cubicBezTo>
                    <a:pt x="1458383" y="-4215"/>
                    <a:pt x="1557867" y="721801"/>
                    <a:pt x="1790700" y="901718"/>
                  </a:cubicBezTo>
                  <a:cubicBezTo>
                    <a:pt x="2023533" y="1081635"/>
                    <a:pt x="2692400" y="1079518"/>
                    <a:pt x="2692400" y="1079518"/>
                  </a:cubicBezTo>
                </a:path>
              </a:pathLst>
            </a:custGeom>
            <a:solidFill>
              <a:srgbClr val="FFFFFF"/>
            </a:solidFill>
            <a:ln w="28575" cmpd="sng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/>
                <a:cs typeface="Arial"/>
              </a:endParaRPr>
            </a:p>
          </p:txBody>
        </p:sp>
        <p:grpSp>
          <p:nvGrpSpPr>
            <p:cNvPr id="144" name="Group 143"/>
            <p:cNvGrpSpPr/>
            <p:nvPr/>
          </p:nvGrpSpPr>
          <p:grpSpPr>
            <a:xfrm>
              <a:off x="662895" y="5703888"/>
              <a:ext cx="868228" cy="559596"/>
              <a:chOff x="-499736" y="1768260"/>
              <a:chExt cx="1052925" cy="652833"/>
            </a:xfrm>
            <a:solidFill>
              <a:srgbClr val="FFFFFF"/>
            </a:solidFill>
          </p:grpSpPr>
          <p:sp>
            <p:nvSpPr>
              <p:cNvPr id="174" name="Freeform 173"/>
              <p:cNvSpPr/>
              <p:nvPr/>
            </p:nvSpPr>
            <p:spPr>
              <a:xfrm>
                <a:off x="-499736" y="1768260"/>
                <a:ext cx="1048065" cy="652833"/>
              </a:xfrm>
              <a:custGeom>
                <a:avLst/>
                <a:gdLst>
                  <a:gd name="connsiteX0" fmla="*/ 0 w 2692400"/>
                  <a:gd name="connsiteY0" fmla="*/ 1092218 h 1095787"/>
                  <a:gd name="connsiteX1" fmla="*/ 812800 w 2692400"/>
                  <a:gd name="connsiteY1" fmla="*/ 927118 h 1095787"/>
                  <a:gd name="connsiteX2" fmla="*/ 1295400 w 2692400"/>
                  <a:gd name="connsiteY2" fmla="*/ 18 h 1095787"/>
                  <a:gd name="connsiteX3" fmla="*/ 1790700 w 2692400"/>
                  <a:gd name="connsiteY3" fmla="*/ 901718 h 1095787"/>
                  <a:gd name="connsiteX4" fmla="*/ 2692400 w 2692400"/>
                  <a:gd name="connsiteY4" fmla="*/ 1079518 h 1095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2400" h="1095787">
                    <a:moveTo>
                      <a:pt x="0" y="1092218"/>
                    </a:moveTo>
                    <a:cubicBezTo>
                      <a:pt x="298450" y="1100684"/>
                      <a:pt x="596900" y="1109151"/>
                      <a:pt x="812800" y="927118"/>
                    </a:cubicBezTo>
                    <a:cubicBezTo>
                      <a:pt x="1028700" y="745085"/>
                      <a:pt x="1132417" y="4251"/>
                      <a:pt x="1295400" y="18"/>
                    </a:cubicBezTo>
                    <a:cubicBezTo>
                      <a:pt x="1458383" y="-4215"/>
                      <a:pt x="1557867" y="721801"/>
                      <a:pt x="1790700" y="901718"/>
                    </a:cubicBezTo>
                    <a:cubicBezTo>
                      <a:pt x="2023533" y="1081635"/>
                      <a:pt x="2692400" y="1079518"/>
                      <a:pt x="2692400" y="1079518"/>
                    </a:cubicBezTo>
                  </a:path>
                </a:pathLst>
              </a:custGeom>
              <a:grpFill/>
              <a:ln w="28575" cmpd="sng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/>
                  <a:cs typeface="Arial"/>
                </a:endParaRPr>
              </a:p>
            </p:txBody>
          </p:sp>
          <p:sp>
            <p:nvSpPr>
              <p:cNvPr id="175" name="Freeform 174"/>
              <p:cNvSpPr/>
              <p:nvPr/>
            </p:nvSpPr>
            <p:spPr>
              <a:xfrm>
                <a:off x="-494876" y="2061849"/>
                <a:ext cx="1048065" cy="359242"/>
              </a:xfrm>
              <a:custGeom>
                <a:avLst/>
                <a:gdLst>
                  <a:gd name="connsiteX0" fmla="*/ 0 w 2692400"/>
                  <a:gd name="connsiteY0" fmla="*/ 1092218 h 1095787"/>
                  <a:gd name="connsiteX1" fmla="*/ 812800 w 2692400"/>
                  <a:gd name="connsiteY1" fmla="*/ 927118 h 1095787"/>
                  <a:gd name="connsiteX2" fmla="*/ 1295400 w 2692400"/>
                  <a:gd name="connsiteY2" fmla="*/ 18 h 1095787"/>
                  <a:gd name="connsiteX3" fmla="*/ 1790700 w 2692400"/>
                  <a:gd name="connsiteY3" fmla="*/ 901718 h 1095787"/>
                  <a:gd name="connsiteX4" fmla="*/ 2692400 w 2692400"/>
                  <a:gd name="connsiteY4" fmla="*/ 1079518 h 1095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2400" h="1095787">
                    <a:moveTo>
                      <a:pt x="0" y="1092218"/>
                    </a:moveTo>
                    <a:cubicBezTo>
                      <a:pt x="298450" y="1100684"/>
                      <a:pt x="596900" y="1109151"/>
                      <a:pt x="812800" y="927118"/>
                    </a:cubicBezTo>
                    <a:cubicBezTo>
                      <a:pt x="1028700" y="745085"/>
                      <a:pt x="1132417" y="4251"/>
                      <a:pt x="1295400" y="18"/>
                    </a:cubicBezTo>
                    <a:cubicBezTo>
                      <a:pt x="1458383" y="-4215"/>
                      <a:pt x="1557867" y="721801"/>
                      <a:pt x="1790700" y="901718"/>
                    </a:cubicBezTo>
                    <a:cubicBezTo>
                      <a:pt x="2023533" y="1081635"/>
                      <a:pt x="2692400" y="1079518"/>
                      <a:pt x="2692400" y="1079518"/>
                    </a:cubicBezTo>
                  </a:path>
                </a:pathLst>
              </a:custGeom>
              <a:grpFill/>
              <a:ln w="28575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/>
                  <a:cs typeface="Arial"/>
                </a:endParaRPr>
              </a:p>
            </p:txBody>
          </p:sp>
        </p:grpSp>
        <p:sp>
          <p:nvSpPr>
            <p:cNvPr id="145" name="TextBox 144"/>
            <p:cNvSpPr txBox="1"/>
            <p:nvPr/>
          </p:nvSpPr>
          <p:spPr>
            <a:xfrm>
              <a:off x="2544266" y="4825458"/>
              <a:ext cx="4781876" cy="312165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/>
                  <a:cs typeface="Arial"/>
                </a:rPr>
                <a:t>transitions </a:t>
              </a:r>
              <a:r>
                <a:rPr lang="en-US" sz="1400" b="1" dirty="0">
                  <a:latin typeface="Arial"/>
                  <a:cs typeface="Arial"/>
                </a:rPr>
                <a:t>usable </a:t>
              </a:r>
              <a:r>
                <a:rPr lang="en-US" sz="1400" b="1" dirty="0" smtClean="0">
                  <a:latin typeface="Arial"/>
                  <a:cs typeface="Arial"/>
                </a:rPr>
                <a:t>for identification and </a:t>
              </a:r>
              <a:r>
                <a:rPr lang="en-US" sz="1400" b="1" dirty="0">
                  <a:latin typeface="Arial"/>
                  <a:cs typeface="Arial"/>
                </a:rPr>
                <a:t>quantification</a:t>
              </a:r>
            </a:p>
          </p:txBody>
        </p:sp>
        <p:sp>
          <p:nvSpPr>
            <p:cNvPr id="146" name="Down Arrow 145"/>
            <p:cNvSpPr/>
            <p:nvPr/>
          </p:nvSpPr>
          <p:spPr>
            <a:xfrm>
              <a:off x="2316635" y="4899789"/>
              <a:ext cx="240926" cy="304800"/>
            </a:xfrm>
            <a:prstGeom prst="down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95786" tIns="47893" rIns="95786" bIns="47893" rtlCol="0" anchor="ctr"/>
            <a:lstStyle/>
            <a:p>
              <a:pPr algn="ctr"/>
              <a:endParaRPr lang="en-US" sz="1400">
                <a:latin typeface="Arial"/>
                <a:cs typeface="Arial"/>
              </a:endParaRPr>
            </a:p>
          </p:txBody>
        </p:sp>
        <p:cxnSp>
          <p:nvCxnSpPr>
            <p:cNvPr id="147" name="Straight Connector 146"/>
            <p:cNvCxnSpPr/>
            <p:nvPr/>
          </p:nvCxnSpPr>
          <p:spPr>
            <a:xfrm flipV="1">
              <a:off x="583475" y="5523565"/>
              <a:ext cx="0" cy="757742"/>
            </a:xfrm>
            <a:prstGeom prst="line">
              <a:avLst/>
            </a:prstGeom>
            <a:ln w="28575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577446" y="6279262"/>
              <a:ext cx="1224148" cy="0"/>
            </a:xfrm>
            <a:prstGeom prst="line">
              <a:avLst/>
            </a:prstGeom>
            <a:ln w="28575" cmpd="sng">
              <a:solidFill>
                <a:schemeClr val="tx1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flipV="1">
              <a:off x="2042074" y="5535078"/>
              <a:ext cx="0" cy="757742"/>
            </a:xfrm>
            <a:prstGeom prst="line">
              <a:avLst/>
            </a:prstGeom>
            <a:ln w="28575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V="1">
              <a:off x="3510527" y="5535078"/>
              <a:ext cx="0" cy="757742"/>
            </a:xfrm>
            <a:prstGeom prst="line">
              <a:avLst/>
            </a:prstGeom>
            <a:ln w="28575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1090124" y="6284009"/>
              <a:ext cx="0" cy="102938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TextBox 151"/>
            <p:cNvSpPr txBox="1"/>
            <p:nvPr/>
          </p:nvSpPr>
          <p:spPr>
            <a:xfrm>
              <a:off x="936386" y="6351078"/>
              <a:ext cx="353237" cy="312165"/>
            </a:xfrm>
            <a:prstGeom prst="rect">
              <a:avLst/>
            </a:prstGeom>
            <a:noFill/>
          </p:spPr>
          <p:txBody>
            <a:bodyPr wrap="square" lIns="95786" tIns="47893" rIns="95786" bIns="47893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X</a:t>
              </a:r>
            </a:p>
          </p:txBody>
        </p:sp>
        <p:cxnSp>
          <p:nvCxnSpPr>
            <p:cNvPr id="153" name="Straight Connector 152"/>
            <p:cNvCxnSpPr/>
            <p:nvPr/>
          </p:nvCxnSpPr>
          <p:spPr>
            <a:xfrm>
              <a:off x="2616788" y="6284009"/>
              <a:ext cx="0" cy="102938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TextBox 153"/>
            <p:cNvSpPr txBox="1"/>
            <p:nvPr/>
          </p:nvSpPr>
          <p:spPr>
            <a:xfrm>
              <a:off x="2466286" y="6338378"/>
              <a:ext cx="353237" cy="312165"/>
            </a:xfrm>
            <a:prstGeom prst="rect">
              <a:avLst/>
            </a:prstGeom>
            <a:noFill/>
          </p:spPr>
          <p:txBody>
            <a:bodyPr wrap="square" lIns="95786" tIns="47893" rIns="95786" bIns="47893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Y</a:t>
              </a: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3970097" y="6351078"/>
              <a:ext cx="353237" cy="312165"/>
            </a:xfrm>
            <a:prstGeom prst="rect">
              <a:avLst/>
            </a:prstGeom>
            <a:noFill/>
          </p:spPr>
          <p:txBody>
            <a:bodyPr wrap="square" lIns="95786" tIns="47893" rIns="95786" bIns="47893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Z</a:t>
              </a:r>
            </a:p>
          </p:txBody>
        </p:sp>
        <p:pic>
          <p:nvPicPr>
            <p:cNvPr id="156" name="Picture 155" descr="Untitled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66" r="22931"/>
            <a:stretch/>
          </p:blipFill>
          <p:spPr>
            <a:xfrm>
              <a:off x="2380741" y="5634107"/>
              <a:ext cx="697278" cy="720655"/>
            </a:xfrm>
            <a:prstGeom prst="rect">
              <a:avLst/>
            </a:prstGeom>
          </p:spPr>
        </p:pic>
        <p:pic>
          <p:nvPicPr>
            <p:cNvPr id="157" name="Picture 156" descr="Untitled.pd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34" r="22861"/>
            <a:stretch/>
          </p:blipFill>
          <p:spPr>
            <a:xfrm>
              <a:off x="2371890" y="5749756"/>
              <a:ext cx="707273" cy="595668"/>
            </a:xfrm>
            <a:prstGeom prst="rect">
              <a:avLst/>
            </a:prstGeom>
          </p:spPr>
        </p:pic>
        <p:sp>
          <p:nvSpPr>
            <p:cNvPr id="158" name="Freeform 157"/>
            <p:cNvSpPr/>
            <p:nvPr/>
          </p:nvSpPr>
          <p:spPr>
            <a:xfrm>
              <a:off x="2258593" y="5936476"/>
              <a:ext cx="794530" cy="344472"/>
            </a:xfrm>
            <a:custGeom>
              <a:avLst/>
              <a:gdLst>
                <a:gd name="connsiteX0" fmla="*/ 0 w 2692400"/>
                <a:gd name="connsiteY0" fmla="*/ 1092218 h 1095787"/>
                <a:gd name="connsiteX1" fmla="*/ 812800 w 2692400"/>
                <a:gd name="connsiteY1" fmla="*/ 927118 h 1095787"/>
                <a:gd name="connsiteX2" fmla="*/ 1295400 w 2692400"/>
                <a:gd name="connsiteY2" fmla="*/ 18 h 1095787"/>
                <a:gd name="connsiteX3" fmla="*/ 1790700 w 2692400"/>
                <a:gd name="connsiteY3" fmla="*/ 901718 h 1095787"/>
                <a:gd name="connsiteX4" fmla="*/ 2692400 w 2692400"/>
                <a:gd name="connsiteY4" fmla="*/ 1079518 h 1095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2400" h="1095787">
                  <a:moveTo>
                    <a:pt x="0" y="1092218"/>
                  </a:moveTo>
                  <a:cubicBezTo>
                    <a:pt x="298450" y="1100684"/>
                    <a:pt x="596900" y="1109151"/>
                    <a:pt x="812800" y="927118"/>
                  </a:cubicBezTo>
                  <a:cubicBezTo>
                    <a:pt x="1028700" y="745085"/>
                    <a:pt x="1132417" y="4251"/>
                    <a:pt x="1295400" y="18"/>
                  </a:cubicBezTo>
                  <a:cubicBezTo>
                    <a:pt x="1458383" y="-4215"/>
                    <a:pt x="1557867" y="721801"/>
                    <a:pt x="1790700" y="901718"/>
                  </a:cubicBezTo>
                  <a:cubicBezTo>
                    <a:pt x="2023533" y="1081635"/>
                    <a:pt x="2692400" y="1079518"/>
                    <a:pt x="2692400" y="1079518"/>
                  </a:cubicBezTo>
                </a:path>
              </a:pathLst>
            </a:custGeom>
            <a:ln w="28575" cmpd="sng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/>
                <a:cs typeface="Arial"/>
              </a:endParaRPr>
            </a:p>
          </p:txBody>
        </p:sp>
        <p:cxnSp>
          <p:nvCxnSpPr>
            <p:cNvPr id="159" name="Straight Connector 158"/>
            <p:cNvCxnSpPr/>
            <p:nvPr/>
          </p:nvCxnSpPr>
          <p:spPr>
            <a:xfrm>
              <a:off x="772692" y="5613856"/>
              <a:ext cx="0" cy="665409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>
              <a:off x="1398695" y="5613854"/>
              <a:ext cx="0" cy="678966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2380739" y="5621406"/>
              <a:ext cx="0" cy="665409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2780603" y="5621403"/>
              <a:ext cx="0" cy="678966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63" name="Picture 162" descr="Untitled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66" r="22931"/>
            <a:stretch/>
          </p:blipFill>
          <p:spPr>
            <a:xfrm>
              <a:off x="3589743" y="5639257"/>
              <a:ext cx="721915" cy="728205"/>
            </a:xfrm>
            <a:prstGeom prst="rect">
              <a:avLst/>
            </a:prstGeom>
          </p:spPr>
        </p:pic>
        <p:pic>
          <p:nvPicPr>
            <p:cNvPr id="164" name="Picture 163" descr="Untitled.pd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34" r="22861"/>
            <a:stretch/>
          </p:blipFill>
          <p:spPr>
            <a:xfrm>
              <a:off x="3579393" y="5754898"/>
              <a:ext cx="732265" cy="601908"/>
            </a:xfrm>
            <a:prstGeom prst="rect">
              <a:avLst/>
            </a:prstGeom>
          </p:spPr>
        </p:pic>
        <p:sp>
          <p:nvSpPr>
            <p:cNvPr id="165" name="Freeform 164"/>
            <p:cNvSpPr/>
            <p:nvPr/>
          </p:nvSpPr>
          <p:spPr>
            <a:xfrm>
              <a:off x="3727631" y="5935154"/>
              <a:ext cx="765739" cy="348081"/>
            </a:xfrm>
            <a:custGeom>
              <a:avLst/>
              <a:gdLst>
                <a:gd name="connsiteX0" fmla="*/ 0 w 2692400"/>
                <a:gd name="connsiteY0" fmla="*/ 1092218 h 1095787"/>
                <a:gd name="connsiteX1" fmla="*/ 812800 w 2692400"/>
                <a:gd name="connsiteY1" fmla="*/ 927118 h 1095787"/>
                <a:gd name="connsiteX2" fmla="*/ 1295400 w 2692400"/>
                <a:gd name="connsiteY2" fmla="*/ 18 h 1095787"/>
                <a:gd name="connsiteX3" fmla="*/ 1790700 w 2692400"/>
                <a:gd name="connsiteY3" fmla="*/ 901718 h 1095787"/>
                <a:gd name="connsiteX4" fmla="*/ 2692400 w 2692400"/>
                <a:gd name="connsiteY4" fmla="*/ 1079518 h 1095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2400" h="1095787">
                  <a:moveTo>
                    <a:pt x="0" y="1092218"/>
                  </a:moveTo>
                  <a:cubicBezTo>
                    <a:pt x="298450" y="1100684"/>
                    <a:pt x="596900" y="1109151"/>
                    <a:pt x="812800" y="927118"/>
                  </a:cubicBezTo>
                  <a:cubicBezTo>
                    <a:pt x="1028700" y="745085"/>
                    <a:pt x="1132417" y="4251"/>
                    <a:pt x="1295400" y="18"/>
                  </a:cubicBezTo>
                  <a:cubicBezTo>
                    <a:pt x="1458383" y="-4215"/>
                    <a:pt x="1557867" y="721801"/>
                    <a:pt x="1790700" y="901718"/>
                  </a:cubicBezTo>
                  <a:cubicBezTo>
                    <a:pt x="2023533" y="1081635"/>
                    <a:pt x="2692400" y="1079518"/>
                    <a:pt x="2692400" y="1079518"/>
                  </a:cubicBezTo>
                </a:path>
              </a:pathLst>
            </a:custGeom>
            <a:ln w="28575" cmpd="sng"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/>
                <a:cs typeface="Arial"/>
              </a:endParaRPr>
            </a:p>
          </p:txBody>
        </p:sp>
        <p:cxnSp>
          <p:nvCxnSpPr>
            <p:cNvPr id="166" name="Straight Connector 165"/>
            <p:cNvCxnSpPr/>
            <p:nvPr/>
          </p:nvCxnSpPr>
          <p:spPr>
            <a:xfrm>
              <a:off x="3504498" y="6290773"/>
              <a:ext cx="1224148" cy="0"/>
            </a:xfrm>
            <a:prstGeom prst="line">
              <a:avLst/>
            </a:prstGeom>
            <a:ln w="28575" cmpd="sng">
              <a:solidFill>
                <a:schemeClr val="tx1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2036044" y="6290773"/>
              <a:ext cx="1224148" cy="0"/>
            </a:xfrm>
            <a:prstGeom prst="line">
              <a:avLst/>
            </a:prstGeom>
            <a:ln w="28575" cmpd="sng">
              <a:solidFill>
                <a:schemeClr val="tx1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4123837" y="6284009"/>
              <a:ext cx="0" cy="102938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>
              <a:off x="3995909" y="5611995"/>
              <a:ext cx="0" cy="665409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4333860" y="5611992"/>
              <a:ext cx="0" cy="678966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TextBox 170"/>
            <p:cNvSpPr txBox="1"/>
            <p:nvPr/>
          </p:nvSpPr>
          <p:spPr>
            <a:xfrm>
              <a:off x="874587" y="5275490"/>
              <a:ext cx="532616" cy="312165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400" b="1" dirty="0">
                  <a:latin typeface="Arial"/>
                  <a:cs typeface="Arial"/>
                </a:rPr>
                <a:t>[S4]</a:t>
              </a:r>
              <a:endParaRPr lang="en-US" sz="1400" b="1" baseline="-25000" dirty="0">
                <a:latin typeface="Arial"/>
                <a:cs typeface="Arial"/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2377815" y="5275490"/>
              <a:ext cx="532616" cy="312165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400" b="1" dirty="0">
                  <a:latin typeface="Arial"/>
                  <a:cs typeface="Arial"/>
                </a:rPr>
                <a:t>[S6]</a:t>
              </a:r>
              <a:endParaRPr lang="en-US" sz="1400" b="1" baseline="-25000" dirty="0">
                <a:latin typeface="Arial"/>
                <a:cs typeface="Arial"/>
              </a:endParaRP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3949673" y="5275490"/>
              <a:ext cx="532616" cy="312165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400" b="1" dirty="0">
                  <a:latin typeface="Arial"/>
                  <a:cs typeface="Arial"/>
                </a:rPr>
                <a:t>[S8]</a:t>
              </a:r>
              <a:endParaRPr lang="en-US" sz="1400" b="1" baseline="-25000" dirty="0">
                <a:latin typeface="Arial"/>
                <a:cs typeface="Arial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031606" y="2890126"/>
            <a:ext cx="4703247" cy="3733376"/>
            <a:chOff x="5031606" y="2890126"/>
            <a:chExt cx="4703247" cy="3733376"/>
          </a:xfrm>
        </p:grpSpPr>
        <p:sp>
          <p:nvSpPr>
            <p:cNvPr id="116" name="Down Arrow 115"/>
            <p:cNvSpPr/>
            <p:nvPr/>
          </p:nvSpPr>
          <p:spPr>
            <a:xfrm rot="18900000">
              <a:off x="6816975" y="2890126"/>
              <a:ext cx="242317" cy="307777"/>
            </a:xfrm>
            <a:prstGeom prst="down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95786" tIns="47893" rIns="95786" bIns="47893" rtlCol="0" anchor="ctr"/>
            <a:lstStyle/>
            <a:p>
              <a:pPr algn="ctr"/>
              <a:endParaRPr lang="en-US" sz="1400">
                <a:latin typeface="Arial"/>
                <a:cs typeface="Arial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031606" y="3122244"/>
              <a:ext cx="4703247" cy="3501258"/>
              <a:chOff x="5031606" y="3122244"/>
              <a:chExt cx="4703247" cy="3501258"/>
            </a:xfrm>
          </p:grpSpPr>
          <p:sp>
            <p:nvSpPr>
              <p:cNvPr id="113" name="Rounded Rectangle 112"/>
              <p:cNvSpPr/>
              <p:nvPr/>
            </p:nvSpPr>
            <p:spPr>
              <a:xfrm>
                <a:off x="5031606" y="3431803"/>
                <a:ext cx="4683140" cy="1355244"/>
              </a:xfrm>
              <a:prstGeom prst="roundRect">
                <a:avLst/>
              </a:prstGeom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5786" tIns="47893" rIns="95786" bIns="47893" rtlCol="0" anchor="ctr"/>
              <a:lstStyle/>
              <a:p>
                <a:pPr algn="ctr"/>
                <a:endParaRPr lang="en-US" sz="1400">
                  <a:latin typeface="Arial"/>
                  <a:cs typeface="Arial"/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6738076" y="3122244"/>
                <a:ext cx="1173679" cy="342943"/>
              </a:xfrm>
              <a:prstGeom prst="rect">
                <a:avLst/>
              </a:prstGeom>
              <a:noFill/>
            </p:spPr>
            <p:txBody>
              <a:bodyPr wrap="none" lIns="95786" tIns="47893" rIns="95786" bIns="47893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co-eluting</a:t>
                </a:r>
              </a:p>
            </p:txBody>
          </p:sp>
          <p:grpSp>
            <p:nvGrpSpPr>
              <p:cNvPr id="115" name="Group 114"/>
              <p:cNvGrpSpPr/>
              <p:nvPr/>
            </p:nvGrpSpPr>
            <p:grpSpPr>
              <a:xfrm>
                <a:off x="5317145" y="3709024"/>
                <a:ext cx="4154220" cy="1113010"/>
                <a:chOff x="4934785" y="3798776"/>
                <a:chExt cx="3834665" cy="1230695"/>
              </a:xfrm>
            </p:grpSpPr>
            <p:sp>
              <p:nvSpPr>
                <p:cNvPr id="120" name="Freeform 119"/>
                <p:cNvSpPr/>
                <p:nvPr/>
              </p:nvSpPr>
              <p:spPr>
                <a:xfrm>
                  <a:off x="4934785" y="3898612"/>
                  <a:ext cx="1129982" cy="735765"/>
                </a:xfrm>
                <a:custGeom>
                  <a:avLst/>
                  <a:gdLst>
                    <a:gd name="connsiteX0" fmla="*/ 0 w 2692400"/>
                    <a:gd name="connsiteY0" fmla="*/ 1092218 h 1095787"/>
                    <a:gd name="connsiteX1" fmla="*/ 812800 w 2692400"/>
                    <a:gd name="connsiteY1" fmla="*/ 927118 h 1095787"/>
                    <a:gd name="connsiteX2" fmla="*/ 1295400 w 2692400"/>
                    <a:gd name="connsiteY2" fmla="*/ 18 h 1095787"/>
                    <a:gd name="connsiteX3" fmla="*/ 1790700 w 2692400"/>
                    <a:gd name="connsiteY3" fmla="*/ 901718 h 1095787"/>
                    <a:gd name="connsiteX4" fmla="*/ 2692400 w 2692400"/>
                    <a:gd name="connsiteY4" fmla="*/ 1079518 h 1095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92400" h="1095787">
                      <a:moveTo>
                        <a:pt x="0" y="1092218"/>
                      </a:moveTo>
                      <a:cubicBezTo>
                        <a:pt x="298450" y="1100684"/>
                        <a:pt x="596900" y="1109151"/>
                        <a:pt x="812800" y="927118"/>
                      </a:cubicBezTo>
                      <a:cubicBezTo>
                        <a:pt x="1028700" y="745085"/>
                        <a:pt x="1132417" y="4251"/>
                        <a:pt x="1295400" y="18"/>
                      </a:cubicBezTo>
                      <a:cubicBezTo>
                        <a:pt x="1458383" y="-4215"/>
                        <a:pt x="1557867" y="721801"/>
                        <a:pt x="1790700" y="901718"/>
                      </a:cubicBezTo>
                      <a:cubicBezTo>
                        <a:pt x="2023533" y="1081635"/>
                        <a:pt x="2692400" y="1079518"/>
                        <a:pt x="2692400" y="1079518"/>
                      </a:cubicBezTo>
                    </a:path>
                  </a:pathLst>
                </a:custGeom>
                <a:ln w="28575" cmpd="sng">
                  <a:solidFill>
                    <a:schemeClr val="accent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latin typeface="Arial"/>
                    <a:cs typeface="Arial"/>
                  </a:endParaRPr>
                </a:p>
              </p:txBody>
            </p:sp>
            <p:cxnSp>
              <p:nvCxnSpPr>
                <p:cNvPr id="121" name="Straight Connector 120"/>
                <p:cNvCxnSpPr/>
                <p:nvPr/>
              </p:nvCxnSpPr>
              <p:spPr>
                <a:xfrm flipV="1">
                  <a:off x="4943139" y="3798776"/>
                  <a:ext cx="0" cy="837863"/>
                </a:xfrm>
                <a:prstGeom prst="line">
                  <a:avLst/>
                </a:prstGeom>
                <a:ln w="28575" cmpd="sng">
                  <a:solidFill>
                    <a:srgbClr val="000000"/>
                  </a:solidFill>
                  <a:headEnd type="none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2" name="Freeform 121"/>
                <p:cNvSpPr/>
                <p:nvPr/>
              </p:nvSpPr>
              <p:spPr>
                <a:xfrm>
                  <a:off x="5017770" y="4313618"/>
                  <a:ext cx="961646" cy="320759"/>
                </a:xfrm>
                <a:custGeom>
                  <a:avLst/>
                  <a:gdLst>
                    <a:gd name="connsiteX0" fmla="*/ 0 w 2692400"/>
                    <a:gd name="connsiteY0" fmla="*/ 1092218 h 1095787"/>
                    <a:gd name="connsiteX1" fmla="*/ 812800 w 2692400"/>
                    <a:gd name="connsiteY1" fmla="*/ 927118 h 1095787"/>
                    <a:gd name="connsiteX2" fmla="*/ 1295400 w 2692400"/>
                    <a:gd name="connsiteY2" fmla="*/ 18 h 1095787"/>
                    <a:gd name="connsiteX3" fmla="*/ 1790700 w 2692400"/>
                    <a:gd name="connsiteY3" fmla="*/ 901718 h 1095787"/>
                    <a:gd name="connsiteX4" fmla="*/ 2692400 w 2692400"/>
                    <a:gd name="connsiteY4" fmla="*/ 1079518 h 1095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92400" h="1095787">
                      <a:moveTo>
                        <a:pt x="0" y="1092218"/>
                      </a:moveTo>
                      <a:cubicBezTo>
                        <a:pt x="298450" y="1100684"/>
                        <a:pt x="596900" y="1109151"/>
                        <a:pt x="812800" y="927118"/>
                      </a:cubicBezTo>
                      <a:cubicBezTo>
                        <a:pt x="1028700" y="745085"/>
                        <a:pt x="1132417" y="4251"/>
                        <a:pt x="1295400" y="18"/>
                      </a:cubicBezTo>
                      <a:cubicBezTo>
                        <a:pt x="1458383" y="-4215"/>
                        <a:pt x="1557867" y="721801"/>
                        <a:pt x="1790700" y="901718"/>
                      </a:cubicBezTo>
                      <a:cubicBezTo>
                        <a:pt x="2023533" y="1081635"/>
                        <a:pt x="2692400" y="1079518"/>
                        <a:pt x="2692400" y="1079518"/>
                      </a:cubicBezTo>
                    </a:path>
                  </a:pathLst>
                </a:custGeom>
                <a:ln w="28575" cmpd="sng">
                  <a:solidFill>
                    <a:schemeClr val="accent2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latin typeface="Arial"/>
                    <a:cs typeface="Arial"/>
                  </a:endParaRPr>
                </a:p>
              </p:txBody>
            </p:sp>
            <p:sp>
              <p:nvSpPr>
                <p:cNvPr id="123" name="Freeform 122"/>
                <p:cNvSpPr/>
                <p:nvPr/>
              </p:nvSpPr>
              <p:spPr>
                <a:xfrm>
                  <a:off x="5022230" y="4231160"/>
                  <a:ext cx="961646" cy="403218"/>
                </a:xfrm>
                <a:custGeom>
                  <a:avLst/>
                  <a:gdLst>
                    <a:gd name="connsiteX0" fmla="*/ 0 w 2692400"/>
                    <a:gd name="connsiteY0" fmla="*/ 1092218 h 1095787"/>
                    <a:gd name="connsiteX1" fmla="*/ 812800 w 2692400"/>
                    <a:gd name="connsiteY1" fmla="*/ 927118 h 1095787"/>
                    <a:gd name="connsiteX2" fmla="*/ 1295400 w 2692400"/>
                    <a:gd name="connsiteY2" fmla="*/ 18 h 1095787"/>
                    <a:gd name="connsiteX3" fmla="*/ 1790700 w 2692400"/>
                    <a:gd name="connsiteY3" fmla="*/ 901718 h 1095787"/>
                    <a:gd name="connsiteX4" fmla="*/ 2692400 w 2692400"/>
                    <a:gd name="connsiteY4" fmla="*/ 1079518 h 1095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92400" h="1095787">
                      <a:moveTo>
                        <a:pt x="0" y="1092218"/>
                      </a:moveTo>
                      <a:cubicBezTo>
                        <a:pt x="298450" y="1100684"/>
                        <a:pt x="596900" y="1109151"/>
                        <a:pt x="812800" y="927118"/>
                      </a:cubicBezTo>
                      <a:cubicBezTo>
                        <a:pt x="1028700" y="745085"/>
                        <a:pt x="1132417" y="4251"/>
                        <a:pt x="1295400" y="18"/>
                      </a:cubicBezTo>
                      <a:cubicBezTo>
                        <a:pt x="1458383" y="-4215"/>
                        <a:pt x="1557867" y="721801"/>
                        <a:pt x="1790700" y="901718"/>
                      </a:cubicBezTo>
                      <a:cubicBezTo>
                        <a:pt x="2023533" y="1081635"/>
                        <a:pt x="2692400" y="1079518"/>
                        <a:pt x="2692400" y="1079518"/>
                      </a:cubicBezTo>
                    </a:path>
                  </a:pathLst>
                </a:custGeom>
                <a:ln w="28575" cmpd="sng">
                  <a:solidFill>
                    <a:schemeClr val="accent3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latin typeface="Arial"/>
                    <a:cs typeface="Arial"/>
                  </a:endParaRPr>
                </a:p>
              </p:txBody>
            </p: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4937573" y="4634378"/>
                  <a:ext cx="1129982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  <a:headEnd type="none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 flipV="1">
                  <a:off x="6289538" y="3811506"/>
                  <a:ext cx="0" cy="837863"/>
                </a:xfrm>
                <a:prstGeom prst="line">
                  <a:avLst/>
                </a:prstGeom>
                <a:ln w="28575" cmpd="sng">
                  <a:solidFill>
                    <a:srgbClr val="000000"/>
                  </a:solidFill>
                  <a:headEnd type="none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6" name="Freeform 125"/>
                <p:cNvSpPr/>
                <p:nvPr/>
              </p:nvSpPr>
              <p:spPr>
                <a:xfrm>
                  <a:off x="6364168" y="3898612"/>
                  <a:ext cx="961646" cy="748495"/>
                </a:xfrm>
                <a:custGeom>
                  <a:avLst/>
                  <a:gdLst>
                    <a:gd name="connsiteX0" fmla="*/ 0 w 2692400"/>
                    <a:gd name="connsiteY0" fmla="*/ 1092218 h 1095787"/>
                    <a:gd name="connsiteX1" fmla="*/ 812800 w 2692400"/>
                    <a:gd name="connsiteY1" fmla="*/ 927118 h 1095787"/>
                    <a:gd name="connsiteX2" fmla="*/ 1295400 w 2692400"/>
                    <a:gd name="connsiteY2" fmla="*/ 18 h 1095787"/>
                    <a:gd name="connsiteX3" fmla="*/ 1790700 w 2692400"/>
                    <a:gd name="connsiteY3" fmla="*/ 901718 h 1095787"/>
                    <a:gd name="connsiteX4" fmla="*/ 2692400 w 2692400"/>
                    <a:gd name="connsiteY4" fmla="*/ 1079518 h 1095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92400" h="1095787">
                      <a:moveTo>
                        <a:pt x="0" y="1092218"/>
                      </a:moveTo>
                      <a:cubicBezTo>
                        <a:pt x="298450" y="1100684"/>
                        <a:pt x="596900" y="1109151"/>
                        <a:pt x="812800" y="927118"/>
                      </a:cubicBezTo>
                      <a:cubicBezTo>
                        <a:pt x="1028700" y="745085"/>
                        <a:pt x="1132417" y="4251"/>
                        <a:pt x="1295400" y="18"/>
                      </a:cubicBezTo>
                      <a:cubicBezTo>
                        <a:pt x="1458383" y="-4215"/>
                        <a:pt x="1557867" y="721801"/>
                        <a:pt x="1790700" y="901718"/>
                      </a:cubicBezTo>
                      <a:cubicBezTo>
                        <a:pt x="2023533" y="1081635"/>
                        <a:pt x="2692400" y="1079518"/>
                        <a:pt x="2692400" y="1079518"/>
                      </a:cubicBezTo>
                    </a:path>
                  </a:pathLst>
                </a:custGeom>
                <a:ln w="28575" cmpd="sng">
                  <a:solidFill>
                    <a:srgbClr val="558ED5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latin typeface="Arial"/>
                    <a:cs typeface="Arial"/>
                  </a:endParaRPr>
                </a:p>
              </p:txBody>
            </p:sp>
            <p:sp>
              <p:nvSpPr>
                <p:cNvPr id="127" name="Freeform 126"/>
                <p:cNvSpPr/>
                <p:nvPr/>
              </p:nvSpPr>
              <p:spPr>
                <a:xfrm>
                  <a:off x="6364168" y="4124155"/>
                  <a:ext cx="961646" cy="522951"/>
                </a:xfrm>
                <a:custGeom>
                  <a:avLst/>
                  <a:gdLst>
                    <a:gd name="connsiteX0" fmla="*/ 0 w 2692400"/>
                    <a:gd name="connsiteY0" fmla="*/ 1092218 h 1095787"/>
                    <a:gd name="connsiteX1" fmla="*/ 812800 w 2692400"/>
                    <a:gd name="connsiteY1" fmla="*/ 927118 h 1095787"/>
                    <a:gd name="connsiteX2" fmla="*/ 1295400 w 2692400"/>
                    <a:gd name="connsiteY2" fmla="*/ 18 h 1095787"/>
                    <a:gd name="connsiteX3" fmla="*/ 1790700 w 2692400"/>
                    <a:gd name="connsiteY3" fmla="*/ 901718 h 1095787"/>
                    <a:gd name="connsiteX4" fmla="*/ 2692400 w 2692400"/>
                    <a:gd name="connsiteY4" fmla="*/ 1079518 h 1095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92400" h="1095787">
                      <a:moveTo>
                        <a:pt x="0" y="1092218"/>
                      </a:moveTo>
                      <a:cubicBezTo>
                        <a:pt x="298450" y="1100684"/>
                        <a:pt x="596900" y="1109151"/>
                        <a:pt x="812800" y="927118"/>
                      </a:cubicBezTo>
                      <a:cubicBezTo>
                        <a:pt x="1028700" y="745085"/>
                        <a:pt x="1132417" y="4251"/>
                        <a:pt x="1295400" y="18"/>
                      </a:cubicBezTo>
                      <a:cubicBezTo>
                        <a:pt x="1458383" y="-4215"/>
                        <a:pt x="1557867" y="721801"/>
                        <a:pt x="1790700" y="901718"/>
                      </a:cubicBezTo>
                      <a:cubicBezTo>
                        <a:pt x="2023533" y="1081635"/>
                        <a:pt x="2692400" y="1079518"/>
                        <a:pt x="2692400" y="1079518"/>
                      </a:cubicBezTo>
                    </a:path>
                  </a:pathLst>
                </a:custGeom>
                <a:ln w="28575" cmpd="sng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latin typeface="Arial"/>
                    <a:cs typeface="Arial"/>
                  </a:endParaRPr>
                </a:p>
              </p:txBody>
            </p:sp>
            <p:sp>
              <p:nvSpPr>
                <p:cNvPr id="128" name="Freeform 127"/>
                <p:cNvSpPr/>
                <p:nvPr/>
              </p:nvSpPr>
              <p:spPr>
                <a:xfrm>
                  <a:off x="6368628" y="4231159"/>
                  <a:ext cx="961646" cy="415947"/>
                </a:xfrm>
                <a:custGeom>
                  <a:avLst/>
                  <a:gdLst>
                    <a:gd name="connsiteX0" fmla="*/ 0 w 2692400"/>
                    <a:gd name="connsiteY0" fmla="*/ 1092218 h 1095787"/>
                    <a:gd name="connsiteX1" fmla="*/ 812800 w 2692400"/>
                    <a:gd name="connsiteY1" fmla="*/ 927118 h 1095787"/>
                    <a:gd name="connsiteX2" fmla="*/ 1295400 w 2692400"/>
                    <a:gd name="connsiteY2" fmla="*/ 18 h 1095787"/>
                    <a:gd name="connsiteX3" fmla="*/ 1790700 w 2692400"/>
                    <a:gd name="connsiteY3" fmla="*/ 901718 h 1095787"/>
                    <a:gd name="connsiteX4" fmla="*/ 2692400 w 2692400"/>
                    <a:gd name="connsiteY4" fmla="*/ 1079518 h 1095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92400" h="1095787">
                      <a:moveTo>
                        <a:pt x="0" y="1092218"/>
                      </a:moveTo>
                      <a:cubicBezTo>
                        <a:pt x="298450" y="1100684"/>
                        <a:pt x="596900" y="1109151"/>
                        <a:pt x="812800" y="927118"/>
                      </a:cubicBezTo>
                      <a:cubicBezTo>
                        <a:pt x="1028700" y="745085"/>
                        <a:pt x="1132417" y="4251"/>
                        <a:pt x="1295400" y="18"/>
                      </a:cubicBezTo>
                      <a:cubicBezTo>
                        <a:pt x="1458383" y="-4215"/>
                        <a:pt x="1557867" y="721801"/>
                        <a:pt x="1790700" y="901718"/>
                      </a:cubicBezTo>
                      <a:cubicBezTo>
                        <a:pt x="2023533" y="1081635"/>
                        <a:pt x="2692400" y="1079518"/>
                        <a:pt x="2692400" y="1079518"/>
                      </a:cubicBezTo>
                    </a:path>
                  </a:pathLst>
                </a:custGeom>
                <a:ln w="28575" cmpd="sng">
                  <a:solidFill>
                    <a:schemeClr val="accent3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latin typeface="Arial"/>
                    <a:cs typeface="Arial"/>
                  </a:endParaRPr>
                </a:p>
              </p:txBody>
            </p:sp>
            <p:cxnSp>
              <p:nvCxnSpPr>
                <p:cNvPr id="129" name="Straight Connector 128"/>
                <p:cNvCxnSpPr/>
                <p:nvPr/>
              </p:nvCxnSpPr>
              <p:spPr>
                <a:xfrm>
                  <a:off x="6283971" y="4647107"/>
                  <a:ext cx="1129982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  <a:headEnd type="none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 flipV="1">
                  <a:off x="7645034" y="3811506"/>
                  <a:ext cx="0" cy="837863"/>
                </a:xfrm>
                <a:prstGeom prst="line">
                  <a:avLst/>
                </a:prstGeom>
                <a:ln w="28575" cmpd="sng">
                  <a:solidFill>
                    <a:srgbClr val="000000"/>
                  </a:solidFill>
                  <a:headEnd type="none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1" name="Freeform 130"/>
                <p:cNvSpPr/>
                <p:nvPr/>
              </p:nvSpPr>
              <p:spPr>
                <a:xfrm>
                  <a:off x="7719665" y="3898612"/>
                  <a:ext cx="961646" cy="748495"/>
                </a:xfrm>
                <a:custGeom>
                  <a:avLst/>
                  <a:gdLst>
                    <a:gd name="connsiteX0" fmla="*/ 0 w 2692400"/>
                    <a:gd name="connsiteY0" fmla="*/ 1092218 h 1095787"/>
                    <a:gd name="connsiteX1" fmla="*/ 812800 w 2692400"/>
                    <a:gd name="connsiteY1" fmla="*/ 927118 h 1095787"/>
                    <a:gd name="connsiteX2" fmla="*/ 1295400 w 2692400"/>
                    <a:gd name="connsiteY2" fmla="*/ 18 h 1095787"/>
                    <a:gd name="connsiteX3" fmla="*/ 1790700 w 2692400"/>
                    <a:gd name="connsiteY3" fmla="*/ 901718 h 1095787"/>
                    <a:gd name="connsiteX4" fmla="*/ 2692400 w 2692400"/>
                    <a:gd name="connsiteY4" fmla="*/ 1079518 h 1095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92400" h="1095787">
                      <a:moveTo>
                        <a:pt x="0" y="1092218"/>
                      </a:moveTo>
                      <a:cubicBezTo>
                        <a:pt x="298450" y="1100684"/>
                        <a:pt x="596900" y="1109151"/>
                        <a:pt x="812800" y="927118"/>
                      </a:cubicBezTo>
                      <a:cubicBezTo>
                        <a:pt x="1028700" y="745085"/>
                        <a:pt x="1132417" y="4251"/>
                        <a:pt x="1295400" y="18"/>
                      </a:cubicBezTo>
                      <a:cubicBezTo>
                        <a:pt x="1458383" y="-4215"/>
                        <a:pt x="1557867" y="721801"/>
                        <a:pt x="1790700" y="901718"/>
                      </a:cubicBezTo>
                      <a:cubicBezTo>
                        <a:pt x="2023533" y="1081635"/>
                        <a:pt x="2692400" y="1079518"/>
                        <a:pt x="2692400" y="1079518"/>
                      </a:cubicBezTo>
                    </a:path>
                  </a:pathLst>
                </a:custGeom>
                <a:ln w="28575" cmpd="sng">
                  <a:solidFill>
                    <a:srgbClr val="558ED5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latin typeface="Arial"/>
                    <a:cs typeface="Arial"/>
                  </a:endParaRPr>
                </a:p>
              </p:txBody>
            </p:sp>
            <p:sp>
              <p:nvSpPr>
                <p:cNvPr id="132" name="Freeform 131"/>
                <p:cNvSpPr/>
                <p:nvPr/>
              </p:nvSpPr>
              <p:spPr>
                <a:xfrm>
                  <a:off x="7719665" y="4124155"/>
                  <a:ext cx="961646" cy="522951"/>
                </a:xfrm>
                <a:custGeom>
                  <a:avLst/>
                  <a:gdLst>
                    <a:gd name="connsiteX0" fmla="*/ 0 w 2692400"/>
                    <a:gd name="connsiteY0" fmla="*/ 1092218 h 1095787"/>
                    <a:gd name="connsiteX1" fmla="*/ 812800 w 2692400"/>
                    <a:gd name="connsiteY1" fmla="*/ 927118 h 1095787"/>
                    <a:gd name="connsiteX2" fmla="*/ 1295400 w 2692400"/>
                    <a:gd name="connsiteY2" fmla="*/ 18 h 1095787"/>
                    <a:gd name="connsiteX3" fmla="*/ 1790700 w 2692400"/>
                    <a:gd name="connsiteY3" fmla="*/ 901718 h 1095787"/>
                    <a:gd name="connsiteX4" fmla="*/ 2692400 w 2692400"/>
                    <a:gd name="connsiteY4" fmla="*/ 1079518 h 1095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92400" h="1095787">
                      <a:moveTo>
                        <a:pt x="0" y="1092218"/>
                      </a:moveTo>
                      <a:cubicBezTo>
                        <a:pt x="298450" y="1100684"/>
                        <a:pt x="596900" y="1109151"/>
                        <a:pt x="812800" y="927118"/>
                      </a:cubicBezTo>
                      <a:cubicBezTo>
                        <a:pt x="1028700" y="745085"/>
                        <a:pt x="1132417" y="4251"/>
                        <a:pt x="1295400" y="18"/>
                      </a:cubicBezTo>
                      <a:cubicBezTo>
                        <a:pt x="1458383" y="-4215"/>
                        <a:pt x="1557867" y="721801"/>
                        <a:pt x="1790700" y="901718"/>
                      </a:cubicBezTo>
                      <a:cubicBezTo>
                        <a:pt x="2023533" y="1081635"/>
                        <a:pt x="2692400" y="1079518"/>
                        <a:pt x="2692400" y="1079518"/>
                      </a:cubicBezTo>
                    </a:path>
                  </a:pathLst>
                </a:custGeom>
                <a:ln w="28575" cmpd="sng">
                  <a:solidFill>
                    <a:srgbClr val="4F6228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latin typeface="Arial"/>
                    <a:cs typeface="Arial"/>
                  </a:endParaRPr>
                </a:p>
              </p:txBody>
            </p:sp>
            <p:sp>
              <p:nvSpPr>
                <p:cNvPr id="133" name="Freeform 132"/>
                <p:cNvSpPr/>
                <p:nvPr/>
              </p:nvSpPr>
              <p:spPr>
                <a:xfrm>
                  <a:off x="7719665" y="4470400"/>
                  <a:ext cx="961646" cy="166240"/>
                </a:xfrm>
                <a:custGeom>
                  <a:avLst/>
                  <a:gdLst>
                    <a:gd name="connsiteX0" fmla="*/ 0 w 2692400"/>
                    <a:gd name="connsiteY0" fmla="*/ 1092218 h 1095787"/>
                    <a:gd name="connsiteX1" fmla="*/ 812800 w 2692400"/>
                    <a:gd name="connsiteY1" fmla="*/ 927118 h 1095787"/>
                    <a:gd name="connsiteX2" fmla="*/ 1295400 w 2692400"/>
                    <a:gd name="connsiteY2" fmla="*/ 18 h 1095787"/>
                    <a:gd name="connsiteX3" fmla="*/ 1790700 w 2692400"/>
                    <a:gd name="connsiteY3" fmla="*/ 901718 h 1095787"/>
                    <a:gd name="connsiteX4" fmla="*/ 2692400 w 2692400"/>
                    <a:gd name="connsiteY4" fmla="*/ 1079518 h 1095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92400" h="1095787">
                      <a:moveTo>
                        <a:pt x="0" y="1092218"/>
                      </a:moveTo>
                      <a:cubicBezTo>
                        <a:pt x="298450" y="1100684"/>
                        <a:pt x="596900" y="1109151"/>
                        <a:pt x="812800" y="927118"/>
                      </a:cubicBezTo>
                      <a:cubicBezTo>
                        <a:pt x="1028700" y="745085"/>
                        <a:pt x="1132417" y="4251"/>
                        <a:pt x="1295400" y="18"/>
                      </a:cubicBezTo>
                      <a:cubicBezTo>
                        <a:pt x="1458383" y="-4215"/>
                        <a:pt x="1557867" y="721801"/>
                        <a:pt x="1790700" y="901718"/>
                      </a:cubicBezTo>
                      <a:cubicBezTo>
                        <a:pt x="2023533" y="1081635"/>
                        <a:pt x="2692400" y="1079518"/>
                        <a:pt x="2692400" y="1079518"/>
                      </a:cubicBezTo>
                    </a:path>
                  </a:pathLst>
                </a:custGeom>
                <a:ln w="28575" cmpd="sng">
                  <a:solidFill>
                    <a:srgbClr val="FF66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latin typeface="Arial"/>
                    <a:cs typeface="Arial"/>
                  </a:endParaRPr>
                </a:p>
              </p:txBody>
            </p: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7639468" y="4647107"/>
                  <a:ext cx="1129982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  <a:headEnd type="none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>
                  <a:off x="5474315" y="4639627"/>
                  <a:ext cx="0" cy="113822"/>
                </a:xfrm>
                <a:prstGeom prst="line">
                  <a:avLst/>
                </a:prstGeom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6" name="TextBox 135"/>
                <p:cNvSpPr txBox="1"/>
                <p:nvPr/>
              </p:nvSpPr>
              <p:spPr>
                <a:xfrm>
                  <a:off x="5332400" y="4689151"/>
                  <a:ext cx="326065" cy="3403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latin typeface="Arial"/>
                      <a:cs typeface="Arial"/>
                    </a:rPr>
                    <a:t>X</a:t>
                  </a:r>
                </a:p>
              </p:txBody>
            </p:sp>
            <p:cxnSp>
              <p:nvCxnSpPr>
                <p:cNvPr id="137" name="Straight Connector 136"/>
                <p:cNvCxnSpPr/>
                <p:nvPr/>
              </p:nvCxnSpPr>
              <p:spPr>
                <a:xfrm>
                  <a:off x="6820044" y="4639627"/>
                  <a:ext cx="0" cy="113822"/>
                </a:xfrm>
                <a:prstGeom prst="line">
                  <a:avLst/>
                </a:prstGeom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8" name="TextBox 137"/>
                <p:cNvSpPr txBox="1"/>
                <p:nvPr/>
              </p:nvSpPr>
              <p:spPr>
                <a:xfrm>
                  <a:off x="6678129" y="4689151"/>
                  <a:ext cx="326065" cy="3403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latin typeface="Arial"/>
                      <a:cs typeface="Arial"/>
                    </a:rPr>
                    <a:t>X</a:t>
                  </a:r>
                </a:p>
              </p:txBody>
            </p:sp>
            <p:cxnSp>
              <p:nvCxnSpPr>
                <p:cNvPr id="139" name="Straight Connector 138"/>
                <p:cNvCxnSpPr/>
                <p:nvPr/>
              </p:nvCxnSpPr>
              <p:spPr>
                <a:xfrm>
                  <a:off x="8185765" y="4639627"/>
                  <a:ext cx="0" cy="113822"/>
                </a:xfrm>
                <a:prstGeom prst="line">
                  <a:avLst/>
                </a:prstGeom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0" name="TextBox 139"/>
                <p:cNvSpPr txBox="1"/>
                <p:nvPr/>
              </p:nvSpPr>
              <p:spPr>
                <a:xfrm>
                  <a:off x="8043850" y="4689151"/>
                  <a:ext cx="326065" cy="3403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latin typeface="Arial"/>
                      <a:cs typeface="Arial"/>
                    </a:rPr>
                    <a:t>X</a:t>
                  </a:r>
                </a:p>
              </p:txBody>
            </p:sp>
          </p:grpSp>
          <p:sp>
            <p:nvSpPr>
              <p:cNvPr id="117" name="TextBox 116"/>
              <p:cNvSpPr txBox="1"/>
              <p:nvPr/>
            </p:nvSpPr>
            <p:spPr>
              <a:xfrm>
                <a:off x="5685002" y="3450823"/>
                <a:ext cx="532616" cy="312165"/>
              </a:xfrm>
              <a:prstGeom prst="rect">
                <a:avLst/>
              </a:prstGeom>
              <a:noFill/>
            </p:spPr>
            <p:txBody>
              <a:bodyPr wrap="none" lIns="95786" tIns="47893" rIns="95786" bIns="47893" rtlCol="0">
                <a:spAutoFit/>
              </a:bodyPr>
              <a:lstStyle/>
              <a:p>
                <a:r>
                  <a:rPr lang="en-US" sz="1400" b="1" dirty="0">
                    <a:latin typeface="Arial"/>
                    <a:cs typeface="Arial"/>
                  </a:rPr>
                  <a:t>[S4]</a:t>
                </a:r>
                <a:endParaRPr lang="en-US" sz="1400" b="1" baseline="-25000" dirty="0">
                  <a:latin typeface="Arial"/>
                  <a:cs typeface="Arial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7154500" y="3450823"/>
                <a:ext cx="532616" cy="312165"/>
              </a:xfrm>
              <a:prstGeom prst="rect">
                <a:avLst/>
              </a:prstGeom>
              <a:noFill/>
            </p:spPr>
            <p:txBody>
              <a:bodyPr wrap="none" lIns="95786" tIns="47893" rIns="95786" bIns="47893" rtlCol="0">
                <a:spAutoFit/>
              </a:bodyPr>
              <a:lstStyle/>
              <a:p>
                <a:r>
                  <a:rPr lang="en-US" sz="1400" b="1" dirty="0">
                    <a:latin typeface="Arial"/>
                    <a:cs typeface="Arial"/>
                  </a:rPr>
                  <a:t>[S6]</a:t>
                </a:r>
                <a:endParaRPr lang="en-US" sz="1400" b="1" baseline="-25000" dirty="0">
                  <a:latin typeface="Arial"/>
                  <a:cs typeface="Arial"/>
                </a:endParaRP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8616740" y="3450823"/>
                <a:ext cx="532616" cy="312165"/>
              </a:xfrm>
              <a:prstGeom prst="rect">
                <a:avLst/>
              </a:prstGeom>
              <a:noFill/>
            </p:spPr>
            <p:txBody>
              <a:bodyPr wrap="none" lIns="95786" tIns="47893" rIns="95786" bIns="47893" rtlCol="0">
                <a:spAutoFit/>
              </a:bodyPr>
              <a:lstStyle/>
              <a:p>
                <a:r>
                  <a:rPr lang="en-US" sz="1400" b="1" dirty="0">
                    <a:latin typeface="Arial"/>
                    <a:cs typeface="Arial"/>
                  </a:rPr>
                  <a:t>[S8]</a:t>
                </a:r>
                <a:endParaRPr lang="en-US" sz="1400" b="1" baseline="-25000" dirty="0">
                  <a:latin typeface="Arial"/>
                  <a:cs typeface="Arial"/>
                </a:endParaRPr>
              </a:p>
            </p:txBody>
          </p:sp>
          <p:grpSp>
            <p:nvGrpSpPr>
              <p:cNvPr id="176" name="Group 175"/>
              <p:cNvGrpSpPr/>
              <p:nvPr/>
            </p:nvGrpSpPr>
            <p:grpSpPr>
              <a:xfrm>
                <a:off x="5051713" y="4875945"/>
                <a:ext cx="4683140" cy="1747557"/>
                <a:chOff x="5084735" y="4714928"/>
                <a:chExt cx="4683140" cy="1747557"/>
              </a:xfrm>
            </p:grpSpPr>
            <p:sp>
              <p:nvSpPr>
                <p:cNvPr id="177" name="Rounded Rectangle 176"/>
                <p:cNvSpPr/>
                <p:nvPr/>
              </p:nvSpPr>
              <p:spPr>
                <a:xfrm>
                  <a:off x="5084735" y="5085830"/>
                  <a:ext cx="4683140" cy="1343601"/>
                </a:xfrm>
                <a:prstGeom prst="roundRect">
                  <a:avLst/>
                </a:prstGeom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95786" tIns="47893" rIns="95786" bIns="47893" rtlCol="0" anchor="ctr"/>
                <a:lstStyle/>
                <a:p>
                  <a:pPr algn="ctr"/>
                  <a:endParaRPr lang="en-US" sz="1400">
                    <a:latin typeface="Arial"/>
                    <a:cs typeface="Arial"/>
                  </a:endParaRPr>
                </a:p>
              </p:txBody>
            </p:sp>
            <p:sp>
              <p:nvSpPr>
                <p:cNvPr id="178" name="Freeform 177"/>
                <p:cNvSpPr/>
                <p:nvPr/>
              </p:nvSpPr>
              <p:spPr>
                <a:xfrm>
                  <a:off x="8393261" y="5659074"/>
                  <a:ext cx="990532" cy="417658"/>
                </a:xfrm>
                <a:custGeom>
                  <a:avLst/>
                  <a:gdLst>
                    <a:gd name="connsiteX0" fmla="*/ 0 w 2692400"/>
                    <a:gd name="connsiteY0" fmla="*/ 1092218 h 1095787"/>
                    <a:gd name="connsiteX1" fmla="*/ 812800 w 2692400"/>
                    <a:gd name="connsiteY1" fmla="*/ 927118 h 1095787"/>
                    <a:gd name="connsiteX2" fmla="*/ 1295400 w 2692400"/>
                    <a:gd name="connsiteY2" fmla="*/ 18 h 1095787"/>
                    <a:gd name="connsiteX3" fmla="*/ 1790700 w 2692400"/>
                    <a:gd name="connsiteY3" fmla="*/ 901718 h 1095787"/>
                    <a:gd name="connsiteX4" fmla="*/ 2692400 w 2692400"/>
                    <a:gd name="connsiteY4" fmla="*/ 1079518 h 1095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92400" h="1095787">
                      <a:moveTo>
                        <a:pt x="0" y="1092218"/>
                      </a:moveTo>
                      <a:cubicBezTo>
                        <a:pt x="298450" y="1100684"/>
                        <a:pt x="596900" y="1109151"/>
                        <a:pt x="812800" y="927118"/>
                      </a:cubicBezTo>
                      <a:cubicBezTo>
                        <a:pt x="1028700" y="745085"/>
                        <a:pt x="1132417" y="4251"/>
                        <a:pt x="1295400" y="18"/>
                      </a:cubicBezTo>
                      <a:cubicBezTo>
                        <a:pt x="1458383" y="-4215"/>
                        <a:pt x="1557867" y="721801"/>
                        <a:pt x="1790700" y="901718"/>
                      </a:cubicBezTo>
                      <a:cubicBezTo>
                        <a:pt x="2023533" y="1081635"/>
                        <a:pt x="2692400" y="1079518"/>
                        <a:pt x="2692400" y="1079518"/>
                      </a:cubicBezTo>
                    </a:path>
                  </a:pathLst>
                </a:custGeom>
                <a:ln w="28575" cmpd="sng">
                  <a:solidFill>
                    <a:srgbClr val="FF66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lIns="95786" tIns="47893" rIns="95786" bIns="47893" rtlCol="0" anchor="ctr"/>
                <a:lstStyle/>
                <a:p>
                  <a:pPr algn="ctr"/>
                  <a:endParaRPr lang="en-US" sz="1400">
                    <a:latin typeface="Arial"/>
                    <a:cs typeface="Arial"/>
                  </a:endParaRPr>
                </a:p>
              </p:txBody>
            </p:sp>
            <p:sp>
              <p:nvSpPr>
                <p:cNvPr id="179" name="Down Arrow 178"/>
                <p:cNvSpPr/>
                <p:nvPr/>
              </p:nvSpPr>
              <p:spPr>
                <a:xfrm>
                  <a:off x="7327766" y="4714928"/>
                  <a:ext cx="240926" cy="304800"/>
                </a:xfrm>
                <a:prstGeom prst="downArrow">
                  <a:avLst/>
                </a:prstGeom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lIns="95786" tIns="47893" rIns="95786" bIns="47893" rtlCol="0" anchor="ctr"/>
                <a:lstStyle/>
                <a:p>
                  <a:pPr algn="ctr"/>
                  <a:endParaRPr lang="en-US" sz="1400">
                    <a:latin typeface="Arial"/>
                    <a:cs typeface="Arial"/>
                  </a:endParaRPr>
                </a:p>
              </p:txBody>
            </p:sp>
            <p:cxnSp>
              <p:nvCxnSpPr>
                <p:cNvPr id="180" name="Straight Connector 179"/>
                <p:cNvCxnSpPr/>
                <p:nvPr/>
              </p:nvCxnSpPr>
              <p:spPr>
                <a:xfrm flipV="1">
                  <a:off x="5379324" y="5312250"/>
                  <a:ext cx="0" cy="767413"/>
                </a:xfrm>
                <a:prstGeom prst="line">
                  <a:avLst/>
                </a:prstGeom>
                <a:ln w="28575" cmpd="sng">
                  <a:solidFill>
                    <a:srgbClr val="000000"/>
                  </a:solidFill>
                  <a:headEnd type="none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/>
                <p:cNvCxnSpPr/>
                <p:nvPr/>
              </p:nvCxnSpPr>
              <p:spPr>
                <a:xfrm flipV="1">
                  <a:off x="8306377" y="5323910"/>
                  <a:ext cx="0" cy="767413"/>
                </a:xfrm>
                <a:prstGeom prst="line">
                  <a:avLst/>
                </a:prstGeom>
                <a:ln w="28575" cmpd="sng">
                  <a:solidFill>
                    <a:srgbClr val="000000"/>
                  </a:solidFill>
                  <a:headEnd type="none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/>
                <p:cNvCxnSpPr/>
                <p:nvPr/>
              </p:nvCxnSpPr>
              <p:spPr>
                <a:xfrm>
                  <a:off x="8300348" y="6089248"/>
                  <a:ext cx="1224148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  <a:headEnd type="none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/>
                <p:cNvCxnSpPr/>
                <p:nvPr/>
              </p:nvCxnSpPr>
              <p:spPr>
                <a:xfrm>
                  <a:off x="5954764" y="6082400"/>
                  <a:ext cx="0" cy="104251"/>
                </a:xfrm>
                <a:prstGeom prst="line">
                  <a:avLst/>
                </a:prstGeom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4" name="TextBox 183"/>
                <p:cNvSpPr txBox="1"/>
                <p:nvPr/>
              </p:nvSpPr>
              <p:spPr>
                <a:xfrm>
                  <a:off x="5801025" y="6150320"/>
                  <a:ext cx="353237" cy="312165"/>
                </a:xfrm>
                <a:prstGeom prst="rect">
                  <a:avLst/>
                </a:prstGeom>
                <a:noFill/>
              </p:spPr>
              <p:txBody>
                <a:bodyPr wrap="square" lIns="95786" tIns="47893" rIns="95786" bIns="47893" rtlCol="0">
                  <a:spAutoFit/>
                </a:bodyPr>
                <a:lstStyle/>
                <a:p>
                  <a:r>
                    <a:rPr lang="en-US" sz="1400" dirty="0">
                      <a:latin typeface="Arial"/>
                      <a:cs typeface="Arial"/>
                    </a:rPr>
                    <a:t>X</a:t>
                  </a:r>
                </a:p>
              </p:txBody>
            </p:sp>
            <p:cxnSp>
              <p:nvCxnSpPr>
                <p:cNvPr id="185" name="Straight Connector 184"/>
                <p:cNvCxnSpPr/>
                <p:nvPr/>
              </p:nvCxnSpPr>
              <p:spPr>
                <a:xfrm>
                  <a:off x="8892169" y="6082400"/>
                  <a:ext cx="0" cy="104251"/>
                </a:xfrm>
                <a:prstGeom prst="line">
                  <a:avLst/>
                </a:prstGeom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6" name="TextBox 185"/>
                <p:cNvSpPr txBox="1"/>
                <p:nvPr/>
              </p:nvSpPr>
              <p:spPr>
                <a:xfrm>
                  <a:off x="8738431" y="6150320"/>
                  <a:ext cx="353237" cy="312165"/>
                </a:xfrm>
                <a:prstGeom prst="rect">
                  <a:avLst/>
                </a:prstGeom>
                <a:noFill/>
              </p:spPr>
              <p:txBody>
                <a:bodyPr wrap="square" lIns="95786" tIns="47893" rIns="95786" bIns="47893" rtlCol="0">
                  <a:spAutoFit/>
                </a:bodyPr>
                <a:lstStyle/>
                <a:p>
                  <a:r>
                    <a:rPr lang="en-US" sz="1400" dirty="0">
                      <a:latin typeface="Arial"/>
                      <a:cs typeface="Arial"/>
                    </a:rPr>
                    <a:t>X</a:t>
                  </a:r>
                </a:p>
              </p:txBody>
            </p:sp>
            <p:sp>
              <p:nvSpPr>
                <p:cNvPr id="187" name="TextBox 186"/>
                <p:cNvSpPr txBox="1"/>
                <p:nvPr/>
              </p:nvSpPr>
              <p:spPr>
                <a:xfrm>
                  <a:off x="6785507" y="5449244"/>
                  <a:ext cx="1401281" cy="743052"/>
                </a:xfrm>
                <a:prstGeom prst="rect">
                  <a:avLst/>
                </a:prstGeom>
                <a:noFill/>
              </p:spPr>
              <p:txBody>
                <a:bodyPr wrap="none" lIns="95786" tIns="47893" rIns="95786" bIns="47893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rgbClr val="FF0000"/>
                      </a:solidFill>
                      <a:latin typeface="Arial"/>
                      <a:cs typeface="Arial"/>
                    </a:rPr>
                    <a:t>not specifically</a:t>
                  </a:r>
                </a:p>
                <a:p>
                  <a:pPr algn="ctr"/>
                  <a:r>
                    <a:rPr lang="en-US" sz="1400" dirty="0">
                      <a:solidFill>
                        <a:srgbClr val="FF0000"/>
                      </a:solidFill>
                      <a:latin typeface="Arial"/>
                      <a:cs typeface="Arial"/>
                    </a:rPr>
                    <a:t>identifiable and</a:t>
                  </a:r>
                </a:p>
                <a:p>
                  <a:pPr algn="ctr"/>
                  <a:r>
                    <a:rPr lang="en-US" sz="1400" dirty="0">
                      <a:solidFill>
                        <a:srgbClr val="FF0000"/>
                      </a:solidFill>
                      <a:latin typeface="Arial"/>
                      <a:cs typeface="Arial"/>
                    </a:rPr>
                    <a:t>quantifiable</a:t>
                  </a:r>
                </a:p>
              </p:txBody>
            </p:sp>
            <p:cxnSp>
              <p:nvCxnSpPr>
                <p:cNvPr id="188" name="Straight Connector 187"/>
                <p:cNvCxnSpPr/>
                <p:nvPr/>
              </p:nvCxnSpPr>
              <p:spPr>
                <a:xfrm>
                  <a:off x="5610669" y="5398625"/>
                  <a:ext cx="0" cy="665409"/>
                </a:xfrm>
                <a:prstGeom prst="line">
                  <a:avLst/>
                </a:prstGeom>
                <a:ln w="12700" cmpd="sng">
                  <a:solidFill>
                    <a:srgbClr val="00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/>
                <p:cNvCxnSpPr/>
                <p:nvPr/>
              </p:nvCxnSpPr>
              <p:spPr>
                <a:xfrm>
                  <a:off x="6277948" y="5398622"/>
                  <a:ext cx="0" cy="678966"/>
                </a:xfrm>
                <a:prstGeom prst="line">
                  <a:avLst/>
                </a:prstGeom>
                <a:ln w="12700" cmpd="sng">
                  <a:solidFill>
                    <a:srgbClr val="00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/>
                <p:cNvCxnSpPr/>
                <p:nvPr/>
              </p:nvCxnSpPr>
              <p:spPr>
                <a:xfrm>
                  <a:off x="8568866" y="5398625"/>
                  <a:ext cx="0" cy="665409"/>
                </a:xfrm>
                <a:prstGeom prst="line">
                  <a:avLst/>
                </a:prstGeom>
                <a:ln w="12700" cmpd="sng">
                  <a:solidFill>
                    <a:srgbClr val="00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/>
                <p:cNvCxnSpPr/>
                <p:nvPr/>
              </p:nvCxnSpPr>
              <p:spPr>
                <a:xfrm>
                  <a:off x="9194871" y="5398622"/>
                  <a:ext cx="0" cy="678966"/>
                </a:xfrm>
                <a:prstGeom prst="line">
                  <a:avLst/>
                </a:prstGeom>
                <a:ln w="12700" cmpd="sng">
                  <a:solidFill>
                    <a:srgbClr val="00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2" name="Freeform 191"/>
                <p:cNvSpPr/>
                <p:nvPr/>
              </p:nvSpPr>
              <p:spPr>
                <a:xfrm>
                  <a:off x="5411671" y="5461946"/>
                  <a:ext cx="1083938" cy="617717"/>
                </a:xfrm>
                <a:custGeom>
                  <a:avLst/>
                  <a:gdLst>
                    <a:gd name="connsiteX0" fmla="*/ 0 w 2692400"/>
                    <a:gd name="connsiteY0" fmla="*/ 1092218 h 1095787"/>
                    <a:gd name="connsiteX1" fmla="*/ 812800 w 2692400"/>
                    <a:gd name="connsiteY1" fmla="*/ 927118 h 1095787"/>
                    <a:gd name="connsiteX2" fmla="*/ 1295400 w 2692400"/>
                    <a:gd name="connsiteY2" fmla="*/ 18 h 1095787"/>
                    <a:gd name="connsiteX3" fmla="*/ 1790700 w 2692400"/>
                    <a:gd name="connsiteY3" fmla="*/ 901718 h 1095787"/>
                    <a:gd name="connsiteX4" fmla="*/ 2692400 w 2692400"/>
                    <a:gd name="connsiteY4" fmla="*/ 1079518 h 1095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92400" h="1095787">
                      <a:moveTo>
                        <a:pt x="0" y="1092218"/>
                      </a:moveTo>
                      <a:cubicBezTo>
                        <a:pt x="298450" y="1100684"/>
                        <a:pt x="596900" y="1109151"/>
                        <a:pt x="812800" y="927118"/>
                      </a:cubicBezTo>
                      <a:cubicBezTo>
                        <a:pt x="1028700" y="745085"/>
                        <a:pt x="1132417" y="4251"/>
                        <a:pt x="1295400" y="18"/>
                      </a:cubicBezTo>
                      <a:cubicBezTo>
                        <a:pt x="1458383" y="-4215"/>
                        <a:pt x="1557867" y="721801"/>
                        <a:pt x="1790700" y="901718"/>
                      </a:cubicBezTo>
                      <a:cubicBezTo>
                        <a:pt x="2023533" y="1081635"/>
                        <a:pt x="2692400" y="1079518"/>
                        <a:pt x="2692400" y="1079518"/>
                      </a:cubicBezTo>
                    </a:path>
                  </a:pathLst>
                </a:custGeom>
                <a:ln w="28575" cmpd="sng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lIns="95786" tIns="47893" rIns="95786" bIns="47893" rtlCol="0" anchor="ctr"/>
                <a:lstStyle/>
                <a:p>
                  <a:pPr algn="ctr"/>
                  <a:endParaRPr lang="en-US" sz="1400">
                    <a:latin typeface="Arial"/>
                    <a:cs typeface="Arial"/>
                  </a:endParaRPr>
                </a:p>
              </p:txBody>
            </p:sp>
            <p:cxnSp>
              <p:nvCxnSpPr>
                <p:cNvPr id="193" name="Straight Connector 192"/>
                <p:cNvCxnSpPr/>
                <p:nvPr/>
              </p:nvCxnSpPr>
              <p:spPr>
                <a:xfrm>
                  <a:off x="5373295" y="6077589"/>
                  <a:ext cx="1224148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  <a:headEnd type="none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4" name="TextBox 193"/>
                <p:cNvSpPr txBox="1"/>
                <p:nvPr/>
              </p:nvSpPr>
              <p:spPr>
                <a:xfrm>
                  <a:off x="5709591" y="5103329"/>
                  <a:ext cx="532616" cy="312165"/>
                </a:xfrm>
                <a:prstGeom prst="rect">
                  <a:avLst/>
                </a:prstGeom>
                <a:noFill/>
              </p:spPr>
              <p:txBody>
                <a:bodyPr wrap="none" lIns="95786" tIns="47893" rIns="95786" bIns="47893" rtlCol="0">
                  <a:spAutoFit/>
                </a:bodyPr>
                <a:lstStyle/>
                <a:p>
                  <a:r>
                    <a:rPr lang="en-US" sz="1400" b="1" dirty="0">
                      <a:latin typeface="Arial"/>
                      <a:cs typeface="Arial"/>
                    </a:rPr>
                    <a:t>[S4]</a:t>
                  </a:r>
                  <a:endParaRPr lang="en-US" sz="1400" b="1" baseline="-25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95" name="TextBox 194"/>
                <p:cNvSpPr txBox="1"/>
                <p:nvPr/>
              </p:nvSpPr>
              <p:spPr>
                <a:xfrm>
                  <a:off x="7179091" y="5103329"/>
                  <a:ext cx="532616" cy="312165"/>
                </a:xfrm>
                <a:prstGeom prst="rect">
                  <a:avLst/>
                </a:prstGeom>
                <a:noFill/>
              </p:spPr>
              <p:txBody>
                <a:bodyPr wrap="none" lIns="95786" tIns="47893" rIns="95786" bIns="47893" rtlCol="0">
                  <a:spAutoFit/>
                </a:bodyPr>
                <a:lstStyle/>
                <a:p>
                  <a:r>
                    <a:rPr lang="en-US" sz="1400" b="1" dirty="0">
                      <a:latin typeface="Arial"/>
                      <a:cs typeface="Arial"/>
                    </a:rPr>
                    <a:t>[S6]</a:t>
                  </a:r>
                  <a:endParaRPr lang="en-US" sz="1400" b="1" baseline="-25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96" name="TextBox 195"/>
                <p:cNvSpPr txBox="1"/>
                <p:nvPr/>
              </p:nvSpPr>
              <p:spPr>
                <a:xfrm>
                  <a:off x="8641330" y="5103329"/>
                  <a:ext cx="532616" cy="312165"/>
                </a:xfrm>
                <a:prstGeom prst="rect">
                  <a:avLst/>
                </a:prstGeom>
                <a:noFill/>
              </p:spPr>
              <p:txBody>
                <a:bodyPr wrap="none" lIns="95786" tIns="47893" rIns="95786" bIns="47893" rtlCol="0">
                  <a:spAutoFit/>
                </a:bodyPr>
                <a:lstStyle/>
                <a:p>
                  <a:r>
                    <a:rPr lang="en-US" sz="1400" b="1" dirty="0">
                      <a:latin typeface="Arial"/>
                      <a:cs typeface="Arial"/>
                    </a:rPr>
                    <a:t>[S8]</a:t>
                  </a:r>
                  <a:endParaRPr lang="en-US" sz="1400" b="1" baseline="-25000" dirty="0">
                    <a:latin typeface="Arial"/>
                    <a:cs typeface="Arial"/>
                  </a:endParaRPr>
                </a:p>
              </p:txBody>
            </p:sp>
          </p:grpSp>
        </p:grpSp>
      </p:grpSp>
      <p:sp>
        <p:nvSpPr>
          <p:cNvPr id="197" name="TextBox 196"/>
          <p:cNvSpPr txBox="1"/>
          <p:nvPr/>
        </p:nvSpPr>
        <p:spPr>
          <a:xfrm>
            <a:off x="9450338" y="7120072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9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9480783" y="6493383"/>
            <a:ext cx="45568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14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7013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27937" y="251359"/>
            <a:ext cx="56000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The “</a:t>
            </a:r>
            <a:r>
              <a:rPr lang="en-US" sz="2000" b="1" dirty="0" err="1" smtClean="0">
                <a:solidFill>
                  <a:schemeClr val="bg1"/>
                </a:solidFill>
                <a:latin typeface="Arial"/>
                <a:cs typeface="Arial"/>
              </a:rPr>
              <a:t>iRT</a:t>
            </a:r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” concept implemented into Skyline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9450338" y="7120072"/>
            <a:ext cx="29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9</a:t>
            </a:r>
            <a:endParaRPr lang="en-US" sz="1600" dirty="0">
              <a:latin typeface="Arial"/>
              <a:cs typeface="Arial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27937" y="5077501"/>
            <a:ext cx="4129599" cy="1191027"/>
            <a:chOff x="427937" y="5077501"/>
            <a:chExt cx="4129599" cy="1191027"/>
          </a:xfrm>
        </p:grpSpPr>
        <p:sp>
          <p:nvSpPr>
            <p:cNvPr id="2" name="Rounded Rectangle 1"/>
            <p:cNvSpPr/>
            <p:nvPr/>
          </p:nvSpPr>
          <p:spPr>
            <a:xfrm>
              <a:off x="427937" y="5077501"/>
              <a:ext cx="4129599" cy="1089790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1" name="TextBox 370"/>
            <p:cNvSpPr txBox="1"/>
            <p:nvPr/>
          </p:nvSpPr>
          <p:spPr>
            <a:xfrm>
              <a:off x="463980" y="5191310"/>
              <a:ext cx="3971419" cy="10772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/>
                  <a:cs typeface="Arial"/>
                  <a:sym typeface="Wingdings"/>
                </a:rPr>
                <a:t>Consequence in practice: </a:t>
              </a:r>
            </a:p>
            <a:p>
              <a:pPr algn="ctr"/>
              <a:r>
                <a:rPr lang="en-US" sz="1600" b="1" dirty="0" smtClean="0">
                  <a:latin typeface="Arial"/>
                  <a:cs typeface="Arial"/>
                  <a:sym typeface="Wingdings"/>
                </a:rPr>
                <a:t>retention times need to be determined over and over again</a:t>
              </a:r>
            </a:p>
            <a:p>
              <a:pPr algn="ctr"/>
              <a:endParaRPr lang="en-US" sz="1600" b="1" dirty="0" smtClean="0">
                <a:latin typeface="Arial"/>
                <a:cs typeface="Arial"/>
                <a:sym typeface="Wingdings"/>
              </a:endParaRPr>
            </a:p>
          </p:txBody>
        </p:sp>
      </p:grpSp>
      <p:sp>
        <p:nvSpPr>
          <p:cNvPr id="379" name="Rectangle 378"/>
          <p:cNvSpPr/>
          <p:nvPr/>
        </p:nvSpPr>
        <p:spPr>
          <a:xfrm>
            <a:off x="365849" y="6319853"/>
            <a:ext cx="79902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Escher C</a:t>
            </a:r>
            <a:r>
              <a:rPr lang="en-US" sz="1400" i="1" dirty="0" smtClean="0">
                <a:latin typeface="Arial"/>
                <a:cs typeface="Arial"/>
              </a:rPr>
              <a:t>. et al.</a:t>
            </a:r>
            <a:r>
              <a:rPr lang="en-US" sz="1400" dirty="0" smtClean="0">
                <a:latin typeface="Arial"/>
                <a:cs typeface="Arial"/>
              </a:rPr>
              <a:t>, Proteomics, </a:t>
            </a:r>
            <a:r>
              <a:rPr lang="en-US" sz="1400" b="1" dirty="0" smtClean="0">
                <a:latin typeface="Arial"/>
                <a:cs typeface="Arial"/>
              </a:rPr>
              <a:t>2012</a:t>
            </a:r>
            <a:r>
              <a:rPr lang="en-US" sz="1400" dirty="0" smtClean="0">
                <a:latin typeface="Arial"/>
                <a:cs typeface="Arial"/>
              </a:rPr>
              <a:t>, 12, 1111-1121</a:t>
            </a:r>
          </a:p>
          <a:p>
            <a:r>
              <a:rPr lang="en-US" sz="1400" dirty="0" smtClean="0">
                <a:latin typeface="Arial"/>
                <a:cs typeface="Arial"/>
              </a:rPr>
              <a:t>Monday AM, Poster 624, Escher C. </a:t>
            </a:r>
            <a:r>
              <a:rPr lang="en-US" sz="1400" i="1" dirty="0" smtClean="0">
                <a:latin typeface="Arial"/>
                <a:cs typeface="Arial"/>
              </a:rPr>
              <a:t>et al.</a:t>
            </a:r>
            <a:endParaRPr lang="en-US" sz="1400" i="1" dirty="0">
              <a:latin typeface="Arial"/>
              <a:cs typeface="Arial"/>
            </a:endParaRPr>
          </a:p>
        </p:txBody>
      </p:sp>
      <p:pic>
        <p:nvPicPr>
          <p:cNvPr id="10" name="Picture 9" descr="Biognosys_400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87" b="31831"/>
          <a:stretch/>
        </p:blipFill>
        <p:spPr>
          <a:xfrm>
            <a:off x="7503785" y="221202"/>
            <a:ext cx="2016042" cy="494937"/>
          </a:xfrm>
          <a:prstGeom prst="rect">
            <a:avLst/>
          </a:prstGeom>
        </p:spPr>
      </p:pic>
      <p:sp>
        <p:nvSpPr>
          <p:cNvPr id="380" name="TextBox 379"/>
          <p:cNvSpPr txBox="1"/>
          <p:nvPr/>
        </p:nvSpPr>
        <p:spPr>
          <a:xfrm>
            <a:off x="9386703" y="6387561"/>
            <a:ext cx="45568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15</a:t>
            </a:r>
            <a:endParaRPr lang="en-US" dirty="0">
              <a:latin typeface="Arial"/>
              <a:cs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89048" y="851676"/>
            <a:ext cx="4368488" cy="4161010"/>
            <a:chOff x="189048" y="851676"/>
            <a:chExt cx="4368488" cy="4161010"/>
          </a:xfrm>
        </p:grpSpPr>
        <p:grpSp>
          <p:nvGrpSpPr>
            <p:cNvPr id="6" name="Group 5"/>
            <p:cNvGrpSpPr/>
            <p:nvPr/>
          </p:nvGrpSpPr>
          <p:grpSpPr>
            <a:xfrm>
              <a:off x="588162" y="2693655"/>
              <a:ext cx="3129062" cy="2319031"/>
              <a:chOff x="836478" y="1942177"/>
              <a:chExt cx="3438671" cy="3249023"/>
            </a:xfrm>
          </p:grpSpPr>
          <p:pic>
            <p:nvPicPr>
              <p:cNvPr id="360" name="Picture 359" descr="Screen shot 2012-05-16 at 7.51.17 AM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6478" y="2104755"/>
                <a:ext cx="3419298" cy="3086445"/>
              </a:xfrm>
              <a:prstGeom prst="rect">
                <a:avLst/>
              </a:prstGeom>
            </p:spPr>
          </p:pic>
          <p:sp>
            <p:nvSpPr>
              <p:cNvPr id="361" name="TextBox 360"/>
              <p:cNvSpPr txBox="1"/>
              <p:nvPr/>
            </p:nvSpPr>
            <p:spPr>
              <a:xfrm>
                <a:off x="3305829" y="3931830"/>
                <a:ext cx="969320" cy="437351"/>
              </a:xfrm>
              <a:prstGeom prst="rect">
                <a:avLst/>
              </a:prstGeom>
              <a:noFill/>
            </p:spPr>
            <p:txBody>
              <a:bodyPr wrap="none" lIns="95786" tIns="47893" rIns="95786" bIns="47893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15.1 min</a:t>
                </a:r>
                <a:endParaRPr lang="en-US" sz="1400" baseline="-25000" dirty="0">
                  <a:latin typeface="Arial"/>
                  <a:cs typeface="Arial"/>
                </a:endParaRPr>
              </a:p>
            </p:txBody>
          </p:sp>
          <p:sp>
            <p:nvSpPr>
              <p:cNvPr id="362" name="TextBox 361"/>
              <p:cNvSpPr txBox="1"/>
              <p:nvPr/>
            </p:nvSpPr>
            <p:spPr>
              <a:xfrm>
                <a:off x="1541739" y="3285407"/>
                <a:ext cx="969320" cy="437351"/>
              </a:xfrm>
              <a:prstGeom prst="rect">
                <a:avLst/>
              </a:prstGeom>
              <a:noFill/>
            </p:spPr>
            <p:txBody>
              <a:bodyPr wrap="none" lIns="95786" tIns="47893" rIns="95786" bIns="47893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14.5 min</a:t>
                </a:r>
                <a:endParaRPr lang="en-US" sz="1400" baseline="-25000" dirty="0">
                  <a:latin typeface="Arial"/>
                  <a:cs typeface="Arial"/>
                </a:endParaRPr>
              </a:p>
            </p:txBody>
          </p:sp>
          <p:sp>
            <p:nvSpPr>
              <p:cNvPr id="363" name="TextBox 362"/>
              <p:cNvSpPr txBox="1"/>
              <p:nvPr/>
            </p:nvSpPr>
            <p:spPr>
              <a:xfrm>
                <a:off x="2423784" y="1942177"/>
                <a:ext cx="969320" cy="437351"/>
              </a:xfrm>
              <a:prstGeom prst="rect">
                <a:avLst/>
              </a:prstGeom>
              <a:noFill/>
            </p:spPr>
            <p:txBody>
              <a:bodyPr wrap="none" lIns="95786" tIns="47893" rIns="95786" bIns="47893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14.8 min</a:t>
                </a:r>
                <a:endParaRPr lang="en-US" sz="1400" baseline="-25000" dirty="0">
                  <a:latin typeface="Arial"/>
                  <a:cs typeface="Arial"/>
                </a:endParaRPr>
              </a:p>
            </p:txBody>
          </p:sp>
        </p:grpSp>
        <p:pic>
          <p:nvPicPr>
            <p:cNvPr id="368" name="Picture 367" descr="fragezeichen-8807216118191879627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9144" y="851676"/>
              <a:ext cx="1014739" cy="997142"/>
            </a:xfrm>
            <a:prstGeom prst="rect">
              <a:avLst/>
            </a:prstGeom>
          </p:spPr>
        </p:pic>
        <p:sp>
          <p:nvSpPr>
            <p:cNvPr id="382" name="Rectangle 381"/>
            <p:cNvSpPr/>
            <p:nvPr/>
          </p:nvSpPr>
          <p:spPr>
            <a:xfrm>
              <a:off x="189048" y="1854180"/>
              <a:ext cx="436848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latin typeface="Arial"/>
                  <a:cs typeface="Arial"/>
                  <a:sym typeface="Wingdings"/>
                </a:rPr>
                <a:t>Accurately measured empirical retention times are </a:t>
              </a:r>
              <a:r>
                <a:rPr lang="en-US" sz="1400" b="1" dirty="0" smtClean="0">
                  <a:solidFill>
                    <a:srgbClr val="FF0000"/>
                  </a:solidFill>
                  <a:latin typeface="Arial"/>
                  <a:cs typeface="Arial"/>
                  <a:sym typeface="Wingdings"/>
                </a:rPr>
                <a:t>dependent</a:t>
              </a:r>
              <a:r>
                <a:rPr lang="en-US" sz="1400" dirty="0" smtClean="0">
                  <a:latin typeface="Arial"/>
                  <a:cs typeface="Arial"/>
                  <a:sym typeface="Wingdings"/>
                </a:rPr>
                <a:t> on the setup of the currently used </a:t>
              </a:r>
              <a:r>
                <a:rPr lang="en-US" sz="1400" b="1" dirty="0" smtClean="0">
                  <a:solidFill>
                    <a:srgbClr val="FF0000"/>
                  </a:solidFill>
                  <a:latin typeface="Arial"/>
                  <a:cs typeface="Arial"/>
                  <a:sym typeface="Wingdings"/>
                </a:rPr>
                <a:t>chromatographic system </a:t>
              </a:r>
              <a:endParaRPr lang="en-US" sz="1400" b="1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953883" y="1177909"/>
              <a:ext cx="17040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The problem:</a:t>
              </a:r>
              <a:endParaRPr lang="en-US" sz="1800" b="1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986074" y="943334"/>
            <a:ext cx="4670485" cy="1402516"/>
            <a:chOff x="4986074" y="943334"/>
            <a:chExt cx="4670485" cy="1402516"/>
          </a:xfrm>
        </p:grpSpPr>
        <p:sp>
          <p:nvSpPr>
            <p:cNvPr id="365" name="TextBox 364"/>
            <p:cNvSpPr txBox="1"/>
            <p:nvPr/>
          </p:nvSpPr>
          <p:spPr>
            <a:xfrm>
              <a:off x="6861741" y="1177909"/>
              <a:ext cx="16335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>
                  <a:solidFill>
                    <a:srgbClr val="008000"/>
                  </a:solidFill>
                  <a:latin typeface="Arial"/>
                  <a:cs typeface="Arial"/>
                </a:rPr>
                <a:t>The solution:</a:t>
              </a:r>
              <a:endParaRPr lang="en-US" sz="1800" b="1" dirty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6" descr="loesung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7231" y="943334"/>
              <a:ext cx="1231676" cy="1020343"/>
            </a:xfrm>
            <a:prstGeom prst="rect">
              <a:avLst/>
            </a:prstGeom>
          </p:spPr>
        </p:pic>
        <p:sp>
          <p:nvSpPr>
            <p:cNvPr id="374" name="TextBox 373"/>
            <p:cNvSpPr txBox="1"/>
            <p:nvPr/>
          </p:nvSpPr>
          <p:spPr>
            <a:xfrm>
              <a:off x="4986074" y="1822630"/>
              <a:ext cx="46704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/>
                  <a:cs typeface="Arial"/>
                  <a:sym typeface="Wingdings"/>
                </a:rPr>
                <a:t>Usage of a </a:t>
              </a:r>
              <a:r>
                <a:rPr lang="en-US" sz="1400" b="1" dirty="0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set of calibration peptides </a:t>
              </a:r>
              <a:r>
                <a:rPr lang="en-US" sz="1400" dirty="0" smtClean="0">
                  <a:latin typeface="Arial"/>
                  <a:cs typeface="Arial"/>
                  <a:sym typeface="Wingdings"/>
                </a:rPr>
                <a:t>to normalize all peptide retention times to a </a:t>
              </a:r>
              <a:r>
                <a:rPr lang="en-US" sz="1400" b="1" dirty="0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dimensionless “</a:t>
              </a:r>
              <a:r>
                <a:rPr lang="en-US" sz="1400" b="1" dirty="0" err="1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iRT</a:t>
              </a:r>
              <a:r>
                <a:rPr lang="en-US" sz="1400" b="1" dirty="0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 value”</a:t>
              </a:r>
              <a:endParaRPr lang="en-US" sz="1400" b="1" dirty="0">
                <a:solidFill>
                  <a:srgbClr val="008000"/>
                </a:solidFill>
                <a:latin typeface="Arial"/>
                <a:cs typeface="Arial"/>
                <a:sym typeface="Wingdings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905479" y="5069414"/>
            <a:ext cx="4761319" cy="1097877"/>
            <a:chOff x="4905479" y="5069414"/>
            <a:chExt cx="4761319" cy="1097877"/>
          </a:xfrm>
        </p:grpSpPr>
        <p:sp>
          <p:nvSpPr>
            <p:cNvPr id="32" name="Rounded Rectangle 31"/>
            <p:cNvSpPr/>
            <p:nvPr/>
          </p:nvSpPr>
          <p:spPr>
            <a:xfrm>
              <a:off x="4905479" y="5077501"/>
              <a:ext cx="4761319" cy="1089790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TextBox 377"/>
            <p:cNvSpPr txBox="1"/>
            <p:nvPr/>
          </p:nvSpPr>
          <p:spPr>
            <a:xfrm>
              <a:off x="5068391" y="5069414"/>
              <a:ext cx="4598407" cy="10772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latin typeface="Arial"/>
                  <a:cs typeface="Arial"/>
                  <a:sym typeface="Wingdings"/>
                </a:rPr>
                <a:t>Consequence in practice:</a:t>
              </a:r>
            </a:p>
            <a:p>
              <a:pPr algn="ctr"/>
              <a:r>
                <a:rPr lang="en-US" sz="1600" b="1" dirty="0">
                  <a:solidFill>
                    <a:schemeClr val="tx1"/>
                  </a:solidFill>
                  <a:latin typeface="Arial"/>
                  <a:cs typeface="Arial"/>
                  <a:sym typeface="Wingdings"/>
                </a:rPr>
                <a:t>o</a:t>
              </a:r>
              <a:r>
                <a:rPr lang="en-US" sz="1600" b="1" dirty="0" smtClean="0">
                  <a:solidFill>
                    <a:schemeClr val="tx1"/>
                  </a:solidFill>
                  <a:latin typeface="Arial"/>
                  <a:cs typeface="Arial"/>
                  <a:sym typeface="Wingdings"/>
                </a:rPr>
                <a:t>nce an </a:t>
              </a:r>
              <a:r>
                <a:rPr lang="en-US" sz="1600" b="1" dirty="0" err="1" smtClean="0">
                  <a:solidFill>
                    <a:schemeClr val="tx1"/>
                  </a:solidFill>
                  <a:latin typeface="Arial"/>
                  <a:cs typeface="Arial"/>
                  <a:sym typeface="Wingdings"/>
                </a:rPr>
                <a:t>iRT</a:t>
              </a:r>
              <a:r>
                <a:rPr lang="en-US" sz="1600" b="1" dirty="0" smtClean="0">
                  <a:solidFill>
                    <a:schemeClr val="tx1"/>
                  </a:solidFill>
                  <a:latin typeface="Arial"/>
                  <a:cs typeface="Arial"/>
                  <a:sym typeface="Wingdings"/>
                </a:rPr>
                <a:t> value is determined, the respective peptide can be scheduled and identified on any LC system  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857461" y="2386868"/>
            <a:ext cx="2670248" cy="2444806"/>
            <a:chOff x="4705440" y="2409245"/>
            <a:chExt cx="2670248" cy="2444806"/>
          </a:xfrm>
        </p:grpSpPr>
        <p:grpSp>
          <p:nvGrpSpPr>
            <p:cNvPr id="13" name="Group 12"/>
            <p:cNvGrpSpPr/>
            <p:nvPr/>
          </p:nvGrpSpPr>
          <p:grpSpPr>
            <a:xfrm>
              <a:off x="4705440" y="2409245"/>
              <a:ext cx="2670248" cy="2444806"/>
              <a:chOff x="4705440" y="2495825"/>
              <a:chExt cx="2670248" cy="2444806"/>
            </a:xfrm>
          </p:grpSpPr>
          <p:sp>
            <p:nvSpPr>
              <p:cNvPr id="376" name="TextBox 375"/>
              <p:cNvSpPr txBox="1"/>
              <p:nvPr/>
            </p:nvSpPr>
            <p:spPr>
              <a:xfrm>
                <a:off x="6098161" y="4632854"/>
                <a:ext cx="45738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 smtClean="0">
                    <a:latin typeface="Arial"/>
                    <a:cs typeface="Arial"/>
                  </a:rPr>
                  <a:t>iRT</a:t>
                </a:r>
                <a:r>
                  <a:rPr lang="en-US" sz="1400" dirty="0" smtClean="0">
                    <a:latin typeface="Arial"/>
                    <a:cs typeface="Arial"/>
                  </a:rPr>
                  <a:t> </a:t>
                </a:r>
              </a:p>
            </p:txBody>
          </p:sp>
          <p:pic>
            <p:nvPicPr>
              <p:cNvPr id="12" name="Picture 11" descr="Screen shot 2012-05-16 at 3.24.51 PM.png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60247" y="2495825"/>
                <a:ext cx="2415441" cy="2189537"/>
              </a:xfrm>
              <a:prstGeom prst="rect">
                <a:avLst/>
              </a:prstGeom>
            </p:spPr>
          </p:pic>
          <p:sp>
            <p:nvSpPr>
              <p:cNvPr id="377" name="TextBox 376"/>
              <p:cNvSpPr txBox="1"/>
              <p:nvPr/>
            </p:nvSpPr>
            <p:spPr>
              <a:xfrm rot="16200000">
                <a:off x="4256396" y="3374493"/>
                <a:ext cx="120586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/>
                    <a:cs typeface="Arial"/>
                  </a:rPr>
                  <a:t>a</a:t>
                </a:r>
                <a:r>
                  <a:rPr lang="en-US" sz="1400" smtClean="0">
                    <a:latin typeface="Arial"/>
                    <a:cs typeface="Arial"/>
                  </a:rPr>
                  <a:t>ccurate  </a:t>
                </a:r>
                <a:r>
                  <a:rPr lang="en-US" sz="1400" dirty="0" smtClean="0">
                    <a:latin typeface="Arial"/>
                    <a:cs typeface="Arial"/>
                  </a:rPr>
                  <a:t>RT</a:t>
                </a:r>
                <a:endParaRPr lang="en-US" sz="1400" dirty="0">
                  <a:latin typeface="Arial"/>
                  <a:cs typeface="Arial"/>
                </a:endParaRPr>
              </a:p>
            </p:txBody>
          </p:sp>
        </p:grpSp>
        <p:sp>
          <p:nvSpPr>
            <p:cNvPr id="9" name="Rectangle 8"/>
            <p:cNvSpPr/>
            <p:nvPr/>
          </p:nvSpPr>
          <p:spPr>
            <a:xfrm rot="18900000">
              <a:off x="6899188" y="3171991"/>
              <a:ext cx="56309" cy="528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 rot="18900000">
              <a:off x="6651537" y="3379891"/>
              <a:ext cx="56309" cy="528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 rot="18900000">
              <a:off x="6372138" y="3653450"/>
              <a:ext cx="56309" cy="528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 rot="18900000">
              <a:off x="6566002" y="3468858"/>
              <a:ext cx="56309" cy="528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 rot="18900000">
              <a:off x="5726598" y="4230663"/>
              <a:ext cx="56309" cy="528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 rot="18900000">
              <a:off x="5981614" y="3995116"/>
              <a:ext cx="56309" cy="528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 rot="18900000">
              <a:off x="5851438" y="4114841"/>
              <a:ext cx="56309" cy="528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 rot="18900000">
              <a:off x="6712146" y="3341284"/>
              <a:ext cx="56309" cy="528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 rot="18900000">
              <a:off x="6272862" y="3730664"/>
              <a:ext cx="56309" cy="528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 rot="18900000">
              <a:off x="6231078" y="3775241"/>
              <a:ext cx="56309" cy="528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rot="18900000">
              <a:off x="5443679" y="3177180"/>
              <a:ext cx="56309" cy="528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478691" y="3045567"/>
              <a:ext cx="8861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c</a:t>
              </a:r>
              <a:r>
                <a:rPr lang="en-US" sz="1200" dirty="0" smtClean="0">
                  <a:latin typeface="Arial"/>
                  <a:cs typeface="Arial"/>
                </a:rPr>
                <a:t>alibration </a:t>
              </a:r>
            </a:p>
            <a:p>
              <a:r>
                <a:rPr lang="en-US" sz="1200" dirty="0" smtClean="0">
                  <a:latin typeface="Arial"/>
                  <a:cs typeface="Arial"/>
                </a:rPr>
                <a:t>peptides</a:t>
              </a:r>
              <a:endParaRPr lang="en-US" sz="12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5424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55400" y="2682862"/>
            <a:ext cx="2848320" cy="3287365"/>
            <a:chOff x="224737" y="3161886"/>
            <a:chExt cx="2848320" cy="3287365"/>
          </a:xfrm>
        </p:grpSpPr>
        <p:pic>
          <p:nvPicPr>
            <p:cNvPr id="9" name="Picture 8" descr="Screen shot 2011-08-06 at 8.49.52 A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791"/>
            <a:stretch/>
          </p:blipFill>
          <p:spPr>
            <a:xfrm>
              <a:off x="224737" y="3747483"/>
              <a:ext cx="2763108" cy="270176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119628" y="4838648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S75]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46396" y="4571454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S72]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08657" y="3785583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S70]</a:t>
              </a:r>
              <a:endParaRPr lang="en-US" sz="1600" baseline="-25000" dirty="0">
                <a:latin typeface="Arial"/>
                <a:cs typeface="Arial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2222500" y="5150813"/>
              <a:ext cx="176528" cy="2466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1116328" y="4904126"/>
              <a:ext cx="242572" cy="49337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>
              <a:off x="1850878" y="4104547"/>
              <a:ext cx="176528" cy="2466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46396" y="3585156"/>
              <a:ext cx="228600" cy="8683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846396" y="3327034"/>
              <a:ext cx="228600" cy="868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042032" y="3161886"/>
              <a:ext cx="20310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e</a:t>
              </a:r>
              <a:r>
                <a:rPr lang="en-US" sz="1600" b="1" dirty="0" smtClean="0">
                  <a:latin typeface="Arial"/>
                  <a:cs typeface="Arial"/>
                </a:rPr>
                <a:t>ndogenous (light)</a:t>
              </a:r>
              <a:endParaRPr lang="en-US" sz="1600" b="1" dirty="0">
                <a:latin typeface="Arial"/>
                <a:cs typeface="Arial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43898" y="3403129"/>
              <a:ext cx="18609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s</a:t>
              </a:r>
              <a:r>
                <a:rPr lang="en-US" sz="1600" b="1" dirty="0" smtClean="0">
                  <a:latin typeface="Arial"/>
                  <a:cs typeface="Arial"/>
                </a:rPr>
                <a:t>ynthetic (heavy)</a:t>
              </a:r>
              <a:endParaRPr lang="en-US" sz="1600" b="1" dirty="0">
                <a:latin typeface="Arial"/>
                <a:cs typeface="Arial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9409220" y="6387561"/>
            <a:ext cx="45568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16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7937" y="251359"/>
            <a:ext cx="69952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Quantification of endogenous </a:t>
            </a:r>
            <a:r>
              <a:rPr lang="en-US" sz="2000" b="1" dirty="0" err="1" smtClean="0">
                <a:solidFill>
                  <a:schemeClr val="bg1"/>
                </a:solidFill>
                <a:latin typeface="Arial"/>
                <a:cs typeface="Arial"/>
              </a:rPr>
              <a:t>phospho</a:t>
            </a:r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-peptides – Gpd2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2835467" y="2924105"/>
            <a:ext cx="7029438" cy="3310611"/>
            <a:chOff x="2835467" y="2321781"/>
            <a:chExt cx="7029438" cy="3310611"/>
          </a:xfrm>
        </p:grpSpPr>
        <p:grpSp>
          <p:nvGrpSpPr>
            <p:cNvPr id="48" name="Group 47"/>
            <p:cNvGrpSpPr/>
            <p:nvPr/>
          </p:nvGrpSpPr>
          <p:grpSpPr>
            <a:xfrm>
              <a:off x="3280930" y="2321781"/>
              <a:ext cx="6583975" cy="3310611"/>
              <a:chOff x="3208601" y="2165303"/>
              <a:chExt cx="6699000" cy="3310611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8775667" y="2557663"/>
                <a:ext cx="609600" cy="34146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5829281" y="3278210"/>
                <a:ext cx="609600" cy="34146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8035174" y="2165303"/>
                <a:ext cx="757900" cy="373720"/>
              </a:xfrm>
              <a:prstGeom prst="rect">
                <a:avLst/>
              </a:prstGeom>
              <a:noFill/>
            </p:spPr>
            <p:txBody>
              <a:bodyPr wrap="none" lIns="95786" tIns="47893" rIns="95786" bIns="47893" rtlCol="0">
                <a:spAutoFit/>
              </a:bodyPr>
              <a:lstStyle/>
              <a:p>
                <a:r>
                  <a:rPr lang="en-US" sz="1800" b="1" dirty="0">
                    <a:latin typeface="Arial"/>
                    <a:cs typeface="Arial"/>
                  </a:rPr>
                  <a:t>[</a:t>
                </a:r>
                <a:r>
                  <a:rPr lang="en-US" sz="1800" b="1" dirty="0" smtClean="0">
                    <a:latin typeface="Arial"/>
                    <a:cs typeface="Arial"/>
                  </a:rPr>
                  <a:t>S75]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659159" y="2165303"/>
                <a:ext cx="757900" cy="373720"/>
              </a:xfrm>
              <a:prstGeom prst="rect">
                <a:avLst/>
              </a:prstGeom>
              <a:noFill/>
            </p:spPr>
            <p:txBody>
              <a:bodyPr wrap="none" lIns="95786" tIns="47893" rIns="95786" bIns="47893" rtlCol="0">
                <a:spAutoFit/>
              </a:bodyPr>
              <a:lstStyle/>
              <a:p>
                <a:r>
                  <a:rPr lang="en-US" sz="1800" b="1" dirty="0">
                    <a:latin typeface="Arial"/>
                    <a:cs typeface="Arial"/>
                  </a:rPr>
                  <a:t>[</a:t>
                </a:r>
                <a:r>
                  <a:rPr lang="en-US" sz="1800" b="1" dirty="0" smtClean="0">
                    <a:latin typeface="Arial"/>
                    <a:cs typeface="Arial"/>
                  </a:rPr>
                  <a:t>S72]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7337205" y="2596639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light</a:t>
                </a:r>
                <a:endParaRPr lang="en-US" sz="1400" b="1" dirty="0">
                  <a:solidFill>
                    <a:srgbClr val="FF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8751760" y="2596639"/>
                <a:ext cx="6937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0000FF"/>
                    </a:solidFill>
                    <a:latin typeface="Arial"/>
                    <a:cs typeface="Arial"/>
                  </a:rPr>
                  <a:t>heavy</a:t>
                </a:r>
                <a:endParaRPr lang="en-US" sz="1400" b="1" dirty="0">
                  <a:solidFill>
                    <a:srgbClr val="0000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979654" y="2643139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light</a:t>
                </a:r>
                <a:endParaRPr lang="en-US" sz="1400" b="1" dirty="0">
                  <a:solidFill>
                    <a:srgbClr val="FF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447462" y="2626302"/>
                <a:ext cx="6937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0000FF"/>
                    </a:solidFill>
                    <a:latin typeface="Arial"/>
                    <a:cs typeface="Arial"/>
                  </a:rPr>
                  <a:t>heavy</a:t>
                </a:r>
                <a:endParaRPr lang="en-US" sz="1400" b="1" dirty="0">
                  <a:solidFill>
                    <a:srgbClr val="0000FF"/>
                  </a:solidFill>
                  <a:latin typeface="Arial"/>
                  <a:cs typeface="Arial"/>
                </a:endParaRPr>
              </a:p>
            </p:txBody>
          </p:sp>
          <p:pic>
            <p:nvPicPr>
              <p:cNvPr id="6" name="Picture 5" descr="Screen shot 2012-05-16 at 10.42.02 AM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91470" y="2938750"/>
                <a:ext cx="1828509" cy="2059478"/>
              </a:xfrm>
              <a:prstGeom prst="rect">
                <a:avLst/>
              </a:prstGeom>
            </p:spPr>
          </p:pic>
          <p:pic>
            <p:nvPicPr>
              <p:cNvPr id="43" name="Picture 42" descr="Screen shot 2012-05-16 at 10.42.29 AM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21362" y="2964077"/>
                <a:ext cx="1786239" cy="2034151"/>
              </a:xfrm>
              <a:prstGeom prst="rect">
                <a:avLst/>
              </a:prstGeom>
            </p:spPr>
          </p:pic>
          <p:pic>
            <p:nvPicPr>
              <p:cNvPr id="45" name="Picture 44" descr="Screen shot 2012-05-16 at 10.46.41 AM.png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08601" y="2938750"/>
                <a:ext cx="1691152" cy="2030639"/>
              </a:xfrm>
              <a:prstGeom prst="rect">
                <a:avLst/>
              </a:prstGeom>
            </p:spPr>
          </p:pic>
          <p:pic>
            <p:nvPicPr>
              <p:cNvPr id="46" name="Picture 45" descr="Screen shot 2012-05-16 at 10.46.25 AM.png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09441" y="3008656"/>
                <a:ext cx="1685708" cy="1919668"/>
              </a:xfrm>
              <a:prstGeom prst="rect">
                <a:avLst/>
              </a:prstGeom>
            </p:spPr>
          </p:pic>
          <p:sp>
            <p:nvSpPr>
              <p:cNvPr id="47" name="Rectangle 46"/>
              <p:cNvSpPr/>
              <p:nvPr/>
            </p:nvSpPr>
            <p:spPr>
              <a:xfrm>
                <a:off x="3208601" y="4928324"/>
                <a:ext cx="1801196" cy="54759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9" name="Right Arrow 48"/>
            <p:cNvSpPr/>
            <p:nvPr/>
          </p:nvSpPr>
          <p:spPr>
            <a:xfrm>
              <a:off x="2835467" y="3757300"/>
              <a:ext cx="389372" cy="312165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 descr="eppendorf-with-red-solution-th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094" y="1045057"/>
            <a:ext cx="695659" cy="10354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43782" y="1350577"/>
            <a:ext cx="21703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accent2"/>
                </a:solidFill>
                <a:latin typeface="Arial"/>
                <a:cs typeface="Arial"/>
              </a:rPr>
              <a:t>p</a:t>
            </a:r>
            <a:r>
              <a:rPr lang="en-US" sz="1600" dirty="0" err="1" smtClean="0">
                <a:solidFill>
                  <a:schemeClr val="accent2"/>
                </a:solidFill>
                <a:latin typeface="Arial"/>
                <a:cs typeface="Arial"/>
              </a:rPr>
              <a:t>hospho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-enriched </a:t>
            </a:r>
          </a:p>
          <a:p>
            <a:pPr algn="ctr"/>
            <a:r>
              <a:rPr lang="en-US" sz="1600" dirty="0">
                <a:solidFill>
                  <a:schemeClr val="accent2"/>
                </a:solidFill>
                <a:latin typeface="Arial"/>
                <a:cs typeface="Arial"/>
              </a:rPr>
              <a:t>y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east total cell extract</a:t>
            </a:r>
            <a:endParaRPr lang="en-US" sz="16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40" name="Arc 39"/>
          <p:cNvSpPr/>
          <p:nvPr/>
        </p:nvSpPr>
        <p:spPr>
          <a:xfrm rot="18694585" flipH="1">
            <a:off x="4149357" y="926647"/>
            <a:ext cx="897994" cy="904958"/>
          </a:xfrm>
          <a:prstGeom prst="arc">
            <a:avLst>
              <a:gd name="adj1" fmla="val 8272251"/>
              <a:gd name="adj2" fmla="val 16822756"/>
            </a:avLst>
          </a:prstGeom>
          <a:ln w="2857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4556598" y="1300904"/>
            <a:ext cx="19183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00FF"/>
                </a:solidFill>
                <a:latin typeface="Arial"/>
                <a:cs typeface="Arial"/>
              </a:rPr>
              <a:t>s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ynthetic, </a:t>
            </a:r>
          </a:p>
          <a:p>
            <a:pPr algn="ctr"/>
            <a:r>
              <a:rPr lang="en-US" sz="1600" dirty="0" err="1" smtClean="0">
                <a:solidFill>
                  <a:srgbClr val="0000FF"/>
                </a:solidFill>
                <a:latin typeface="Arial"/>
                <a:cs typeface="Arial"/>
              </a:rPr>
              <a:t>isotopically</a:t>
            </a:r>
            <a:r>
              <a:rPr lang="en-US" sz="1600" dirty="0">
                <a:solidFill>
                  <a:srgbClr val="0000FF"/>
                </a:solidFill>
                <a:latin typeface="Arial"/>
                <a:cs typeface="Arial"/>
              </a:rPr>
              <a:t>-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labeled </a:t>
            </a:r>
          </a:p>
          <a:p>
            <a:pPr algn="ctr"/>
            <a:r>
              <a:rPr lang="en-US" sz="1600" dirty="0" err="1" smtClean="0">
                <a:solidFill>
                  <a:srgbClr val="0000FF"/>
                </a:solidFill>
                <a:latin typeface="Arial"/>
                <a:cs typeface="Arial"/>
              </a:rPr>
              <a:t>phospho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-peptides</a:t>
            </a:r>
            <a:endParaRPr lang="en-US" sz="1600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2259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9432740" y="6387561"/>
            <a:ext cx="45568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17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7937" y="251359"/>
            <a:ext cx="69952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Quantification of endogenous </a:t>
            </a:r>
            <a:r>
              <a:rPr lang="en-US" sz="2000" b="1" dirty="0" err="1" smtClean="0">
                <a:solidFill>
                  <a:schemeClr val="bg1"/>
                </a:solidFill>
                <a:latin typeface="Arial"/>
                <a:cs typeface="Arial"/>
              </a:rPr>
              <a:t>phospho</a:t>
            </a:r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-peptides – Gpd2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1" name="Picture 30" descr="Screen shot 2012-03-23 at 7.55.15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"/>
          <a:stretch/>
        </p:blipFill>
        <p:spPr>
          <a:xfrm>
            <a:off x="6489435" y="3019439"/>
            <a:ext cx="2680055" cy="1868385"/>
          </a:xfrm>
          <a:prstGeom prst="rect">
            <a:avLst/>
          </a:prstGeom>
        </p:spPr>
      </p:pic>
      <p:pic>
        <p:nvPicPr>
          <p:cNvPr id="32" name="Picture 31" descr="Screen shot 2012-03-23 at 7.55.03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6"/>
          <a:stretch/>
        </p:blipFill>
        <p:spPr>
          <a:xfrm>
            <a:off x="3704920" y="3075915"/>
            <a:ext cx="2541714" cy="1811909"/>
          </a:xfrm>
          <a:prstGeom prst="rect">
            <a:avLst/>
          </a:prstGeom>
        </p:spPr>
      </p:pic>
      <p:sp>
        <p:nvSpPr>
          <p:cNvPr id="40" name="Left Brace 39"/>
          <p:cNvSpPr/>
          <p:nvPr/>
        </p:nvSpPr>
        <p:spPr>
          <a:xfrm rot="16200000">
            <a:off x="5540143" y="4569667"/>
            <a:ext cx="97123" cy="858110"/>
          </a:xfrm>
          <a:prstGeom prst="leftBrac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7393" tIns="48696" rIns="97393" bIns="48696" rtlCol="0" anchor="ctr"/>
          <a:lstStyle/>
          <a:p>
            <a:pPr algn="ctr"/>
            <a:endParaRPr lang="en-US" sz="1400" dirty="0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194111" y="5034584"/>
            <a:ext cx="705754" cy="313787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before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120721" y="5034584"/>
            <a:ext cx="1145666" cy="313787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30 min after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403352" y="5198774"/>
            <a:ext cx="1350850" cy="313787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osmotic shock</a:t>
            </a:r>
          </a:p>
        </p:txBody>
      </p:sp>
      <p:sp>
        <p:nvSpPr>
          <p:cNvPr id="49" name="Left Brace 48"/>
          <p:cNvSpPr/>
          <p:nvPr/>
        </p:nvSpPr>
        <p:spPr>
          <a:xfrm rot="16200000">
            <a:off x="4451346" y="4576921"/>
            <a:ext cx="97123" cy="843601"/>
          </a:xfrm>
          <a:prstGeom prst="leftBrac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7393" tIns="48696" rIns="97393" bIns="48696" rtlCol="0" anchor="ctr"/>
          <a:lstStyle/>
          <a:p>
            <a:pPr algn="ctr"/>
            <a:endParaRPr lang="en-US" sz="1400" dirty="0">
              <a:latin typeface="Arial"/>
              <a:cs typeface="Arial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793826" y="5704903"/>
            <a:ext cx="2281168" cy="529230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1.5-</a:t>
            </a:r>
            <a:r>
              <a:rPr lang="en-US" sz="1400" b="1" dirty="0">
                <a:latin typeface="Arial"/>
                <a:cs typeface="Arial"/>
              </a:rPr>
              <a:t>fold </a:t>
            </a:r>
            <a:r>
              <a:rPr lang="en-US" sz="1400" b="1" dirty="0" smtClean="0">
                <a:latin typeface="Arial"/>
                <a:cs typeface="Arial"/>
              </a:rPr>
              <a:t>down-regulation</a:t>
            </a:r>
            <a:endParaRPr lang="en-US" sz="1400" b="1" dirty="0">
              <a:latin typeface="Arial"/>
              <a:cs typeface="Arial"/>
            </a:endParaRPr>
          </a:p>
          <a:p>
            <a:r>
              <a:rPr lang="en-US" sz="1400" dirty="0">
                <a:latin typeface="Arial"/>
                <a:cs typeface="Arial"/>
              </a:rPr>
              <a:t>(t-test p-value = </a:t>
            </a:r>
            <a:r>
              <a:rPr lang="en-US" sz="1400" dirty="0" smtClean="0">
                <a:latin typeface="Arial"/>
                <a:cs typeface="Arial"/>
              </a:rPr>
              <a:t>0.01)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51" name="Down Arrow 50"/>
          <p:cNvSpPr/>
          <p:nvPr/>
        </p:nvSpPr>
        <p:spPr>
          <a:xfrm>
            <a:off x="4872990" y="5567020"/>
            <a:ext cx="221608" cy="163283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52" name="Left Brace 51"/>
          <p:cNvSpPr/>
          <p:nvPr/>
        </p:nvSpPr>
        <p:spPr>
          <a:xfrm rot="16200000">
            <a:off x="8486540" y="4574694"/>
            <a:ext cx="102498" cy="878829"/>
          </a:xfrm>
          <a:prstGeom prst="leftBrac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7393" tIns="48696" rIns="97393" bIns="48696" rtlCol="0" anchor="ctr"/>
          <a:lstStyle/>
          <a:p>
            <a:pPr algn="ctr"/>
            <a:endParaRPr lang="en-US" sz="1400" dirty="0">
              <a:latin typeface="Arial"/>
              <a:cs typeface="Arial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273334" y="5047284"/>
            <a:ext cx="705754" cy="313787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before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032820" y="5047284"/>
            <a:ext cx="1145666" cy="313787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30 min after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457175" y="5211474"/>
            <a:ext cx="1350850" cy="313787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osmotic shock</a:t>
            </a:r>
          </a:p>
        </p:txBody>
      </p:sp>
      <p:sp>
        <p:nvSpPr>
          <p:cNvPr id="56" name="Left Brace 55"/>
          <p:cNvSpPr/>
          <p:nvPr/>
        </p:nvSpPr>
        <p:spPr>
          <a:xfrm rot="16200000">
            <a:off x="7426896" y="4491322"/>
            <a:ext cx="102498" cy="1045574"/>
          </a:xfrm>
          <a:prstGeom prst="leftBrac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7393" tIns="48696" rIns="97393" bIns="48696" rtlCol="0" anchor="ctr"/>
          <a:lstStyle/>
          <a:p>
            <a:pPr algn="ctr"/>
            <a:endParaRPr lang="en-US" sz="1400" dirty="0">
              <a:latin typeface="Arial"/>
              <a:cs typeface="Arial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73049" y="5717603"/>
            <a:ext cx="2281168" cy="529230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1.7-</a:t>
            </a:r>
            <a:r>
              <a:rPr lang="en-US" sz="1400" b="1" dirty="0">
                <a:latin typeface="Arial"/>
                <a:cs typeface="Arial"/>
              </a:rPr>
              <a:t>fold </a:t>
            </a:r>
            <a:r>
              <a:rPr lang="en-US" sz="1400" b="1" dirty="0" smtClean="0">
                <a:latin typeface="Arial"/>
                <a:cs typeface="Arial"/>
              </a:rPr>
              <a:t>down-regulation</a:t>
            </a:r>
            <a:endParaRPr lang="en-US" sz="1400" b="1" dirty="0">
              <a:latin typeface="Arial"/>
              <a:cs typeface="Arial"/>
            </a:endParaRPr>
          </a:p>
          <a:p>
            <a:r>
              <a:rPr lang="en-US" sz="1400" dirty="0">
                <a:latin typeface="Arial"/>
                <a:cs typeface="Arial"/>
              </a:rPr>
              <a:t>(t-test p-value = </a:t>
            </a:r>
            <a:r>
              <a:rPr lang="en-US" sz="1400" dirty="0" smtClean="0">
                <a:latin typeface="Arial"/>
                <a:cs typeface="Arial"/>
              </a:rPr>
              <a:t>0.01)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58" name="Down Arrow 57"/>
          <p:cNvSpPr/>
          <p:nvPr/>
        </p:nvSpPr>
        <p:spPr>
          <a:xfrm>
            <a:off x="7952213" y="5579720"/>
            <a:ext cx="221608" cy="163283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578956" y="2730928"/>
            <a:ext cx="695183" cy="342943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[</a:t>
            </a:r>
            <a:r>
              <a:rPr lang="en-US" sz="1600" b="1" dirty="0" smtClean="0">
                <a:latin typeface="Arial"/>
                <a:cs typeface="Arial"/>
              </a:rPr>
              <a:t>S75]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584250" y="2730928"/>
            <a:ext cx="695183" cy="342943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[</a:t>
            </a:r>
            <a:r>
              <a:rPr lang="en-US" sz="1600" b="1" dirty="0" smtClean="0">
                <a:latin typeface="Arial"/>
                <a:cs typeface="Arial"/>
              </a:rPr>
              <a:t>S72]</a:t>
            </a:r>
          </a:p>
        </p:txBody>
      </p:sp>
      <p:sp>
        <p:nvSpPr>
          <p:cNvPr id="61" name="TextBox 60"/>
          <p:cNvSpPr txBox="1"/>
          <p:nvPr/>
        </p:nvSpPr>
        <p:spPr>
          <a:xfrm rot="16200000">
            <a:off x="2852509" y="3710360"/>
            <a:ext cx="1466267" cy="313787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ratio light/heavy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 rot="16200000">
            <a:off x="5592878" y="3710360"/>
            <a:ext cx="1466267" cy="313787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ratio light/heavy</a:t>
            </a:r>
            <a:endParaRPr lang="en-US" sz="1400" dirty="0">
              <a:latin typeface="Arial"/>
              <a:cs typeface="Arial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55400" y="2682862"/>
            <a:ext cx="2848320" cy="3287365"/>
            <a:chOff x="224737" y="3161886"/>
            <a:chExt cx="2848320" cy="3287365"/>
          </a:xfrm>
        </p:grpSpPr>
        <p:pic>
          <p:nvPicPr>
            <p:cNvPr id="38" name="Picture 37" descr="Screen shot 2011-08-06 at 8.49.52 AM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791"/>
            <a:stretch/>
          </p:blipFill>
          <p:spPr>
            <a:xfrm>
              <a:off x="224737" y="3747483"/>
              <a:ext cx="2763108" cy="2701768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2119628" y="4838648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S75]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46396" y="4571454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S72]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908657" y="3785583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S70]</a:t>
              </a:r>
              <a:endParaRPr lang="en-US" sz="1600" baseline="-25000" dirty="0">
                <a:latin typeface="Arial"/>
                <a:cs typeface="Arial"/>
              </a:endParaRP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H="1">
              <a:off x="2222500" y="5150813"/>
              <a:ext cx="176528" cy="2466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1116328" y="4904126"/>
              <a:ext cx="242572" cy="49337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H="1">
              <a:off x="1850878" y="4104547"/>
              <a:ext cx="176528" cy="2466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46396" y="3585156"/>
              <a:ext cx="228600" cy="8683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846396" y="3327034"/>
              <a:ext cx="228600" cy="868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1042032" y="3161886"/>
              <a:ext cx="20310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e</a:t>
              </a:r>
              <a:r>
                <a:rPr lang="en-US" sz="1600" b="1" dirty="0" smtClean="0">
                  <a:latin typeface="Arial"/>
                  <a:cs typeface="Arial"/>
                </a:rPr>
                <a:t>ndogenous (light)</a:t>
              </a:r>
              <a:endParaRPr lang="en-US" sz="1600" b="1" dirty="0">
                <a:latin typeface="Arial"/>
                <a:cs typeface="Arial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043898" y="3403129"/>
              <a:ext cx="18609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s</a:t>
              </a:r>
              <a:r>
                <a:rPr lang="en-US" sz="1600" b="1" dirty="0" smtClean="0">
                  <a:latin typeface="Arial"/>
                  <a:cs typeface="Arial"/>
                </a:rPr>
                <a:t>ynthetic (heavy)</a:t>
              </a:r>
              <a:endParaRPr lang="en-US" sz="1600" b="1" dirty="0">
                <a:latin typeface="Arial"/>
                <a:cs typeface="Arial"/>
              </a:endParaRPr>
            </a:p>
          </p:txBody>
        </p:sp>
      </p:grpSp>
      <p:pic>
        <p:nvPicPr>
          <p:cNvPr id="69" name="Picture 68" descr="eppendorf-with-red-solution-th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094" y="1045057"/>
            <a:ext cx="695659" cy="1035481"/>
          </a:xfrm>
          <a:prstGeom prst="rect">
            <a:avLst/>
          </a:prstGeom>
        </p:spPr>
      </p:pic>
      <p:sp>
        <p:nvSpPr>
          <p:cNvPr id="70" name="TextBox 69"/>
          <p:cNvSpPr txBox="1"/>
          <p:nvPr/>
        </p:nvSpPr>
        <p:spPr>
          <a:xfrm>
            <a:off x="1843782" y="1350577"/>
            <a:ext cx="21703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accent2"/>
                </a:solidFill>
                <a:latin typeface="Arial"/>
                <a:cs typeface="Arial"/>
              </a:rPr>
              <a:t>p</a:t>
            </a:r>
            <a:r>
              <a:rPr lang="en-US" sz="1600" dirty="0" err="1" smtClean="0">
                <a:solidFill>
                  <a:schemeClr val="accent2"/>
                </a:solidFill>
                <a:latin typeface="Arial"/>
                <a:cs typeface="Arial"/>
              </a:rPr>
              <a:t>hospho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-enriched </a:t>
            </a:r>
          </a:p>
          <a:p>
            <a:pPr algn="ctr"/>
            <a:r>
              <a:rPr lang="en-US" sz="1600" dirty="0">
                <a:solidFill>
                  <a:schemeClr val="accent2"/>
                </a:solidFill>
                <a:latin typeface="Arial"/>
                <a:cs typeface="Arial"/>
              </a:rPr>
              <a:t>y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east total cell extract</a:t>
            </a:r>
            <a:endParaRPr lang="en-US" sz="16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71" name="Arc 70"/>
          <p:cNvSpPr/>
          <p:nvPr/>
        </p:nvSpPr>
        <p:spPr>
          <a:xfrm rot="18694585" flipH="1">
            <a:off x="4149357" y="926647"/>
            <a:ext cx="897994" cy="904958"/>
          </a:xfrm>
          <a:prstGeom prst="arc">
            <a:avLst>
              <a:gd name="adj1" fmla="val 8272251"/>
              <a:gd name="adj2" fmla="val 16822756"/>
            </a:avLst>
          </a:prstGeom>
          <a:ln w="2857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4556598" y="1300904"/>
            <a:ext cx="19183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00FF"/>
                </a:solidFill>
                <a:latin typeface="Arial"/>
                <a:cs typeface="Arial"/>
              </a:rPr>
              <a:t>s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ynthetic, </a:t>
            </a:r>
          </a:p>
          <a:p>
            <a:pPr algn="ctr"/>
            <a:r>
              <a:rPr lang="en-US" sz="1600" dirty="0" err="1" smtClean="0">
                <a:solidFill>
                  <a:srgbClr val="0000FF"/>
                </a:solidFill>
                <a:latin typeface="Arial"/>
                <a:cs typeface="Arial"/>
              </a:rPr>
              <a:t>isotopically</a:t>
            </a:r>
            <a:r>
              <a:rPr lang="en-US" sz="1600" dirty="0">
                <a:solidFill>
                  <a:srgbClr val="0000FF"/>
                </a:solidFill>
                <a:latin typeface="Arial"/>
                <a:cs typeface="Arial"/>
              </a:rPr>
              <a:t>-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labeled </a:t>
            </a:r>
          </a:p>
          <a:p>
            <a:pPr algn="ctr"/>
            <a:r>
              <a:rPr lang="en-US" sz="1600" dirty="0" err="1" smtClean="0">
                <a:solidFill>
                  <a:srgbClr val="0000FF"/>
                </a:solidFill>
                <a:latin typeface="Arial"/>
                <a:cs typeface="Arial"/>
              </a:rPr>
              <a:t>phospho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-peptides</a:t>
            </a:r>
            <a:endParaRPr lang="en-US" sz="1600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089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8900" y="2572804"/>
            <a:ext cx="3013394" cy="3398148"/>
            <a:chOff x="228600" y="3517532"/>
            <a:chExt cx="2873694" cy="3167182"/>
          </a:xfrm>
        </p:grpSpPr>
        <p:pic>
          <p:nvPicPr>
            <p:cNvPr id="7" name="Picture 6" descr="Screen shot 2011-08-06 at 9.35.14 A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4087706"/>
              <a:ext cx="2717800" cy="259700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109759" y="5571107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S27]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31905" y="4299965"/>
              <a:ext cx="695183" cy="589164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S24]</a:t>
              </a:r>
            </a:p>
            <a:p>
              <a:r>
                <a:rPr lang="en-US" sz="1600" b="1" dirty="0" smtClean="0">
                  <a:latin typeface="Arial"/>
                  <a:cs typeface="Arial"/>
                </a:rPr>
                <a:t>[S25]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82759" y="5328732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S22]</a:t>
              </a:r>
              <a:endParaRPr lang="en-US" sz="1600" baseline="-25000" dirty="0">
                <a:latin typeface="Arial"/>
                <a:cs typeface="Arial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1850878" y="5587999"/>
              <a:ext cx="176528" cy="2466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1254349" y="4878245"/>
              <a:ext cx="242572" cy="16317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1762614" y="5464656"/>
              <a:ext cx="176528" cy="2466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75633" y="3940802"/>
              <a:ext cx="228600" cy="8683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75633" y="3682680"/>
              <a:ext cx="228600" cy="868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071269" y="3517532"/>
              <a:ext cx="20310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e</a:t>
              </a:r>
              <a:r>
                <a:rPr lang="en-US" sz="1600" b="1" dirty="0" smtClean="0">
                  <a:latin typeface="Arial"/>
                  <a:cs typeface="Arial"/>
                </a:rPr>
                <a:t>ndogenous (light)</a:t>
              </a:r>
              <a:endParaRPr lang="en-US" sz="1600" b="1" dirty="0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73135" y="3758775"/>
              <a:ext cx="18609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s</a:t>
              </a:r>
              <a:r>
                <a:rPr lang="en-US" sz="1600" b="1" dirty="0" smtClean="0">
                  <a:latin typeface="Arial"/>
                  <a:cs typeface="Arial"/>
                </a:rPr>
                <a:t>ynthetic (heavy)</a:t>
              </a:r>
              <a:endParaRPr lang="en-US" sz="1600" b="1" dirty="0">
                <a:latin typeface="Arial"/>
                <a:cs typeface="Arial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>
              <a:off x="1981200" y="5796586"/>
              <a:ext cx="176528" cy="2466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786742" y="5083214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S23]</a:t>
              </a:r>
              <a:endParaRPr lang="en-US" sz="1600" baseline="-25000" dirty="0">
                <a:latin typeface="Arial"/>
                <a:cs typeface="Arial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432740" y="6387561"/>
            <a:ext cx="43165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27937" y="251359"/>
            <a:ext cx="69952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Quantification of endogenous </a:t>
            </a:r>
            <a:r>
              <a:rPr lang="en-US" sz="2000" b="1" dirty="0" err="1" smtClean="0">
                <a:solidFill>
                  <a:schemeClr val="bg1"/>
                </a:solidFill>
                <a:latin typeface="Arial"/>
                <a:cs typeface="Arial"/>
              </a:rPr>
              <a:t>phospho</a:t>
            </a:r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-peptides – Gpd1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2647307" y="2796521"/>
            <a:ext cx="7135413" cy="2921983"/>
            <a:chOff x="2647307" y="2165303"/>
            <a:chExt cx="7135413" cy="2921983"/>
          </a:xfrm>
        </p:grpSpPr>
        <p:grpSp>
          <p:nvGrpSpPr>
            <p:cNvPr id="45" name="Group 44"/>
            <p:cNvGrpSpPr/>
            <p:nvPr/>
          </p:nvGrpSpPr>
          <p:grpSpPr>
            <a:xfrm>
              <a:off x="3148384" y="2165303"/>
              <a:ext cx="6634336" cy="2921983"/>
              <a:chOff x="3148384" y="2165303"/>
              <a:chExt cx="6634336" cy="2921983"/>
            </a:xfrm>
          </p:grpSpPr>
          <p:pic>
            <p:nvPicPr>
              <p:cNvPr id="3" name="Picture 2" descr="Screen shot 2012-05-16 at 11.23.51 AM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48384" y="2942300"/>
                <a:ext cx="1698446" cy="2144986"/>
              </a:xfrm>
              <a:prstGeom prst="rect">
                <a:avLst/>
              </a:prstGeom>
            </p:spPr>
          </p:pic>
          <p:pic>
            <p:nvPicPr>
              <p:cNvPr id="5" name="Picture 4" descr="Screen shot 2012-05-16 at 11.23.25 AM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456" y="2918976"/>
                <a:ext cx="1666550" cy="2129038"/>
              </a:xfrm>
              <a:prstGeom prst="rect">
                <a:avLst/>
              </a:prstGeom>
            </p:spPr>
          </p:pic>
          <p:sp>
            <p:nvSpPr>
              <p:cNvPr id="37" name="Rectangle 36"/>
              <p:cNvSpPr/>
              <p:nvPr/>
            </p:nvSpPr>
            <p:spPr>
              <a:xfrm>
                <a:off x="8775667" y="2557663"/>
                <a:ext cx="609600" cy="34146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8035174" y="2165303"/>
                <a:ext cx="757900" cy="373720"/>
              </a:xfrm>
              <a:prstGeom prst="rect">
                <a:avLst/>
              </a:prstGeom>
              <a:noFill/>
            </p:spPr>
            <p:txBody>
              <a:bodyPr wrap="none" lIns="95786" tIns="47893" rIns="95786" bIns="47893" rtlCol="0">
                <a:spAutoFit/>
              </a:bodyPr>
              <a:lstStyle/>
              <a:p>
                <a:r>
                  <a:rPr lang="en-US" sz="1800" b="1" dirty="0">
                    <a:latin typeface="Arial"/>
                    <a:cs typeface="Arial"/>
                  </a:rPr>
                  <a:t>[</a:t>
                </a:r>
                <a:r>
                  <a:rPr lang="en-US" sz="1800" b="1" dirty="0" smtClean="0">
                    <a:latin typeface="Arial"/>
                    <a:cs typeface="Arial"/>
                  </a:rPr>
                  <a:t>S27]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4659159" y="2165303"/>
                <a:ext cx="757900" cy="373720"/>
              </a:xfrm>
              <a:prstGeom prst="rect">
                <a:avLst/>
              </a:prstGeom>
              <a:noFill/>
            </p:spPr>
            <p:txBody>
              <a:bodyPr wrap="none" lIns="95786" tIns="47893" rIns="95786" bIns="47893" rtlCol="0">
                <a:spAutoFit/>
              </a:bodyPr>
              <a:lstStyle/>
              <a:p>
                <a:r>
                  <a:rPr lang="en-US" sz="1800" b="1" dirty="0">
                    <a:latin typeface="Arial"/>
                    <a:cs typeface="Arial"/>
                  </a:rPr>
                  <a:t>[</a:t>
                </a:r>
                <a:r>
                  <a:rPr lang="en-US" sz="1800" b="1" dirty="0" smtClean="0">
                    <a:latin typeface="Arial"/>
                    <a:cs typeface="Arial"/>
                  </a:rPr>
                  <a:t>S24]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7337205" y="2596639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light</a:t>
                </a:r>
                <a:endParaRPr lang="en-US" sz="1400" b="1" dirty="0">
                  <a:solidFill>
                    <a:srgbClr val="FF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8751760" y="2596639"/>
                <a:ext cx="6937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0000FF"/>
                    </a:solidFill>
                    <a:latin typeface="Arial"/>
                    <a:cs typeface="Arial"/>
                  </a:rPr>
                  <a:t>heavy</a:t>
                </a:r>
                <a:endParaRPr lang="en-US" sz="1400" b="1" dirty="0">
                  <a:solidFill>
                    <a:srgbClr val="0000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979654" y="2643139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light</a:t>
                </a:r>
                <a:endParaRPr lang="en-US" sz="1400" b="1" dirty="0">
                  <a:solidFill>
                    <a:srgbClr val="FF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447462" y="2626302"/>
                <a:ext cx="6937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0000FF"/>
                    </a:solidFill>
                    <a:latin typeface="Arial"/>
                    <a:cs typeface="Arial"/>
                  </a:rPr>
                  <a:t>heavy</a:t>
                </a:r>
                <a:endParaRPr lang="en-US" sz="1400" b="1" dirty="0">
                  <a:solidFill>
                    <a:srgbClr val="0000FF"/>
                  </a:solidFill>
                  <a:latin typeface="Arial"/>
                  <a:cs typeface="Arial"/>
                </a:endParaRPr>
              </a:p>
            </p:txBody>
          </p:sp>
          <p:pic>
            <p:nvPicPr>
              <p:cNvPr id="31" name="Picture 30" descr="Screen shot 2012-05-16 at 11.27.30 AM.png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35174" y="2882354"/>
                <a:ext cx="1747546" cy="2200613"/>
              </a:xfrm>
              <a:prstGeom prst="rect">
                <a:avLst/>
              </a:prstGeom>
            </p:spPr>
          </p:pic>
          <p:pic>
            <p:nvPicPr>
              <p:cNvPr id="44" name="Picture 43" descr="Screen shot 2012-05-16 at 11.27.04 AM.png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45" y="2927613"/>
                <a:ext cx="1713393" cy="2159673"/>
              </a:xfrm>
              <a:prstGeom prst="rect">
                <a:avLst/>
              </a:prstGeom>
            </p:spPr>
          </p:pic>
        </p:grpSp>
        <p:sp>
          <p:nvSpPr>
            <p:cNvPr id="46" name="Right Arrow 45"/>
            <p:cNvSpPr/>
            <p:nvPr/>
          </p:nvSpPr>
          <p:spPr>
            <a:xfrm>
              <a:off x="2647307" y="3674994"/>
              <a:ext cx="389372" cy="312165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4" name="Picture 33" descr="eppendorf-with-red-solution-th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094" y="1045057"/>
            <a:ext cx="695659" cy="1035481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843782" y="1350577"/>
            <a:ext cx="21703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accent2"/>
                </a:solidFill>
                <a:latin typeface="Arial"/>
                <a:cs typeface="Arial"/>
              </a:rPr>
              <a:t>p</a:t>
            </a:r>
            <a:r>
              <a:rPr lang="en-US" sz="1600" dirty="0" err="1" smtClean="0">
                <a:solidFill>
                  <a:schemeClr val="accent2"/>
                </a:solidFill>
                <a:latin typeface="Arial"/>
                <a:cs typeface="Arial"/>
              </a:rPr>
              <a:t>hospho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-enriched </a:t>
            </a:r>
          </a:p>
          <a:p>
            <a:pPr algn="ctr"/>
            <a:r>
              <a:rPr lang="en-US" sz="1600" dirty="0">
                <a:solidFill>
                  <a:schemeClr val="accent2"/>
                </a:solidFill>
                <a:latin typeface="Arial"/>
                <a:cs typeface="Arial"/>
              </a:rPr>
              <a:t>y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east total cell extract</a:t>
            </a:r>
            <a:endParaRPr lang="en-US" sz="16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48" name="Arc 47"/>
          <p:cNvSpPr/>
          <p:nvPr/>
        </p:nvSpPr>
        <p:spPr>
          <a:xfrm rot="18694585" flipH="1">
            <a:off x="4149357" y="926647"/>
            <a:ext cx="897994" cy="904958"/>
          </a:xfrm>
          <a:prstGeom prst="arc">
            <a:avLst>
              <a:gd name="adj1" fmla="val 8272251"/>
              <a:gd name="adj2" fmla="val 16822756"/>
            </a:avLst>
          </a:prstGeom>
          <a:ln w="2857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556598" y="1300904"/>
            <a:ext cx="19183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00FF"/>
                </a:solidFill>
                <a:latin typeface="Arial"/>
                <a:cs typeface="Arial"/>
              </a:rPr>
              <a:t>s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ynthetic, </a:t>
            </a:r>
          </a:p>
          <a:p>
            <a:pPr algn="ctr"/>
            <a:r>
              <a:rPr lang="en-US" sz="1600" dirty="0" err="1" smtClean="0">
                <a:solidFill>
                  <a:srgbClr val="0000FF"/>
                </a:solidFill>
                <a:latin typeface="Arial"/>
                <a:cs typeface="Arial"/>
              </a:rPr>
              <a:t>isotopically</a:t>
            </a:r>
            <a:r>
              <a:rPr lang="en-US" sz="1600" dirty="0">
                <a:solidFill>
                  <a:srgbClr val="0000FF"/>
                </a:solidFill>
                <a:latin typeface="Arial"/>
                <a:cs typeface="Arial"/>
              </a:rPr>
              <a:t>-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labeled </a:t>
            </a:r>
          </a:p>
          <a:p>
            <a:pPr algn="ctr"/>
            <a:r>
              <a:rPr lang="en-US" sz="1600" dirty="0" err="1" smtClean="0">
                <a:solidFill>
                  <a:srgbClr val="0000FF"/>
                </a:solidFill>
                <a:latin typeface="Arial"/>
                <a:cs typeface="Arial"/>
              </a:rPr>
              <a:t>phospho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-peptides</a:t>
            </a:r>
            <a:endParaRPr lang="en-US" sz="1600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89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49882" y="1598300"/>
            <a:ext cx="4223580" cy="45436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pic>
        <p:nvPicPr>
          <p:cNvPr id="126" name="Picture 125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541363" y="268236"/>
            <a:ext cx="5528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The challenge of </a:t>
            </a:r>
            <a:r>
              <a:rPr lang="en-US" sz="2000" b="1" dirty="0" err="1" smtClean="0">
                <a:solidFill>
                  <a:schemeClr val="bg1"/>
                </a:solidFill>
                <a:latin typeface="Arial"/>
                <a:cs typeface="Arial"/>
              </a:rPr>
              <a:t>phospho</a:t>
            </a:r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-site assignment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27938" y="1092882"/>
            <a:ext cx="14674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  <a:latin typeface="Arial"/>
                <a:cs typeface="Arial"/>
              </a:rPr>
              <a:t>Peptides</a:t>
            </a:r>
            <a:endParaRPr lang="en-US" sz="2400" b="1" dirty="0">
              <a:solidFill>
                <a:schemeClr val="accent1"/>
              </a:solidFill>
              <a:latin typeface="Arial"/>
              <a:cs typeface="Arial"/>
            </a:endParaRPr>
          </a:p>
        </p:txBody>
      </p:sp>
      <p:cxnSp>
        <p:nvCxnSpPr>
          <p:cNvPr id="119" name="Straight Connector 118"/>
          <p:cNvCxnSpPr/>
          <p:nvPr/>
        </p:nvCxnSpPr>
        <p:spPr>
          <a:xfrm flipV="1">
            <a:off x="1498911" y="2386084"/>
            <a:ext cx="0" cy="1174770"/>
          </a:xfrm>
          <a:prstGeom prst="line">
            <a:avLst/>
          </a:prstGeom>
          <a:ln w="28575" cmpd="sng">
            <a:solidFill>
              <a:srgbClr val="00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1640984" y="3253767"/>
            <a:ext cx="1752" cy="294480"/>
          </a:xfrm>
          <a:prstGeom prst="line">
            <a:avLst/>
          </a:prstGeom>
          <a:ln w="28575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1858347" y="3092258"/>
            <a:ext cx="255" cy="461088"/>
          </a:xfrm>
          <a:prstGeom prst="line">
            <a:avLst/>
          </a:prstGeom>
          <a:ln w="28575" cmpd="sng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2074464" y="3287247"/>
            <a:ext cx="0" cy="275156"/>
          </a:xfrm>
          <a:prstGeom prst="line">
            <a:avLst/>
          </a:prstGeom>
          <a:ln w="2857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1966388" y="2512485"/>
            <a:ext cx="0" cy="1040861"/>
          </a:xfrm>
          <a:prstGeom prst="line">
            <a:avLst/>
          </a:prstGeom>
          <a:ln w="28575" cmpd="sng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2806243" y="2693111"/>
            <a:ext cx="0" cy="860235"/>
          </a:xfrm>
          <a:prstGeom prst="line">
            <a:avLst/>
          </a:prstGeom>
          <a:ln w="28575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2924962" y="3386117"/>
            <a:ext cx="0" cy="176287"/>
          </a:xfrm>
          <a:prstGeom prst="line">
            <a:avLst/>
          </a:prstGeom>
          <a:ln w="28575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280493" y="2753011"/>
            <a:ext cx="0" cy="809393"/>
          </a:xfrm>
          <a:prstGeom prst="line">
            <a:avLst/>
          </a:prstGeom>
          <a:ln w="28575" cmpd="sng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2499993" y="2954713"/>
            <a:ext cx="0" cy="598109"/>
          </a:xfrm>
          <a:prstGeom prst="line">
            <a:avLst/>
          </a:prstGeom>
          <a:ln w="28575" cmpd="sng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3180135" y="3386117"/>
            <a:ext cx="0" cy="176287"/>
          </a:xfrm>
          <a:prstGeom prst="line">
            <a:avLst/>
          </a:prstGeom>
          <a:ln w="285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1484693" y="3557684"/>
            <a:ext cx="2086675" cy="0"/>
          </a:xfrm>
          <a:prstGeom prst="line">
            <a:avLst/>
          </a:prstGeom>
          <a:ln w="28575" cmpd="sng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2203085" y="3398489"/>
            <a:ext cx="0" cy="154999"/>
          </a:xfrm>
          <a:prstGeom prst="line">
            <a:avLst/>
          </a:prstGeom>
          <a:ln w="2857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2393116" y="3461064"/>
            <a:ext cx="0" cy="92423"/>
          </a:xfrm>
          <a:prstGeom prst="line">
            <a:avLst/>
          </a:prstGeom>
          <a:ln w="2857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2695123" y="3457193"/>
            <a:ext cx="0" cy="92423"/>
          </a:xfrm>
          <a:prstGeom prst="line">
            <a:avLst/>
          </a:prstGeom>
          <a:ln w="2857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1749968" y="3455824"/>
            <a:ext cx="0" cy="92423"/>
          </a:xfrm>
          <a:prstGeom prst="line">
            <a:avLst/>
          </a:prstGeom>
          <a:ln w="2857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607800" y="1948987"/>
            <a:ext cx="185004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MS/MS spectra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2301472" y="3815019"/>
            <a:ext cx="302007" cy="98205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766431" y="4874232"/>
            <a:ext cx="134379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558ED5"/>
                </a:solidFill>
                <a:latin typeface="Arial"/>
                <a:cs typeface="Arial"/>
              </a:rPr>
              <a:t>A</a:t>
            </a:r>
            <a:r>
              <a:rPr lang="en-US" dirty="0" smtClean="0">
                <a:solidFill>
                  <a:schemeClr val="accent5"/>
                </a:solidFill>
                <a:latin typeface="Arial"/>
                <a:cs typeface="Arial"/>
              </a:rPr>
              <a:t>S</a:t>
            </a:r>
            <a:r>
              <a:rPr lang="en-US" dirty="0" smtClean="0">
                <a:latin typeface="Arial"/>
                <a:cs typeface="Arial"/>
              </a:rPr>
              <a:t>G</a:t>
            </a:r>
            <a:r>
              <a:rPr lang="en-US" dirty="0" smtClean="0">
                <a:solidFill>
                  <a:schemeClr val="accent1"/>
                </a:solidFill>
                <a:latin typeface="Arial"/>
                <a:cs typeface="Arial"/>
              </a:rPr>
              <a:t>S</a:t>
            </a:r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T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A</a:t>
            </a:r>
            <a:r>
              <a:rPr lang="en-US" dirty="0" smtClean="0">
                <a:solidFill>
                  <a:srgbClr val="254061"/>
                </a:solidFill>
                <a:latin typeface="Arial"/>
                <a:cs typeface="Arial"/>
              </a:rPr>
              <a:t>R</a:t>
            </a:r>
            <a:endParaRPr lang="en-US" dirty="0">
              <a:solidFill>
                <a:srgbClr val="254061"/>
              </a:solidFill>
              <a:latin typeface="Arial"/>
              <a:cs typeface="Arial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3255573" y="2508972"/>
            <a:ext cx="360627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R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2793151" y="3060151"/>
            <a:ext cx="37702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A</a:t>
            </a:r>
            <a:endParaRPr lang="en-US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2657006" y="2376006"/>
            <a:ext cx="32909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T</a:t>
            </a:r>
            <a:endParaRPr 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2328574" y="2541953"/>
            <a:ext cx="34718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Arial"/>
                <a:cs typeface="Arial"/>
              </a:rPr>
              <a:t>S</a:t>
            </a:r>
            <a:endParaRPr lang="en-US" dirty="0"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2067905" y="2967807"/>
            <a:ext cx="37419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G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1920497" y="2376557"/>
            <a:ext cx="34718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  <a:latin typeface="Arial"/>
                <a:cs typeface="Arial"/>
              </a:rPr>
              <a:t>S</a:t>
            </a:r>
            <a:endParaRPr lang="en-US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1476388" y="2814728"/>
            <a:ext cx="37702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A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1289832" y="5281401"/>
            <a:ext cx="240624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/>
                <a:cs typeface="Arial"/>
              </a:rPr>
              <a:t>p</a:t>
            </a:r>
            <a:r>
              <a:rPr lang="en-US" dirty="0" smtClean="0">
                <a:latin typeface="Arial"/>
                <a:cs typeface="Arial"/>
              </a:rPr>
              <a:t>eptide identification</a:t>
            </a:r>
            <a:endParaRPr lang="en-US" dirty="0">
              <a:latin typeface="Arial"/>
              <a:cs typeface="Arial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119113" y="1092882"/>
            <a:ext cx="4228831" cy="5049048"/>
            <a:chOff x="5119113" y="1092882"/>
            <a:chExt cx="4228831" cy="5049048"/>
          </a:xfrm>
        </p:grpSpPr>
        <p:sp>
          <p:nvSpPr>
            <p:cNvPr id="156" name="TextBox 155"/>
            <p:cNvSpPr txBox="1"/>
            <p:nvPr/>
          </p:nvSpPr>
          <p:spPr>
            <a:xfrm>
              <a:off x="5808325" y="1092882"/>
              <a:ext cx="28691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>
                  <a:solidFill>
                    <a:schemeClr val="accent2"/>
                  </a:solidFill>
                  <a:latin typeface="Arial"/>
                  <a:cs typeface="Arial"/>
                </a:rPr>
                <a:t>Phospho</a:t>
              </a:r>
              <a:r>
                <a:rPr lang="en-US" sz="2400" b="1" dirty="0" smtClean="0">
                  <a:solidFill>
                    <a:schemeClr val="accent2"/>
                  </a:solidFill>
                  <a:latin typeface="Arial"/>
                  <a:cs typeface="Arial"/>
                </a:rPr>
                <a:t>-peptides</a:t>
              </a:r>
              <a:endParaRPr lang="en-US" sz="2400" b="1" dirty="0">
                <a:solidFill>
                  <a:schemeClr val="accent2"/>
                </a:solidFill>
                <a:latin typeface="Arial"/>
                <a:cs typeface="Arial"/>
              </a:endParaRPr>
            </a:p>
          </p:txBody>
        </p:sp>
        <p:sp>
          <p:nvSpPr>
            <p:cNvPr id="157" name="Rounded Rectangle 156"/>
            <p:cNvSpPr/>
            <p:nvPr/>
          </p:nvSpPr>
          <p:spPr>
            <a:xfrm>
              <a:off x="5119113" y="1599799"/>
              <a:ext cx="4228831" cy="4542131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6159231" y="1754077"/>
              <a:ext cx="185004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MS/MS spectra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75" name="Down Arrow 174"/>
            <p:cNvSpPr/>
            <p:nvPr/>
          </p:nvSpPr>
          <p:spPr>
            <a:xfrm>
              <a:off x="7025494" y="3472248"/>
              <a:ext cx="302006" cy="486805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cxnSp>
          <p:nvCxnSpPr>
            <p:cNvPr id="186" name="Straight Connector 185"/>
            <p:cNvCxnSpPr/>
            <p:nvPr/>
          </p:nvCxnSpPr>
          <p:spPr>
            <a:xfrm flipV="1">
              <a:off x="6185542" y="2150392"/>
              <a:ext cx="0" cy="1174770"/>
            </a:xfrm>
            <a:prstGeom prst="line">
              <a:avLst/>
            </a:prstGeom>
            <a:ln w="28575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6327615" y="3018075"/>
              <a:ext cx="1752" cy="294480"/>
            </a:xfrm>
            <a:prstGeom prst="line">
              <a:avLst/>
            </a:prstGeom>
            <a:ln w="28575" cmpd="sng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6544978" y="2856566"/>
              <a:ext cx="255" cy="461088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>
              <a:off x="6761095" y="3051555"/>
              <a:ext cx="0" cy="275156"/>
            </a:xfrm>
            <a:prstGeom prst="line">
              <a:avLst/>
            </a:prstGeom>
            <a:ln w="2857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>
              <a:off x="6653019" y="2276793"/>
              <a:ext cx="0" cy="1040861"/>
            </a:xfrm>
            <a:prstGeom prst="line">
              <a:avLst/>
            </a:prstGeom>
            <a:ln w="28575" cmpd="sng"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7492874" y="2457419"/>
              <a:ext cx="0" cy="860235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>
              <a:off x="7611593" y="3150425"/>
              <a:ext cx="0" cy="176287"/>
            </a:xfrm>
            <a:prstGeom prst="line">
              <a:avLst/>
            </a:prstGeom>
            <a:ln w="28575" cmpd="sng"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>
              <a:off x="7967124" y="2517319"/>
              <a:ext cx="0" cy="809393"/>
            </a:xfrm>
            <a:prstGeom prst="line">
              <a:avLst/>
            </a:prstGeom>
            <a:ln w="28575" cmpd="sng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>
              <a:off x="7186624" y="2719021"/>
              <a:ext cx="0" cy="598109"/>
            </a:xfrm>
            <a:prstGeom prst="line">
              <a:avLst/>
            </a:prstGeom>
            <a:ln w="28575" cmpd="sng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>
              <a:off x="7866766" y="3150425"/>
              <a:ext cx="0" cy="176287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>
              <a:off x="6171324" y="3321992"/>
              <a:ext cx="2086675" cy="0"/>
            </a:xfrm>
            <a:prstGeom prst="line">
              <a:avLst/>
            </a:prstGeom>
            <a:ln w="28575" cmpd="sng">
              <a:solidFill>
                <a:schemeClr val="tx1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>
              <a:off x="6889716" y="3162797"/>
              <a:ext cx="0" cy="154999"/>
            </a:xfrm>
            <a:prstGeom prst="line">
              <a:avLst/>
            </a:prstGeom>
            <a:ln w="2857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>
              <a:off x="7079747" y="3225372"/>
              <a:ext cx="0" cy="92423"/>
            </a:xfrm>
            <a:prstGeom prst="line">
              <a:avLst/>
            </a:prstGeom>
            <a:ln w="2857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>
              <a:off x="7381754" y="3221501"/>
              <a:ext cx="0" cy="92423"/>
            </a:xfrm>
            <a:prstGeom prst="line">
              <a:avLst/>
            </a:prstGeom>
            <a:ln w="2857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>
              <a:off x="6436599" y="3220132"/>
              <a:ext cx="0" cy="92423"/>
            </a:xfrm>
            <a:prstGeom prst="line">
              <a:avLst/>
            </a:prstGeom>
            <a:ln w="2857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TextBox 200"/>
            <p:cNvSpPr txBox="1"/>
            <p:nvPr/>
          </p:nvSpPr>
          <p:spPr>
            <a:xfrm>
              <a:off x="7942204" y="2273280"/>
              <a:ext cx="360627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  <a:latin typeface="Arial"/>
                  <a:cs typeface="Arial"/>
                </a:rPr>
                <a:t>R</a:t>
              </a:r>
              <a:endParaRPr lang="en-US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7479782" y="2824459"/>
              <a:ext cx="377026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  <a:latin typeface="Arial"/>
                  <a:cs typeface="Arial"/>
                </a:rPr>
                <a:t>A</a:t>
              </a:r>
              <a:endParaRPr lang="en-US" dirty="0">
                <a:solidFill>
                  <a:srgbClr val="800000"/>
                </a:solidFill>
                <a:latin typeface="Arial"/>
                <a:cs typeface="Arial"/>
              </a:endParaRP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7343637" y="2140314"/>
              <a:ext cx="428322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/>
                  <a:cs typeface="Arial"/>
                </a:rPr>
                <a:t>T*</a:t>
              </a:r>
              <a:endParaRPr lang="en-US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7015205" y="2306261"/>
              <a:ext cx="347183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2">
                      <a:lumMod val="50000"/>
                    </a:schemeClr>
                  </a:solidFill>
                  <a:latin typeface="Arial"/>
                  <a:cs typeface="Arial"/>
                </a:rPr>
                <a:t>S</a:t>
              </a:r>
              <a:endParaRPr lang="en-US" dirty="0">
                <a:solidFill>
                  <a:schemeClr val="accent2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6754536" y="2732115"/>
              <a:ext cx="374190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/>
                  <a:cs typeface="Arial"/>
                </a:rPr>
                <a:t>G</a:t>
              </a: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6607128" y="2140865"/>
              <a:ext cx="347183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  <a:latin typeface="Arial"/>
                  <a:cs typeface="Arial"/>
                </a:rPr>
                <a:t>S</a:t>
              </a:r>
              <a:endParaRPr lang="en-US" dirty="0">
                <a:solidFill>
                  <a:srgbClr val="FF6600"/>
                </a:solidFill>
                <a:latin typeface="Arial"/>
                <a:cs typeface="Arial"/>
              </a:endParaRP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6163019" y="2579036"/>
              <a:ext cx="377026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2"/>
                  </a:solidFill>
                  <a:latin typeface="Arial"/>
                  <a:cs typeface="Arial"/>
                </a:rPr>
                <a:t>A</a:t>
              </a:r>
              <a:endParaRPr lang="en-US" dirty="0">
                <a:solidFill>
                  <a:schemeClr val="accent2"/>
                </a:solidFill>
                <a:latin typeface="Arial"/>
                <a:cs typeface="Arial"/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6542082" y="3960268"/>
              <a:ext cx="1646342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504D"/>
                  </a:solidFill>
                  <a:latin typeface="Arial"/>
                  <a:cs typeface="Arial"/>
                </a:rPr>
                <a:t>A</a:t>
              </a:r>
              <a:r>
                <a:rPr lang="en-US" b="1" dirty="0" smtClean="0">
                  <a:solidFill>
                    <a:srgbClr val="FF6600"/>
                  </a:solidFill>
                  <a:latin typeface="Arial"/>
                  <a:cs typeface="Arial"/>
                </a:rPr>
                <a:t>S*</a:t>
              </a:r>
              <a:r>
                <a:rPr lang="en-US" dirty="0" smtClean="0">
                  <a:latin typeface="Arial"/>
                  <a:cs typeface="Arial"/>
                </a:rPr>
                <a:t>G</a:t>
              </a:r>
              <a:r>
                <a:rPr lang="en-US" b="1" dirty="0" smtClean="0">
                  <a:solidFill>
                    <a:schemeClr val="accent2">
                      <a:lumMod val="50000"/>
                    </a:schemeClr>
                  </a:solidFill>
                  <a:latin typeface="Arial"/>
                  <a:cs typeface="Arial"/>
                </a:rPr>
                <a:t>S</a:t>
              </a:r>
              <a:r>
                <a:rPr lang="en-US" dirty="0" smtClean="0">
                  <a:solidFill>
                    <a:schemeClr val="accent2">
                      <a:lumMod val="50000"/>
                    </a:schemeClr>
                  </a:solidFill>
                  <a:latin typeface="Arial"/>
                  <a:cs typeface="Arial"/>
                </a:rPr>
                <a:t>*</a:t>
              </a:r>
              <a:r>
                <a:rPr lang="en-US" b="1" dirty="0" smtClean="0">
                  <a:solidFill>
                    <a:srgbClr val="FF0000"/>
                  </a:solidFill>
                  <a:latin typeface="Arial"/>
                  <a:cs typeface="Arial"/>
                </a:rPr>
                <a:t>T*</a:t>
              </a:r>
              <a:r>
                <a:rPr lang="en-US" dirty="0" smtClean="0">
                  <a:solidFill>
                    <a:srgbClr val="800000"/>
                  </a:solidFill>
                  <a:latin typeface="Arial"/>
                  <a:cs typeface="Arial"/>
                </a:rPr>
                <a:t>A</a:t>
              </a:r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  <a:latin typeface="Arial"/>
                  <a:cs typeface="Arial"/>
                </a:rPr>
                <a:t>R</a:t>
              </a:r>
              <a:endParaRPr lang="en-US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5740657" y="5578324"/>
              <a:ext cx="3281865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latin typeface="Arial"/>
                  <a:cs typeface="Arial"/>
                </a:rPr>
                <a:t>p</a:t>
              </a:r>
              <a:r>
                <a:rPr lang="en-US" dirty="0" err="1" smtClean="0">
                  <a:latin typeface="Arial"/>
                  <a:cs typeface="Arial"/>
                </a:rPr>
                <a:t>hospho</a:t>
              </a:r>
              <a:r>
                <a:rPr lang="en-US" dirty="0" smtClean="0">
                  <a:latin typeface="Arial"/>
                  <a:cs typeface="Arial"/>
                </a:rPr>
                <a:t>-site assignment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6457713" y="5292623"/>
              <a:ext cx="145669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504D"/>
                  </a:solidFill>
                  <a:latin typeface="Arial"/>
                  <a:cs typeface="Arial"/>
                </a:rPr>
                <a:t>A</a:t>
              </a:r>
              <a:r>
                <a:rPr lang="en-US" dirty="0" smtClean="0">
                  <a:solidFill>
                    <a:schemeClr val="accent6"/>
                  </a:solidFill>
                  <a:latin typeface="Arial"/>
                  <a:cs typeface="Arial"/>
                </a:rPr>
                <a:t>S</a:t>
              </a:r>
              <a:r>
                <a:rPr lang="en-US" dirty="0" smtClean="0">
                  <a:latin typeface="Arial"/>
                  <a:cs typeface="Arial"/>
                </a:rPr>
                <a:t>G</a:t>
              </a:r>
              <a:r>
                <a:rPr lang="en-US" dirty="0" smtClean="0">
                  <a:solidFill>
                    <a:schemeClr val="accent2">
                      <a:lumMod val="50000"/>
                    </a:schemeClr>
                  </a:solidFill>
                  <a:latin typeface="Arial"/>
                  <a:cs typeface="Arial"/>
                </a:rPr>
                <a:t>S</a:t>
              </a:r>
              <a:r>
                <a:rPr lang="en-US" b="1" dirty="0" smtClean="0">
                  <a:solidFill>
                    <a:srgbClr val="FF0000"/>
                  </a:solidFill>
                  <a:latin typeface="Arial"/>
                  <a:cs typeface="Arial"/>
                </a:rPr>
                <a:t>T*</a:t>
              </a:r>
              <a:r>
                <a:rPr lang="en-US" dirty="0" smtClean="0">
                  <a:solidFill>
                    <a:srgbClr val="800000"/>
                  </a:solidFill>
                  <a:latin typeface="Arial"/>
                  <a:cs typeface="Arial"/>
                </a:rPr>
                <a:t>A</a:t>
              </a:r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  <a:latin typeface="Arial"/>
                  <a:cs typeface="Arial"/>
                </a:rPr>
                <a:t>R</a:t>
              </a:r>
              <a:endParaRPr lang="en-US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5527163" y="4241650"/>
              <a:ext cx="3408831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>
                  <a:latin typeface="Arial"/>
                  <a:cs typeface="Arial"/>
                </a:rPr>
                <a:t>phospho</a:t>
              </a:r>
              <a:r>
                <a:rPr lang="en-US" dirty="0">
                  <a:latin typeface="Arial"/>
                  <a:cs typeface="Arial"/>
                </a:rPr>
                <a:t>-</a:t>
              </a:r>
              <a:r>
                <a:rPr lang="en-US" dirty="0" smtClean="0">
                  <a:latin typeface="Arial"/>
                  <a:cs typeface="Arial"/>
                </a:rPr>
                <a:t>peptide identification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216" name="Down Arrow 215"/>
            <p:cNvSpPr/>
            <p:nvPr/>
          </p:nvSpPr>
          <p:spPr>
            <a:xfrm>
              <a:off x="7025494" y="4695295"/>
              <a:ext cx="302006" cy="486805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</p:grpSp>
      <p:sp>
        <p:nvSpPr>
          <p:cNvPr id="217" name="Textfeld 49"/>
          <p:cNvSpPr txBox="1"/>
          <p:nvPr/>
        </p:nvSpPr>
        <p:spPr>
          <a:xfrm>
            <a:off x="9436100" y="6322536"/>
            <a:ext cx="30816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86219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9432740" y="6387561"/>
            <a:ext cx="43165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27937" y="251359"/>
            <a:ext cx="69952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Quantification of endogenous </a:t>
            </a:r>
            <a:r>
              <a:rPr lang="en-US" sz="2000" b="1" dirty="0" err="1" smtClean="0">
                <a:solidFill>
                  <a:schemeClr val="bg1"/>
                </a:solidFill>
                <a:latin typeface="Arial"/>
                <a:cs typeface="Arial"/>
              </a:rPr>
              <a:t>phospho</a:t>
            </a:r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-peptides – Gpd1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0" name="Picture 29" descr="Screen shot 2012-03-23 at 7.13.11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9" b="26147"/>
          <a:stretch/>
        </p:blipFill>
        <p:spPr>
          <a:xfrm>
            <a:off x="6629243" y="3465772"/>
            <a:ext cx="2499030" cy="1504572"/>
          </a:xfrm>
          <a:prstGeom prst="rect">
            <a:avLst/>
          </a:prstGeom>
        </p:spPr>
      </p:pic>
      <p:pic>
        <p:nvPicPr>
          <p:cNvPr id="32" name="Picture 31" descr="Screen shot 2012-03-23 at 7.11.04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5" t="-1" b="28967"/>
          <a:stretch/>
        </p:blipFill>
        <p:spPr>
          <a:xfrm>
            <a:off x="3914631" y="3499369"/>
            <a:ext cx="2440903" cy="144767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323151" y="5895701"/>
            <a:ext cx="1952540" cy="498453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pPr algn="ctr"/>
            <a:r>
              <a:rPr lang="en-US" sz="1300" b="1" dirty="0" smtClean="0">
                <a:latin typeface="Arial"/>
                <a:cs typeface="Arial"/>
              </a:rPr>
              <a:t>7.2-</a:t>
            </a:r>
            <a:r>
              <a:rPr lang="en-US" sz="1300" b="1" dirty="0">
                <a:latin typeface="Arial"/>
                <a:cs typeface="Arial"/>
              </a:rPr>
              <a:t>fold </a:t>
            </a:r>
            <a:r>
              <a:rPr lang="en-US" sz="1300" b="1" dirty="0" smtClean="0">
                <a:latin typeface="Arial"/>
                <a:cs typeface="Arial"/>
              </a:rPr>
              <a:t>up-regulation</a:t>
            </a:r>
            <a:endParaRPr lang="en-US" sz="1300" b="1" dirty="0">
              <a:latin typeface="Arial"/>
              <a:cs typeface="Arial"/>
            </a:endParaRPr>
          </a:p>
          <a:p>
            <a:r>
              <a:rPr lang="en-US" sz="1300" dirty="0">
                <a:latin typeface="Arial"/>
                <a:cs typeface="Arial"/>
              </a:rPr>
              <a:t>(t-test p-value = </a:t>
            </a:r>
            <a:r>
              <a:rPr lang="en-US" sz="1300" dirty="0" smtClean="0">
                <a:latin typeface="Arial"/>
                <a:cs typeface="Arial"/>
              </a:rPr>
              <a:t>2.1E-4)</a:t>
            </a:r>
            <a:endParaRPr lang="en-US" sz="1300" dirty="0"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13683" y="5895701"/>
            <a:ext cx="1952540" cy="498453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pPr algn="ctr"/>
            <a:r>
              <a:rPr lang="en-US" sz="1300" b="1" dirty="0" smtClean="0">
                <a:latin typeface="Arial"/>
                <a:cs typeface="Arial"/>
              </a:rPr>
              <a:t>3.2-</a:t>
            </a:r>
            <a:r>
              <a:rPr lang="en-US" sz="1300" b="1" dirty="0">
                <a:latin typeface="Arial"/>
                <a:cs typeface="Arial"/>
              </a:rPr>
              <a:t>fold </a:t>
            </a:r>
            <a:r>
              <a:rPr lang="en-US" sz="1300" b="1" dirty="0" smtClean="0">
                <a:latin typeface="Arial"/>
                <a:cs typeface="Arial"/>
              </a:rPr>
              <a:t>up-regulation</a:t>
            </a:r>
            <a:endParaRPr lang="en-US" sz="1300" b="1" dirty="0">
              <a:latin typeface="Arial"/>
              <a:cs typeface="Arial"/>
            </a:endParaRPr>
          </a:p>
          <a:p>
            <a:r>
              <a:rPr lang="en-US" sz="1300" dirty="0">
                <a:latin typeface="Arial"/>
                <a:cs typeface="Arial"/>
              </a:rPr>
              <a:t>(t-test p-value = </a:t>
            </a:r>
            <a:r>
              <a:rPr lang="en-US" sz="1300" dirty="0" smtClean="0">
                <a:latin typeface="Arial"/>
                <a:cs typeface="Arial"/>
              </a:rPr>
              <a:t>2.4E-4)</a:t>
            </a:r>
            <a:endParaRPr lang="en-US" sz="1300" dirty="0">
              <a:latin typeface="Arial"/>
              <a:cs typeface="Arial"/>
            </a:endParaRPr>
          </a:p>
        </p:txBody>
      </p:sp>
      <p:sp>
        <p:nvSpPr>
          <p:cNvPr id="46" name="Down Arrow 45"/>
          <p:cNvSpPr/>
          <p:nvPr/>
        </p:nvSpPr>
        <p:spPr>
          <a:xfrm>
            <a:off x="7894041" y="5692108"/>
            <a:ext cx="221608" cy="163283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573930" y="3101939"/>
            <a:ext cx="757900" cy="373720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800" b="1" dirty="0">
                <a:latin typeface="Arial"/>
                <a:cs typeface="Arial"/>
              </a:rPr>
              <a:t>[</a:t>
            </a:r>
            <a:r>
              <a:rPr lang="en-US" sz="1800" b="1" dirty="0" smtClean="0">
                <a:latin typeface="Arial"/>
                <a:cs typeface="Arial"/>
              </a:rPr>
              <a:t>S27]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913572" y="3111078"/>
            <a:ext cx="757900" cy="373720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800" b="1" dirty="0">
                <a:latin typeface="Arial"/>
                <a:cs typeface="Arial"/>
              </a:rPr>
              <a:t>[</a:t>
            </a:r>
            <a:r>
              <a:rPr lang="en-US" sz="1800" b="1" dirty="0" smtClean="0">
                <a:latin typeface="Arial"/>
                <a:cs typeface="Arial"/>
              </a:rPr>
              <a:t>S24]</a:t>
            </a:r>
          </a:p>
        </p:txBody>
      </p:sp>
      <p:sp>
        <p:nvSpPr>
          <p:cNvPr id="49" name="Left Brace 48"/>
          <p:cNvSpPr/>
          <p:nvPr/>
        </p:nvSpPr>
        <p:spPr>
          <a:xfrm rot="16200000">
            <a:off x="5746321" y="4596007"/>
            <a:ext cx="97123" cy="858110"/>
          </a:xfrm>
          <a:prstGeom prst="leftBrac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7393" tIns="48696" rIns="97393" bIns="48696" rtlCol="0" anchor="ctr"/>
          <a:lstStyle/>
          <a:p>
            <a:pPr algn="ctr"/>
            <a:endParaRPr lang="en-US" sz="1400" dirty="0">
              <a:latin typeface="Arial"/>
              <a:cs typeface="Arial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423591" y="5060924"/>
            <a:ext cx="705754" cy="313787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before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256993" y="5060924"/>
            <a:ext cx="1145666" cy="313787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30 min after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586228" y="5318322"/>
            <a:ext cx="1350850" cy="313787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osmotic shock</a:t>
            </a:r>
          </a:p>
        </p:txBody>
      </p:sp>
      <p:sp>
        <p:nvSpPr>
          <p:cNvPr id="53" name="Left Brace 52"/>
          <p:cNvSpPr/>
          <p:nvPr/>
        </p:nvSpPr>
        <p:spPr>
          <a:xfrm rot="16200000">
            <a:off x="4680826" y="4603261"/>
            <a:ext cx="97123" cy="843601"/>
          </a:xfrm>
          <a:prstGeom prst="leftBrac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7393" tIns="48696" rIns="97393" bIns="48696" rtlCol="0" anchor="ctr"/>
          <a:lstStyle/>
          <a:p>
            <a:pPr algn="ctr"/>
            <a:endParaRPr lang="en-US" sz="1400" dirty="0">
              <a:latin typeface="Arial"/>
              <a:cs typeface="Arial"/>
            </a:endParaRPr>
          </a:p>
        </p:txBody>
      </p:sp>
      <p:sp>
        <p:nvSpPr>
          <p:cNvPr id="54" name="Down Arrow 53"/>
          <p:cNvSpPr/>
          <p:nvPr/>
        </p:nvSpPr>
        <p:spPr>
          <a:xfrm>
            <a:off x="5102470" y="5692108"/>
            <a:ext cx="221608" cy="163283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337125" y="5331022"/>
            <a:ext cx="1350850" cy="313787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osmotic shock</a:t>
            </a:r>
          </a:p>
        </p:txBody>
      </p:sp>
      <p:sp>
        <p:nvSpPr>
          <p:cNvPr id="61" name="Left Brace 60"/>
          <p:cNvSpPr/>
          <p:nvPr/>
        </p:nvSpPr>
        <p:spPr>
          <a:xfrm rot="16200000">
            <a:off x="8442017" y="4591513"/>
            <a:ext cx="97123" cy="858110"/>
          </a:xfrm>
          <a:prstGeom prst="leftBrac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7393" tIns="48696" rIns="97393" bIns="48696" rtlCol="0" anchor="ctr"/>
          <a:lstStyle/>
          <a:p>
            <a:pPr algn="ctr"/>
            <a:endParaRPr lang="en-US" sz="1400" dirty="0">
              <a:latin typeface="Arial"/>
              <a:cs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119287" y="5056430"/>
            <a:ext cx="705754" cy="313787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before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7952689" y="5056430"/>
            <a:ext cx="1145666" cy="313787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30 min after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64" name="Left Brace 63"/>
          <p:cNvSpPr/>
          <p:nvPr/>
        </p:nvSpPr>
        <p:spPr>
          <a:xfrm rot="16200000">
            <a:off x="7376522" y="4598767"/>
            <a:ext cx="97123" cy="843601"/>
          </a:xfrm>
          <a:prstGeom prst="leftBrac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7393" tIns="48696" rIns="97393" bIns="48696" rtlCol="0" anchor="ctr"/>
          <a:lstStyle/>
          <a:p>
            <a:pPr algn="ctr"/>
            <a:endParaRPr lang="en-US" sz="1400" dirty="0">
              <a:latin typeface="Arial"/>
              <a:cs typeface="Arial"/>
            </a:endParaRPr>
          </a:p>
        </p:txBody>
      </p:sp>
      <p:sp>
        <p:nvSpPr>
          <p:cNvPr id="65" name="TextBox 64"/>
          <p:cNvSpPr txBox="1"/>
          <p:nvPr/>
        </p:nvSpPr>
        <p:spPr>
          <a:xfrm rot="16200000">
            <a:off x="3062227" y="4077313"/>
            <a:ext cx="1466267" cy="313787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ratio light/heavy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66" name="TextBox 65"/>
          <p:cNvSpPr txBox="1"/>
          <p:nvPr/>
        </p:nvSpPr>
        <p:spPr>
          <a:xfrm rot="16200000">
            <a:off x="5779294" y="4077313"/>
            <a:ext cx="1466267" cy="313787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ratio light/heavy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39" name="Picture 38" descr="eppendorf-with-red-solution-th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094" y="1045057"/>
            <a:ext cx="695659" cy="1035481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1843782" y="1350577"/>
            <a:ext cx="21703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accent2"/>
                </a:solidFill>
                <a:latin typeface="Arial"/>
                <a:cs typeface="Arial"/>
              </a:rPr>
              <a:t>p</a:t>
            </a:r>
            <a:r>
              <a:rPr lang="en-US" sz="1600" dirty="0" err="1" smtClean="0">
                <a:solidFill>
                  <a:schemeClr val="accent2"/>
                </a:solidFill>
                <a:latin typeface="Arial"/>
                <a:cs typeface="Arial"/>
              </a:rPr>
              <a:t>hospho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-enriched </a:t>
            </a:r>
          </a:p>
          <a:p>
            <a:pPr algn="ctr"/>
            <a:r>
              <a:rPr lang="en-US" sz="1600" dirty="0">
                <a:solidFill>
                  <a:schemeClr val="accent2"/>
                </a:solidFill>
                <a:latin typeface="Arial"/>
                <a:cs typeface="Arial"/>
              </a:rPr>
              <a:t>y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east total cell extract</a:t>
            </a:r>
            <a:endParaRPr lang="en-US" sz="16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41" name="Arc 40"/>
          <p:cNvSpPr/>
          <p:nvPr/>
        </p:nvSpPr>
        <p:spPr>
          <a:xfrm rot="18694585" flipH="1">
            <a:off x="4149357" y="926647"/>
            <a:ext cx="897994" cy="904958"/>
          </a:xfrm>
          <a:prstGeom prst="arc">
            <a:avLst>
              <a:gd name="adj1" fmla="val 8272251"/>
              <a:gd name="adj2" fmla="val 16822756"/>
            </a:avLst>
          </a:prstGeom>
          <a:ln w="2857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88900" y="2572804"/>
            <a:ext cx="3013394" cy="3398148"/>
            <a:chOff x="228600" y="3517532"/>
            <a:chExt cx="2873694" cy="3167182"/>
          </a:xfrm>
        </p:grpSpPr>
        <p:pic>
          <p:nvPicPr>
            <p:cNvPr id="44" name="Picture 43" descr="Screen shot 2011-08-06 at 9.35.14 AM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4087706"/>
              <a:ext cx="2717800" cy="2597008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2109759" y="5571107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S27]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31905" y="4299965"/>
              <a:ext cx="695183" cy="589164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S24]</a:t>
              </a:r>
            </a:p>
            <a:p>
              <a:r>
                <a:rPr lang="en-US" sz="1600" b="1" dirty="0" smtClean="0">
                  <a:latin typeface="Arial"/>
                  <a:cs typeface="Arial"/>
                </a:rPr>
                <a:t>[S25]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982759" y="5328732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S22]</a:t>
              </a:r>
              <a:endParaRPr lang="en-US" sz="1600" baseline="-25000" dirty="0">
                <a:latin typeface="Arial"/>
                <a:cs typeface="Arial"/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 flipH="1">
              <a:off x="1850878" y="5587999"/>
              <a:ext cx="176528" cy="2466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>
              <a:off x="1254349" y="4878245"/>
              <a:ext cx="242572" cy="16317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flipH="1">
              <a:off x="1762614" y="5464656"/>
              <a:ext cx="176528" cy="2466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75633" y="3940802"/>
              <a:ext cx="228600" cy="8683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875633" y="3682680"/>
              <a:ext cx="228600" cy="868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1071269" y="3517532"/>
              <a:ext cx="20310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e</a:t>
              </a:r>
              <a:r>
                <a:rPr lang="en-US" sz="1600" b="1" dirty="0" smtClean="0">
                  <a:latin typeface="Arial"/>
                  <a:cs typeface="Arial"/>
                </a:rPr>
                <a:t>ndogenous (light)</a:t>
              </a:r>
              <a:endParaRPr lang="en-US" sz="1600" b="1" dirty="0">
                <a:latin typeface="Arial"/>
                <a:cs typeface="Arial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073135" y="3758775"/>
              <a:ext cx="18609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s</a:t>
              </a:r>
              <a:r>
                <a:rPr lang="en-US" sz="1600" b="1" dirty="0" smtClean="0">
                  <a:latin typeface="Arial"/>
                  <a:cs typeface="Arial"/>
                </a:rPr>
                <a:t>ynthetic (heavy)</a:t>
              </a:r>
              <a:endParaRPr lang="en-US" sz="1600" b="1" dirty="0">
                <a:latin typeface="Arial"/>
                <a:cs typeface="Arial"/>
              </a:endParaRPr>
            </a:p>
          </p:txBody>
        </p:sp>
        <p:cxnSp>
          <p:nvCxnSpPr>
            <p:cNvPr id="72" name="Straight Arrow Connector 71"/>
            <p:cNvCxnSpPr/>
            <p:nvPr/>
          </p:nvCxnSpPr>
          <p:spPr>
            <a:xfrm flipH="1">
              <a:off x="1981200" y="5796586"/>
              <a:ext cx="176528" cy="2466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1786742" y="5083214"/>
              <a:ext cx="69518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S23]</a:t>
              </a:r>
              <a:endParaRPr lang="en-US" sz="1600" baseline="-25000" dirty="0">
                <a:latin typeface="Arial"/>
                <a:cs typeface="Arial"/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4556598" y="1300904"/>
            <a:ext cx="19183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00FF"/>
                </a:solidFill>
                <a:latin typeface="Arial"/>
                <a:cs typeface="Arial"/>
              </a:rPr>
              <a:t>s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ynthetic, </a:t>
            </a:r>
          </a:p>
          <a:p>
            <a:pPr algn="ctr"/>
            <a:r>
              <a:rPr lang="en-US" sz="1600" dirty="0" err="1" smtClean="0">
                <a:solidFill>
                  <a:srgbClr val="0000FF"/>
                </a:solidFill>
                <a:latin typeface="Arial"/>
                <a:cs typeface="Arial"/>
              </a:rPr>
              <a:t>isotopically</a:t>
            </a:r>
            <a:r>
              <a:rPr lang="en-US" sz="1600" dirty="0">
                <a:solidFill>
                  <a:srgbClr val="0000FF"/>
                </a:solidFill>
                <a:latin typeface="Arial"/>
                <a:cs typeface="Arial"/>
              </a:rPr>
              <a:t>-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labeled </a:t>
            </a:r>
          </a:p>
          <a:p>
            <a:pPr algn="ctr"/>
            <a:r>
              <a:rPr lang="en-US" sz="1600" dirty="0" err="1" smtClean="0">
                <a:solidFill>
                  <a:srgbClr val="0000FF"/>
                </a:solidFill>
                <a:latin typeface="Arial"/>
                <a:cs typeface="Arial"/>
              </a:rPr>
              <a:t>phospho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-peptides</a:t>
            </a:r>
            <a:endParaRPr lang="en-US" sz="1600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026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9432740" y="6387561"/>
            <a:ext cx="43165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27937" y="251359"/>
            <a:ext cx="7266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Quantification of a doubly phosphorylated peptide – Gpd1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78100" y="448846"/>
            <a:ext cx="45386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Spike-in experiment (heavy crude </a:t>
            </a:r>
            <a:r>
              <a:rPr lang="en-US" sz="1600" dirty="0" err="1" smtClean="0"/>
              <a:t>phosphopeptides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40" name="Rectangle 39"/>
          <p:cNvSpPr/>
          <p:nvPr/>
        </p:nvSpPr>
        <p:spPr>
          <a:xfrm>
            <a:off x="3253893" y="1184125"/>
            <a:ext cx="2929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Arial"/>
                <a:cs typeface="Arial"/>
              </a:rPr>
              <a:t>SS</a:t>
            </a:r>
            <a:r>
              <a:rPr lang="en-US" sz="1800" b="1" dirty="0" smtClean="0">
                <a:latin typeface="Arial"/>
                <a:cs typeface="Arial"/>
              </a:rPr>
              <a:t>S</a:t>
            </a:r>
            <a:r>
              <a:rPr lang="en-US" sz="1800" b="1" dirty="0" smtClean="0">
                <a:solidFill>
                  <a:srgbClr val="000000"/>
                </a:solidFill>
                <a:latin typeface="Arial"/>
                <a:cs typeface="Arial"/>
              </a:rPr>
              <a:t>[p]</a:t>
            </a:r>
            <a:r>
              <a:rPr lang="en-US" sz="1800" dirty="0" smtClean="0">
                <a:latin typeface="Arial"/>
                <a:cs typeface="Arial"/>
              </a:rPr>
              <a:t>SV</a:t>
            </a:r>
            <a:r>
              <a:rPr lang="en-US" sz="1800" b="1" dirty="0" smtClean="0">
                <a:latin typeface="Arial"/>
                <a:cs typeface="Arial"/>
              </a:rPr>
              <a:t>S[p]</a:t>
            </a:r>
            <a:r>
              <a:rPr lang="en-US" sz="1800" dirty="0" smtClean="0">
                <a:latin typeface="Arial"/>
                <a:cs typeface="Arial"/>
              </a:rPr>
              <a:t>LK </a:t>
            </a:r>
            <a:r>
              <a:rPr lang="sk-SK" sz="1800" b="1" dirty="0" smtClean="0">
                <a:latin typeface="Arial"/>
                <a:cs typeface="Arial"/>
              </a:rPr>
              <a:t>[S24,27]</a:t>
            </a:r>
            <a:endParaRPr lang="en-US" sz="1800" b="1" dirty="0">
              <a:latin typeface="Arial"/>
              <a:cs typeface="Arial"/>
            </a:endParaRPr>
          </a:p>
        </p:txBody>
      </p:sp>
      <p:pic>
        <p:nvPicPr>
          <p:cNvPr id="41" name="Picture 40" descr="Screen shot 2011-08-06 at 11.30.0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93" y="2650749"/>
            <a:ext cx="2411107" cy="2515525"/>
          </a:xfrm>
          <a:prstGeom prst="rect">
            <a:avLst/>
          </a:prstGeom>
        </p:spPr>
      </p:pic>
      <p:grpSp>
        <p:nvGrpSpPr>
          <p:cNvPr id="56" name="Group 55"/>
          <p:cNvGrpSpPr/>
          <p:nvPr/>
        </p:nvGrpSpPr>
        <p:grpSpPr>
          <a:xfrm>
            <a:off x="3493574" y="2053344"/>
            <a:ext cx="2471291" cy="700818"/>
            <a:chOff x="3493574" y="2053344"/>
            <a:chExt cx="2471291" cy="700818"/>
          </a:xfrm>
        </p:grpSpPr>
        <p:sp>
          <p:nvSpPr>
            <p:cNvPr id="59" name="TextBox 58"/>
            <p:cNvSpPr txBox="1"/>
            <p:nvPr/>
          </p:nvSpPr>
          <p:spPr>
            <a:xfrm>
              <a:off x="5190294" y="2398959"/>
              <a:ext cx="7745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00FF"/>
                  </a:solidFill>
                  <a:latin typeface="Arial"/>
                  <a:cs typeface="Arial"/>
                </a:rPr>
                <a:t>heavy</a:t>
              </a:r>
              <a:endParaRPr lang="en-US" sz="1600" b="1" dirty="0">
                <a:solidFill>
                  <a:srgbClr val="0000FF"/>
                </a:solidFill>
                <a:latin typeface="Arial"/>
                <a:cs typeface="Arial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493574" y="2415608"/>
              <a:ext cx="6176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light</a:t>
              </a:r>
              <a:endParaRPr lang="en-US" sz="1600" b="1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940845" y="2053344"/>
              <a:ext cx="1117273" cy="342943"/>
            </a:xfrm>
            <a:prstGeom prst="rect">
              <a:avLst/>
            </a:prstGeom>
            <a:noFill/>
          </p:spPr>
          <p:txBody>
            <a:bodyPr wrap="none" lIns="95786" tIns="47893" rIns="95786" bIns="47893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[</a:t>
              </a:r>
              <a:r>
                <a:rPr lang="en-US" sz="1600" b="1" dirty="0" smtClean="0">
                  <a:latin typeface="Arial"/>
                  <a:cs typeface="Arial"/>
                </a:rPr>
                <a:t>S24,S27]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7154731" y="4652880"/>
            <a:ext cx="2300000" cy="1469689"/>
            <a:chOff x="7614036" y="4586985"/>
            <a:chExt cx="2300000" cy="1469689"/>
          </a:xfrm>
        </p:grpSpPr>
        <p:sp>
          <p:nvSpPr>
            <p:cNvPr id="71" name="Left Brace 70"/>
            <p:cNvSpPr/>
            <p:nvPr/>
          </p:nvSpPr>
          <p:spPr>
            <a:xfrm rot="16200000">
              <a:off x="9346960" y="4104332"/>
              <a:ext cx="84424" cy="1049729"/>
            </a:xfrm>
            <a:prstGeom prst="leftBrac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97393" tIns="48696" rIns="97393" bIns="48696" rtlCol="0" anchor="ctr"/>
            <a:lstStyle/>
            <a:p>
              <a:pPr algn="ctr"/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908036" y="4671410"/>
              <a:ext cx="705754" cy="313787"/>
            </a:xfrm>
            <a:prstGeom prst="rect">
              <a:avLst/>
            </a:prstGeom>
            <a:noFill/>
          </p:spPr>
          <p:txBody>
            <a:bodyPr wrap="none" lIns="97393" tIns="48696" rIns="97393" bIns="48696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before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9144953" y="4671410"/>
              <a:ext cx="555936" cy="313787"/>
            </a:xfrm>
            <a:prstGeom prst="rect">
              <a:avLst/>
            </a:prstGeom>
            <a:noFill/>
          </p:spPr>
          <p:txBody>
            <a:bodyPr wrap="none" lIns="97393" tIns="48696" rIns="97393" bIns="48696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after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130082" y="4979779"/>
              <a:ext cx="1350850" cy="313787"/>
            </a:xfrm>
            <a:prstGeom prst="rect">
              <a:avLst/>
            </a:prstGeom>
            <a:noFill/>
          </p:spPr>
          <p:txBody>
            <a:bodyPr wrap="none" lIns="97393" tIns="48696" rIns="97393" bIns="48696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osmotic shock</a:t>
              </a:r>
            </a:p>
          </p:txBody>
        </p:sp>
        <p:sp>
          <p:nvSpPr>
            <p:cNvPr id="75" name="Left Brace 74"/>
            <p:cNvSpPr/>
            <p:nvPr/>
          </p:nvSpPr>
          <p:spPr>
            <a:xfrm rot="16200000">
              <a:off x="8116204" y="4084818"/>
              <a:ext cx="84423" cy="1088760"/>
            </a:xfrm>
            <a:prstGeom prst="leftBrac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97393" tIns="48696" rIns="97393" bIns="48696" rtlCol="0" anchor="ctr"/>
            <a:lstStyle/>
            <a:p>
              <a:pPr algn="ctr"/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789902" y="5527444"/>
              <a:ext cx="2087605" cy="529230"/>
            </a:xfrm>
            <a:prstGeom prst="rect">
              <a:avLst/>
            </a:prstGeom>
            <a:noFill/>
          </p:spPr>
          <p:txBody>
            <a:bodyPr wrap="none" lIns="97393" tIns="48696" rIns="97393" bIns="48696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/>
                  <a:cs typeface="Arial"/>
                </a:rPr>
                <a:t>3.5-</a:t>
              </a:r>
              <a:r>
                <a:rPr lang="en-US" sz="1400" b="1" dirty="0">
                  <a:latin typeface="Arial"/>
                  <a:cs typeface="Arial"/>
                </a:rPr>
                <a:t>fold </a:t>
              </a:r>
              <a:r>
                <a:rPr lang="en-US" sz="1400" b="1" dirty="0" smtClean="0">
                  <a:latin typeface="Arial"/>
                  <a:cs typeface="Arial"/>
                </a:rPr>
                <a:t>up-regulation</a:t>
              </a:r>
              <a:endParaRPr lang="en-US" sz="1400" b="1" dirty="0">
                <a:latin typeface="Arial"/>
                <a:cs typeface="Arial"/>
              </a:endParaRPr>
            </a:p>
            <a:p>
              <a:r>
                <a:rPr lang="en-US" sz="1400" dirty="0">
                  <a:latin typeface="Arial"/>
                  <a:cs typeface="Arial"/>
                </a:rPr>
                <a:t>(t-test p-value = </a:t>
              </a:r>
              <a:r>
                <a:rPr lang="en-US" sz="1400" dirty="0" smtClean="0">
                  <a:latin typeface="Arial"/>
                  <a:cs typeface="Arial"/>
                </a:rPr>
                <a:t>4.4E-4)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77" name="Down Arrow 76"/>
            <p:cNvSpPr/>
            <p:nvPr/>
          </p:nvSpPr>
          <p:spPr>
            <a:xfrm>
              <a:off x="8649443" y="5287507"/>
              <a:ext cx="221608" cy="163283"/>
            </a:xfrm>
            <a:prstGeom prst="down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97393" tIns="48696" rIns="97393" bIns="48696" rtlCol="0" anchor="ctr"/>
            <a:lstStyle/>
            <a:p>
              <a:pPr algn="ctr"/>
              <a:endParaRPr lang="en-US" sz="1400">
                <a:latin typeface="Arial"/>
                <a:cs typeface="Arial"/>
              </a:endParaRPr>
            </a:p>
          </p:txBody>
        </p:sp>
      </p:grpSp>
      <p:pic>
        <p:nvPicPr>
          <p:cNvPr id="78" name="Picture 7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cxnSp>
        <p:nvCxnSpPr>
          <p:cNvPr id="80" name="Straight Connector 79"/>
          <p:cNvCxnSpPr/>
          <p:nvPr/>
        </p:nvCxnSpPr>
        <p:spPr>
          <a:xfrm>
            <a:off x="391177" y="2395723"/>
            <a:ext cx="239713" cy="9316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391177" y="2118777"/>
            <a:ext cx="239713" cy="93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96324" y="1941586"/>
            <a:ext cx="1800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e</a:t>
            </a:r>
            <a:r>
              <a:rPr lang="en-US" sz="1400" b="1" dirty="0" smtClean="0">
                <a:latin typeface="Arial"/>
                <a:cs typeface="Arial"/>
              </a:rPr>
              <a:t>ndogenous (light)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98281" y="2200422"/>
            <a:ext cx="1651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s</a:t>
            </a:r>
            <a:r>
              <a:rPr lang="en-US" sz="1400" b="1" dirty="0" smtClean="0">
                <a:latin typeface="Arial"/>
                <a:cs typeface="Arial"/>
              </a:rPr>
              <a:t>ynthetic (heavy)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27937" y="251359"/>
            <a:ext cx="7195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Quantification of doubly phosphorylated peptide – Gpd1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" name="Picture 2" descr="Screen shot 2012-05-16 at 4.06.5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120" y="2891051"/>
            <a:ext cx="2832260" cy="1744672"/>
          </a:xfrm>
          <a:prstGeom prst="rect">
            <a:avLst/>
          </a:prstGeom>
        </p:spPr>
      </p:pic>
      <p:sp>
        <p:nvSpPr>
          <p:cNvPr id="85" name="TextBox 84"/>
          <p:cNvSpPr txBox="1"/>
          <p:nvPr/>
        </p:nvSpPr>
        <p:spPr>
          <a:xfrm rot="16200000">
            <a:off x="5860079" y="3604458"/>
            <a:ext cx="1466267" cy="313787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ratio light/heavy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5" name="Picture 4" descr="Screen shot 2012-05-16 at 4.18.45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637" y="2781299"/>
            <a:ext cx="1890100" cy="2239810"/>
          </a:xfrm>
          <a:prstGeom prst="rect">
            <a:avLst/>
          </a:prstGeom>
        </p:spPr>
      </p:pic>
      <p:pic>
        <p:nvPicPr>
          <p:cNvPr id="20" name="Picture 19" descr="Screen shot 2012-05-16 at 4.18.34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184" y="2757783"/>
            <a:ext cx="1939022" cy="2252313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7734200" y="2053344"/>
            <a:ext cx="1117273" cy="342943"/>
          </a:xfrm>
          <a:prstGeom prst="rect">
            <a:avLst/>
          </a:prstGeom>
          <a:noFill/>
        </p:spPr>
        <p:txBody>
          <a:bodyPr wrap="none" lIns="95786" tIns="47893" rIns="95786" bIns="47893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[</a:t>
            </a:r>
            <a:r>
              <a:rPr lang="en-US" sz="1600" b="1" dirty="0" smtClean="0">
                <a:latin typeface="Arial"/>
                <a:cs typeface="Arial"/>
              </a:rPr>
              <a:t>S24,S27]</a:t>
            </a:r>
          </a:p>
        </p:txBody>
      </p:sp>
      <p:sp>
        <p:nvSpPr>
          <p:cNvPr id="87" name="Right Arrow 86"/>
          <p:cNvSpPr/>
          <p:nvPr/>
        </p:nvSpPr>
        <p:spPr>
          <a:xfrm>
            <a:off x="2188728" y="3518911"/>
            <a:ext cx="389372" cy="3121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5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9432740" y="6387561"/>
            <a:ext cx="43165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28564" y="286693"/>
            <a:ext cx="28314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Take-home messages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1" name="Bild 70" descr="takehomepoin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7607" y="915343"/>
            <a:ext cx="1140180" cy="125730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258977" y="1260150"/>
            <a:ext cx="9207810" cy="1392576"/>
            <a:chOff x="258977" y="2088954"/>
            <a:chExt cx="9207810" cy="1392576"/>
          </a:xfrm>
        </p:grpSpPr>
        <p:sp>
          <p:nvSpPr>
            <p:cNvPr id="32" name="Textfeld 3"/>
            <p:cNvSpPr txBox="1"/>
            <p:nvPr/>
          </p:nvSpPr>
          <p:spPr>
            <a:xfrm>
              <a:off x="655529" y="2088954"/>
              <a:ext cx="881125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 smtClean="0">
                <a:solidFill>
                  <a:srgbClr val="4F81BD"/>
                </a:solidFill>
                <a:latin typeface="Arial"/>
                <a:cs typeface="Arial"/>
                <a:sym typeface="Wingdings"/>
              </a:endParaRPr>
            </a:p>
            <a:p>
              <a:r>
                <a:rPr lang="en-US" sz="1600" b="1" dirty="0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Targeted analysis of phosphorylation using SRM provides</a:t>
              </a:r>
            </a:p>
            <a:p>
              <a:r>
                <a:rPr lang="en-US" sz="1600" b="1" dirty="0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quantitative data of high quality, accuracy and reproducibility</a:t>
              </a:r>
            </a:p>
            <a:p>
              <a:r>
                <a:rPr lang="en-US" sz="1600" dirty="0" smtClean="0">
                  <a:solidFill>
                    <a:srgbClr val="4F81BD"/>
                  </a:solidFill>
                  <a:latin typeface="Arial"/>
                  <a:cs typeface="Arial"/>
                  <a:sym typeface="Wingdings"/>
                </a:rPr>
                <a:t>	</a:t>
              </a:r>
              <a:r>
                <a:rPr lang="en-US" sz="1600" dirty="0">
                  <a:latin typeface="Arial"/>
                  <a:cs typeface="Arial"/>
                  <a:sym typeface="Wingdings"/>
                </a:rPr>
                <a:t>	</a:t>
              </a:r>
              <a:endParaRPr lang="en-US" sz="1600" dirty="0" smtClean="0">
                <a:solidFill>
                  <a:srgbClr val="4F81BD"/>
                </a:solidFill>
                <a:latin typeface="Arial"/>
                <a:cs typeface="Arial"/>
                <a:sym typeface="Wingdings"/>
              </a:endParaRPr>
            </a:p>
          </p:txBody>
        </p:sp>
        <p:sp>
          <p:nvSpPr>
            <p:cNvPr id="35" name="Textfeld 3"/>
            <p:cNvSpPr txBox="1"/>
            <p:nvPr/>
          </p:nvSpPr>
          <p:spPr>
            <a:xfrm>
              <a:off x="1802604" y="3142976"/>
              <a:ext cx="73431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  <a:sym typeface="Wingdings"/>
                </a:rPr>
                <a:t>Requirement: A priori knowledge</a:t>
              </a:r>
            </a:p>
          </p:txBody>
        </p:sp>
        <p:pic>
          <p:nvPicPr>
            <p:cNvPr id="36" name="Picture 35" descr="Vorteil.jpg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8977" y="2433358"/>
              <a:ext cx="408203" cy="406702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258977" y="3105393"/>
            <a:ext cx="9352844" cy="1142178"/>
            <a:chOff x="258977" y="3253795"/>
            <a:chExt cx="9352844" cy="1142178"/>
          </a:xfrm>
        </p:grpSpPr>
        <p:sp>
          <p:nvSpPr>
            <p:cNvPr id="11" name="Rectangle 10"/>
            <p:cNvSpPr/>
            <p:nvPr/>
          </p:nvSpPr>
          <p:spPr>
            <a:xfrm>
              <a:off x="655529" y="3296062"/>
              <a:ext cx="757665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S</a:t>
              </a:r>
              <a:r>
                <a:rPr lang="en-US" sz="1600" b="1" dirty="0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pecific </a:t>
              </a:r>
              <a:r>
                <a:rPr lang="en-US" sz="1600" b="1" dirty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phosphorylation-sites can be pinpointed with high </a:t>
              </a:r>
              <a:r>
                <a:rPr lang="en-US" sz="1600" b="1" dirty="0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confidence</a:t>
              </a:r>
              <a:endParaRPr lang="en-US" sz="1600" b="1" dirty="0">
                <a:solidFill>
                  <a:srgbClr val="008000"/>
                </a:solidFill>
                <a:latin typeface="Arial"/>
                <a:cs typeface="Arial"/>
                <a:sym typeface="Wingdings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339830" y="3811197"/>
              <a:ext cx="8271991" cy="584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n-US" sz="1600" dirty="0" smtClean="0">
                  <a:solidFill>
                    <a:srgbClr val="000000"/>
                  </a:solidFill>
                  <a:latin typeface="Arial"/>
                  <a:cs typeface="Arial"/>
                  <a:sym typeface="Wingdings"/>
                </a:rPr>
                <a:t>Requirement: Learn the chromatographic behavior of </a:t>
              </a:r>
              <a:r>
                <a:rPr lang="en-US" sz="1600" dirty="0" err="1" smtClean="0">
                  <a:solidFill>
                    <a:srgbClr val="000000"/>
                  </a:solidFill>
                  <a:latin typeface="Arial"/>
                  <a:cs typeface="Arial"/>
                  <a:sym typeface="Wingdings"/>
                </a:rPr>
                <a:t>phospho</a:t>
              </a:r>
              <a:r>
                <a:rPr lang="en-US" sz="1600" dirty="0" smtClean="0">
                  <a:solidFill>
                    <a:srgbClr val="000000"/>
                  </a:solidFill>
                  <a:latin typeface="Arial"/>
                  <a:cs typeface="Arial"/>
                  <a:sym typeface="Wingdings"/>
                </a:rPr>
                <a:t>-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cs typeface="Arial"/>
                  <a:sym typeface="Wingdings"/>
                </a:rPr>
                <a:t>peptide forms </a:t>
              </a:r>
              <a:r>
                <a:rPr lang="en-US" sz="1600" dirty="0" smtClean="0">
                  <a:solidFill>
                    <a:srgbClr val="000000"/>
                  </a:solidFill>
                  <a:latin typeface="Arial"/>
                  <a:cs typeface="Arial"/>
                  <a:sym typeface="Wingdings"/>
                </a:rPr>
                <a:t>from synthetic 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cs typeface="Arial"/>
                  <a:sym typeface="Wingdings"/>
                </a:rPr>
                <a:t>reference </a:t>
              </a:r>
              <a:r>
                <a:rPr lang="en-US" sz="1600" dirty="0" smtClean="0">
                  <a:solidFill>
                    <a:srgbClr val="000000"/>
                  </a:solidFill>
                  <a:latin typeface="Arial"/>
                  <a:cs typeface="Arial"/>
                  <a:sym typeface="Wingdings"/>
                </a:rPr>
                <a:t>peptides </a:t>
              </a:r>
              <a:endParaRPr lang="en-US" sz="1600" dirty="0">
                <a:solidFill>
                  <a:srgbClr val="000000"/>
                </a:solidFill>
                <a:latin typeface="Arial"/>
                <a:cs typeface="Arial"/>
                <a:sym typeface="Wingdings"/>
              </a:endParaRPr>
            </a:p>
          </p:txBody>
        </p:sp>
        <p:pic>
          <p:nvPicPr>
            <p:cNvPr id="39" name="Picture 38" descr="Vorteil.jpg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8977" y="3253795"/>
              <a:ext cx="408203" cy="406702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258977" y="4742983"/>
            <a:ext cx="9483972" cy="947852"/>
            <a:chOff x="258977" y="4891385"/>
            <a:chExt cx="9483972" cy="947852"/>
          </a:xfrm>
        </p:grpSpPr>
        <p:sp>
          <p:nvSpPr>
            <p:cNvPr id="27" name="Rectangle 26"/>
            <p:cNvSpPr/>
            <p:nvPr/>
          </p:nvSpPr>
          <p:spPr>
            <a:xfrm>
              <a:off x="655529" y="4896992"/>
              <a:ext cx="9087420" cy="584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Application of the </a:t>
              </a:r>
              <a:r>
                <a:rPr lang="en-US" sz="1600" b="1" dirty="0" err="1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iRT</a:t>
              </a:r>
              <a:r>
                <a:rPr lang="en-US" sz="1600" b="1" dirty="0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 concept improves acquisition scheduling and peptide identification</a:t>
              </a:r>
            </a:p>
            <a:p>
              <a:r>
                <a:rPr lang="en-US" sz="1600" b="1" dirty="0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 </a:t>
              </a:r>
              <a:endParaRPr lang="en-US" sz="1600" b="1" dirty="0">
                <a:solidFill>
                  <a:srgbClr val="008000"/>
                </a:solidFill>
                <a:latin typeface="Arial"/>
                <a:cs typeface="Arial"/>
                <a:sym typeface="Wingdings"/>
              </a:endParaRPr>
            </a:p>
          </p:txBody>
        </p:sp>
        <p:pic>
          <p:nvPicPr>
            <p:cNvPr id="40" name="Picture 39" descr="Vorteil.jpg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8977" y="4891385"/>
              <a:ext cx="408203" cy="406702"/>
            </a:xfrm>
            <a:prstGeom prst="rect">
              <a:avLst/>
            </a:prstGeom>
          </p:spPr>
        </p:pic>
        <p:sp>
          <p:nvSpPr>
            <p:cNvPr id="41" name="Rectangle 40"/>
            <p:cNvSpPr/>
            <p:nvPr/>
          </p:nvSpPr>
          <p:spPr>
            <a:xfrm>
              <a:off x="1382031" y="5500683"/>
              <a:ext cx="827199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n-US" sz="1600" dirty="0" smtClean="0">
                  <a:solidFill>
                    <a:srgbClr val="000000"/>
                  </a:solidFill>
                  <a:latin typeface="Arial"/>
                  <a:cs typeface="Arial"/>
                  <a:sym typeface="Wingdings"/>
                </a:rPr>
                <a:t>Requirement: Consistent use of retention time calibration peptides</a:t>
              </a:r>
              <a:endParaRPr lang="en-US" sz="1600" dirty="0">
                <a:solidFill>
                  <a:srgbClr val="000000"/>
                </a:solidFill>
                <a:latin typeface="Arial"/>
                <a:cs typeface="Arial"/>
                <a:sym typeface="Wingding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9797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28564" y="286693"/>
            <a:ext cx="14671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Thank you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" name="Picture 1" descr="Screen shot 2012-05-16 at 12.18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828" y="5153753"/>
            <a:ext cx="2130755" cy="815865"/>
          </a:xfrm>
          <a:prstGeom prst="rect">
            <a:avLst/>
          </a:prstGeom>
        </p:spPr>
      </p:pic>
      <p:pic>
        <p:nvPicPr>
          <p:cNvPr id="17" name="Picture 16" descr="Biognosys_400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87" b="31831"/>
          <a:stretch/>
        </p:blipFill>
        <p:spPr>
          <a:xfrm>
            <a:off x="2460826" y="5255024"/>
            <a:ext cx="2602866" cy="639002"/>
          </a:xfrm>
          <a:prstGeom prst="rect">
            <a:avLst/>
          </a:prstGeom>
        </p:spPr>
      </p:pic>
      <p:sp>
        <p:nvSpPr>
          <p:cNvPr id="18" name="Textfeld 4"/>
          <p:cNvSpPr txBox="1">
            <a:spLocks noChangeArrowheads="1"/>
          </p:cNvSpPr>
          <p:nvPr/>
        </p:nvSpPr>
        <p:spPr bwMode="auto">
          <a:xfrm>
            <a:off x="377101" y="1331476"/>
            <a:ext cx="23256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b="1" smtClean="0">
                <a:solidFill>
                  <a:srgbClr val="4F81BD"/>
                </a:solidFill>
                <a:latin typeface="Arial"/>
                <a:cs typeface="Arial"/>
                <a:sym typeface="Wingdings" charset="2"/>
              </a:rPr>
              <a:t>Collaborators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600" smtClean="0">
                <a:latin typeface="Arial"/>
                <a:cs typeface="Arial"/>
                <a:sym typeface="Wingdings"/>
              </a:rPr>
              <a:t>Ana Paula Oliveira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600" smtClean="0">
                <a:latin typeface="Arial"/>
                <a:cs typeface="Arial"/>
                <a:sym typeface="Wingdings"/>
              </a:rPr>
              <a:t>Paola Picotti</a:t>
            </a:r>
          </a:p>
          <a:p>
            <a:endParaRPr lang="en-US" sz="1600">
              <a:latin typeface="Arial"/>
              <a:cs typeface="Arial"/>
              <a:sym typeface="Wingdings" charset="2"/>
            </a:endParaRPr>
          </a:p>
        </p:txBody>
      </p:sp>
      <p:sp>
        <p:nvSpPr>
          <p:cNvPr id="20" name="Textfeld 5"/>
          <p:cNvSpPr txBox="1">
            <a:spLocks noChangeArrowheads="1"/>
          </p:cNvSpPr>
          <p:nvPr/>
        </p:nvSpPr>
        <p:spPr bwMode="auto">
          <a:xfrm>
            <a:off x="434701" y="3408318"/>
            <a:ext cx="22291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smtClean="0">
                <a:solidFill>
                  <a:schemeClr val="accent1"/>
                </a:solidFill>
                <a:latin typeface="Arial"/>
                <a:cs typeface="Arial"/>
                <a:sym typeface="Wingdings" charset="2"/>
              </a:rPr>
              <a:t>Ruedi Aebersold and </a:t>
            </a:r>
          </a:p>
          <a:p>
            <a:r>
              <a:rPr lang="en-US" sz="1600" b="1" smtClean="0">
                <a:solidFill>
                  <a:schemeClr val="accent1"/>
                </a:solidFill>
                <a:latin typeface="Arial"/>
                <a:cs typeface="Arial"/>
                <a:sym typeface="Wingdings" charset="2"/>
              </a:rPr>
              <a:t>the whole </a:t>
            </a:r>
          </a:p>
          <a:p>
            <a:r>
              <a:rPr lang="en-US" sz="1600" b="1" smtClean="0">
                <a:solidFill>
                  <a:schemeClr val="accent1"/>
                </a:solidFill>
                <a:latin typeface="Arial"/>
                <a:cs typeface="Arial"/>
                <a:sym typeface="Wingdings" charset="2"/>
              </a:rPr>
              <a:t>Aebersold lab </a:t>
            </a:r>
            <a:endParaRPr lang="en-US" sz="1600" b="1">
              <a:solidFill>
                <a:schemeClr val="accent1"/>
              </a:solidFill>
              <a:latin typeface="Arial"/>
              <a:cs typeface="Arial"/>
              <a:sym typeface="Wingdings" charset="2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77101" y="2322592"/>
            <a:ext cx="21687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smtClean="0">
                <a:solidFill>
                  <a:srgbClr val="4F81BD"/>
                </a:solidFill>
                <a:latin typeface="Arial"/>
                <a:cs typeface="Arial"/>
                <a:sym typeface="Wingdings" charset="2"/>
              </a:rPr>
              <a:t>TSQ-support</a:t>
            </a:r>
          </a:p>
          <a:p>
            <a:pPr>
              <a:buFont typeface="Wingdings" charset="2"/>
              <a:buChar char="à"/>
            </a:pPr>
            <a:r>
              <a:rPr lang="en-US" sz="1600" smtClean="0">
                <a:latin typeface="Arial"/>
                <a:cs typeface="Arial"/>
                <a:sym typeface="Wingdings" charset="2"/>
              </a:rPr>
              <a:t> Mariette Matondo</a:t>
            </a:r>
          </a:p>
          <a:p>
            <a:pPr>
              <a:buFont typeface="Wingdings" charset="2"/>
              <a:buChar char="à"/>
            </a:pPr>
            <a:r>
              <a:rPr lang="en-US" sz="1600" smtClean="0">
                <a:latin typeface="Arial"/>
                <a:cs typeface="Arial"/>
                <a:sym typeface="Wingdings" charset="2"/>
              </a:rPr>
              <a:t> Nathalie Selevsek</a:t>
            </a:r>
            <a:endParaRPr lang="en-US" sz="1600">
              <a:latin typeface="Arial"/>
              <a:cs typeface="Arial"/>
              <a:sym typeface="Wingdings" charset="2"/>
            </a:endParaRPr>
          </a:p>
        </p:txBody>
      </p:sp>
      <p:pic>
        <p:nvPicPr>
          <p:cNvPr id="23" name="Picture 22" descr="aebgroup201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900" y="1242594"/>
            <a:ext cx="5338369" cy="3558913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3039053" y="5847426"/>
            <a:ext cx="216877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de-DE" sz="1600" dirty="0" smtClean="0">
                <a:solidFill>
                  <a:srgbClr val="000000"/>
                </a:solidFill>
                <a:latin typeface="Arial"/>
                <a:cs typeface="Arial"/>
                <a:sym typeface="Wingdings" charset="2"/>
              </a:rPr>
              <a:t>Lukas Reiter</a:t>
            </a:r>
          </a:p>
          <a:p>
            <a:r>
              <a:rPr lang="de-DE" sz="16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de-DE" sz="1600" dirty="0" smtClean="0">
                <a:solidFill>
                  <a:srgbClr val="000000"/>
                </a:solidFill>
                <a:latin typeface="Arial"/>
                <a:cs typeface="Arial"/>
                <a:sym typeface="Wingdings" charset="2"/>
              </a:rPr>
              <a:t>Oliver </a:t>
            </a:r>
            <a:r>
              <a:rPr lang="de-DE" sz="1600" dirty="0" err="1" smtClean="0">
                <a:solidFill>
                  <a:srgbClr val="000000"/>
                </a:solidFill>
                <a:latin typeface="Arial"/>
                <a:cs typeface="Arial"/>
                <a:sym typeface="Wingdings" charset="2"/>
              </a:rPr>
              <a:t>Rinner</a:t>
            </a:r>
            <a:endParaRPr lang="de-DE" sz="1600" dirty="0">
              <a:solidFill>
                <a:srgbClr val="000000"/>
              </a:solidFill>
              <a:latin typeface="Arial"/>
              <a:cs typeface="Arial"/>
              <a:sym typeface="Wingdings" charset="2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85260" y="5917327"/>
            <a:ext cx="216877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de-DE" sz="1600" dirty="0" smtClean="0">
                <a:solidFill>
                  <a:srgbClr val="000000"/>
                </a:solidFill>
                <a:latin typeface="Arial"/>
                <a:cs typeface="Arial"/>
                <a:sym typeface="Wingdings" charset="2"/>
              </a:rPr>
              <a:t>Brendan </a:t>
            </a:r>
            <a:r>
              <a:rPr lang="de-DE" sz="1600" dirty="0" err="1" smtClean="0">
                <a:solidFill>
                  <a:srgbClr val="000000"/>
                </a:solidFill>
                <a:latin typeface="Arial"/>
                <a:cs typeface="Arial"/>
                <a:sym typeface="Wingdings" charset="2"/>
              </a:rPr>
              <a:t>MacLean</a:t>
            </a:r>
            <a:endParaRPr lang="de-DE" sz="1600" dirty="0" smtClean="0">
              <a:solidFill>
                <a:srgbClr val="000000"/>
              </a:solidFill>
              <a:latin typeface="Arial"/>
              <a:cs typeface="Arial"/>
              <a:sym typeface="Wingdings" charset="2"/>
            </a:endParaRPr>
          </a:p>
          <a:p>
            <a:r>
              <a:rPr lang="de-DE" sz="16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de-DE" sz="1600" dirty="0" smtClean="0">
                <a:solidFill>
                  <a:srgbClr val="000000"/>
                </a:solidFill>
                <a:latin typeface="Arial"/>
                <a:cs typeface="Arial"/>
                <a:sym typeface="Wingdings" charset="2"/>
              </a:rPr>
              <a:t>Alana </a:t>
            </a:r>
            <a:r>
              <a:rPr lang="de-DE" sz="1600" dirty="0" err="1" smtClean="0">
                <a:solidFill>
                  <a:srgbClr val="000000"/>
                </a:solidFill>
                <a:latin typeface="Arial"/>
                <a:cs typeface="Arial"/>
                <a:sym typeface="Wingdings" charset="2"/>
              </a:rPr>
              <a:t>Killeen</a:t>
            </a:r>
            <a:endParaRPr lang="de-DE" sz="1600" dirty="0">
              <a:solidFill>
                <a:srgbClr val="000000"/>
              </a:solidFill>
              <a:latin typeface="Arial"/>
              <a:cs typeface="Arial"/>
              <a:sym typeface="Wingdings" charset="2"/>
            </a:endParaRPr>
          </a:p>
        </p:txBody>
      </p:sp>
      <p:pic>
        <p:nvPicPr>
          <p:cNvPr id="28" name="Picture 27" descr="YeastX_web_gros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984" y="5207865"/>
            <a:ext cx="1800964" cy="1302236"/>
          </a:xfrm>
          <a:prstGeom prst="rect">
            <a:avLst/>
          </a:prstGeom>
        </p:spPr>
      </p:pic>
      <p:pic>
        <p:nvPicPr>
          <p:cNvPr id="3" name="Picture 2" descr="Untitled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80" y="4717083"/>
            <a:ext cx="929717" cy="125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45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27000"/>
            <a:ext cx="9704934" cy="647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7937" y="225959"/>
            <a:ext cx="7402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</a:rPr>
              <a:t>Further complications for a </a:t>
            </a:r>
            <a:r>
              <a:rPr lang="en-US" sz="1800" b="1" dirty="0" err="1" smtClean="0">
                <a:solidFill>
                  <a:schemeClr val="bg1"/>
                </a:solidFill>
              </a:rPr>
              <a:t>phospho</a:t>
            </a:r>
            <a:r>
              <a:rPr lang="en-US" sz="1800" b="1" dirty="0" smtClean="0">
                <a:solidFill>
                  <a:schemeClr val="bg1"/>
                </a:solidFill>
              </a:rPr>
              <a:t>-analysis with SRM: Neutral Loss H</a:t>
            </a:r>
            <a:r>
              <a:rPr lang="en-US" sz="1800" b="1" baseline="-25000" dirty="0" smtClean="0">
                <a:solidFill>
                  <a:schemeClr val="bg1"/>
                </a:solidFill>
              </a:rPr>
              <a:t>3</a:t>
            </a:r>
            <a:r>
              <a:rPr lang="en-US" sz="1800" b="1" dirty="0" smtClean="0">
                <a:solidFill>
                  <a:schemeClr val="bg1"/>
                </a:solidFill>
              </a:rPr>
              <a:t>PO</a:t>
            </a:r>
            <a:r>
              <a:rPr lang="en-US" sz="1800" b="1" baseline="-25000" dirty="0" smtClean="0">
                <a:solidFill>
                  <a:schemeClr val="bg1"/>
                </a:solidFill>
              </a:rPr>
              <a:t>4</a:t>
            </a:r>
            <a:endParaRPr lang="en-US" sz="1800" b="1" baseline="-25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1488" y="809199"/>
            <a:ext cx="23238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1. Loss of H</a:t>
            </a:r>
            <a:r>
              <a:rPr lang="en-US" sz="1600" b="1" baseline="-25000" dirty="0" smtClean="0">
                <a:solidFill>
                  <a:schemeClr val="accent1"/>
                </a:solidFill>
              </a:rPr>
              <a:t>3</a:t>
            </a:r>
            <a:r>
              <a:rPr lang="en-US" sz="1600" b="1" dirty="0" smtClean="0">
                <a:solidFill>
                  <a:schemeClr val="accent1"/>
                </a:solidFill>
              </a:rPr>
              <a:t>PO</a:t>
            </a:r>
            <a:r>
              <a:rPr lang="en-US" sz="1600" b="1" baseline="-25000" dirty="0" smtClean="0">
                <a:solidFill>
                  <a:schemeClr val="accent1"/>
                </a:solidFill>
              </a:rPr>
              <a:t>4</a:t>
            </a:r>
            <a:r>
              <a:rPr lang="en-US" sz="1600" b="1" dirty="0" smtClean="0">
                <a:solidFill>
                  <a:schemeClr val="accent1"/>
                </a:solidFill>
              </a:rPr>
              <a:t> =  -98 Da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12099" y="1287046"/>
            <a:ext cx="1961759" cy="3748858"/>
            <a:chOff x="312099" y="1287046"/>
            <a:chExt cx="1961759" cy="374885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9631" y="1287046"/>
              <a:ext cx="1327302" cy="129643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5724" y="3913054"/>
              <a:ext cx="1407409" cy="760982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1136808" y="3123624"/>
              <a:ext cx="0" cy="622876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136808" y="3085524"/>
              <a:ext cx="113705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CID MS/MS</a:t>
              </a:r>
            </a:p>
            <a:p>
              <a:r>
                <a:rPr lang="en-US" sz="1600" dirty="0" smtClean="0"/>
                <a:t>-H</a:t>
              </a:r>
              <a:r>
                <a:rPr lang="en-US" sz="1600" baseline="-25000" dirty="0" smtClean="0"/>
                <a:t>3</a:t>
              </a:r>
              <a:r>
                <a:rPr lang="en-US" sz="1600" dirty="0" smtClean="0"/>
                <a:t>PO</a:t>
              </a:r>
              <a:r>
                <a:rPr lang="en-US" sz="1600" baseline="-25000" dirty="0" smtClean="0"/>
                <a:t>4</a:t>
              </a:r>
              <a:endParaRPr lang="en-US" sz="1600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70598" y="2583480"/>
              <a:ext cx="12747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err="1"/>
                <a:t>p</a:t>
              </a:r>
              <a:r>
                <a:rPr lang="en-US" sz="1400" dirty="0" err="1" smtClean="0"/>
                <a:t>hosphoserine</a:t>
              </a:r>
              <a:endParaRPr lang="en-US" sz="1400" dirty="0" smtClean="0"/>
            </a:p>
            <a:p>
              <a:pPr algn="ctr"/>
              <a:endParaRPr lang="en-US" sz="1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2099" y="4697350"/>
              <a:ext cx="14912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err="1"/>
                <a:t>d</a:t>
              </a:r>
              <a:r>
                <a:rPr lang="en-US" sz="1600" dirty="0" err="1" smtClean="0"/>
                <a:t>ehydroalanine</a:t>
              </a:r>
              <a:endParaRPr lang="en-US" sz="1600" dirty="0" smtClean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13748" y="5313409"/>
            <a:ext cx="9312412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1"/>
                </a:solidFill>
              </a:rPr>
              <a:t>Conclusion</a:t>
            </a:r>
          </a:p>
          <a:p>
            <a:pPr algn="ctr"/>
            <a:r>
              <a:rPr lang="en-US" sz="1600" dirty="0" smtClean="0"/>
              <a:t>For peptides comprising </a:t>
            </a:r>
            <a:r>
              <a:rPr lang="en-US" sz="1600" b="1" dirty="0" smtClean="0"/>
              <a:t>several possibly </a:t>
            </a:r>
            <a:r>
              <a:rPr lang="en-US" sz="1600" b="1" dirty="0"/>
              <a:t>phosphorylated </a:t>
            </a:r>
            <a:r>
              <a:rPr lang="en-US" sz="1600" b="1" dirty="0" smtClean="0"/>
              <a:t>residues </a:t>
            </a:r>
            <a:r>
              <a:rPr lang="en-US" sz="1600" dirty="0" err="1" smtClean="0"/>
              <a:t>phospho</a:t>
            </a:r>
            <a:r>
              <a:rPr lang="en-US" sz="1600" dirty="0"/>
              <a:t>-</a:t>
            </a:r>
            <a:r>
              <a:rPr lang="en-US" sz="1600" dirty="0" smtClean="0"/>
              <a:t>site </a:t>
            </a:r>
            <a:r>
              <a:rPr lang="en-US" sz="1600" b="1" dirty="0" smtClean="0"/>
              <a:t>assignments</a:t>
            </a:r>
            <a:r>
              <a:rPr lang="en-US" sz="1600" dirty="0" smtClean="0"/>
              <a:t> based exclusively on </a:t>
            </a:r>
            <a:r>
              <a:rPr lang="en-US" sz="1600" b="1" dirty="0" smtClean="0"/>
              <a:t>H</a:t>
            </a:r>
            <a:r>
              <a:rPr lang="en-US" sz="1600" b="1" baseline="-25000" dirty="0" smtClean="0"/>
              <a:t>3</a:t>
            </a:r>
            <a:r>
              <a:rPr lang="en-US" sz="1600" b="1" dirty="0" smtClean="0"/>
              <a:t>PO</a:t>
            </a:r>
            <a:r>
              <a:rPr lang="en-US" sz="1600" b="1" baseline="-25000" dirty="0" smtClean="0"/>
              <a:t>4</a:t>
            </a:r>
            <a:r>
              <a:rPr lang="en-US" sz="1600" b="1" dirty="0" smtClean="0"/>
              <a:t>-neutral loss fragment ions </a:t>
            </a:r>
            <a:r>
              <a:rPr lang="en-US" sz="1600" dirty="0" smtClean="0"/>
              <a:t>can be </a:t>
            </a:r>
            <a:r>
              <a:rPr lang="en-US" sz="1600" b="1" dirty="0" smtClean="0"/>
              <a:t>erroneous</a:t>
            </a:r>
            <a:r>
              <a:rPr lang="en-US" sz="1600" dirty="0" smtClean="0"/>
              <a:t>, </a:t>
            </a:r>
          </a:p>
          <a:p>
            <a:pPr algn="ctr"/>
            <a:r>
              <a:rPr lang="en-US" sz="1600" dirty="0" smtClean="0"/>
              <a:t>because their occurrence can also be due to a water-loss of a non-phosphorylated serine residue.</a:t>
            </a:r>
            <a:endParaRPr lang="en-US" sz="16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2387507" y="1781478"/>
            <a:ext cx="1753251" cy="3254426"/>
            <a:chOff x="2387507" y="1781478"/>
            <a:chExt cx="1753251" cy="3254426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51007" y="1781478"/>
              <a:ext cx="1332486" cy="836677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06124" y="3905819"/>
              <a:ext cx="1407409" cy="760982"/>
            </a:xfrm>
            <a:prstGeom prst="rect">
              <a:avLst/>
            </a:prstGeom>
          </p:spPr>
        </p:pic>
        <p:cxnSp>
          <p:nvCxnSpPr>
            <p:cNvPr id="18" name="Straight Arrow Connector 17"/>
            <p:cNvCxnSpPr/>
            <p:nvPr/>
          </p:nvCxnSpPr>
          <p:spPr>
            <a:xfrm>
              <a:off x="3003708" y="3136324"/>
              <a:ext cx="0" cy="622876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3003708" y="3098224"/>
              <a:ext cx="113705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CID MS/MS</a:t>
              </a:r>
            </a:p>
            <a:p>
              <a:r>
                <a:rPr lang="en-US" sz="1600" dirty="0" smtClean="0"/>
                <a:t>-H</a:t>
              </a:r>
              <a:r>
                <a:rPr lang="en-US" sz="1600" baseline="-25000" dirty="0" smtClean="0"/>
                <a:t>2</a:t>
              </a:r>
              <a:r>
                <a:rPr lang="en-US" sz="1600" dirty="0" smtClean="0"/>
                <a:t>O</a:t>
              </a:r>
              <a:endParaRPr lang="en-US" sz="1600" baseline="-250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771606" y="2596180"/>
              <a:ext cx="6335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serine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87507" y="4697350"/>
              <a:ext cx="14912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err="1"/>
                <a:t>d</a:t>
              </a:r>
              <a:r>
                <a:rPr lang="en-US" sz="1600" dirty="0" err="1" smtClean="0"/>
                <a:t>ehydroalanine</a:t>
              </a:r>
              <a:endParaRPr lang="en-US" sz="1600" dirty="0" smtClean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590843" y="968107"/>
            <a:ext cx="3196118" cy="4329001"/>
            <a:chOff x="4549129" y="953125"/>
            <a:chExt cx="3196118" cy="4329001"/>
          </a:xfrm>
        </p:grpSpPr>
        <p:grpSp>
          <p:nvGrpSpPr>
            <p:cNvPr id="23" name="Group 22"/>
            <p:cNvGrpSpPr/>
            <p:nvPr/>
          </p:nvGrpSpPr>
          <p:grpSpPr>
            <a:xfrm>
              <a:off x="4549129" y="953125"/>
              <a:ext cx="3196118" cy="4329001"/>
              <a:chOff x="4549129" y="953125"/>
              <a:chExt cx="3196118" cy="4329001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4549129" y="2197221"/>
                <a:ext cx="21852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rgbClr val="FF0000"/>
                    </a:solidFill>
                  </a:rPr>
                  <a:t>S</a:t>
                </a:r>
                <a:r>
                  <a:rPr lang="en-US" sz="2000" dirty="0" smtClean="0"/>
                  <a:t> D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S</a:t>
                </a:r>
                <a:r>
                  <a:rPr lang="en-US" sz="2000" dirty="0" smtClean="0"/>
                  <a:t> A V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S</a:t>
                </a:r>
                <a:r>
                  <a:rPr lang="en-US" sz="2000" dirty="0" smtClean="0"/>
                  <a:t> I V H L K</a:t>
                </a:r>
                <a:endParaRPr lang="en-US" sz="2000" dirty="0"/>
              </a:p>
            </p:txBody>
          </p:sp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89437" y="1337846"/>
                <a:ext cx="800100" cy="926848"/>
              </a:xfrm>
              <a:prstGeom prst="rect">
                <a:avLst/>
              </a:prstGeom>
            </p:spPr>
          </p:pic>
          <p:cxnSp>
            <p:nvCxnSpPr>
              <p:cNvPr id="27" name="Straight Connector 26"/>
              <p:cNvCxnSpPr/>
              <p:nvPr/>
            </p:nvCxnSpPr>
            <p:spPr>
              <a:xfrm>
                <a:off x="5392881" y="2159121"/>
                <a:ext cx="0" cy="5184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5392881" y="2159121"/>
                <a:ext cx="152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5285257" y="1821431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y7</a:t>
                </a:r>
                <a:endParaRPr lang="en-US" sz="1400" b="1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946704" y="4694743"/>
                <a:ext cx="756437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Q1</a:t>
                </a:r>
              </a:p>
              <a:p>
                <a:pPr algn="ctr"/>
                <a:r>
                  <a:rPr lang="en-US" sz="1600" dirty="0" smtClean="0"/>
                  <a:t>622.31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790094" y="4697350"/>
                <a:ext cx="756437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Q3</a:t>
                </a:r>
              </a:p>
              <a:p>
                <a:pPr algn="ctr"/>
                <a:r>
                  <a:rPr lang="en-US" sz="1600" dirty="0">
                    <a:solidFill>
                      <a:srgbClr val="000000"/>
                    </a:solidFill>
                  </a:rPr>
                  <a:t>785.51</a:t>
                </a:r>
              </a:p>
            </p:txBody>
          </p:sp>
          <p:cxnSp>
            <p:nvCxnSpPr>
              <p:cNvPr id="32" name="Straight Arrow Connector 31"/>
              <p:cNvCxnSpPr/>
              <p:nvPr/>
            </p:nvCxnSpPr>
            <p:spPr>
              <a:xfrm>
                <a:off x="5392881" y="2912594"/>
                <a:ext cx="0" cy="528521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5470432" y="2745720"/>
                <a:ext cx="1571163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/>
                  <a:t>y</a:t>
                </a:r>
                <a:r>
                  <a:rPr lang="en-US" sz="1600" dirty="0" smtClean="0"/>
                  <a:t>7 backbone </a:t>
                </a:r>
              </a:p>
              <a:p>
                <a:pPr algn="ctr"/>
                <a:r>
                  <a:rPr lang="en-US" sz="1600" dirty="0"/>
                  <a:t>f</a:t>
                </a:r>
                <a:r>
                  <a:rPr lang="en-US" sz="1600" dirty="0" smtClean="0"/>
                  <a:t>ragmentation &amp;</a:t>
                </a:r>
              </a:p>
              <a:p>
                <a:pPr algn="ctr"/>
                <a:r>
                  <a:rPr lang="en-US" sz="1600" dirty="0" smtClean="0"/>
                  <a:t>H</a:t>
                </a:r>
                <a:r>
                  <a:rPr lang="en-US" sz="1600" baseline="-25000" dirty="0" smtClean="0"/>
                  <a:t>3</a:t>
                </a:r>
                <a:r>
                  <a:rPr lang="en-US" sz="1600" dirty="0" smtClean="0"/>
                  <a:t>PO</a:t>
                </a:r>
                <a:r>
                  <a:rPr lang="en-US" sz="1600" baseline="-25000" dirty="0" smtClean="0"/>
                  <a:t>4</a:t>
                </a:r>
                <a:r>
                  <a:rPr lang="en-US" sz="1600" dirty="0" smtClean="0"/>
                  <a:t> loss</a:t>
                </a:r>
                <a:endParaRPr lang="en-US" sz="1600" baseline="-25000" dirty="0"/>
              </a:p>
            </p:txBody>
          </p:sp>
          <p:grpSp>
            <p:nvGrpSpPr>
              <p:cNvPr id="34" name="Group 33"/>
              <p:cNvGrpSpPr/>
              <p:nvPr/>
            </p:nvGrpSpPr>
            <p:grpSpPr>
              <a:xfrm>
                <a:off x="4916699" y="3625850"/>
                <a:ext cx="1415772" cy="622360"/>
                <a:chOff x="4916699" y="3625850"/>
                <a:chExt cx="1415772" cy="622360"/>
              </a:xfrm>
            </p:grpSpPr>
            <p:sp>
              <p:nvSpPr>
                <p:cNvPr id="39" name="TextBox 38"/>
                <p:cNvSpPr txBox="1"/>
                <p:nvPr/>
              </p:nvSpPr>
              <p:spPr>
                <a:xfrm>
                  <a:off x="4916699" y="3848100"/>
                  <a:ext cx="1415772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000" dirty="0" smtClean="0"/>
                    <a:t>V S I V H L K</a:t>
                  </a:r>
                  <a:endParaRPr lang="en-US" sz="2000" dirty="0"/>
                </a:p>
              </p:txBody>
            </p:sp>
            <p:pic>
              <p:nvPicPr>
                <p:cNvPr id="40" name="Picture 39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38750" y="3625850"/>
                  <a:ext cx="97070" cy="330036"/>
                </a:xfrm>
                <a:prstGeom prst="rect">
                  <a:avLst/>
                </a:prstGeom>
              </p:spPr>
            </p:pic>
          </p:grpSp>
          <p:cxnSp>
            <p:nvCxnSpPr>
              <p:cNvPr id="35" name="Straight Arrow Connector 34"/>
              <p:cNvCxnSpPr/>
              <p:nvPr/>
            </p:nvCxnSpPr>
            <p:spPr>
              <a:xfrm>
                <a:off x="5415057" y="4280522"/>
                <a:ext cx="480321" cy="457014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5723439" y="4197410"/>
                <a:ext cx="20218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/>
                  <a:t>t</a:t>
                </a:r>
                <a:r>
                  <a:rPr lang="en-US" sz="1600" dirty="0" smtClean="0"/>
                  <a:t>ransition coordinates</a:t>
                </a:r>
                <a:endParaRPr lang="en-US" sz="1600" baseline="-25000" dirty="0"/>
              </a:p>
            </p:txBody>
          </p:sp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48200" y="1713060"/>
                <a:ext cx="485129" cy="564334"/>
              </a:xfrm>
              <a:prstGeom prst="rect">
                <a:avLst/>
              </a:prstGeom>
            </p:spPr>
          </p:pic>
          <p:sp>
            <p:nvSpPr>
              <p:cNvPr id="38" name="TextBox 37"/>
              <p:cNvSpPr txBox="1"/>
              <p:nvPr/>
            </p:nvSpPr>
            <p:spPr>
              <a:xfrm>
                <a:off x="6188902" y="953125"/>
                <a:ext cx="1093143" cy="3847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</a:t>
                </a:r>
                <a:r>
                  <a:rPr lang="en-US" dirty="0" smtClean="0"/>
                  <a:t>xample:</a:t>
                </a:r>
                <a:endParaRPr lang="en-US" dirty="0"/>
              </a:p>
            </p:txBody>
          </p:sp>
        </p:grpSp>
        <p:sp>
          <p:nvSpPr>
            <p:cNvPr id="24" name="Freeform 23"/>
            <p:cNvSpPr/>
            <p:nvPr/>
          </p:nvSpPr>
          <p:spPr>
            <a:xfrm rot="3100526">
              <a:off x="5622631" y="1939993"/>
              <a:ext cx="298450" cy="45719"/>
            </a:xfrm>
            <a:custGeom>
              <a:avLst/>
              <a:gdLst>
                <a:gd name="connsiteX0" fmla="*/ 0 w 647700"/>
                <a:gd name="connsiteY0" fmla="*/ 146056 h 152406"/>
                <a:gd name="connsiteX1" fmla="*/ 44450 w 647700"/>
                <a:gd name="connsiteY1" fmla="*/ 6356 h 152406"/>
                <a:gd name="connsiteX2" fmla="*/ 101600 w 647700"/>
                <a:gd name="connsiteY2" fmla="*/ 146056 h 152406"/>
                <a:gd name="connsiteX3" fmla="*/ 152400 w 647700"/>
                <a:gd name="connsiteY3" fmla="*/ 12706 h 152406"/>
                <a:gd name="connsiteX4" fmla="*/ 203200 w 647700"/>
                <a:gd name="connsiteY4" fmla="*/ 139706 h 152406"/>
                <a:gd name="connsiteX5" fmla="*/ 254000 w 647700"/>
                <a:gd name="connsiteY5" fmla="*/ 12706 h 152406"/>
                <a:gd name="connsiteX6" fmla="*/ 298450 w 647700"/>
                <a:gd name="connsiteY6" fmla="*/ 133356 h 152406"/>
                <a:gd name="connsiteX7" fmla="*/ 349250 w 647700"/>
                <a:gd name="connsiteY7" fmla="*/ 6356 h 152406"/>
                <a:gd name="connsiteX8" fmla="*/ 387350 w 647700"/>
                <a:gd name="connsiteY8" fmla="*/ 139706 h 152406"/>
                <a:gd name="connsiteX9" fmla="*/ 450850 w 647700"/>
                <a:gd name="connsiteY9" fmla="*/ 6 h 152406"/>
                <a:gd name="connsiteX10" fmla="*/ 495300 w 647700"/>
                <a:gd name="connsiteY10" fmla="*/ 133356 h 152406"/>
                <a:gd name="connsiteX11" fmla="*/ 552450 w 647700"/>
                <a:gd name="connsiteY11" fmla="*/ 6356 h 152406"/>
                <a:gd name="connsiteX12" fmla="*/ 584200 w 647700"/>
                <a:gd name="connsiteY12" fmla="*/ 152406 h 152406"/>
                <a:gd name="connsiteX13" fmla="*/ 647700 w 647700"/>
                <a:gd name="connsiteY13" fmla="*/ 6356 h 15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47700" h="152406">
                  <a:moveTo>
                    <a:pt x="0" y="146056"/>
                  </a:moveTo>
                  <a:cubicBezTo>
                    <a:pt x="13758" y="76206"/>
                    <a:pt x="27517" y="6356"/>
                    <a:pt x="44450" y="6356"/>
                  </a:cubicBezTo>
                  <a:cubicBezTo>
                    <a:pt x="61383" y="6356"/>
                    <a:pt x="83609" y="144998"/>
                    <a:pt x="101600" y="146056"/>
                  </a:cubicBezTo>
                  <a:cubicBezTo>
                    <a:pt x="119591" y="147114"/>
                    <a:pt x="135467" y="13764"/>
                    <a:pt x="152400" y="12706"/>
                  </a:cubicBezTo>
                  <a:cubicBezTo>
                    <a:pt x="169333" y="11648"/>
                    <a:pt x="186267" y="139706"/>
                    <a:pt x="203200" y="139706"/>
                  </a:cubicBezTo>
                  <a:cubicBezTo>
                    <a:pt x="220133" y="139706"/>
                    <a:pt x="238125" y="13764"/>
                    <a:pt x="254000" y="12706"/>
                  </a:cubicBezTo>
                  <a:cubicBezTo>
                    <a:pt x="269875" y="11648"/>
                    <a:pt x="282575" y="134414"/>
                    <a:pt x="298450" y="133356"/>
                  </a:cubicBezTo>
                  <a:cubicBezTo>
                    <a:pt x="314325" y="132298"/>
                    <a:pt x="334433" y="5298"/>
                    <a:pt x="349250" y="6356"/>
                  </a:cubicBezTo>
                  <a:cubicBezTo>
                    <a:pt x="364067" y="7414"/>
                    <a:pt x="370417" y="140764"/>
                    <a:pt x="387350" y="139706"/>
                  </a:cubicBezTo>
                  <a:cubicBezTo>
                    <a:pt x="404283" y="138648"/>
                    <a:pt x="432859" y="1064"/>
                    <a:pt x="450850" y="6"/>
                  </a:cubicBezTo>
                  <a:cubicBezTo>
                    <a:pt x="468841" y="-1052"/>
                    <a:pt x="478367" y="132298"/>
                    <a:pt x="495300" y="133356"/>
                  </a:cubicBezTo>
                  <a:cubicBezTo>
                    <a:pt x="512233" y="134414"/>
                    <a:pt x="537633" y="3181"/>
                    <a:pt x="552450" y="6356"/>
                  </a:cubicBezTo>
                  <a:cubicBezTo>
                    <a:pt x="567267" y="9531"/>
                    <a:pt x="568325" y="152406"/>
                    <a:pt x="584200" y="152406"/>
                  </a:cubicBezTo>
                  <a:cubicBezTo>
                    <a:pt x="600075" y="152406"/>
                    <a:pt x="647700" y="6356"/>
                    <a:pt x="647700" y="6356"/>
                  </a:cubicBezTo>
                </a:path>
              </a:pathLst>
            </a:custGeom>
            <a:ln w="317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185741" y="1375945"/>
            <a:ext cx="2526395" cy="3361591"/>
            <a:chOff x="7185741" y="1375945"/>
            <a:chExt cx="2526395" cy="3361591"/>
          </a:xfrm>
        </p:grpSpPr>
        <p:grpSp>
          <p:nvGrpSpPr>
            <p:cNvPr id="42" name="Group 41"/>
            <p:cNvGrpSpPr/>
            <p:nvPr/>
          </p:nvGrpSpPr>
          <p:grpSpPr>
            <a:xfrm>
              <a:off x="7185741" y="1375945"/>
              <a:ext cx="2526395" cy="3361591"/>
              <a:chOff x="7185741" y="1375945"/>
              <a:chExt cx="2526395" cy="3361591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7225486" y="2184521"/>
                <a:ext cx="21852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rgbClr val="FF0000"/>
                    </a:solidFill>
                  </a:rPr>
                  <a:t>S</a:t>
                </a:r>
                <a:r>
                  <a:rPr lang="en-US" sz="2000" dirty="0" smtClean="0"/>
                  <a:t> D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S</a:t>
                </a:r>
                <a:r>
                  <a:rPr lang="en-US" sz="2000" dirty="0" smtClean="0"/>
                  <a:t> A V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S</a:t>
                </a:r>
                <a:r>
                  <a:rPr lang="en-US" sz="2000" dirty="0" smtClean="0"/>
                  <a:t> I V H L K</a:t>
                </a:r>
                <a:endParaRPr lang="en-US" sz="2000" dirty="0"/>
              </a:p>
            </p:txBody>
          </p:sp>
          <p:cxnSp>
            <p:nvCxnSpPr>
              <p:cNvPr id="45" name="Straight Arrow Connector 44"/>
              <p:cNvCxnSpPr/>
              <p:nvPr/>
            </p:nvCxnSpPr>
            <p:spPr>
              <a:xfrm>
                <a:off x="8126923" y="2912594"/>
                <a:ext cx="0" cy="528521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8140973" y="2745720"/>
                <a:ext cx="1571163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/>
                  <a:t>y</a:t>
                </a:r>
                <a:r>
                  <a:rPr lang="en-US" sz="1600" dirty="0" smtClean="0"/>
                  <a:t>7 backbone </a:t>
                </a:r>
              </a:p>
              <a:p>
                <a:pPr algn="ctr"/>
                <a:r>
                  <a:rPr lang="en-US" sz="1600" dirty="0" smtClean="0"/>
                  <a:t>fragmentation &amp;</a:t>
                </a:r>
              </a:p>
              <a:p>
                <a:pPr algn="ctr"/>
                <a:r>
                  <a:rPr lang="en-US" sz="1600" dirty="0" smtClean="0"/>
                  <a:t>H</a:t>
                </a:r>
                <a:r>
                  <a:rPr lang="en-US" sz="1600" baseline="-25000" dirty="0" smtClean="0"/>
                  <a:t>2</a:t>
                </a:r>
                <a:r>
                  <a:rPr lang="en-US" sz="1600" dirty="0" smtClean="0"/>
                  <a:t>O loss on S75</a:t>
                </a:r>
                <a:endParaRPr lang="en-US" sz="1600" baseline="-25000" dirty="0"/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>
                <a:off x="8072484" y="2133721"/>
                <a:ext cx="0" cy="5184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8072484" y="2133721"/>
                <a:ext cx="152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/>
              <p:cNvSpPr txBox="1"/>
              <p:nvPr/>
            </p:nvSpPr>
            <p:spPr>
              <a:xfrm>
                <a:off x="7964860" y="1796031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y7</a:t>
                </a:r>
                <a:endParaRPr lang="en-US" sz="1400" b="1" dirty="0"/>
              </a:p>
            </p:txBody>
          </p:sp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185741" y="1375945"/>
                <a:ext cx="778172" cy="901447"/>
              </a:xfrm>
              <a:prstGeom prst="rect">
                <a:avLst/>
              </a:prstGeom>
            </p:spPr>
          </p:pic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329062" y="1821431"/>
                <a:ext cx="399967" cy="455962"/>
              </a:xfrm>
              <a:prstGeom prst="rect">
                <a:avLst/>
              </a:prstGeom>
            </p:spPr>
          </p:pic>
          <p:grpSp>
            <p:nvGrpSpPr>
              <p:cNvPr id="52" name="Group 51"/>
              <p:cNvGrpSpPr/>
              <p:nvPr/>
            </p:nvGrpSpPr>
            <p:grpSpPr>
              <a:xfrm>
                <a:off x="7585487" y="3625850"/>
                <a:ext cx="1415772" cy="622360"/>
                <a:chOff x="7585487" y="3667235"/>
                <a:chExt cx="1415772" cy="622360"/>
              </a:xfrm>
            </p:grpSpPr>
            <p:sp>
              <p:nvSpPr>
                <p:cNvPr id="55" name="TextBox 54"/>
                <p:cNvSpPr txBox="1"/>
                <p:nvPr/>
              </p:nvSpPr>
              <p:spPr>
                <a:xfrm>
                  <a:off x="7585487" y="3889485"/>
                  <a:ext cx="1415772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000" dirty="0" smtClean="0"/>
                    <a:t>V S I V H L K</a:t>
                  </a:r>
                  <a:endParaRPr lang="en-US" sz="2000" dirty="0"/>
                </a:p>
              </p:txBody>
            </p:sp>
            <p:pic>
              <p:nvPicPr>
                <p:cNvPr id="56" name="Picture 5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907538" y="3667235"/>
                  <a:ext cx="97070" cy="330036"/>
                </a:xfrm>
                <a:prstGeom prst="rect">
                  <a:avLst/>
                </a:prstGeom>
              </p:spPr>
            </p:pic>
          </p:grpSp>
          <p:cxnSp>
            <p:nvCxnSpPr>
              <p:cNvPr id="53" name="Straight Arrow Connector 52"/>
              <p:cNvCxnSpPr/>
              <p:nvPr/>
            </p:nvCxnSpPr>
            <p:spPr>
              <a:xfrm flipH="1">
                <a:off x="7648987" y="4340395"/>
                <a:ext cx="452478" cy="397141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7432898" y="1745231"/>
                <a:ext cx="28655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O</a:t>
                </a:r>
                <a:endParaRPr lang="en-US" sz="1200" dirty="0"/>
              </a:p>
            </p:txBody>
          </p:sp>
        </p:grpSp>
        <p:sp>
          <p:nvSpPr>
            <p:cNvPr id="43" name="Freeform 42"/>
            <p:cNvSpPr/>
            <p:nvPr/>
          </p:nvSpPr>
          <p:spPr>
            <a:xfrm rot="3100526">
              <a:off x="8264229" y="1944226"/>
              <a:ext cx="298450" cy="45719"/>
            </a:xfrm>
            <a:custGeom>
              <a:avLst/>
              <a:gdLst>
                <a:gd name="connsiteX0" fmla="*/ 0 w 647700"/>
                <a:gd name="connsiteY0" fmla="*/ 146056 h 152406"/>
                <a:gd name="connsiteX1" fmla="*/ 44450 w 647700"/>
                <a:gd name="connsiteY1" fmla="*/ 6356 h 152406"/>
                <a:gd name="connsiteX2" fmla="*/ 101600 w 647700"/>
                <a:gd name="connsiteY2" fmla="*/ 146056 h 152406"/>
                <a:gd name="connsiteX3" fmla="*/ 152400 w 647700"/>
                <a:gd name="connsiteY3" fmla="*/ 12706 h 152406"/>
                <a:gd name="connsiteX4" fmla="*/ 203200 w 647700"/>
                <a:gd name="connsiteY4" fmla="*/ 139706 h 152406"/>
                <a:gd name="connsiteX5" fmla="*/ 254000 w 647700"/>
                <a:gd name="connsiteY5" fmla="*/ 12706 h 152406"/>
                <a:gd name="connsiteX6" fmla="*/ 298450 w 647700"/>
                <a:gd name="connsiteY6" fmla="*/ 133356 h 152406"/>
                <a:gd name="connsiteX7" fmla="*/ 349250 w 647700"/>
                <a:gd name="connsiteY7" fmla="*/ 6356 h 152406"/>
                <a:gd name="connsiteX8" fmla="*/ 387350 w 647700"/>
                <a:gd name="connsiteY8" fmla="*/ 139706 h 152406"/>
                <a:gd name="connsiteX9" fmla="*/ 450850 w 647700"/>
                <a:gd name="connsiteY9" fmla="*/ 6 h 152406"/>
                <a:gd name="connsiteX10" fmla="*/ 495300 w 647700"/>
                <a:gd name="connsiteY10" fmla="*/ 133356 h 152406"/>
                <a:gd name="connsiteX11" fmla="*/ 552450 w 647700"/>
                <a:gd name="connsiteY11" fmla="*/ 6356 h 152406"/>
                <a:gd name="connsiteX12" fmla="*/ 584200 w 647700"/>
                <a:gd name="connsiteY12" fmla="*/ 152406 h 152406"/>
                <a:gd name="connsiteX13" fmla="*/ 647700 w 647700"/>
                <a:gd name="connsiteY13" fmla="*/ 6356 h 15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47700" h="152406">
                  <a:moveTo>
                    <a:pt x="0" y="146056"/>
                  </a:moveTo>
                  <a:cubicBezTo>
                    <a:pt x="13758" y="76206"/>
                    <a:pt x="27517" y="6356"/>
                    <a:pt x="44450" y="6356"/>
                  </a:cubicBezTo>
                  <a:cubicBezTo>
                    <a:pt x="61383" y="6356"/>
                    <a:pt x="83609" y="144998"/>
                    <a:pt x="101600" y="146056"/>
                  </a:cubicBezTo>
                  <a:cubicBezTo>
                    <a:pt x="119591" y="147114"/>
                    <a:pt x="135467" y="13764"/>
                    <a:pt x="152400" y="12706"/>
                  </a:cubicBezTo>
                  <a:cubicBezTo>
                    <a:pt x="169333" y="11648"/>
                    <a:pt x="186267" y="139706"/>
                    <a:pt x="203200" y="139706"/>
                  </a:cubicBezTo>
                  <a:cubicBezTo>
                    <a:pt x="220133" y="139706"/>
                    <a:pt x="238125" y="13764"/>
                    <a:pt x="254000" y="12706"/>
                  </a:cubicBezTo>
                  <a:cubicBezTo>
                    <a:pt x="269875" y="11648"/>
                    <a:pt x="282575" y="134414"/>
                    <a:pt x="298450" y="133356"/>
                  </a:cubicBezTo>
                  <a:cubicBezTo>
                    <a:pt x="314325" y="132298"/>
                    <a:pt x="334433" y="5298"/>
                    <a:pt x="349250" y="6356"/>
                  </a:cubicBezTo>
                  <a:cubicBezTo>
                    <a:pt x="364067" y="7414"/>
                    <a:pt x="370417" y="140764"/>
                    <a:pt x="387350" y="139706"/>
                  </a:cubicBezTo>
                  <a:cubicBezTo>
                    <a:pt x="404283" y="138648"/>
                    <a:pt x="432859" y="1064"/>
                    <a:pt x="450850" y="6"/>
                  </a:cubicBezTo>
                  <a:cubicBezTo>
                    <a:pt x="468841" y="-1052"/>
                    <a:pt x="478367" y="132298"/>
                    <a:pt x="495300" y="133356"/>
                  </a:cubicBezTo>
                  <a:cubicBezTo>
                    <a:pt x="512233" y="134414"/>
                    <a:pt x="537633" y="3181"/>
                    <a:pt x="552450" y="6356"/>
                  </a:cubicBezTo>
                  <a:cubicBezTo>
                    <a:pt x="567267" y="9531"/>
                    <a:pt x="568325" y="152406"/>
                    <a:pt x="584200" y="152406"/>
                  </a:cubicBezTo>
                  <a:cubicBezTo>
                    <a:pt x="600075" y="152406"/>
                    <a:pt x="647700" y="6356"/>
                    <a:pt x="647700" y="6356"/>
                  </a:cubicBezTo>
                </a:path>
              </a:pathLst>
            </a:custGeom>
            <a:ln w="317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70536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43706" y="3574401"/>
            <a:ext cx="622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[S70]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710706" y="3574401"/>
            <a:ext cx="622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[S72]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7556826" y="3574401"/>
            <a:ext cx="622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[S75]</a:t>
            </a:r>
            <a:endParaRPr lang="en-US" sz="1600" dirty="0"/>
          </a:p>
        </p:txBody>
      </p:sp>
      <p:pic>
        <p:nvPicPr>
          <p:cNvPr id="7" name="Picture 6" descr="Screen shot 2011-07-29 at 4.05.3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91" y="3935286"/>
            <a:ext cx="8098109" cy="26829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55471" y="142174"/>
            <a:ext cx="4889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</a:t>
            </a:r>
            <a:r>
              <a:rPr lang="en-US" sz="1600" dirty="0" smtClean="0"/>
              <a:t>xample for H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PO</a:t>
            </a:r>
            <a:r>
              <a:rPr lang="en-US" sz="1600" baseline="-25000" dirty="0" smtClean="0"/>
              <a:t>4</a:t>
            </a:r>
            <a:r>
              <a:rPr lang="en-US" sz="1600" dirty="0" smtClean="0"/>
              <a:t> (-98 Da) phosphate loss interference</a:t>
            </a:r>
            <a:endParaRPr lang="en-US" sz="16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743071"/>
              </p:ext>
            </p:extLst>
          </p:nvPr>
        </p:nvGraphicFramePr>
        <p:xfrm>
          <a:off x="139700" y="526895"/>
          <a:ext cx="9652002" cy="29565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054102"/>
                <a:gridCol w="508000"/>
                <a:gridCol w="546100"/>
                <a:gridCol w="749300"/>
                <a:gridCol w="698500"/>
                <a:gridCol w="688340"/>
                <a:gridCol w="693420"/>
                <a:gridCol w="693420"/>
                <a:gridCol w="693420"/>
                <a:gridCol w="693420"/>
                <a:gridCol w="693420"/>
                <a:gridCol w="693420"/>
                <a:gridCol w="756920"/>
                <a:gridCol w="490220"/>
              </a:tblGrid>
              <a:tr h="25400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peptide sequence</a:t>
                      </a:r>
                      <a:endParaRPr lang="en-US" sz="10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/>
                        <a:t>Phos</a:t>
                      </a:r>
                      <a:r>
                        <a:rPr lang="en-US" sz="1000" dirty="0" smtClean="0"/>
                        <a:t>-pho-</a:t>
                      </a:r>
                    </a:p>
                    <a:p>
                      <a:pPr algn="ctr"/>
                      <a:r>
                        <a:rPr lang="en-US" sz="1000" dirty="0" smtClean="0"/>
                        <a:t>site</a:t>
                      </a:r>
                      <a:endParaRPr lang="en-US" sz="10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pre-cursor</a:t>
                      </a:r>
                    </a:p>
                    <a:p>
                      <a:pPr algn="ctr"/>
                      <a:r>
                        <a:rPr lang="en-US" sz="1000" dirty="0" smtClean="0"/>
                        <a:t>m/z</a:t>
                      </a:r>
                      <a:endParaRPr lang="en-US" sz="10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y10</a:t>
                      </a:r>
                      <a:r>
                        <a:rPr lang="en-US" sz="1000" baseline="0" dirty="0" smtClean="0"/>
                        <a:t> </a:t>
                      </a:r>
                      <a:endParaRPr lang="en-US" sz="1000" dirty="0" smtClean="0"/>
                    </a:p>
                    <a:p>
                      <a:pPr algn="ctr"/>
                      <a:r>
                        <a:rPr lang="en-US" sz="1000" dirty="0" smtClean="0"/>
                        <a:t>y10-H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b1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b1-H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  <a:endParaRPr lang="en-US" sz="1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y9</a:t>
                      </a:r>
                    </a:p>
                    <a:p>
                      <a:pPr algn="ctr"/>
                      <a:r>
                        <a:rPr lang="en-US" sz="1000" dirty="0" smtClean="0"/>
                        <a:t>y9-H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b2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b2-H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  <a:endParaRPr lang="en-US" sz="1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y8</a:t>
                      </a:r>
                      <a:r>
                        <a:rPr lang="en-US" sz="1000" baseline="0" dirty="0" smtClean="0"/>
                        <a:t> </a:t>
                      </a:r>
                      <a:endParaRPr lang="en-US" sz="1000" dirty="0" smtClean="0"/>
                    </a:p>
                    <a:p>
                      <a:pPr algn="ctr"/>
                      <a:r>
                        <a:rPr lang="en-US" sz="1000" dirty="0" smtClean="0"/>
                        <a:t>y8-H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b3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b3-H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  <a:endParaRPr lang="en-US" sz="1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y7</a:t>
                      </a:r>
                      <a:r>
                        <a:rPr lang="en-US" sz="1000" baseline="0" dirty="0" smtClean="0"/>
                        <a:t> </a:t>
                      </a:r>
                      <a:endParaRPr lang="en-US" sz="1000" dirty="0" smtClean="0"/>
                    </a:p>
                    <a:p>
                      <a:pPr algn="ctr"/>
                      <a:r>
                        <a:rPr lang="en-US" sz="1000" dirty="0" smtClean="0"/>
                        <a:t>y7-H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b4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b4-H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  <a:endParaRPr lang="en-US" sz="1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y6</a:t>
                      </a:r>
                      <a:r>
                        <a:rPr lang="en-US" sz="1000" baseline="0" dirty="0" smtClean="0"/>
                        <a:t> </a:t>
                      </a:r>
                      <a:endParaRPr lang="en-US" sz="1000" dirty="0" smtClean="0"/>
                    </a:p>
                    <a:p>
                      <a:pPr algn="ctr"/>
                      <a:r>
                        <a:rPr lang="en-US" sz="1000" dirty="0" smtClean="0"/>
                        <a:t>y6-H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b5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b5-H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  <a:endParaRPr lang="en-US" sz="1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y5</a:t>
                      </a:r>
                      <a:r>
                        <a:rPr lang="en-US" sz="1000" baseline="0" dirty="0" smtClean="0"/>
                        <a:t> </a:t>
                      </a:r>
                      <a:endParaRPr lang="en-US" sz="1000" dirty="0" smtClean="0"/>
                    </a:p>
                    <a:p>
                      <a:pPr algn="ctr"/>
                      <a:r>
                        <a:rPr lang="en-US" sz="1000" dirty="0" smtClean="0"/>
                        <a:t>y5-H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b6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b6-H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  <a:endParaRPr lang="en-US" sz="1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y4</a:t>
                      </a:r>
                      <a:r>
                        <a:rPr lang="en-US" sz="1000" baseline="0" dirty="0" smtClean="0"/>
                        <a:t> </a:t>
                      </a:r>
                      <a:endParaRPr lang="en-US" sz="1000" dirty="0" smtClean="0"/>
                    </a:p>
                    <a:p>
                      <a:pPr algn="ctr"/>
                      <a:r>
                        <a:rPr lang="en-US" sz="1000" dirty="0" smtClean="0"/>
                        <a:t>y4-H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b7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b7-H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  <a:endParaRPr lang="en-US" sz="1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y3</a:t>
                      </a:r>
                      <a:r>
                        <a:rPr lang="en-US" sz="1000" baseline="0" dirty="0" smtClean="0"/>
                        <a:t> </a:t>
                      </a:r>
                      <a:endParaRPr lang="en-US" sz="1000" dirty="0" smtClean="0"/>
                    </a:p>
                    <a:p>
                      <a:pPr algn="ctr"/>
                      <a:r>
                        <a:rPr lang="en-US" sz="1000" dirty="0" smtClean="0"/>
                        <a:t>y3-H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b8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b8-H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  <a:endParaRPr lang="en-US" sz="1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y2</a:t>
                      </a:r>
                      <a:r>
                        <a:rPr lang="en-US" sz="1000" baseline="0" dirty="0" smtClean="0"/>
                        <a:t> </a:t>
                      </a:r>
                      <a:endParaRPr lang="en-US" sz="1000" dirty="0" smtClean="0"/>
                    </a:p>
                    <a:p>
                      <a:pPr algn="ctr"/>
                      <a:r>
                        <a:rPr lang="en-US" sz="1000" dirty="0" smtClean="0"/>
                        <a:t>y2-H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b9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b9-H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  <a:endParaRPr lang="en-US" sz="1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y1</a:t>
                      </a:r>
                    </a:p>
                    <a:p>
                      <a:pPr algn="ctr"/>
                      <a:r>
                        <a:rPr lang="en-US" sz="1000" dirty="0" smtClean="0"/>
                        <a:t>y1-H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b10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b10-H</a:t>
                      </a:r>
                      <a:r>
                        <a:rPr lang="en-US" sz="1000" baseline="-25000" dirty="0" smtClean="0"/>
                        <a:t>3</a:t>
                      </a:r>
                      <a:r>
                        <a:rPr lang="en-US" sz="1000" dirty="0" smtClean="0"/>
                        <a:t>PO</a:t>
                      </a:r>
                      <a:r>
                        <a:rPr lang="en-US" sz="1000" baseline="-25000" dirty="0" smtClean="0"/>
                        <a:t>4</a:t>
                      </a:r>
                      <a:endParaRPr lang="en-US" sz="1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/>
                        <a:t>rt</a:t>
                      </a:r>
                      <a:r>
                        <a:rPr lang="en-US" sz="1000" dirty="0" smtClean="0"/>
                        <a:t>[min]</a:t>
                      </a:r>
                    </a:p>
                  </a:txBody>
                  <a:tcPr marL="99060" marR="99060" anchor="ctr"/>
                </a:tc>
              </a:tr>
              <a:tr h="428732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S[p]</a:t>
                      </a:r>
                      <a:r>
                        <a:rPr lang="en-US" sz="1000" dirty="0" smtClean="0"/>
                        <a:t>DSAVSIVHLK</a:t>
                      </a:r>
                      <a:endParaRPr lang="en-US" sz="1000" dirty="0"/>
                    </a:p>
                  </a:txBody>
                  <a:tcPr marL="99060" marR="990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[S70]</a:t>
                      </a:r>
                      <a:endParaRPr lang="en-US" sz="1000" dirty="0"/>
                    </a:p>
                  </a:txBody>
                  <a:tcPr marL="99060" marR="990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622.31</a:t>
                      </a:r>
                      <a:endParaRPr lang="en-US" sz="1000" dirty="0"/>
                    </a:p>
                  </a:txBody>
                  <a:tcPr marL="99060" marR="990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1076.62 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961.59  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874.56 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370.06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252.09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803.52 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441.1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343.12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704.45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540.17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442.19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617.42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627.20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529.23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504.27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740.29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642.31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405.27 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839.35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741.38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976.41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878.44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1089.50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991.52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14.6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873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SD</a:t>
                      </a:r>
                      <a:r>
                        <a:rPr lang="en-US" sz="1000" b="1" dirty="0" smtClean="0"/>
                        <a:t>S[p]</a:t>
                      </a:r>
                      <a:r>
                        <a:rPr lang="en-US" sz="1000" dirty="0" smtClean="0"/>
                        <a:t>AVSIVHLK</a:t>
                      </a:r>
                      <a:endParaRPr lang="en-US" sz="1000" dirty="0"/>
                    </a:p>
                  </a:txBody>
                  <a:tcPr marL="99060" marR="990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[S72]</a:t>
                      </a:r>
                      <a:endParaRPr lang="en-US" sz="1000" dirty="0"/>
                    </a:p>
                  </a:txBody>
                  <a:tcPr marL="99060" marR="990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622.31</a:t>
                      </a:r>
                      <a:endParaRPr lang="en-US" sz="1000" dirty="0"/>
                    </a:p>
                  </a:txBody>
                  <a:tcPr marL="99060" marR="990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1156.59  1058.61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1041.56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943.53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874.56 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370.06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252.09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803.52 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441.1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343.12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704.45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540.17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442.19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617.42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627.20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529.23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504.27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740.29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642.31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405.27 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839.35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741.38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976.41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878.44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1089.50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991.52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14.3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873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SDSAV</a:t>
                      </a:r>
                      <a:r>
                        <a:rPr lang="en-US" sz="1000" b="1" dirty="0" smtClean="0"/>
                        <a:t>S[p]</a:t>
                      </a:r>
                      <a:r>
                        <a:rPr lang="en-US" sz="1000" dirty="0" smtClean="0"/>
                        <a:t>IVHLK</a:t>
                      </a:r>
                      <a:endParaRPr lang="en-US" sz="1000" dirty="0"/>
                    </a:p>
                  </a:txBody>
                  <a:tcPr marL="99060" marR="990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[S75]</a:t>
                      </a:r>
                      <a:endParaRPr lang="en-US" sz="1000" dirty="0"/>
                    </a:p>
                  </a:txBody>
                  <a:tcPr marL="99060" marR="990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622.31</a:t>
                      </a:r>
                      <a:endParaRPr lang="en-US" sz="1000" dirty="0"/>
                    </a:p>
                  </a:txBody>
                  <a:tcPr marL="99060" marR="990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1156.59  1058.61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1041.56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943.53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0000"/>
                          </a:solidFill>
                        </a:rPr>
                        <a:t>954.53  856.55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290.10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0000"/>
                          </a:solidFill>
                        </a:rPr>
                        <a:t>883.49  785.51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361.14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0000"/>
                          </a:solidFill>
                        </a:rPr>
                        <a:t>784.42</a:t>
                      </a:r>
                      <a:r>
                        <a:rPr lang="en-US" sz="1000" baseline="0" dirty="0" smtClean="0">
                          <a:solidFill>
                            <a:srgbClr val="FF0000"/>
                          </a:solidFill>
                        </a:rPr>
                        <a:t>  686.44</a:t>
                      </a:r>
                    </a:p>
                    <a:p>
                      <a:pPr algn="ctr"/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460.20</a:t>
                      </a:r>
                    </a:p>
                    <a:p>
                      <a:pPr algn="ctr"/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617.42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627.20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529.23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504.27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740.29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642.31</a:t>
                      </a: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405.27 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839.35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741.38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976.41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878.44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1089.50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991.52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14.9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6337300" y="3574401"/>
            <a:ext cx="2717800" cy="3043795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432740" y="6387561"/>
            <a:ext cx="43165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72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>
            <a:off x="1680291" y="3105201"/>
            <a:ext cx="0" cy="55409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769191" y="3074518"/>
            <a:ext cx="11370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CID MS/MS</a:t>
            </a:r>
          </a:p>
          <a:p>
            <a:r>
              <a:rPr lang="en-US" sz="1600" dirty="0" smtClean="0"/>
              <a:t>-HPO</a:t>
            </a:r>
            <a:r>
              <a:rPr lang="en-US" sz="1600" baseline="-25000" dirty="0" smtClean="0"/>
              <a:t>3</a:t>
            </a:r>
            <a:endParaRPr lang="en-US" sz="1600" baseline="-25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807" y="3723082"/>
            <a:ext cx="1466968" cy="9211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37738" y="4618801"/>
            <a:ext cx="6955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s</a:t>
            </a:r>
            <a:r>
              <a:rPr lang="en-US" sz="1600" dirty="0" smtClean="0"/>
              <a:t>erine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6807" y="5468945"/>
            <a:ext cx="8110561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4F81BD"/>
                </a:solidFill>
              </a:rPr>
              <a:t>Conclusion</a:t>
            </a:r>
            <a:r>
              <a:rPr lang="en-US" sz="1600" b="1" dirty="0" smtClean="0"/>
              <a:t> </a:t>
            </a:r>
            <a:endParaRPr lang="en-US" sz="1600" b="1" dirty="0"/>
          </a:p>
          <a:p>
            <a:pPr algn="ctr"/>
            <a:r>
              <a:rPr lang="en-US" sz="1600" dirty="0" smtClean="0"/>
              <a:t>For </a:t>
            </a:r>
            <a:r>
              <a:rPr lang="en-US" sz="1600" dirty="0"/>
              <a:t>peptides </a:t>
            </a:r>
            <a:r>
              <a:rPr lang="en-US" sz="1600" dirty="0" smtClean="0"/>
              <a:t>comprising </a:t>
            </a:r>
            <a:r>
              <a:rPr lang="en-US" sz="1600" b="1" dirty="0"/>
              <a:t>several possibly phosphorylated residues </a:t>
            </a:r>
            <a:r>
              <a:rPr lang="en-US" sz="1600" dirty="0" err="1" smtClean="0"/>
              <a:t>phospho</a:t>
            </a:r>
            <a:r>
              <a:rPr lang="en-US" sz="1600" dirty="0" smtClean="0"/>
              <a:t>-site </a:t>
            </a:r>
            <a:r>
              <a:rPr lang="en-US" sz="1600" b="1" dirty="0" smtClean="0"/>
              <a:t>assignments</a:t>
            </a:r>
            <a:r>
              <a:rPr lang="en-US" sz="1600" dirty="0" smtClean="0"/>
              <a:t> </a:t>
            </a:r>
            <a:r>
              <a:rPr lang="en-US" sz="1600" dirty="0"/>
              <a:t>based </a:t>
            </a:r>
            <a:r>
              <a:rPr lang="en-US" sz="1600" dirty="0" smtClean="0"/>
              <a:t>exclusively on </a:t>
            </a:r>
            <a:r>
              <a:rPr lang="en-US" sz="1600" b="1" dirty="0" smtClean="0"/>
              <a:t>fragment </a:t>
            </a:r>
            <a:r>
              <a:rPr lang="en-US" sz="1600" b="1" dirty="0"/>
              <a:t>ions </a:t>
            </a:r>
            <a:r>
              <a:rPr lang="en-US" sz="1600" b="1" dirty="0" smtClean="0"/>
              <a:t>NOT carrying the phosphate group </a:t>
            </a:r>
            <a:r>
              <a:rPr lang="en-US" sz="1600" dirty="0" smtClean="0"/>
              <a:t>can </a:t>
            </a:r>
            <a:r>
              <a:rPr lang="en-US" sz="1600" dirty="0"/>
              <a:t>be </a:t>
            </a:r>
            <a:r>
              <a:rPr lang="en-US" sz="1600" b="1" dirty="0"/>
              <a:t>erroneous</a:t>
            </a:r>
            <a:r>
              <a:rPr lang="en-US" sz="1600" dirty="0"/>
              <a:t>, </a:t>
            </a:r>
            <a:endParaRPr lang="en-US" sz="1600" dirty="0" smtClean="0"/>
          </a:p>
          <a:p>
            <a:pPr algn="ctr"/>
            <a:r>
              <a:rPr lang="en-US" sz="1600" dirty="0" smtClean="0"/>
              <a:t>because </a:t>
            </a:r>
            <a:r>
              <a:rPr lang="en-US" sz="1600" dirty="0"/>
              <a:t>their occurrence can also be due to a </a:t>
            </a:r>
            <a:r>
              <a:rPr lang="en-US" sz="1600" dirty="0" smtClean="0"/>
              <a:t>neutral loss of HPO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298" y="1223991"/>
            <a:ext cx="1327302" cy="12964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42326" y="2520425"/>
            <a:ext cx="14233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/>
              <a:t>phosphoserine</a:t>
            </a:r>
            <a:endParaRPr lang="en-US" sz="16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19412" y="794638"/>
            <a:ext cx="22545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2</a:t>
            </a:r>
            <a:r>
              <a:rPr lang="en-US" sz="1600" b="1" dirty="0" smtClean="0">
                <a:solidFill>
                  <a:schemeClr val="accent1"/>
                </a:solidFill>
              </a:rPr>
              <a:t>. Loss of HPO</a:t>
            </a:r>
            <a:r>
              <a:rPr lang="en-US" sz="1600" b="1" baseline="-25000" dirty="0" smtClean="0">
                <a:solidFill>
                  <a:schemeClr val="accent1"/>
                </a:solidFill>
              </a:rPr>
              <a:t>3</a:t>
            </a:r>
            <a:r>
              <a:rPr lang="en-US" sz="1600" b="1" dirty="0" smtClean="0">
                <a:solidFill>
                  <a:schemeClr val="accent1"/>
                </a:solidFill>
              </a:rPr>
              <a:t> =  -80 Da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pic>
        <p:nvPicPr>
          <p:cNvPr id="12" name="Picture 11" descr="IMSB logo fuer Tina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27000"/>
            <a:ext cx="9704934" cy="6477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27937" y="225959"/>
            <a:ext cx="7328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</a:rPr>
              <a:t>Further complications for a </a:t>
            </a:r>
            <a:r>
              <a:rPr lang="en-US" sz="1800" b="1" dirty="0" err="1" smtClean="0">
                <a:solidFill>
                  <a:schemeClr val="bg1"/>
                </a:solidFill>
              </a:rPr>
              <a:t>phospho</a:t>
            </a:r>
            <a:r>
              <a:rPr lang="en-US" sz="1800" b="1" dirty="0" smtClean="0">
                <a:solidFill>
                  <a:schemeClr val="bg1"/>
                </a:solidFill>
              </a:rPr>
              <a:t>-analysis with SRM: Neutral Loss HPO</a:t>
            </a:r>
            <a:r>
              <a:rPr lang="en-US" sz="1800" b="1" baseline="-25000" dirty="0" smtClean="0">
                <a:solidFill>
                  <a:schemeClr val="bg1"/>
                </a:solidFill>
              </a:rPr>
              <a:t>3</a:t>
            </a:r>
            <a:endParaRPr lang="en-US" sz="1800" b="1" baseline="-25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432740" y="6387561"/>
            <a:ext cx="43165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flipV="1">
            <a:off x="1314450" y="1223987"/>
            <a:ext cx="565150" cy="8677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flipV="1">
            <a:off x="1644650" y="1337845"/>
            <a:ext cx="565150" cy="3620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2228" y="1285840"/>
            <a:ext cx="723125" cy="837679"/>
          </a:xfrm>
          <a:prstGeom prst="rect">
            <a:avLst/>
          </a:prstGeom>
        </p:spPr>
      </p:pic>
      <p:sp>
        <p:nvSpPr>
          <p:cNvPr id="18" name="Freeform 17"/>
          <p:cNvSpPr/>
          <p:nvPr/>
        </p:nvSpPr>
        <p:spPr>
          <a:xfrm>
            <a:off x="1581150" y="1650511"/>
            <a:ext cx="298450" cy="45719"/>
          </a:xfrm>
          <a:custGeom>
            <a:avLst/>
            <a:gdLst>
              <a:gd name="connsiteX0" fmla="*/ 0 w 647700"/>
              <a:gd name="connsiteY0" fmla="*/ 146056 h 152406"/>
              <a:gd name="connsiteX1" fmla="*/ 44450 w 647700"/>
              <a:gd name="connsiteY1" fmla="*/ 6356 h 152406"/>
              <a:gd name="connsiteX2" fmla="*/ 101600 w 647700"/>
              <a:gd name="connsiteY2" fmla="*/ 146056 h 152406"/>
              <a:gd name="connsiteX3" fmla="*/ 152400 w 647700"/>
              <a:gd name="connsiteY3" fmla="*/ 12706 h 152406"/>
              <a:gd name="connsiteX4" fmla="*/ 203200 w 647700"/>
              <a:gd name="connsiteY4" fmla="*/ 139706 h 152406"/>
              <a:gd name="connsiteX5" fmla="*/ 254000 w 647700"/>
              <a:gd name="connsiteY5" fmla="*/ 12706 h 152406"/>
              <a:gd name="connsiteX6" fmla="*/ 298450 w 647700"/>
              <a:gd name="connsiteY6" fmla="*/ 133356 h 152406"/>
              <a:gd name="connsiteX7" fmla="*/ 349250 w 647700"/>
              <a:gd name="connsiteY7" fmla="*/ 6356 h 152406"/>
              <a:gd name="connsiteX8" fmla="*/ 387350 w 647700"/>
              <a:gd name="connsiteY8" fmla="*/ 139706 h 152406"/>
              <a:gd name="connsiteX9" fmla="*/ 450850 w 647700"/>
              <a:gd name="connsiteY9" fmla="*/ 6 h 152406"/>
              <a:gd name="connsiteX10" fmla="*/ 495300 w 647700"/>
              <a:gd name="connsiteY10" fmla="*/ 133356 h 152406"/>
              <a:gd name="connsiteX11" fmla="*/ 552450 w 647700"/>
              <a:gd name="connsiteY11" fmla="*/ 6356 h 152406"/>
              <a:gd name="connsiteX12" fmla="*/ 584200 w 647700"/>
              <a:gd name="connsiteY12" fmla="*/ 152406 h 152406"/>
              <a:gd name="connsiteX13" fmla="*/ 647700 w 647700"/>
              <a:gd name="connsiteY13" fmla="*/ 6356 h 152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7700" h="152406">
                <a:moveTo>
                  <a:pt x="0" y="146056"/>
                </a:moveTo>
                <a:cubicBezTo>
                  <a:pt x="13758" y="76206"/>
                  <a:pt x="27517" y="6356"/>
                  <a:pt x="44450" y="6356"/>
                </a:cubicBezTo>
                <a:cubicBezTo>
                  <a:pt x="61383" y="6356"/>
                  <a:pt x="83609" y="144998"/>
                  <a:pt x="101600" y="146056"/>
                </a:cubicBezTo>
                <a:cubicBezTo>
                  <a:pt x="119591" y="147114"/>
                  <a:pt x="135467" y="13764"/>
                  <a:pt x="152400" y="12706"/>
                </a:cubicBezTo>
                <a:cubicBezTo>
                  <a:pt x="169333" y="11648"/>
                  <a:pt x="186267" y="139706"/>
                  <a:pt x="203200" y="139706"/>
                </a:cubicBezTo>
                <a:cubicBezTo>
                  <a:pt x="220133" y="139706"/>
                  <a:pt x="238125" y="13764"/>
                  <a:pt x="254000" y="12706"/>
                </a:cubicBezTo>
                <a:cubicBezTo>
                  <a:pt x="269875" y="11648"/>
                  <a:pt x="282575" y="134414"/>
                  <a:pt x="298450" y="133356"/>
                </a:cubicBezTo>
                <a:cubicBezTo>
                  <a:pt x="314325" y="132298"/>
                  <a:pt x="334433" y="5298"/>
                  <a:pt x="349250" y="6356"/>
                </a:cubicBezTo>
                <a:cubicBezTo>
                  <a:pt x="364067" y="7414"/>
                  <a:pt x="370417" y="140764"/>
                  <a:pt x="387350" y="139706"/>
                </a:cubicBezTo>
                <a:cubicBezTo>
                  <a:pt x="404283" y="138648"/>
                  <a:pt x="432859" y="1064"/>
                  <a:pt x="450850" y="6"/>
                </a:cubicBezTo>
                <a:cubicBezTo>
                  <a:pt x="468841" y="-1052"/>
                  <a:pt x="478367" y="132298"/>
                  <a:pt x="495300" y="133356"/>
                </a:cubicBezTo>
                <a:cubicBezTo>
                  <a:pt x="512233" y="134414"/>
                  <a:pt x="537633" y="3181"/>
                  <a:pt x="552450" y="6356"/>
                </a:cubicBezTo>
                <a:cubicBezTo>
                  <a:pt x="567267" y="9531"/>
                  <a:pt x="568325" y="152406"/>
                  <a:pt x="584200" y="152406"/>
                </a:cubicBezTo>
                <a:cubicBezTo>
                  <a:pt x="600075" y="152406"/>
                  <a:pt x="647700" y="6356"/>
                  <a:pt x="647700" y="6356"/>
                </a:cubicBezTo>
              </a:path>
            </a:pathLst>
          </a:custGeom>
          <a:ln w="317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7101829" y="1270495"/>
            <a:ext cx="2640515" cy="3467041"/>
            <a:chOff x="7101829" y="1270495"/>
            <a:chExt cx="2640515" cy="3467041"/>
          </a:xfrm>
        </p:grpSpPr>
        <p:sp>
          <p:nvSpPr>
            <p:cNvPr id="20" name="TextBox 19"/>
            <p:cNvSpPr txBox="1"/>
            <p:nvPr/>
          </p:nvSpPr>
          <p:spPr>
            <a:xfrm>
              <a:off x="7101829" y="2129870"/>
              <a:ext cx="21852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0000"/>
                  </a:solidFill>
                </a:rPr>
                <a:t>S</a:t>
              </a:r>
              <a:r>
                <a:rPr lang="en-US" sz="2000" dirty="0" smtClean="0"/>
                <a:t> D </a:t>
              </a:r>
              <a:r>
                <a:rPr lang="en-US" sz="2000" dirty="0" smtClean="0">
                  <a:solidFill>
                    <a:srgbClr val="FF0000"/>
                  </a:solidFill>
                </a:rPr>
                <a:t>S</a:t>
              </a:r>
              <a:r>
                <a:rPr lang="en-US" sz="2000" dirty="0" smtClean="0"/>
                <a:t> A V </a:t>
              </a:r>
              <a:r>
                <a:rPr lang="en-US" sz="2000" dirty="0" smtClean="0">
                  <a:solidFill>
                    <a:srgbClr val="FF0000"/>
                  </a:solidFill>
                </a:rPr>
                <a:t>S</a:t>
              </a:r>
              <a:r>
                <a:rPr lang="en-US" sz="2000" dirty="0" smtClean="0"/>
                <a:t> I V H L K</a:t>
              </a:r>
              <a:endParaRPr lang="en-US" sz="2000" dirty="0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42137" y="1270495"/>
              <a:ext cx="800100" cy="926848"/>
            </a:xfrm>
            <a:prstGeom prst="rect">
              <a:avLst/>
            </a:prstGeom>
          </p:spPr>
        </p:pic>
        <p:cxnSp>
          <p:nvCxnSpPr>
            <p:cNvPr id="22" name="Straight Connector 21"/>
            <p:cNvCxnSpPr/>
            <p:nvPr/>
          </p:nvCxnSpPr>
          <p:spPr>
            <a:xfrm>
              <a:off x="7945581" y="2091770"/>
              <a:ext cx="0" cy="5184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945581" y="209177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7837957" y="1754080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y7</a:t>
              </a:r>
              <a:endParaRPr lang="en-US" sz="1400" b="1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8063423" y="2849094"/>
              <a:ext cx="0" cy="528521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8110767" y="2682220"/>
              <a:ext cx="163157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y</a:t>
              </a:r>
              <a:r>
                <a:rPr lang="en-US" sz="1600" dirty="0" smtClean="0"/>
                <a:t>7 backbone </a:t>
              </a:r>
            </a:p>
            <a:p>
              <a:pPr algn="ctr"/>
              <a:r>
                <a:rPr lang="en-US" sz="1600" dirty="0" smtClean="0"/>
                <a:t>fragmentation &amp;</a:t>
              </a:r>
            </a:p>
            <a:p>
              <a:pPr algn="ctr"/>
              <a:r>
                <a:rPr lang="en-US" sz="1600" dirty="0" smtClean="0"/>
                <a:t>HPO</a:t>
              </a:r>
              <a:r>
                <a:rPr lang="en-US" sz="1600" baseline="-25000" dirty="0" smtClean="0"/>
                <a:t>3</a:t>
              </a:r>
              <a:r>
                <a:rPr lang="en-US" sz="1600" dirty="0" smtClean="0"/>
                <a:t> loss on S75</a:t>
              </a:r>
              <a:endParaRPr lang="en-US" sz="1600" baseline="-25000" dirty="0"/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00900" y="1645709"/>
              <a:ext cx="485129" cy="564334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7461479" y="3478553"/>
              <a:ext cx="14157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/>
                <a:t>V S I V H L K</a:t>
              </a:r>
              <a:endParaRPr lang="en-US" sz="2000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7585487" y="3997271"/>
              <a:ext cx="477936" cy="740265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8279803" y="1687147"/>
              <a:ext cx="298450" cy="45719"/>
            </a:xfrm>
            <a:custGeom>
              <a:avLst/>
              <a:gdLst>
                <a:gd name="connsiteX0" fmla="*/ 0 w 647700"/>
                <a:gd name="connsiteY0" fmla="*/ 146056 h 152406"/>
                <a:gd name="connsiteX1" fmla="*/ 44450 w 647700"/>
                <a:gd name="connsiteY1" fmla="*/ 6356 h 152406"/>
                <a:gd name="connsiteX2" fmla="*/ 101600 w 647700"/>
                <a:gd name="connsiteY2" fmla="*/ 146056 h 152406"/>
                <a:gd name="connsiteX3" fmla="*/ 152400 w 647700"/>
                <a:gd name="connsiteY3" fmla="*/ 12706 h 152406"/>
                <a:gd name="connsiteX4" fmla="*/ 203200 w 647700"/>
                <a:gd name="connsiteY4" fmla="*/ 139706 h 152406"/>
                <a:gd name="connsiteX5" fmla="*/ 254000 w 647700"/>
                <a:gd name="connsiteY5" fmla="*/ 12706 h 152406"/>
                <a:gd name="connsiteX6" fmla="*/ 298450 w 647700"/>
                <a:gd name="connsiteY6" fmla="*/ 133356 h 152406"/>
                <a:gd name="connsiteX7" fmla="*/ 349250 w 647700"/>
                <a:gd name="connsiteY7" fmla="*/ 6356 h 152406"/>
                <a:gd name="connsiteX8" fmla="*/ 387350 w 647700"/>
                <a:gd name="connsiteY8" fmla="*/ 139706 h 152406"/>
                <a:gd name="connsiteX9" fmla="*/ 450850 w 647700"/>
                <a:gd name="connsiteY9" fmla="*/ 6 h 152406"/>
                <a:gd name="connsiteX10" fmla="*/ 495300 w 647700"/>
                <a:gd name="connsiteY10" fmla="*/ 133356 h 152406"/>
                <a:gd name="connsiteX11" fmla="*/ 552450 w 647700"/>
                <a:gd name="connsiteY11" fmla="*/ 6356 h 152406"/>
                <a:gd name="connsiteX12" fmla="*/ 584200 w 647700"/>
                <a:gd name="connsiteY12" fmla="*/ 152406 h 152406"/>
                <a:gd name="connsiteX13" fmla="*/ 647700 w 647700"/>
                <a:gd name="connsiteY13" fmla="*/ 6356 h 15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47700" h="152406">
                  <a:moveTo>
                    <a:pt x="0" y="146056"/>
                  </a:moveTo>
                  <a:cubicBezTo>
                    <a:pt x="13758" y="76206"/>
                    <a:pt x="27517" y="6356"/>
                    <a:pt x="44450" y="6356"/>
                  </a:cubicBezTo>
                  <a:cubicBezTo>
                    <a:pt x="61383" y="6356"/>
                    <a:pt x="83609" y="144998"/>
                    <a:pt x="101600" y="146056"/>
                  </a:cubicBezTo>
                  <a:cubicBezTo>
                    <a:pt x="119591" y="147114"/>
                    <a:pt x="135467" y="13764"/>
                    <a:pt x="152400" y="12706"/>
                  </a:cubicBezTo>
                  <a:cubicBezTo>
                    <a:pt x="169333" y="11648"/>
                    <a:pt x="186267" y="139706"/>
                    <a:pt x="203200" y="139706"/>
                  </a:cubicBezTo>
                  <a:cubicBezTo>
                    <a:pt x="220133" y="139706"/>
                    <a:pt x="238125" y="13764"/>
                    <a:pt x="254000" y="12706"/>
                  </a:cubicBezTo>
                  <a:cubicBezTo>
                    <a:pt x="269875" y="11648"/>
                    <a:pt x="282575" y="134414"/>
                    <a:pt x="298450" y="133356"/>
                  </a:cubicBezTo>
                  <a:cubicBezTo>
                    <a:pt x="314325" y="132298"/>
                    <a:pt x="334433" y="5298"/>
                    <a:pt x="349250" y="6356"/>
                  </a:cubicBezTo>
                  <a:cubicBezTo>
                    <a:pt x="364067" y="7414"/>
                    <a:pt x="370417" y="140764"/>
                    <a:pt x="387350" y="139706"/>
                  </a:cubicBezTo>
                  <a:cubicBezTo>
                    <a:pt x="404283" y="138648"/>
                    <a:pt x="432859" y="1064"/>
                    <a:pt x="450850" y="6"/>
                  </a:cubicBezTo>
                  <a:cubicBezTo>
                    <a:pt x="468841" y="-1052"/>
                    <a:pt x="478367" y="132298"/>
                    <a:pt x="495300" y="133356"/>
                  </a:cubicBezTo>
                  <a:cubicBezTo>
                    <a:pt x="512233" y="134414"/>
                    <a:pt x="537633" y="3181"/>
                    <a:pt x="552450" y="6356"/>
                  </a:cubicBezTo>
                  <a:cubicBezTo>
                    <a:pt x="567267" y="9531"/>
                    <a:pt x="568325" y="152406"/>
                    <a:pt x="584200" y="152406"/>
                  </a:cubicBezTo>
                  <a:cubicBezTo>
                    <a:pt x="600075" y="152406"/>
                    <a:pt x="647700" y="6356"/>
                    <a:pt x="647700" y="6356"/>
                  </a:cubicBezTo>
                </a:path>
              </a:pathLst>
            </a:custGeom>
            <a:ln w="317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032287" y="953125"/>
            <a:ext cx="3712960" cy="4329001"/>
            <a:chOff x="4032287" y="953125"/>
            <a:chExt cx="3712960" cy="4329001"/>
          </a:xfrm>
        </p:grpSpPr>
        <p:grpSp>
          <p:nvGrpSpPr>
            <p:cNvPr id="32" name="Group 31"/>
            <p:cNvGrpSpPr/>
            <p:nvPr/>
          </p:nvGrpSpPr>
          <p:grpSpPr>
            <a:xfrm>
              <a:off x="4032287" y="953125"/>
              <a:ext cx="3712960" cy="4329001"/>
              <a:chOff x="4032287" y="953125"/>
              <a:chExt cx="3712960" cy="4329001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6188902" y="953125"/>
                <a:ext cx="1093143" cy="3847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</a:t>
                </a:r>
                <a:r>
                  <a:rPr lang="en-US" dirty="0" smtClean="0"/>
                  <a:t>xample:</a:t>
                </a:r>
                <a:endParaRPr lang="en-US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883204" y="4694743"/>
                <a:ext cx="756437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Q1</a:t>
                </a:r>
              </a:p>
              <a:p>
                <a:pPr algn="ctr"/>
                <a:r>
                  <a:rPr lang="en-US" sz="1600" dirty="0" smtClean="0"/>
                  <a:t>622.31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726596" y="4697350"/>
                <a:ext cx="756437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Q3</a:t>
                </a:r>
              </a:p>
              <a:p>
                <a:pPr algn="ctr"/>
                <a:r>
                  <a:rPr lang="en-US" sz="1600" dirty="0" smtClean="0">
                    <a:solidFill>
                      <a:srgbClr val="000000"/>
                    </a:solidFill>
                  </a:rPr>
                  <a:t>803.52</a:t>
                </a: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37" name="Straight Arrow Connector 36"/>
              <p:cNvCxnSpPr/>
              <p:nvPr/>
            </p:nvCxnSpPr>
            <p:spPr>
              <a:xfrm>
                <a:off x="5354781" y="2861794"/>
                <a:ext cx="0" cy="528521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/>
              <p:cNvSpPr txBox="1"/>
              <p:nvPr/>
            </p:nvSpPr>
            <p:spPr>
              <a:xfrm>
                <a:off x="5563606" y="2745720"/>
                <a:ext cx="1384814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/>
                  <a:t>y</a:t>
                </a:r>
                <a:r>
                  <a:rPr lang="en-US" sz="1600" dirty="0" smtClean="0"/>
                  <a:t>7 backbone </a:t>
                </a:r>
              </a:p>
              <a:p>
                <a:pPr algn="ctr"/>
                <a:r>
                  <a:rPr lang="en-US" sz="1600" dirty="0" smtClean="0"/>
                  <a:t>fragmentation</a:t>
                </a:r>
                <a:endParaRPr lang="en-US" sz="1600" baseline="-25000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4453032" y="2159243"/>
                <a:ext cx="21852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rgbClr val="FF0000"/>
                    </a:solidFill>
                  </a:rPr>
                  <a:t>S</a:t>
                </a:r>
                <a:r>
                  <a:rPr lang="en-US" sz="2000" dirty="0" smtClean="0"/>
                  <a:t> D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S</a:t>
                </a:r>
                <a:r>
                  <a:rPr lang="en-US" sz="2000" dirty="0" smtClean="0"/>
                  <a:t> A V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S</a:t>
                </a:r>
                <a:r>
                  <a:rPr lang="en-US" sz="2000" dirty="0" smtClean="0"/>
                  <a:t> I V H L K</a:t>
                </a:r>
                <a:endParaRPr lang="en-US" sz="2000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775463" y="3465853"/>
                <a:ext cx="141577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 smtClean="0"/>
                  <a:t>V S I V H L K</a:t>
                </a:r>
                <a:endParaRPr lang="en-US" sz="2000" dirty="0"/>
              </a:p>
            </p:txBody>
          </p:sp>
          <p:cxnSp>
            <p:nvCxnSpPr>
              <p:cNvPr id="41" name="Straight Arrow Connector 40"/>
              <p:cNvCxnSpPr/>
              <p:nvPr/>
            </p:nvCxnSpPr>
            <p:spPr>
              <a:xfrm>
                <a:off x="5371969" y="3997271"/>
                <a:ext cx="584606" cy="740265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/>
              <p:cNvSpPr txBox="1"/>
              <p:nvPr/>
            </p:nvSpPr>
            <p:spPr>
              <a:xfrm>
                <a:off x="5723439" y="3994210"/>
                <a:ext cx="20218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/>
                  <a:t>t</a:t>
                </a:r>
                <a:r>
                  <a:rPr lang="en-US" sz="1600" dirty="0" smtClean="0"/>
                  <a:t>ransition coordinates</a:t>
                </a:r>
                <a:endParaRPr lang="en-US" sz="1600" baseline="-25000" dirty="0"/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>
                <a:off x="5300030" y="2108443"/>
                <a:ext cx="0" cy="5184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5300030" y="2108443"/>
                <a:ext cx="152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>
                <a:off x="5192406" y="1770753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y7</a:t>
                </a:r>
                <a:endParaRPr lang="en-US" sz="1400" b="1" dirty="0"/>
              </a:p>
            </p:txBody>
          </p:sp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032287" y="1350667"/>
                <a:ext cx="778172" cy="901447"/>
              </a:xfrm>
              <a:prstGeom prst="rect">
                <a:avLst/>
              </a:prstGeom>
            </p:spPr>
          </p:pic>
          <p:pic>
            <p:nvPicPr>
              <p:cNvPr id="47" name="Picture 4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56608" y="1796153"/>
                <a:ext cx="399967" cy="455962"/>
              </a:xfrm>
              <a:prstGeom prst="rect">
                <a:avLst/>
              </a:prstGeom>
            </p:spPr>
          </p:pic>
        </p:grpSp>
        <p:sp>
          <p:nvSpPr>
            <p:cNvPr id="33" name="TextBox 32"/>
            <p:cNvSpPr txBox="1"/>
            <p:nvPr/>
          </p:nvSpPr>
          <p:spPr>
            <a:xfrm>
              <a:off x="4278819" y="1725871"/>
              <a:ext cx="2865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O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78604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27937" y="251359"/>
            <a:ext cx="5173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  <a:latin typeface="Arial"/>
                <a:cs typeface="Arial"/>
              </a:rPr>
              <a:t>The “</a:t>
            </a:r>
            <a:r>
              <a:rPr lang="en-US" sz="1800" b="1" dirty="0" err="1" smtClean="0">
                <a:solidFill>
                  <a:schemeClr val="bg1"/>
                </a:solidFill>
                <a:latin typeface="Arial"/>
                <a:cs typeface="Arial"/>
              </a:rPr>
              <a:t>iRT</a:t>
            </a:r>
            <a:r>
              <a:rPr lang="en-US" sz="1800" b="1" dirty="0" smtClean="0">
                <a:solidFill>
                  <a:schemeClr val="bg1"/>
                </a:solidFill>
                <a:latin typeface="Arial"/>
                <a:cs typeface="Arial"/>
              </a:rPr>
              <a:t>” concept implemented into Skyline</a:t>
            </a:r>
            <a:endParaRPr lang="en-US" sz="1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9450338" y="7120072"/>
            <a:ext cx="29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9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8" name="Picture 7" descr="Screen shot 2012-05-16 at 9.59.1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46" y="864606"/>
            <a:ext cx="4240961" cy="5788047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293236" y="1293248"/>
            <a:ext cx="699042" cy="209716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977149" y="1891040"/>
            <a:ext cx="226799" cy="276024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4817358" y="889836"/>
            <a:ext cx="4555990" cy="5762817"/>
            <a:chOff x="4817358" y="889836"/>
            <a:chExt cx="4555990" cy="5762817"/>
          </a:xfrm>
        </p:grpSpPr>
        <p:pic>
          <p:nvPicPr>
            <p:cNvPr id="23" name="Picture 22" descr="Screen shot 2012-05-16 at 9.59.46 A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5626" y="889836"/>
              <a:ext cx="4117722" cy="5762817"/>
            </a:xfrm>
            <a:prstGeom prst="rect">
              <a:avLst/>
            </a:prstGeom>
          </p:spPr>
        </p:pic>
        <p:sp>
          <p:nvSpPr>
            <p:cNvPr id="9" name="Right Arrow 8"/>
            <p:cNvSpPr/>
            <p:nvPr/>
          </p:nvSpPr>
          <p:spPr>
            <a:xfrm>
              <a:off x="4817358" y="3378756"/>
              <a:ext cx="449919" cy="48463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267277" y="2738896"/>
              <a:ext cx="1024096" cy="209716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267277" y="4580674"/>
              <a:ext cx="1024096" cy="209716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9386703" y="6387561"/>
            <a:ext cx="45568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17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3808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27937" y="251359"/>
            <a:ext cx="5057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  <a:latin typeface="Arial"/>
                <a:cs typeface="Arial"/>
              </a:rPr>
              <a:t>The “</a:t>
            </a:r>
            <a:r>
              <a:rPr lang="en-US" sz="1800" b="1" dirty="0" err="1" smtClean="0">
                <a:solidFill>
                  <a:schemeClr val="bg1"/>
                </a:solidFill>
                <a:latin typeface="Arial"/>
                <a:cs typeface="Arial"/>
              </a:rPr>
              <a:t>iRT</a:t>
            </a:r>
            <a:r>
              <a:rPr lang="en-US" sz="1800" b="1" dirty="0" smtClean="0">
                <a:solidFill>
                  <a:schemeClr val="bg1"/>
                </a:solidFill>
                <a:latin typeface="Arial"/>
                <a:cs typeface="Arial"/>
              </a:rPr>
              <a:t>” concept implemented into Skyline</a:t>
            </a:r>
            <a:endParaRPr lang="en-US" sz="1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9450338" y="7120072"/>
            <a:ext cx="29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9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3" name="Picture 2" descr="Screen shot 2012-05-16 at 10.02.3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186" y="929740"/>
            <a:ext cx="7980832" cy="569524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386703" y="6387561"/>
            <a:ext cx="45568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18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789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sp>
        <p:nvSpPr>
          <p:cNvPr id="197" name="TextBox 196"/>
          <p:cNvSpPr txBox="1"/>
          <p:nvPr/>
        </p:nvSpPr>
        <p:spPr>
          <a:xfrm>
            <a:off x="9450338" y="7120072"/>
            <a:ext cx="29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9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3" name="Picture 2" descr="Screen shot 2012-05-16 at 10.02.3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186" y="929740"/>
            <a:ext cx="7980832" cy="5695241"/>
          </a:xfrm>
          <a:prstGeom prst="rect">
            <a:avLst/>
          </a:prstGeom>
        </p:spPr>
      </p:pic>
      <p:pic>
        <p:nvPicPr>
          <p:cNvPr id="4" name="Picture 3" descr="Screen shot 2012-05-16 at 10.02.45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186" y="929739"/>
            <a:ext cx="7997572" cy="56952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386703" y="6387561"/>
            <a:ext cx="45568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19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7937" y="251359"/>
            <a:ext cx="5057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  <a:latin typeface="Arial"/>
                <a:cs typeface="Arial"/>
              </a:rPr>
              <a:t>The “</a:t>
            </a:r>
            <a:r>
              <a:rPr lang="en-US" sz="1800" b="1" dirty="0" err="1" smtClean="0">
                <a:solidFill>
                  <a:schemeClr val="bg1"/>
                </a:solidFill>
                <a:latin typeface="Arial"/>
                <a:cs typeface="Arial"/>
              </a:rPr>
              <a:t>iRT</a:t>
            </a:r>
            <a:r>
              <a:rPr lang="en-US" sz="1800" b="1" dirty="0" smtClean="0">
                <a:solidFill>
                  <a:schemeClr val="bg1"/>
                </a:solidFill>
                <a:latin typeface="Arial"/>
                <a:cs typeface="Arial"/>
              </a:rPr>
              <a:t>” concept implemented into Skyline</a:t>
            </a:r>
            <a:endParaRPr lang="en-US" sz="1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795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125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92773" y="1320591"/>
            <a:ext cx="673100" cy="2573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Arial"/>
              <a:cs typeface="Arial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155756" y="2384275"/>
            <a:ext cx="3861690" cy="2514924"/>
            <a:chOff x="1649044" y="946552"/>
            <a:chExt cx="5145758" cy="3523848"/>
          </a:xfrm>
        </p:grpSpPr>
        <p:sp>
          <p:nvSpPr>
            <p:cNvPr id="22" name="TextBox 21"/>
            <p:cNvSpPr txBox="1"/>
            <p:nvPr/>
          </p:nvSpPr>
          <p:spPr>
            <a:xfrm>
              <a:off x="4708147" y="1149078"/>
              <a:ext cx="2086655" cy="81937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204 metabolic </a:t>
              </a:r>
            </a:p>
            <a:p>
              <a:r>
                <a:rPr lang="en-US" sz="1600" dirty="0" smtClean="0">
                  <a:latin typeface="Arial"/>
                  <a:cs typeface="Arial"/>
                </a:rPr>
                <a:t>yeast enzymes</a:t>
              </a:r>
              <a:endParaRPr lang="en-US" sz="1600" dirty="0">
                <a:latin typeface="Arial"/>
                <a:cs typeface="Arial"/>
              </a:endParaRPr>
            </a:p>
          </p:txBody>
        </p:sp>
        <p:pic>
          <p:nvPicPr>
            <p:cNvPr id="23" name="Picture 22" descr="Screen shot 2012-03-23 at 10.30.37 A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7962" y="946552"/>
              <a:ext cx="4070451" cy="3288496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2095500" y="3447246"/>
              <a:ext cx="1857239" cy="10231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/>
                <a:cs typeface="Arial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214805" y="3447246"/>
              <a:ext cx="1489812" cy="8055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/>
                <a:cs typeface="Arial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811705" y="1257300"/>
              <a:ext cx="892912" cy="17145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/>
                <a:cs typeface="Arial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560268" y="1257299"/>
              <a:ext cx="892912" cy="74678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/>
                <a:cs typeface="Arial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649044" y="2503172"/>
              <a:ext cx="892912" cy="74678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/>
                <a:cs typeface="Arial"/>
              </a:endParaRPr>
            </a:p>
          </p:txBody>
        </p:sp>
      </p:grpSp>
      <p:pic>
        <p:nvPicPr>
          <p:cNvPr id="29" name="Picture 28" descr="Screen shot 2012-03-23 at 10.33.08 A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" t="13435" r="14530" b="2808"/>
          <a:stretch/>
        </p:blipFill>
        <p:spPr>
          <a:xfrm>
            <a:off x="221680" y="3201825"/>
            <a:ext cx="1007817" cy="989431"/>
          </a:xfrm>
          <a:prstGeom prst="rect">
            <a:avLst/>
          </a:prstGeom>
        </p:spPr>
      </p:pic>
      <p:pic>
        <p:nvPicPr>
          <p:cNvPr id="30" name="Picture 29" descr="Screen shot 2012-03-23 at 10.33.08 AM.png"/>
          <p:cNvPicPr>
            <a:picLocks noChangeAspect="1"/>
          </p:cNvPicPr>
          <p:nvPr/>
        </p:nvPicPr>
        <p:blipFill rotWithShape="1"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10" r="15154" b="2776"/>
          <a:stretch/>
        </p:blipFill>
        <p:spPr>
          <a:xfrm>
            <a:off x="1276708" y="3198007"/>
            <a:ext cx="1117306" cy="1065285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076873" y="4505246"/>
            <a:ext cx="231636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/>
                <a:cs typeface="Arial"/>
              </a:rPr>
              <a:t>p</a:t>
            </a:r>
            <a:r>
              <a:rPr lang="en-US" sz="1600" dirty="0" smtClean="0">
                <a:latin typeface="Arial"/>
                <a:cs typeface="Arial"/>
              </a:rPr>
              <a:t>rotein </a:t>
            </a:r>
          </a:p>
          <a:p>
            <a:pPr algn="ctr"/>
            <a:r>
              <a:rPr lang="en-US" sz="1600" dirty="0" smtClean="0">
                <a:latin typeface="Arial"/>
                <a:cs typeface="Arial"/>
              </a:rPr>
              <a:t>extraction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25065" y="5257973"/>
            <a:ext cx="329860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Arial"/>
              <a:cs typeface="Arial"/>
            </a:endParaRPr>
          </a:p>
        </p:txBody>
      </p:sp>
      <p:pic>
        <p:nvPicPr>
          <p:cNvPr id="42" name="Picture 41" descr="Screen shot 2012-03-23 at 10.44.09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766" y="2902230"/>
            <a:ext cx="1033265" cy="1277693"/>
          </a:xfrm>
          <a:prstGeom prst="rect">
            <a:avLst/>
          </a:prstGeom>
        </p:spPr>
      </p:pic>
      <p:cxnSp>
        <p:nvCxnSpPr>
          <p:cNvPr id="43" name="Straight Arrow Connector 42"/>
          <p:cNvCxnSpPr/>
          <p:nvPr/>
        </p:nvCxnSpPr>
        <p:spPr>
          <a:xfrm>
            <a:off x="6337463" y="3646618"/>
            <a:ext cx="5999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970793" y="4505246"/>
            <a:ext cx="1308878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/>
                <a:cs typeface="Arial"/>
              </a:rPr>
              <a:t>d</a:t>
            </a:r>
            <a:r>
              <a:rPr lang="en-US" sz="1600" dirty="0" smtClean="0">
                <a:latin typeface="Arial"/>
                <a:cs typeface="Arial"/>
              </a:rPr>
              <a:t>igestion</a:t>
            </a:r>
          </a:p>
          <a:p>
            <a:pPr algn="ctr"/>
            <a:r>
              <a:rPr lang="en-US" sz="1600" dirty="0" smtClean="0">
                <a:latin typeface="Arial"/>
                <a:cs typeface="Arial"/>
              </a:rPr>
              <a:t>(trypsin)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706328" y="4259025"/>
            <a:ext cx="165220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latin typeface="Arial"/>
                <a:cs typeface="Arial"/>
              </a:rPr>
              <a:t>p</a:t>
            </a:r>
            <a:r>
              <a:rPr lang="en-US" sz="1600" dirty="0" err="1" smtClean="0">
                <a:latin typeface="Arial"/>
                <a:cs typeface="Arial"/>
              </a:rPr>
              <a:t>hospho</a:t>
            </a:r>
            <a:r>
              <a:rPr lang="en-US" sz="1600" dirty="0" smtClean="0">
                <a:latin typeface="Arial"/>
                <a:cs typeface="Arial"/>
              </a:rPr>
              <a:t>-enrichment</a:t>
            </a:r>
          </a:p>
          <a:p>
            <a:pPr algn="ctr"/>
            <a:r>
              <a:rPr lang="en-US" sz="1600" dirty="0" smtClean="0">
                <a:latin typeface="Arial"/>
                <a:cs typeface="Arial"/>
              </a:rPr>
              <a:t>(TiO</a:t>
            </a:r>
            <a:r>
              <a:rPr lang="en-US" sz="1600" baseline="-25000" dirty="0" smtClean="0">
                <a:latin typeface="Arial"/>
                <a:cs typeface="Arial"/>
              </a:rPr>
              <a:t>2</a:t>
            </a:r>
            <a:r>
              <a:rPr lang="en-US" sz="1600" dirty="0" smtClean="0">
                <a:latin typeface="Arial"/>
                <a:cs typeface="Arial"/>
              </a:rPr>
              <a:t>)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8082547" y="3655832"/>
            <a:ext cx="5999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41363" y="268236"/>
            <a:ext cx="789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The case study: Phosphorylation changes upon osmotic shock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92773" y="1320591"/>
            <a:ext cx="673100" cy="2573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Arial"/>
              <a:cs typeface="Arial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56373" y="1922172"/>
            <a:ext cx="10570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Arial"/>
                <a:cs typeface="Arial"/>
              </a:rPr>
              <a:t>b</a:t>
            </a:r>
            <a:r>
              <a:rPr lang="en-US" sz="1600" b="1" dirty="0" smtClean="0">
                <a:solidFill>
                  <a:schemeClr val="accent1"/>
                </a:solidFill>
                <a:latin typeface="Arial"/>
                <a:cs typeface="Arial"/>
              </a:rPr>
              <a:t>efore </a:t>
            </a:r>
          </a:p>
          <a:p>
            <a:pPr algn="ctr"/>
            <a:r>
              <a:rPr lang="en-US" sz="1600" b="1" dirty="0" smtClean="0">
                <a:solidFill>
                  <a:schemeClr val="accent1"/>
                </a:solidFill>
                <a:latin typeface="Arial"/>
                <a:cs typeface="Arial"/>
              </a:rPr>
              <a:t>osmotic</a:t>
            </a:r>
          </a:p>
          <a:p>
            <a:pPr algn="ctr"/>
            <a:r>
              <a:rPr lang="en-US" sz="1600" b="1" dirty="0" smtClean="0">
                <a:solidFill>
                  <a:schemeClr val="accent1"/>
                </a:solidFill>
                <a:latin typeface="Arial"/>
                <a:cs typeface="Arial"/>
              </a:rPr>
              <a:t>shock</a:t>
            </a:r>
            <a:endParaRPr lang="en-US" sz="1600" b="1" dirty="0"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80465" y="1922172"/>
            <a:ext cx="9713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2"/>
                </a:solidFill>
                <a:latin typeface="Arial"/>
                <a:cs typeface="Arial"/>
              </a:rPr>
              <a:t>after </a:t>
            </a:r>
          </a:p>
          <a:p>
            <a:pPr algn="ctr"/>
            <a:r>
              <a:rPr lang="en-US" sz="1600" b="1" dirty="0" smtClean="0">
                <a:solidFill>
                  <a:schemeClr val="accent2"/>
                </a:solidFill>
                <a:latin typeface="Arial"/>
                <a:cs typeface="Arial"/>
              </a:rPr>
              <a:t>osmotic </a:t>
            </a:r>
          </a:p>
          <a:p>
            <a:pPr algn="ctr"/>
            <a:r>
              <a:rPr lang="en-US" sz="1600" b="1" dirty="0" smtClean="0">
                <a:solidFill>
                  <a:schemeClr val="accent2"/>
                </a:solidFill>
                <a:latin typeface="Arial"/>
                <a:cs typeface="Arial"/>
              </a:rPr>
              <a:t>shock</a:t>
            </a:r>
            <a:endParaRPr lang="en-US" sz="16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2773" y="4505246"/>
            <a:ext cx="2316365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/>
                <a:cs typeface="Arial"/>
              </a:rPr>
              <a:t>y</a:t>
            </a:r>
            <a:r>
              <a:rPr lang="en-US" sz="1600" dirty="0" smtClean="0">
                <a:latin typeface="Arial"/>
                <a:cs typeface="Arial"/>
              </a:rPr>
              <a:t>east cell cultures</a:t>
            </a:r>
          </a:p>
          <a:p>
            <a:pPr algn="ctr"/>
            <a:r>
              <a:rPr lang="en-US" sz="1600" dirty="0">
                <a:latin typeface="Arial"/>
                <a:cs typeface="Arial"/>
              </a:rPr>
              <a:t>s</a:t>
            </a:r>
            <a:r>
              <a:rPr lang="en-US" sz="1600" dirty="0" smtClean="0">
                <a:latin typeface="Arial"/>
                <a:cs typeface="Arial"/>
              </a:rPr>
              <a:t>teady-state</a:t>
            </a:r>
          </a:p>
        </p:txBody>
      </p:sp>
      <p:pic>
        <p:nvPicPr>
          <p:cNvPr id="7" name="Picture 6" descr="salzstreuer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897" y="3007351"/>
            <a:ext cx="553599" cy="1098409"/>
          </a:xfrm>
          <a:prstGeom prst="rect">
            <a:avLst/>
          </a:prstGeom>
        </p:spPr>
      </p:pic>
      <p:sp>
        <p:nvSpPr>
          <p:cNvPr id="8" name="Arc 7"/>
          <p:cNvSpPr/>
          <p:nvPr/>
        </p:nvSpPr>
        <p:spPr>
          <a:xfrm rot="16930991" flipH="1">
            <a:off x="1847007" y="2761877"/>
            <a:ext cx="897994" cy="904958"/>
          </a:xfrm>
          <a:prstGeom prst="arc">
            <a:avLst>
              <a:gd name="adj1" fmla="val 8272251"/>
              <a:gd name="adj2" fmla="val 16822756"/>
            </a:avLst>
          </a:prstGeom>
          <a:ln w="2857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3155756" y="3655832"/>
            <a:ext cx="5999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feld 49"/>
          <p:cNvSpPr txBox="1"/>
          <p:nvPr/>
        </p:nvSpPr>
        <p:spPr>
          <a:xfrm>
            <a:off x="9436100" y="6322536"/>
            <a:ext cx="30816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58415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sp>
        <p:nvSpPr>
          <p:cNvPr id="197" name="TextBox 196"/>
          <p:cNvSpPr txBox="1"/>
          <p:nvPr/>
        </p:nvSpPr>
        <p:spPr>
          <a:xfrm>
            <a:off x="9450338" y="7120072"/>
            <a:ext cx="29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9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8" name="Picture 7" descr="Screen shot 2012-05-16 at 10.09.0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186" y="929740"/>
            <a:ext cx="7980832" cy="56620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386703" y="6387561"/>
            <a:ext cx="45568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20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7937" y="251359"/>
            <a:ext cx="5057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  <a:latin typeface="Arial"/>
                <a:cs typeface="Arial"/>
              </a:rPr>
              <a:t>The “</a:t>
            </a:r>
            <a:r>
              <a:rPr lang="en-US" sz="1800" b="1" dirty="0" err="1" smtClean="0">
                <a:solidFill>
                  <a:schemeClr val="bg1"/>
                </a:solidFill>
                <a:latin typeface="Arial"/>
                <a:cs typeface="Arial"/>
              </a:rPr>
              <a:t>iRT</a:t>
            </a:r>
            <a:r>
              <a:rPr lang="en-US" sz="1800" b="1" dirty="0" smtClean="0">
                <a:solidFill>
                  <a:schemeClr val="bg1"/>
                </a:solidFill>
                <a:latin typeface="Arial"/>
                <a:cs typeface="Arial"/>
              </a:rPr>
              <a:t>” concept implemented into Skyline</a:t>
            </a:r>
            <a:endParaRPr lang="en-US" sz="1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225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125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27" name="TextBox 126"/>
          <p:cNvSpPr txBox="1"/>
          <p:nvPr/>
        </p:nvSpPr>
        <p:spPr>
          <a:xfrm>
            <a:off x="528564" y="319540"/>
            <a:ext cx="5727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Pinpointing phosphorylation sites using SRM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1" name="Picture 30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528564" y="319540"/>
            <a:ext cx="5009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</a:rPr>
              <a:t>Determination of phosphorylation </a:t>
            </a:r>
            <a:r>
              <a:rPr lang="en-US" sz="1800" b="1" dirty="0" err="1" smtClean="0">
                <a:solidFill>
                  <a:schemeClr val="bg1"/>
                </a:solidFill>
              </a:rPr>
              <a:t>stoichiometries</a:t>
            </a:r>
            <a:endParaRPr lang="en-US" sz="1800" b="1" dirty="0">
              <a:solidFill>
                <a:schemeClr val="bg1"/>
              </a:solidFill>
            </a:endParaRPr>
          </a:p>
        </p:txBody>
      </p:sp>
      <p:pic>
        <p:nvPicPr>
          <p:cNvPr id="36" name="Picture 35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>
            <a:off x="191359" y="3328577"/>
            <a:ext cx="5999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Picture 37" descr="F80638~w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28" y="2445927"/>
            <a:ext cx="1352145" cy="176530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821167" y="4183846"/>
            <a:ext cx="139907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/>
                <a:cs typeface="Arial"/>
              </a:rPr>
              <a:t>s</a:t>
            </a:r>
            <a:r>
              <a:rPr lang="en-US" sz="1600" dirty="0" smtClean="0">
                <a:latin typeface="Arial"/>
                <a:cs typeface="Arial"/>
              </a:rPr>
              <a:t>hotgun</a:t>
            </a:r>
          </a:p>
          <a:p>
            <a:pPr algn="ctr"/>
            <a:r>
              <a:rPr lang="en-US" sz="1600" dirty="0" smtClean="0">
                <a:latin typeface="Arial"/>
                <a:cs typeface="Arial"/>
              </a:rPr>
              <a:t>LC-MS/MS</a:t>
            </a:r>
          </a:p>
          <a:p>
            <a:pPr algn="ctr"/>
            <a:r>
              <a:rPr lang="en-US" sz="1600" dirty="0" smtClean="0">
                <a:latin typeface="Arial"/>
                <a:cs typeface="Arial"/>
              </a:rPr>
              <a:t>(LTQ-</a:t>
            </a:r>
            <a:r>
              <a:rPr lang="en-US" sz="1600" dirty="0" err="1" smtClean="0">
                <a:latin typeface="Arial"/>
                <a:cs typeface="Arial"/>
              </a:rPr>
              <a:t>Orbi</a:t>
            </a:r>
            <a:r>
              <a:rPr lang="en-US" sz="1600" dirty="0" smtClean="0">
                <a:latin typeface="Arial"/>
                <a:cs typeface="Arial"/>
              </a:rPr>
              <a:t>)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2251973" y="3334305"/>
            <a:ext cx="5999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2572489" y="2477677"/>
            <a:ext cx="1807139" cy="1792618"/>
            <a:chOff x="2663261" y="2660028"/>
            <a:chExt cx="2211287" cy="2089772"/>
          </a:xfrm>
        </p:grpSpPr>
        <p:pic>
          <p:nvPicPr>
            <p:cNvPr id="49" name="Picture 48" descr="Screen shot 2012-03-23 at 10.54.00 A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066" y="2717800"/>
              <a:ext cx="1765482" cy="1879600"/>
            </a:xfrm>
            <a:prstGeom prst="rect">
              <a:avLst/>
            </a:prstGeom>
          </p:spPr>
        </p:pic>
        <p:sp>
          <p:nvSpPr>
            <p:cNvPr id="50" name="Rectangle 49"/>
            <p:cNvSpPr/>
            <p:nvPr/>
          </p:nvSpPr>
          <p:spPr>
            <a:xfrm>
              <a:off x="3276600" y="4406900"/>
              <a:ext cx="1193800" cy="342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/>
                <a:cs typeface="Arial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84628" y="2660028"/>
              <a:ext cx="482600" cy="342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/>
                <a:cs typeface="Arial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276600" y="2660028"/>
              <a:ext cx="482600" cy="342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/>
                <a:cs typeface="Arial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663261" y="2799728"/>
              <a:ext cx="482600" cy="342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/>
                <a:cs typeface="Arial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595791" y="4253752"/>
            <a:ext cx="1999037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/>
                <a:cs typeface="Arial"/>
              </a:rPr>
              <a:t>l</a:t>
            </a:r>
            <a:r>
              <a:rPr lang="en-US" sz="1600" dirty="0" smtClean="0">
                <a:latin typeface="Arial"/>
                <a:cs typeface="Arial"/>
              </a:rPr>
              <a:t>abel-free quantification</a:t>
            </a:r>
          </a:p>
        </p:txBody>
      </p:sp>
      <p:graphicFrame>
        <p:nvGraphicFramePr>
          <p:cNvPr id="55" name="Tab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026718"/>
              </p:ext>
            </p:extLst>
          </p:nvPr>
        </p:nvGraphicFramePr>
        <p:xfrm>
          <a:off x="5087331" y="2460109"/>
          <a:ext cx="4536146" cy="221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337"/>
                <a:gridCol w="1003459"/>
                <a:gridCol w="977159"/>
                <a:gridCol w="59419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latin typeface="Arial"/>
                          <a:cs typeface="Arial"/>
                        </a:rPr>
                        <a:t>phospho</a:t>
                      </a:r>
                      <a:r>
                        <a:rPr lang="en-US" sz="1400" dirty="0" smtClean="0">
                          <a:latin typeface="Arial"/>
                          <a:cs typeface="Arial"/>
                        </a:rPr>
                        <a:t>-peptide sequence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/>
                          <a:cs typeface="Arial"/>
                        </a:rPr>
                        <a:t>before</a:t>
                      </a:r>
                      <a:r>
                        <a:rPr lang="en-US" sz="1400" baseline="0" dirty="0" smtClean="0">
                          <a:latin typeface="Arial"/>
                          <a:cs typeface="Arial"/>
                        </a:rPr>
                        <a:t> osmotic shock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78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/>
                          <a:cs typeface="Arial"/>
                        </a:rPr>
                        <a:t>after</a:t>
                      </a:r>
                      <a:r>
                        <a:rPr lang="en-US" sz="1400" baseline="0" dirty="0" smtClean="0">
                          <a:latin typeface="Arial"/>
                          <a:cs typeface="Arial"/>
                        </a:rPr>
                        <a:t> osmotic shock</a:t>
                      </a:r>
                      <a:endParaRPr lang="en-US" sz="14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/>
                          <a:cs typeface="Arial"/>
                        </a:rPr>
                        <a:t>ratio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/>
                          <a:cs typeface="Arial"/>
                        </a:rPr>
                        <a:t>YGGH</a:t>
                      </a:r>
                      <a:r>
                        <a:rPr lang="de-DE" sz="1200" b="1" dirty="0" smtClean="0">
                          <a:latin typeface="Arial"/>
                          <a:cs typeface="Arial"/>
                        </a:rPr>
                        <a:t>S[p]</a:t>
                      </a:r>
                      <a:r>
                        <a:rPr lang="de-DE" sz="1200" dirty="0" smtClean="0">
                          <a:latin typeface="Arial"/>
                          <a:cs typeface="Arial"/>
                        </a:rPr>
                        <a:t>MSDPGTTYR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367889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90293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3"/>
                          </a:solidFill>
                          <a:latin typeface="Arial"/>
                          <a:cs typeface="Arial"/>
                        </a:rPr>
                        <a:t>0.25</a:t>
                      </a:r>
                      <a:endParaRPr lang="en-US" sz="1200" b="1" dirty="0">
                        <a:solidFill>
                          <a:schemeClr val="accent3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78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latin typeface="Arial"/>
                          <a:cs typeface="Arial"/>
                        </a:rPr>
                        <a:t>KG</a:t>
                      </a:r>
                      <a:r>
                        <a:rPr lang="de-DE" sz="1200" b="1" dirty="0" smtClean="0">
                          <a:latin typeface="Arial"/>
                          <a:cs typeface="Arial"/>
                        </a:rPr>
                        <a:t>S[p]</a:t>
                      </a:r>
                      <a:r>
                        <a:rPr lang="de-DE" sz="1200" dirty="0" smtClean="0">
                          <a:latin typeface="Arial"/>
                          <a:cs typeface="Arial"/>
                        </a:rPr>
                        <a:t>MADVPK</a:t>
                      </a:r>
                      <a:endParaRPr lang="en-US" sz="12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562301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574839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1.02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78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latin typeface="Arial"/>
                          <a:cs typeface="Arial"/>
                        </a:rPr>
                        <a:t>SA</a:t>
                      </a:r>
                      <a:r>
                        <a:rPr lang="en-US" sz="1200" dirty="0" smtClean="0">
                          <a:latin typeface="Arial"/>
                          <a:cs typeface="Arial"/>
                        </a:rPr>
                        <a:t>SAV</a:t>
                      </a:r>
                      <a:r>
                        <a:rPr lang="en-US" sz="1200" b="1" dirty="0" smtClean="0">
                          <a:latin typeface="Arial"/>
                          <a:cs typeface="Arial"/>
                        </a:rPr>
                        <a:t>S[p]</a:t>
                      </a:r>
                      <a:r>
                        <a:rPr lang="en-US" sz="1200" dirty="0" smtClean="0">
                          <a:latin typeface="Arial"/>
                          <a:cs typeface="Arial"/>
                        </a:rPr>
                        <a:t>LPAK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305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3992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2"/>
                          </a:solidFill>
                          <a:latin typeface="Arial"/>
                          <a:cs typeface="Arial"/>
                        </a:rPr>
                        <a:t>13.1</a:t>
                      </a:r>
                      <a:endParaRPr lang="en-US" sz="1200" b="1" dirty="0">
                        <a:solidFill>
                          <a:schemeClr val="accent2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…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7" name="Straight Arrow Connector 56"/>
          <p:cNvCxnSpPr/>
          <p:nvPr/>
        </p:nvCxnSpPr>
        <p:spPr>
          <a:xfrm>
            <a:off x="4382557" y="3357217"/>
            <a:ext cx="5999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917307" y="1952278"/>
            <a:ext cx="27966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phosphorylation results table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83" name="Textfeld 49"/>
          <p:cNvSpPr txBox="1"/>
          <p:nvPr/>
        </p:nvSpPr>
        <p:spPr>
          <a:xfrm>
            <a:off x="9436100" y="6322536"/>
            <a:ext cx="30816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1363" y="268236"/>
            <a:ext cx="789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The case study: Phosphorylation changes upon osmotic shock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282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623110"/>
              </p:ext>
            </p:extLst>
          </p:nvPr>
        </p:nvGraphicFramePr>
        <p:xfrm>
          <a:off x="440005" y="3434037"/>
          <a:ext cx="8915400" cy="1536720"/>
        </p:xfrm>
        <a:graphic>
          <a:graphicData uri="http://schemas.openxmlformats.org/drawingml/2006/table">
            <a:tbl>
              <a:tblPr/>
              <a:tblGrid>
                <a:gridCol w="1563914"/>
                <a:gridCol w="967007"/>
                <a:gridCol w="838850"/>
                <a:gridCol w="792247"/>
                <a:gridCol w="722343"/>
                <a:gridCol w="699041"/>
                <a:gridCol w="733994"/>
                <a:gridCol w="699041"/>
                <a:gridCol w="699042"/>
                <a:gridCol w="582534"/>
                <a:gridCol w="617387"/>
              </a:tblGrid>
              <a:tr h="5526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Peptide sequence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phospho-site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PepP probability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before osmotic shock A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before osmotic shock B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before osmotic shock C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after osmotic shock A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after osmotic shock B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after osmotic shock C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ratio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Ttest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1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S[p]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SSVSLK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[S23]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0.9671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789098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987539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#DIV/0!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91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SS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S[p]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SVSLK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[S24]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0.9979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6086840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5087770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4586845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22236600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18536600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3.88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2.0E-03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1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SSS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S[p]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VSLK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[S25]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0.9995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2345001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2678960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5754910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4796671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5196380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2.09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5.5E-03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91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SSSSV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S[p]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LK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[S27]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0.9889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2377960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227652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2146060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2806640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2502570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1.68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3.1E-01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1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SS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S[p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]SV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S[p]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LK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[S24],[S27]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0.9991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6744910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5888620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4656130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20481500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16751200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12117300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2.85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1.3E-02</a:t>
                      </a:r>
                    </a:p>
                  </a:txBody>
                  <a:tcPr marL="12280" marR="12280" marT="122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334681"/>
              </p:ext>
            </p:extLst>
          </p:nvPr>
        </p:nvGraphicFramePr>
        <p:xfrm>
          <a:off x="447872" y="1286496"/>
          <a:ext cx="8907533" cy="1549400"/>
        </p:xfrm>
        <a:graphic>
          <a:graphicData uri="http://schemas.openxmlformats.org/drawingml/2006/table">
            <a:tbl>
              <a:tblPr/>
              <a:tblGrid>
                <a:gridCol w="1561420"/>
                <a:gridCol w="907111"/>
                <a:gridCol w="921982"/>
                <a:gridCol w="728663"/>
                <a:gridCol w="728663"/>
                <a:gridCol w="728663"/>
                <a:gridCol w="698922"/>
                <a:gridCol w="728663"/>
                <a:gridCol w="728663"/>
                <a:gridCol w="505603"/>
                <a:gridCol w="66918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Peptide sequence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phospho-site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PepP probability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before osmotic shock A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before osmotic shock B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before osmotic shock 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after osmotic shock A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after osmotic shock B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after osmotic shock 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ratio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Ttest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S[p]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DSAVSIVHLK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[S70]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0.9881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4567890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355678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432123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#DIV/0!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SD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S[p]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AVSIVHLK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[S72]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0.9999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5320300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4670960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4236830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1042920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1154030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3.0E-03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SDSAV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S[p]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IVHLK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[S75]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0.9961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1915980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1574980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1120860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510526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1309220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2.3E-01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S[p]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DSAV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S[p]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IVHLK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[S70],[S75]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0.9788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834567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590897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890753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#DIV/0!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SD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S[p]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S[p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IVHLK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[S72],[S75]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0.9888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966789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1056789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997654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780864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697650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1.0E-02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pic>
        <p:nvPicPr>
          <p:cNvPr id="126" name="Picture 125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27" name="TextBox 126"/>
          <p:cNvSpPr txBox="1"/>
          <p:nvPr/>
        </p:nvSpPr>
        <p:spPr>
          <a:xfrm>
            <a:off x="528564" y="319540"/>
            <a:ext cx="76962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Ambiguities and missing values in discovery-driven data sets 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7700" y="3027403"/>
            <a:ext cx="41141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Gpd1 = Glycerol-3-phosphate dehydrogenase 1</a:t>
            </a:r>
            <a:endParaRPr 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647700" y="901338"/>
            <a:ext cx="41141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Gpd2 = Glycerol-3-phosphate dehydrogenase 2</a:t>
            </a:r>
            <a:endParaRPr lang="en-US" sz="1600" dirty="0"/>
          </a:p>
        </p:txBody>
      </p:sp>
      <p:sp>
        <p:nvSpPr>
          <p:cNvPr id="17" name="Textfeld 49"/>
          <p:cNvSpPr txBox="1"/>
          <p:nvPr/>
        </p:nvSpPr>
        <p:spPr>
          <a:xfrm>
            <a:off x="9436100" y="6322536"/>
            <a:ext cx="31290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2" name="Rectangle 1"/>
          <p:cNvSpPr/>
          <p:nvPr/>
        </p:nvSpPr>
        <p:spPr>
          <a:xfrm>
            <a:off x="8159486" y="1859051"/>
            <a:ext cx="566883" cy="393819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flipV="1">
            <a:off x="8159486" y="2456625"/>
            <a:ext cx="566883" cy="196746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159487" y="4207564"/>
            <a:ext cx="566883" cy="76319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8900" y="5173076"/>
            <a:ext cx="7729635" cy="1501659"/>
            <a:chOff x="88900" y="5173076"/>
            <a:chExt cx="7729635" cy="1501659"/>
          </a:xfrm>
        </p:grpSpPr>
        <p:pic>
          <p:nvPicPr>
            <p:cNvPr id="5" name="Picture 4" descr="fragezeichen-8807216118191879627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900" y="5173076"/>
              <a:ext cx="1528159" cy="1501659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1260329" y="5249717"/>
              <a:ext cx="6558206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600" dirty="0" smtClean="0">
                  <a:latin typeface="Arial"/>
                  <a:cs typeface="Arial"/>
                  <a:sym typeface="Wingdings"/>
                </a:rPr>
                <a:t>Are all identified </a:t>
              </a:r>
              <a:r>
                <a:rPr lang="en-US" sz="1600" dirty="0" err="1" smtClean="0">
                  <a:latin typeface="Arial"/>
                  <a:cs typeface="Arial"/>
                  <a:sym typeface="Wingdings"/>
                </a:rPr>
                <a:t>phospho</a:t>
              </a:r>
              <a:r>
                <a:rPr lang="en-US" sz="1600" dirty="0" smtClean="0">
                  <a:latin typeface="Arial"/>
                  <a:cs typeface="Arial"/>
                  <a:sym typeface="Wingdings"/>
                </a:rPr>
                <a:t>-sites truly occurring in the sample?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dirty="0" smtClean="0">
                  <a:latin typeface="Arial"/>
                  <a:cs typeface="Arial"/>
                  <a:sym typeface="Wingdings"/>
                </a:rPr>
                <a:t>Do the obtained quantitative results reflect true biological changes?</a:t>
              </a:r>
              <a:endParaRPr lang="en-US" sz="1600" dirty="0">
                <a:latin typeface="Arial"/>
                <a:cs typeface="Arial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250738" y="5429310"/>
            <a:ext cx="7261287" cy="1405388"/>
            <a:chOff x="2250738" y="5429310"/>
            <a:chExt cx="7261287" cy="1405388"/>
          </a:xfrm>
        </p:grpSpPr>
        <p:pic>
          <p:nvPicPr>
            <p:cNvPr id="11" name="Picture 10" descr="loesung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5553" y="5429310"/>
              <a:ext cx="1696472" cy="1405388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2250738" y="6010179"/>
              <a:ext cx="57058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/>
                  <a:cs typeface="Arial"/>
                </a:rPr>
                <a:t>Targeted </a:t>
              </a:r>
              <a:r>
                <a:rPr lang="en-US" sz="1600" b="1" dirty="0" err="1" smtClean="0">
                  <a:latin typeface="Arial"/>
                  <a:cs typeface="Arial"/>
                </a:rPr>
                <a:t>phospho</a:t>
              </a:r>
              <a:r>
                <a:rPr lang="en-US" sz="1600" b="1" dirty="0" smtClean="0">
                  <a:latin typeface="Arial"/>
                  <a:cs typeface="Arial"/>
                </a:rPr>
                <a:t>-proteomics using SRM and Skyline </a:t>
              </a:r>
              <a:r>
                <a:rPr lang="en-US" sz="1600" b="1" dirty="0" smtClean="0">
                  <a:latin typeface="Arial"/>
                  <a:cs typeface="Arial"/>
                  <a:sym typeface="Wingdings"/>
                </a:rPr>
                <a:t></a:t>
              </a:r>
              <a:endParaRPr lang="en-US" sz="1600" b="1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014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evron 23"/>
          <p:cNvSpPr/>
          <p:nvPr/>
        </p:nvSpPr>
        <p:spPr>
          <a:xfrm>
            <a:off x="6100106" y="1303332"/>
            <a:ext cx="3470391" cy="1551167"/>
          </a:xfrm>
          <a:prstGeom prst="chevron">
            <a:avLst>
              <a:gd name="adj" fmla="val 36016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333767" y="1303332"/>
            <a:ext cx="3150774" cy="1551167"/>
          </a:xfrm>
          <a:prstGeom prst="chevron">
            <a:avLst>
              <a:gd name="adj" fmla="val 36016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Pentagon 5"/>
          <p:cNvSpPr/>
          <p:nvPr/>
        </p:nvSpPr>
        <p:spPr>
          <a:xfrm>
            <a:off x="366586" y="1303332"/>
            <a:ext cx="3338539" cy="1551167"/>
          </a:xfrm>
          <a:prstGeom prst="homePlate">
            <a:avLst>
              <a:gd name="adj" fmla="val 3512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6" name="Picture 125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27" name="TextBox 126"/>
          <p:cNvSpPr txBox="1"/>
          <p:nvPr/>
        </p:nvSpPr>
        <p:spPr>
          <a:xfrm>
            <a:off x="528564" y="319540"/>
            <a:ext cx="59559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(</a:t>
            </a:r>
            <a:r>
              <a:rPr lang="en-US" sz="2000" b="1" dirty="0" err="1" smtClean="0">
                <a:solidFill>
                  <a:schemeClr val="bg1"/>
                </a:solidFill>
                <a:latin typeface="Arial"/>
                <a:cs typeface="Arial"/>
              </a:rPr>
              <a:t>Phospho</a:t>
            </a:r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)-SRM workflow carried out in Skyline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7" name="Textfeld 49"/>
          <p:cNvSpPr txBox="1"/>
          <p:nvPr/>
        </p:nvSpPr>
        <p:spPr>
          <a:xfrm>
            <a:off x="9436100" y="6322536"/>
            <a:ext cx="30816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0703" y="1593411"/>
            <a:ext cx="2057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latin typeface="Arial"/>
                <a:cs typeface="Arial"/>
              </a:rPr>
              <a:t>(</a:t>
            </a:r>
            <a:r>
              <a:rPr lang="en-US" sz="1800" b="1" dirty="0" err="1" smtClean="0">
                <a:latin typeface="Arial"/>
                <a:cs typeface="Arial"/>
              </a:rPr>
              <a:t>phospho</a:t>
            </a:r>
            <a:r>
              <a:rPr lang="en-US" sz="1800" b="1" dirty="0" smtClean="0">
                <a:latin typeface="Arial"/>
                <a:cs typeface="Arial"/>
              </a:rPr>
              <a:t>)-</a:t>
            </a:r>
          </a:p>
          <a:p>
            <a:pPr algn="ctr"/>
            <a:r>
              <a:rPr lang="en-US" sz="1800" b="1" dirty="0" smtClean="0">
                <a:latin typeface="Arial"/>
                <a:cs typeface="Arial"/>
              </a:rPr>
              <a:t>peptide </a:t>
            </a:r>
          </a:p>
          <a:p>
            <a:pPr algn="ctr"/>
            <a:r>
              <a:rPr lang="en-US" sz="1800" b="1" dirty="0" smtClean="0">
                <a:latin typeface="Arial"/>
                <a:cs typeface="Arial"/>
              </a:rPr>
              <a:t>selection</a:t>
            </a: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91106" y="1708568"/>
            <a:ext cx="1236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latin typeface="Arial"/>
                <a:cs typeface="Arial"/>
              </a:rPr>
              <a:t>transition</a:t>
            </a:r>
          </a:p>
          <a:p>
            <a:pPr algn="ctr"/>
            <a:r>
              <a:rPr lang="en-US" sz="1800" b="1" dirty="0" smtClean="0">
                <a:latin typeface="Arial"/>
                <a:cs typeface="Arial"/>
              </a:rPr>
              <a:t>selection</a:t>
            </a: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34870" y="1739470"/>
            <a:ext cx="1685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latin typeface="Arial"/>
                <a:cs typeface="Arial"/>
              </a:rPr>
              <a:t>SRM </a:t>
            </a:r>
          </a:p>
          <a:p>
            <a:pPr algn="ctr"/>
            <a:r>
              <a:rPr lang="en-US" sz="1800" b="1" dirty="0" smtClean="0">
                <a:latin typeface="Arial"/>
                <a:cs typeface="Arial"/>
              </a:rPr>
              <a:t>measurement</a:t>
            </a: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9409" y="3011508"/>
            <a:ext cx="2169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/>
                <a:cs typeface="Arial"/>
              </a:rPr>
              <a:t>c</a:t>
            </a:r>
            <a:r>
              <a:rPr lang="en-US" sz="1600" dirty="0" smtClean="0">
                <a:latin typeface="Arial"/>
                <a:cs typeface="Arial"/>
              </a:rPr>
              <a:t>rude synthetic heavy</a:t>
            </a:r>
          </a:p>
          <a:p>
            <a:pPr algn="ctr"/>
            <a:r>
              <a:rPr lang="en-US" sz="1600" dirty="0" err="1" smtClean="0">
                <a:latin typeface="Arial"/>
                <a:cs typeface="Arial"/>
              </a:rPr>
              <a:t>phospho</a:t>
            </a:r>
            <a:r>
              <a:rPr lang="en-US" sz="1600" dirty="0" smtClean="0">
                <a:latin typeface="Arial"/>
                <a:cs typeface="Arial"/>
              </a:rPr>
              <a:t>-peptides </a:t>
            </a:r>
          </a:p>
          <a:p>
            <a:pPr algn="ctr"/>
            <a:r>
              <a:rPr lang="en-US" sz="1600" dirty="0" smtClean="0">
                <a:latin typeface="Arial"/>
                <a:cs typeface="Arial"/>
              </a:rPr>
              <a:t>(JPT technologies)</a:t>
            </a:r>
            <a:endParaRPr lang="en-US" sz="1600" dirty="0">
              <a:latin typeface="Arial"/>
              <a:cs typeface="Arial"/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129211"/>
              </p:ext>
            </p:extLst>
          </p:nvPr>
        </p:nvGraphicFramePr>
        <p:xfrm>
          <a:off x="366586" y="4215524"/>
          <a:ext cx="2798513" cy="21982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6045"/>
                <a:gridCol w="1092468"/>
              </a:tblGrid>
              <a:tr h="5367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/>
                          <a:cs typeface="Arial"/>
                        </a:rPr>
                        <a:t>peptide sequence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latin typeface="Arial"/>
                          <a:cs typeface="Arial"/>
                        </a:rPr>
                        <a:t>phospho</a:t>
                      </a:r>
                      <a:r>
                        <a:rPr lang="en-US" sz="1400" dirty="0" smtClean="0">
                          <a:latin typeface="Arial"/>
                          <a:cs typeface="Arial"/>
                        </a:rPr>
                        <a:t>-site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99060" marR="99060" anchor="ctr"/>
                </a:tc>
              </a:tr>
              <a:tr h="332300"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S[p]</a:t>
                      </a:r>
                      <a:r>
                        <a:rPr lang="en-US" sz="1400" b="0" spc="-100" dirty="0" smtClean="0">
                          <a:latin typeface="Arial"/>
                          <a:cs typeface="Arial"/>
                        </a:rPr>
                        <a:t>SSSVSLK</a:t>
                      </a:r>
                      <a:endParaRPr lang="en-US" sz="1400" b="0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[S22]</a:t>
                      </a:r>
                      <a:endParaRPr lang="en-US" sz="1400" b="1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23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spc="-100" dirty="0" smtClean="0">
                          <a:latin typeface="Arial"/>
                          <a:cs typeface="Arial"/>
                        </a:rPr>
                        <a:t>S</a:t>
                      </a:r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S[p]</a:t>
                      </a:r>
                      <a:r>
                        <a:rPr lang="en-US" sz="1400" b="0" spc="-100" dirty="0" smtClean="0">
                          <a:latin typeface="Arial"/>
                          <a:cs typeface="Arial"/>
                        </a:rPr>
                        <a:t>SSVSLK</a:t>
                      </a: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[S23]</a:t>
                      </a:r>
                      <a:endParaRPr lang="en-US" sz="1400" b="1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23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spc="-100" dirty="0" smtClean="0">
                          <a:latin typeface="Arial"/>
                          <a:cs typeface="Arial"/>
                        </a:rPr>
                        <a:t>SS</a:t>
                      </a:r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S[p]</a:t>
                      </a:r>
                      <a:r>
                        <a:rPr lang="en-US" sz="1400" b="0" spc="-100" dirty="0" smtClean="0">
                          <a:latin typeface="Arial"/>
                          <a:cs typeface="Arial"/>
                        </a:rPr>
                        <a:t>SVSLK</a:t>
                      </a: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[S24]</a:t>
                      </a:r>
                      <a:endParaRPr lang="en-US" sz="1400" b="1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23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spc="-100" dirty="0" smtClean="0">
                          <a:latin typeface="Arial"/>
                          <a:cs typeface="Arial"/>
                        </a:rPr>
                        <a:t>SSS</a:t>
                      </a:r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S[p]</a:t>
                      </a:r>
                      <a:r>
                        <a:rPr lang="en-US" sz="1400" b="0" spc="-100" dirty="0" smtClean="0">
                          <a:latin typeface="Arial"/>
                          <a:cs typeface="Arial"/>
                        </a:rPr>
                        <a:t>VSLK</a:t>
                      </a: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[S25]</a:t>
                      </a:r>
                      <a:endParaRPr lang="en-US" sz="1400" b="1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23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spc="-100" dirty="0" smtClean="0">
                          <a:latin typeface="Arial"/>
                          <a:cs typeface="Arial"/>
                        </a:rPr>
                        <a:t>SSSSV</a:t>
                      </a:r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S[p]</a:t>
                      </a:r>
                      <a:r>
                        <a:rPr lang="en-US" sz="1400" b="0" spc="-100" dirty="0" smtClean="0">
                          <a:latin typeface="Arial"/>
                          <a:cs typeface="Arial"/>
                        </a:rPr>
                        <a:t>LK</a:t>
                      </a: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[S27]</a:t>
                      </a:r>
                      <a:endParaRPr lang="en-US" sz="1400" b="1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814878"/>
              </p:ext>
            </p:extLst>
          </p:nvPr>
        </p:nvGraphicFramePr>
        <p:xfrm>
          <a:off x="3333767" y="4215524"/>
          <a:ext cx="2798513" cy="15336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6045"/>
                <a:gridCol w="1092468"/>
              </a:tblGrid>
              <a:tr h="5367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/>
                          <a:cs typeface="Arial"/>
                        </a:rPr>
                        <a:t>peptide sequence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latin typeface="Arial"/>
                          <a:cs typeface="Arial"/>
                        </a:rPr>
                        <a:t>phospho</a:t>
                      </a:r>
                      <a:r>
                        <a:rPr lang="en-US" sz="1400" dirty="0" smtClean="0">
                          <a:latin typeface="Arial"/>
                          <a:cs typeface="Arial"/>
                        </a:rPr>
                        <a:t>-site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99060" marR="99060" anchor="ctr"/>
                </a:tc>
              </a:tr>
              <a:tr h="3323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S[p]</a:t>
                      </a:r>
                      <a:r>
                        <a:rPr lang="en-US" sz="1400" dirty="0" smtClean="0">
                          <a:latin typeface="Arial"/>
                          <a:cs typeface="Arial"/>
                        </a:rPr>
                        <a:t>D</a:t>
                      </a:r>
                      <a:r>
                        <a:rPr lang="en-US" sz="1400" b="0" dirty="0" smtClean="0">
                          <a:latin typeface="Arial"/>
                          <a:cs typeface="Arial"/>
                        </a:rPr>
                        <a:t>S</a:t>
                      </a:r>
                      <a:r>
                        <a:rPr lang="en-US" sz="1400" dirty="0" smtClean="0">
                          <a:latin typeface="Arial"/>
                          <a:cs typeface="Arial"/>
                        </a:rPr>
                        <a:t>AVSIVHLK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[S70]</a:t>
                      </a:r>
                      <a:endParaRPr lang="en-US" sz="1400" b="1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23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/>
                          <a:cs typeface="Arial"/>
                        </a:rPr>
                        <a:t>SD</a:t>
                      </a:r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S[p]</a:t>
                      </a:r>
                      <a:r>
                        <a:rPr lang="en-US" sz="1400" dirty="0" smtClean="0">
                          <a:latin typeface="Arial"/>
                          <a:cs typeface="Arial"/>
                        </a:rPr>
                        <a:t>AVSIVHLK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[S72]</a:t>
                      </a:r>
                      <a:endParaRPr lang="en-US" sz="1400" b="1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23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/>
                          <a:cs typeface="Arial"/>
                        </a:rPr>
                        <a:t>SD</a:t>
                      </a:r>
                      <a:r>
                        <a:rPr lang="en-US" sz="1400" b="0" dirty="0" smtClean="0">
                          <a:latin typeface="Arial"/>
                          <a:cs typeface="Arial"/>
                        </a:rPr>
                        <a:t>S</a:t>
                      </a:r>
                      <a:r>
                        <a:rPr lang="en-US" sz="1400" dirty="0" smtClean="0">
                          <a:latin typeface="Arial"/>
                          <a:cs typeface="Arial"/>
                        </a:rPr>
                        <a:t>AV</a:t>
                      </a:r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S[p]</a:t>
                      </a:r>
                      <a:r>
                        <a:rPr lang="en-US" sz="1400" dirty="0" smtClean="0">
                          <a:latin typeface="Arial"/>
                          <a:cs typeface="Arial"/>
                        </a:rPr>
                        <a:t>IVHLK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-100" dirty="0" smtClean="0">
                          <a:latin typeface="Arial"/>
                          <a:cs typeface="Arial"/>
                        </a:rPr>
                        <a:t>[S75]</a:t>
                      </a:r>
                      <a:endParaRPr lang="en-US" sz="1400" b="1" spc="-100" dirty="0">
                        <a:latin typeface="Arial"/>
                        <a:cs typeface="Arial"/>
                      </a:endParaRPr>
                    </a:p>
                  </a:txBody>
                  <a:tcPr marL="99060" marR="9906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35420" y="3820326"/>
            <a:ext cx="78072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Gpd1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57618" y="3820326"/>
            <a:ext cx="78072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Gpd2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842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9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125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7" name="Textfeld 49"/>
          <p:cNvSpPr txBox="1"/>
          <p:nvPr/>
        </p:nvSpPr>
        <p:spPr>
          <a:xfrm>
            <a:off x="9436100" y="6322536"/>
            <a:ext cx="30816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7937" y="284206"/>
            <a:ext cx="4886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Getting </a:t>
            </a:r>
            <a:r>
              <a:rPr lang="en-US" sz="2000" b="1" dirty="0" err="1" smtClean="0">
                <a:solidFill>
                  <a:schemeClr val="bg1"/>
                </a:solidFill>
                <a:latin typeface="Arial"/>
                <a:cs typeface="Arial"/>
              </a:rPr>
              <a:t>phospho</a:t>
            </a:r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-peptides into Skyline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1" name="Picture 10" descr="Screen shot 2012-05-15 at 7.44.2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764" y="917010"/>
            <a:ext cx="4161074" cy="5754905"/>
          </a:xfrm>
          <a:prstGeom prst="rect">
            <a:avLst/>
          </a:prstGeom>
          <a:ln w="19050" cmpd="sng">
            <a:solidFill>
              <a:srgbClr val="4F81BD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4913776" y="1349375"/>
            <a:ext cx="824685" cy="211454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084254" y="1981200"/>
            <a:ext cx="770445" cy="21761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entagon 7"/>
          <p:cNvSpPr/>
          <p:nvPr/>
        </p:nvSpPr>
        <p:spPr>
          <a:xfrm>
            <a:off x="7842318" y="59027"/>
            <a:ext cx="1707019" cy="995163"/>
          </a:xfrm>
          <a:prstGeom prst="homePlate">
            <a:avLst>
              <a:gd name="adj" fmla="val 3512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570000" y="130860"/>
            <a:ext cx="2057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(</a:t>
            </a:r>
            <a:r>
              <a:rPr lang="en-US" sz="1600" b="1" dirty="0" err="1" smtClean="0">
                <a:latin typeface="Arial"/>
                <a:cs typeface="Arial"/>
              </a:rPr>
              <a:t>phospho</a:t>
            </a:r>
            <a:r>
              <a:rPr lang="en-US" sz="1600" b="1" dirty="0" smtClean="0">
                <a:latin typeface="Arial"/>
                <a:cs typeface="Arial"/>
              </a:rPr>
              <a:t>)-</a:t>
            </a:r>
          </a:p>
          <a:p>
            <a:pPr algn="ctr"/>
            <a:r>
              <a:rPr lang="en-US" sz="1600" b="1" dirty="0" smtClean="0">
                <a:latin typeface="Arial"/>
                <a:cs typeface="Arial"/>
              </a:rPr>
              <a:t>peptide </a:t>
            </a:r>
          </a:p>
          <a:p>
            <a:pPr algn="ctr"/>
            <a:r>
              <a:rPr lang="en-US" sz="1600" b="1" dirty="0" smtClean="0">
                <a:latin typeface="Arial"/>
                <a:cs typeface="Arial"/>
              </a:rPr>
              <a:t>selection</a:t>
            </a:r>
            <a:endParaRPr lang="en-US" sz="16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867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125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7" name="Textfeld 49"/>
          <p:cNvSpPr txBox="1"/>
          <p:nvPr/>
        </p:nvSpPr>
        <p:spPr>
          <a:xfrm>
            <a:off x="9436100" y="6322536"/>
            <a:ext cx="30816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7937" y="284206"/>
            <a:ext cx="4886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Getting </a:t>
            </a:r>
            <a:r>
              <a:rPr lang="en-US" sz="2000" b="1" dirty="0" err="1" smtClean="0">
                <a:solidFill>
                  <a:schemeClr val="bg1"/>
                </a:solidFill>
                <a:latin typeface="Arial"/>
                <a:cs typeface="Arial"/>
              </a:rPr>
              <a:t>phospho</a:t>
            </a:r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-peptides into Skyline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6" name="Picture 25" descr="Screen shot 2012-05-16 at 8.28.2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47" y="1551338"/>
            <a:ext cx="4725698" cy="3584549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381332" y="2996364"/>
            <a:ext cx="2939115" cy="244922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4741266" y="1448502"/>
            <a:ext cx="4917916" cy="4295636"/>
            <a:chOff x="4741266" y="1203580"/>
            <a:chExt cx="4917916" cy="4295636"/>
          </a:xfrm>
        </p:grpSpPr>
        <p:pic>
          <p:nvPicPr>
            <p:cNvPr id="22" name="Picture 21" descr="Screen shot 2012-05-15 at 7.42.31 P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3981" y="1203580"/>
              <a:ext cx="3945201" cy="4295636"/>
            </a:xfrm>
            <a:prstGeom prst="rect">
              <a:avLst/>
            </a:prstGeom>
            <a:ln w="19050" cmpd="sng">
              <a:solidFill>
                <a:srgbClr val="4F81BD"/>
              </a:solidFill>
            </a:ln>
          </p:spPr>
        </p:pic>
        <p:sp>
          <p:nvSpPr>
            <p:cNvPr id="30" name="Left Arrow 29"/>
            <p:cNvSpPr/>
            <p:nvPr/>
          </p:nvSpPr>
          <p:spPr>
            <a:xfrm rot="10800000">
              <a:off x="4741266" y="3008938"/>
              <a:ext cx="748281" cy="486322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19288" y="5405584"/>
            <a:ext cx="35479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  <a:latin typeface="Arial"/>
                <a:cs typeface="Arial"/>
              </a:rPr>
              <a:t>All </a:t>
            </a:r>
            <a:r>
              <a:rPr lang="en-US" sz="1600" b="1" dirty="0" err="1" smtClean="0">
                <a:solidFill>
                  <a:schemeClr val="accent1"/>
                </a:solidFill>
                <a:latin typeface="Arial"/>
                <a:cs typeface="Arial"/>
              </a:rPr>
              <a:t>Uniprot</a:t>
            </a:r>
            <a:r>
              <a:rPr lang="en-US" sz="1600" b="1" dirty="0" smtClean="0">
                <a:solidFill>
                  <a:schemeClr val="accent1"/>
                </a:solidFill>
                <a:latin typeface="Arial"/>
                <a:cs typeface="Arial"/>
              </a:rPr>
              <a:t> modifications available</a:t>
            </a:r>
            <a:endParaRPr lang="en-US" sz="1600" b="1" dirty="0"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11" name="Pentagon 10"/>
          <p:cNvSpPr/>
          <p:nvPr/>
        </p:nvSpPr>
        <p:spPr>
          <a:xfrm>
            <a:off x="7842318" y="59027"/>
            <a:ext cx="1707019" cy="995163"/>
          </a:xfrm>
          <a:prstGeom prst="homePlate">
            <a:avLst>
              <a:gd name="adj" fmla="val 3512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570000" y="130860"/>
            <a:ext cx="2057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(</a:t>
            </a:r>
            <a:r>
              <a:rPr lang="en-US" sz="1600" b="1" dirty="0" err="1" smtClean="0">
                <a:latin typeface="Arial"/>
                <a:cs typeface="Arial"/>
              </a:rPr>
              <a:t>phospho</a:t>
            </a:r>
            <a:r>
              <a:rPr lang="en-US" sz="1600" b="1" dirty="0" smtClean="0">
                <a:latin typeface="Arial"/>
                <a:cs typeface="Arial"/>
              </a:rPr>
              <a:t>)-</a:t>
            </a:r>
          </a:p>
          <a:p>
            <a:pPr algn="ctr"/>
            <a:r>
              <a:rPr lang="en-US" sz="1600" b="1" dirty="0" smtClean="0">
                <a:latin typeface="Arial"/>
                <a:cs typeface="Arial"/>
              </a:rPr>
              <a:t>peptide </a:t>
            </a:r>
          </a:p>
          <a:p>
            <a:pPr algn="ctr"/>
            <a:r>
              <a:rPr lang="en-US" sz="1600" b="1" dirty="0" smtClean="0">
                <a:latin typeface="Arial"/>
                <a:cs typeface="Arial"/>
              </a:rPr>
              <a:t>selection</a:t>
            </a:r>
            <a:endParaRPr lang="en-US" sz="16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099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52400"/>
            <a:ext cx="9704934" cy="647700"/>
          </a:xfrm>
          <a:prstGeom prst="rect">
            <a:avLst/>
          </a:prstGeom>
        </p:spPr>
      </p:pic>
      <p:sp>
        <p:nvSpPr>
          <p:cNvPr id="42" name="Chevron 41"/>
          <p:cNvSpPr/>
          <p:nvPr/>
        </p:nvSpPr>
        <p:spPr>
          <a:xfrm>
            <a:off x="6100106" y="1303332"/>
            <a:ext cx="3470391" cy="1551167"/>
          </a:xfrm>
          <a:prstGeom prst="chevron">
            <a:avLst>
              <a:gd name="adj" fmla="val 36016"/>
            </a:avLst>
          </a:prstGeom>
          <a:gradFill flip="none" rotWithShape="1">
            <a:gsLst>
              <a:gs pos="0">
                <a:schemeClr val="accent3">
                  <a:tint val="100000"/>
                  <a:shade val="100000"/>
                  <a:satMod val="130000"/>
                  <a:alpha val="42000"/>
                </a:schemeClr>
              </a:gs>
              <a:gs pos="100000">
                <a:schemeClr val="accent3">
                  <a:tint val="50000"/>
                  <a:shade val="100000"/>
                  <a:satMod val="350000"/>
                  <a:alpha val="42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Chevron 42"/>
          <p:cNvSpPr/>
          <p:nvPr/>
        </p:nvSpPr>
        <p:spPr>
          <a:xfrm>
            <a:off x="3333767" y="1303332"/>
            <a:ext cx="3150774" cy="1551167"/>
          </a:xfrm>
          <a:prstGeom prst="chevron">
            <a:avLst>
              <a:gd name="adj" fmla="val 36016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Pentagon 43"/>
          <p:cNvSpPr/>
          <p:nvPr/>
        </p:nvSpPr>
        <p:spPr>
          <a:xfrm>
            <a:off x="366586" y="1303332"/>
            <a:ext cx="3338539" cy="1551167"/>
          </a:xfrm>
          <a:prstGeom prst="homePlate">
            <a:avLst>
              <a:gd name="adj" fmla="val 35126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4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45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feld 49"/>
          <p:cNvSpPr txBox="1"/>
          <p:nvPr/>
        </p:nvSpPr>
        <p:spPr>
          <a:xfrm>
            <a:off x="9436100" y="6322536"/>
            <a:ext cx="30816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40703" y="1593411"/>
            <a:ext cx="2057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(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phospho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)-</a:t>
            </a:r>
          </a:p>
          <a:p>
            <a:pPr algn="ct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peptide </a:t>
            </a:r>
          </a:p>
          <a:p>
            <a:pPr algn="ct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selection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291106" y="1708568"/>
            <a:ext cx="1236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latin typeface="Arial"/>
                <a:cs typeface="Arial"/>
              </a:rPr>
              <a:t>transition</a:t>
            </a:r>
          </a:p>
          <a:p>
            <a:pPr algn="ctr"/>
            <a:r>
              <a:rPr lang="en-US" sz="1800" b="1" dirty="0" smtClean="0">
                <a:latin typeface="Arial"/>
                <a:cs typeface="Arial"/>
              </a:rPr>
              <a:t>selection</a:t>
            </a: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134870" y="1739470"/>
            <a:ext cx="1685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SRM </a:t>
            </a:r>
          </a:p>
          <a:p>
            <a:pPr algn="ct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measurement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576369" y="3095497"/>
            <a:ext cx="39877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Arial"/>
                <a:cs typeface="Arial"/>
              </a:rPr>
              <a:t>automatic selection of</a:t>
            </a:r>
          </a:p>
          <a:p>
            <a:pPr algn="ctr"/>
            <a:r>
              <a:rPr lang="en-US" sz="1800" dirty="0">
                <a:latin typeface="Arial"/>
                <a:cs typeface="Arial"/>
              </a:rPr>
              <a:t>t</a:t>
            </a:r>
            <a:r>
              <a:rPr lang="en-US" sz="1800" dirty="0" smtClean="0">
                <a:latin typeface="Arial"/>
                <a:cs typeface="Arial"/>
              </a:rPr>
              <a:t>he y-ion and b-ion series (&gt; 300 Da)</a:t>
            </a:r>
          </a:p>
          <a:p>
            <a:pPr algn="ctr"/>
            <a:r>
              <a:rPr lang="en-US" sz="1800" dirty="0">
                <a:latin typeface="Arial"/>
                <a:cs typeface="Arial"/>
              </a:rPr>
              <a:t>u</a:t>
            </a:r>
            <a:r>
              <a:rPr lang="en-US" sz="1800" dirty="0" smtClean="0">
                <a:latin typeface="Arial"/>
                <a:cs typeface="Arial"/>
              </a:rPr>
              <a:t>sing the transition filter settings</a:t>
            </a:r>
          </a:p>
          <a:p>
            <a:pPr algn="ctr"/>
            <a:r>
              <a:rPr lang="en-US" sz="1800" dirty="0">
                <a:latin typeface="Arial"/>
                <a:cs typeface="Arial"/>
              </a:rPr>
              <a:t>i</a:t>
            </a:r>
            <a:r>
              <a:rPr lang="en-US" sz="1800" dirty="0" smtClean="0">
                <a:latin typeface="Arial"/>
                <a:cs typeface="Arial"/>
              </a:rPr>
              <a:t>n Skyline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28564" y="319540"/>
            <a:ext cx="59559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(</a:t>
            </a:r>
            <a:r>
              <a:rPr lang="en-US" sz="2000" b="1" dirty="0" err="1" smtClean="0">
                <a:solidFill>
                  <a:schemeClr val="bg1"/>
                </a:solidFill>
                <a:latin typeface="Arial"/>
                <a:cs typeface="Arial"/>
              </a:rPr>
              <a:t>Phospho</a:t>
            </a:r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)-SRM workflow carried out in Skyline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212592"/>
              </p:ext>
            </p:extLst>
          </p:nvPr>
        </p:nvGraphicFramePr>
        <p:xfrm>
          <a:off x="302007" y="4578512"/>
          <a:ext cx="8767699" cy="192627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393148"/>
                <a:gridCol w="842546"/>
                <a:gridCol w="854080"/>
                <a:gridCol w="579120"/>
                <a:gridCol w="574562"/>
                <a:gridCol w="547122"/>
                <a:gridCol w="547122"/>
                <a:gridCol w="581576"/>
                <a:gridCol w="553720"/>
                <a:gridCol w="547122"/>
                <a:gridCol w="547122"/>
                <a:gridCol w="608775"/>
                <a:gridCol w="591684"/>
              </a:tblGrid>
              <a:tr h="25400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peptide sequence</a:t>
                      </a:r>
                      <a:endParaRPr 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phospho</a:t>
                      </a:r>
                      <a:r>
                        <a:rPr lang="en-US" sz="1200" dirty="0" smtClean="0"/>
                        <a:t>-</a:t>
                      </a:r>
                    </a:p>
                    <a:p>
                      <a:pPr algn="ctr"/>
                      <a:r>
                        <a:rPr lang="en-US" sz="1200" dirty="0" smtClean="0"/>
                        <a:t>site</a:t>
                      </a:r>
                      <a:endParaRPr 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precursor</a:t>
                      </a:r>
                    </a:p>
                    <a:p>
                      <a:pPr algn="ctr"/>
                      <a:r>
                        <a:rPr lang="en-US" sz="1200" dirty="0" smtClean="0"/>
                        <a:t>m/z</a:t>
                      </a:r>
                      <a:endParaRPr 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y10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baseline="-25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b1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b2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y8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b3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y7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b4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y6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b5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 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y5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b6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y4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b7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y3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b8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y2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b9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[m/z]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b10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[m/z]</a:t>
                      </a:r>
                    </a:p>
                  </a:txBody>
                  <a:tcPr marL="99060" marR="99060" anchor="ctr"/>
                </a:tc>
              </a:tr>
              <a:tr h="42873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S[p]</a:t>
                      </a:r>
                      <a:r>
                        <a:rPr lang="en-US" sz="1400" dirty="0" smtClean="0"/>
                        <a:t>DSAVSIVHLK</a:t>
                      </a:r>
                      <a:endParaRPr lang="en-US" sz="1400" dirty="0"/>
                    </a:p>
                  </a:txBody>
                  <a:tcPr marL="99060" marR="990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[S70]</a:t>
                      </a:r>
                      <a:endParaRPr lang="en-US" sz="1400" dirty="0"/>
                    </a:p>
                  </a:txBody>
                  <a:tcPr marL="99060" marR="990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622.31</a:t>
                      </a:r>
                      <a:endParaRPr lang="en-US" sz="1400" dirty="0"/>
                    </a:p>
                  </a:txBody>
                  <a:tcPr marL="99060" marR="990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1076.62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99060" marR="99060" anchor="ctr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961.59  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99060" marR="99060" anchor="ctr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874.56 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370.06</a:t>
                      </a:r>
                    </a:p>
                  </a:txBody>
                  <a:tcPr marL="99060" marR="9906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803.52 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441.1</a:t>
                      </a:r>
                    </a:p>
                  </a:txBody>
                  <a:tcPr marL="99060" marR="99060" anchor="ctr">
                    <a:solidFill>
                      <a:srgbClr val="953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704.45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 540.17</a:t>
                      </a:r>
                    </a:p>
                  </a:txBody>
                  <a:tcPr marL="99060" marR="99060" anchor="ctr">
                    <a:solidFill>
                      <a:srgbClr val="953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617.42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627.20</a:t>
                      </a:r>
                    </a:p>
                  </a:txBody>
                  <a:tcPr marL="99060" marR="99060" anchor="ctr">
                    <a:solidFill>
                      <a:srgbClr val="9537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504.27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740.29</a:t>
                      </a:r>
                    </a:p>
                  </a:txBody>
                  <a:tcPr marL="99060" marR="99060" anchor="ctr">
                    <a:solidFill>
                      <a:srgbClr val="953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405.27 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839.35</a:t>
                      </a:r>
                    </a:p>
                  </a:txBody>
                  <a:tcPr marL="99060" marR="99060" anchor="ctr">
                    <a:solidFill>
                      <a:srgbClr val="953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976.41</a:t>
                      </a:r>
                    </a:p>
                  </a:txBody>
                  <a:tcPr marL="99060" marR="99060" anchor="ctr">
                    <a:solidFill>
                      <a:srgbClr val="953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1089.50</a:t>
                      </a:r>
                    </a:p>
                  </a:txBody>
                  <a:tcPr marL="99060" marR="99060" anchor="ctr">
                    <a:solidFill>
                      <a:srgbClr val="953735"/>
                    </a:solidFill>
                  </a:tcPr>
                </a:tc>
              </a:tr>
              <a:tr h="4287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SD</a:t>
                      </a:r>
                      <a:r>
                        <a:rPr lang="en-US" sz="1400" b="1" dirty="0" smtClean="0"/>
                        <a:t>S[p]</a:t>
                      </a:r>
                      <a:r>
                        <a:rPr lang="en-US" sz="1400" dirty="0" smtClean="0"/>
                        <a:t>AVSIVHLK</a:t>
                      </a:r>
                      <a:endParaRPr lang="en-US" sz="1400" dirty="0"/>
                    </a:p>
                  </a:txBody>
                  <a:tcPr marL="99060" marR="990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[S72]</a:t>
                      </a:r>
                      <a:endParaRPr lang="en-US" sz="1400" dirty="0"/>
                    </a:p>
                  </a:txBody>
                  <a:tcPr marL="99060" marR="990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622.31</a:t>
                      </a:r>
                      <a:endParaRPr lang="en-US" sz="1400" dirty="0"/>
                    </a:p>
                  </a:txBody>
                  <a:tcPr marL="99060" marR="990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1156.59 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99060" marR="9906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1041.56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99060" marR="9906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874.56 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370.06</a:t>
                      </a:r>
                    </a:p>
                  </a:txBody>
                  <a:tcPr marL="99060" marR="9906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803.52 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441.1</a:t>
                      </a:r>
                    </a:p>
                  </a:txBody>
                  <a:tcPr marL="99060" marR="99060" anchor="ctr">
                    <a:solidFill>
                      <a:srgbClr val="953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704.45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540.17</a:t>
                      </a:r>
                    </a:p>
                  </a:txBody>
                  <a:tcPr marL="99060" marR="99060" anchor="ctr">
                    <a:solidFill>
                      <a:srgbClr val="953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617.42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627.20</a:t>
                      </a:r>
                    </a:p>
                  </a:txBody>
                  <a:tcPr marL="99060" marR="99060" anchor="ctr">
                    <a:solidFill>
                      <a:srgbClr val="9537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504.27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740.29</a:t>
                      </a:r>
                    </a:p>
                  </a:txBody>
                  <a:tcPr marL="99060" marR="99060" anchor="ctr">
                    <a:solidFill>
                      <a:srgbClr val="953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405.27 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839.35</a:t>
                      </a:r>
                    </a:p>
                  </a:txBody>
                  <a:tcPr marL="99060" marR="99060" anchor="ctr">
                    <a:solidFill>
                      <a:srgbClr val="953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976.41</a:t>
                      </a:r>
                    </a:p>
                  </a:txBody>
                  <a:tcPr marL="99060" marR="99060" anchor="ctr">
                    <a:solidFill>
                      <a:srgbClr val="953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1089.50</a:t>
                      </a:r>
                    </a:p>
                  </a:txBody>
                  <a:tcPr marL="99060" marR="99060" anchor="ctr">
                    <a:solidFill>
                      <a:srgbClr val="953735"/>
                    </a:solidFill>
                  </a:tcPr>
                </a:tc>
              </a:tr>
              <a:tr h="4287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SDSAV</a:t>
                      </a:r>
                      <a:r>
                        <a:rPr lang="en-US" sz="1400" b="1" dirty="0" smtClean="0"/>
                        <a:t>S[p]</a:t>
                      </a:r>
                      <a:r>
                        <a:rPr lang="en-US" sz="1400" dirty="0" smtClean="0"/>
                        <a:t>IVHLK</a:t>
                      </a:r>
                      <a:endParaRPr lang="en-US" sz="1400" dirty="0"/>
                    </a:p>
                  </a:txBody>
                  <a:tcPr marL="99060" marR="990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[S75]</a:t>
                      </a:r>
                      <a:endParaRPr lang="en-US" sz="1400" dirty="0"/>
                    </a:p>
                  </a:txBody>
                  <a:tcPr marL="99060" marR="990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622.31</a:t>
                      </a:r>
                      <a:endParaRPr lang="en-US" sz="1400" dirty="0"/>
                    </a:p>
                  </a:txBody>
                  <a:tcPr marL="99060" marR="990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1156.59 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99060" marR="9906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1041.56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99060" marR="9906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954.53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290.10</a:t>
                      </a:r>
                    </a:p>
                  </a:txBody>
                  <a:tcPr marL="99060" marR="9906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883.49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361.14</a:t>
                      </a:r>
                    </a:p>
                  </a:txBody>
                  <a:tcPr marL="99060" marR="9906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784.42</a:t>
                      </a:r>
                      <a:endParaRPr lang="en-US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460.20</a:t>
                      </a:r>
                    </a:p>
                  </a:txBody>
                  <a:tcPr marL="99060" marR="9906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617.42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 627.20</a:t>
                      </a:r>
                    </a:p>
                  </a:txBody>
                  <a:tcPr marL="99060" marR="99060" anchor="ctr">
                    <a:solidFill>
                      <a:srgbClr val="9537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504.27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740.29</a:t>
                      </a:r>
                    </a:p>
                  </a:txBody>
                  <a:tcPr marL="99060" marR="99060" anchor="ctr">
                    <a:solidFill>
                      <a:srgbClr val="953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405.27 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839.35</a:t>
                      </a:r>
                    </a:p>
                  </a:txBody>
                  <a:tcPr marL="99060" marR="99060" anchor="ctr">
                    <a:solidFill>
                      <a:srgbClr val="953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976.41</a:t>
                      </a:r>
                    </a:p>
                  </a:txBody>
                  <a:tcPr marL="99060" marR="99060" anchor="ctr">
                    <a:solidFill>
                      <a:srgbClr val="953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1089.50</a:t>
                      </a:r>
                    </a:p>
                  </a:txBody>
                  <a:tcPr marL="99060" marR="99060" anchor="ctr">
                    <a:solidFill>
                      <a:srgbClr val="953735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364821" y="3883575"/>
            <a:ext cx="1685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</a:t>
            </a:r>
            <a:r>
              <a:rPr lang="en-US" sz="1600" dirty="0" smtClean="0"/>
              <a:t>hared transitions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7364821" y="4151442"/>
            <a:ext cx="1697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unique transitions</a:t>
            </a:r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7211213" y="4014178"/>
            <a:ext cx="153608" cy="137264"/>
          </a:xfrm>
          <a:prstGeom prst="rect">
            <a:avLst/>
          </a:prstGeom>
          <a:solidFill>
            <a:srgbClr val="953735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212931" y="4263436"/>
            <a:ext cx="153608" cy="137264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59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3" grpId="0" animBg="1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15247</TotalTime>
  <Words>2203</Words>
  <Application>Microsoft Office PowerPoint</Application>
  <PresentationFormat>A4 Paper (210x297 mm)</PresentationFormat>
  <Paragraphs>1030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ETH Zürich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Ludwig</dc:creator>
  <cp:lastModifiedBy>Brendan</cp:lastModifiedBy>
  <cp:revision>749</cp:revision>
  <cp:lastPrinted>2011-08-08T09:46:29Z</cp:lastPrinted>
  <dcterms:created xsi:type="dcterms:W3CDTF">2011-05-19T10:52:30Z</dcterms:created>
  <dcterms:modified xsi:type="dcterms:W3CDTF">2012-05-20T18:04:12Z</dcterms:modified>
</cp:coreProperties>
</file>