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Masters/slideMaster57.xml" ContentType="application/vnd.openxmlformats-officedocument.presentationml.slideMaster+xml"/>
  <Override PartName="/ppt/slideMasters/slideMaster58.xml" ContentType="application/vnd.openxmlformats-officedocument.presentationml.slideMaster+xml"/>
  <Override PartName="/ppt/slideMasters/slideMaster59.xml" ContentType="application/vnd.openxmlformats-officedocument.presentationml.slideMaster+xml"/>
  <Override PartName="/ppt/slideMasters/slideMaster60.xml" ContentType="application/vnd.openxmlformats-officedocument.presentationml.slideMaster+xml"/>
  <Override PartName="/ppt/slideMasters/slideMaster61.xml" ContentType="application/vnd.openxmlformats-officedocument.presentationml.slideMaster+xml"/>
  <Override PartName="/ppt/slideMasters/slideMaster62.xml" ContentType="application/vnd.openxmlformats-officedocument.presentationml.slideMaster+xml"/>
  <Override PartName="/ppt/slideMasters/slideMaster63.xml" ContentType="application/vnd.openxmlformats-officedocument.presentationml.slideMaster+xml"/>
  <Override PartName="/ppt/slideMasters/slideMaster64.xml" ContentType="application/vnd.openxmlformats-officedocument.presentationml.slideMaster+xml"/>
  <Override PartName="/ppt/slideMasters/slideMaster65.xml" ContentType="application/vnd.openxmlformats-officedocument.presentationml.slideMaster+xml"/>
  <Override PartName="/ppt/slideMasters/slideMaster66.xml" ContentType="application/vnd.openxmlformats-officedocument.presentationml.slideMaster+xml"/>
  <Override PartName="/ppt/slideMasters/slideMaster67.xml" ContentType="application/vnd.openxmlformats-officedocument.presentationml.slideMaster+xml"/>
  <Override PartName="/ppt/slideMasters/slideMaster68.xml" ContentType="application/vnd.openxmlformats-officedocument.presentationml.slideMaster+xml"/>
  <Override PartName="/ppt/slideMasters/slideMaster69.xml" ContentType="application/vnd.openxmlformats-officedocument.presentationml.slideMaster+xml"/>
  <Override PartName="/ppt/slideMasters/slideMaster70.xml" ContentType="application/vnd.openxmlformats-officedocument.presentationml.slideMaster+xml"/>
  <Override PartName="/ppt/slideMasters/slideMaster7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2.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3.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14.xml" ContentType="application/vnd.openxmlformats-officedocument.theme+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15.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theme/theme16.xml" ContentType="application/vnd.openxmlformats-officedocument.theme+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17.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theme/theme18.xml" ContentType="application/vnd.openxmlformats-officedocument.theme+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theme/theme19.xml" ContentType="application/vnd.openxmlformats-officedocument.theme+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theme/theme20.xml" ContentType="application/vnd.openxmlformats-officedocument.theme+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theme/theme21.xml" ContentType="application/vnd.openxmlformats-officedocument.theme+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theme/theme22.xml" ContentType="application/vnd.openxmlformats-officedocument.theme+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theme/theme23.xml" ContentType="application/vnd.openxmlformats-officedocument.theme+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theme/theme24.xml" ContentType="application/vnd.openxmlformats-officedocument.theme+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theme/theme25.xml" ContentType="application/vnd.openxmlformats-officedocument.theme+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theme/theme26.xml" ContentType="application/vnd.openxmlformats-officedocument.theme+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theme/theme27.xml" ContentType="application/vnd.openxmlformats-officedocument.theme+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theme/theme28.xml" ContentType="application/vnd.openxmlformats-officedocument.theme+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theme/theme29.xml" ContentType="application/vnd.openxmlformats-officedocument.theme+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theme/theme30.xml" ContentType="application/vnd.openxmlformats-officedocument.theme+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theme/theme31.xml" ContentType="application/vnd.openxmlformats-officedocument.theme+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theme/theme32.xml" ContentType="application/vnd.openxmlformats-officedocument.theme+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theme/theme33.xml" ContentType="application/vnd.openxmlformats-officedocument.theme+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theme/theme34.xml" ContentType="application/vnd.openxmlformats-officedocument.theme+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theme/theme35.xml" ContentType="application/vnd.openxmlformats-officedocument.theme+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theme/theme36.xml" ContentType="application/vnd.openxmlformats-officedocument.theme+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theme/theme37.xml" ContentType="application/vnd.openxmlformats-officedocument.theme+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theme/theme38.xml" ContentType="application/vnd.openxmlformats-officedocument.theme+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theme/theme39.xml" ContentType="application/vnd.openxmlformats-officedocument.theme+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theme/theme40.xml" ContentType="application/vnd.openxmlformats-officedocument.theme+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theme/theme41.xml" ContentType="application/vnd.openxmlformats-officedocument.theme+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theme/theme42.xml" ContentType="application/vnd.openxmlformats-officedocument.theme+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theme/theme43.xml" ContentType="application/vnd.openxmlformats-officedocument.theme+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theme/theme44.xml" ContentType="application/vnd.openxmlformats-officedocument.theme+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theme/theme45.xml" ContentType="application/vnd.openxmlformats-officedocument.theme+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theme/theme46.xml" ContentType="application/vnd.openxmlformats-officedocument.theme+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slideLayouts/slideLayout513.xml" ContentType="application/vnd.openxmlformats-officedocument.presentationml.slideLayout+xml"/>
  <Override PartName="/ppt/slideLayouts/slideLayout514.xml" ContentType="application/vnd.openxmlformats-officedocument.presentationml.slideLayout+xml"/>
  <Override PartName="/ppt/slideLayouts/slideLayout515.xml" ContentType="application/vnd.openxmlformats-officedocument.presentationml.slideLayout+xml"/>
  <Override PartName="/ppt/slideLayouts/slideLayout516.xml" ContentType="application/vnd.openxmlformats-officedocument.presentationml.slideLayout+xml"/>
  <Override PartName="/ppt/slideLayouts/slideLayout517.xml" ContentType="application/vnd.openxmlformats-officedocument.presentationml.slideLayout+xml"/>
  <Override PartName="/ppt/slideLayouts/slideLayout518.xml" ContentType="application/vnd.openxmlformats-officedocument.presentationml.slideLayout+xml"/>
  <Override PartName="/ppt/theme/theme47.xml" ContentType="application/vnd.openxmlformats-officedocument.theme+xml"/>
  <Override PartName="/ppt/slideLayouts/slideLayout519.xml" ContentType="application/vnd.openxmlformats-officedocument.presentationml.slideLayout+xml"/>
  <Override PartName="/ppt/slideLayouts/slideLayout520.xml" ContentType="application/vnd.openxmlformats-officedocument.presentationml.slideLayout+xml"/>
  <Override PartName="/ppt/slideLayouts/slideLayout521.xml" ContentType="application/vnd.openxmlformats-officedocument.presentationml.slideLayout+xml"/>
  <Override PartName="/ppt/slideLayouts/slideLayout522.xml" ContentType="application/vnd.openxmlformats-officedocument.presentationml.slideLayout+xml"/>
  <Override PartName="/ppt/slideLayouts/slideLayout523.xml" ContentType="application/vnd.openxmlformats-officedocument.presentationml.slideLayout+xml"/>
  <Override PartName="/ppt/slideLayouts/slideLayout524.xml" ContentType="application/vnd.openxmlformats-officedocument.presentationml.slideLayout+xml"/>
  <Override PartName="/ppt/slideLayouts/slideLayout525.xml" ContentType="application/vnd.openxmlformats-officedocument.presentationml.slideLayout+xml"/>
  <Override PartName="/ppt/slideLayouts/slideLayout526.xml" ContentType="application/vnd.openxmlformats-officedocument.presentationml.slideLayout+xml"/>
  <Override PartName="/ppt/slideLayouts/slideLayout527.xml" ContentType="application/vnd.openxmlformats-officedocument.presentationml.slideLayout+xml"/>
  <Override PartName="/ppt/slideLayouts/slideLayout528.xml" ContentType="application/vnd.openxmlformats-officedocument.presentationml.slideLayout+xml"/>
  <Override PartName="/ppt/slideLayouts/slideLayout529.xml" ContentType="application/vnd.openxmlformats-officedocument.presentationml.slideLayout+xml"/>
  <Override PartName="/ppt/theme/theme48.xml" ContentType="application/vnd.openxmlformats-officedocument.theme+xml"/>
  <Override PartName="/ppt/slideLayouts/slideLayout530.xml" ContentType="application/vnd.openxmlformats-officedocument.presentationml.slideLayout+xml"/>
  <Override PartName="/ppt/slideLayouts/slideLayout531.xml" ContentType="application/vnd.openxmlformats-officedocument.presentationml.slideLayout+xml"/>
  <Override PartName="/ppt/slideLayouts/slideLayout532.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535.xml" ContentType="application/vnd.openxmlformats-officedocument.presentationml.slideLayout+xml"/>
  <Override PartName="/ppt/slideLayouts/slideLayout536.xml" ContentType="application/vnd.openxmlformats-officedocument.presentationml.slideLayout+xml"/>
  <Override PartName="/ppt/slideLayouts/slideLayout537.xml" ContentType="application/vnd.openxmlformats-officedocument.presentationml.slideLayout+xml"/>
  <Override PartName="/ppt/slideLayouts/slideLayout538.xml" ContentType="application/vnd.openxmlformats-officedocument.presentationml.slideLayout+xml"/>
  <Override PartName="/ppt/slideLayouts/slideLayout539.xml" ContentType="application/vnd.openxmlformats-officedocument.presentationml.slideLayout+xml"/>
  <Override PartName="/ppt/slideLayouts/slideLayout540.xml" ContentType="application/vnd.openxmlformats-officedocument.presentationml.slideLayout+xml"/>
  <Override PartName="/ppt/theme/theme49.xml" ContentType="application/vnd.openxmlformats-officedocument.theme+xml"/>
  <Override PartName="/ppt/slideLayouts/slideLayout541.xml" ContentType="application/vnd.openxmlformats-officedocument.presentationml.slideLayout+xml"/>
  <Override PartName="/ppt/slideLayouts/slideLayout542.xml" ContentType="application/vnd.openxmlformats-officedocument.presentationml.slideLayout+xml"/>
  <Override PartName="/ppt/slideLayouts/slideLayout543.xml" ContentType="application/vnd.openxmlformats-officedocument.presentationml.slideLayout+xml"/>
  <Override PartName="/ppt/slideLayouts/slideLayout544.xml" ContentType="application/vnd.openxmlformats-officedocument.presentationml.slideLayout+xml"/>
  <Override PartName="/ppt/slideLayouts/slideLayout545.xml" ContentType="application/vnd.openxmlformats-officedocument.presentationml.slideLayout+xml"/>
  <Override PartName="/ppt/slideLayouts/slideLayout546.xml" ContentType="application/vnd.openxmlformats-officedocument.presentationml.slideLayout+xml"/>
  <Override PartName="/ppt/slideLayouts/slideLayout547.xml" ContentType="application/vnd.openxmlformats-officedocument.presentationml.slideLayout+xml"/>
  <Override PartName="/ppt/slideLayouts/slideLayout548.xml" ContentType="application/vnd.openxmlformats-officedocument.presentationml.slideLayout+xml"/>
  <Override PartName="/ppt/slideLayouts/slideLayout549.xml" ContentType="application/vnd.openxmlformats-officedocument.presentationml.slideLayout+xml"/>
  <Override PartName="/ppt/slideLayouts/slideLayout550.xml" ContentType="application/vnd.openxmlformats-officedocument.presentationml.slideLayout+xml"/>
  <Override PartName="/ppt/slideLayouts/slideLayout551.xml" ContentType="application/vnd.openxmlformats-officedocument.presentationml.slideLayout+xml"/>
  <Override PartName="/ppt/theme/theme50.xml" ContentType="application/vnd.openxmlformats-officedocument.theme+xml"/>
  <Override PartName="/ppt/slideLayouts/slideLayout552.xml" ContentType="application/vnd.openxmlformats-officedocument.presentationml.slideLayout+xml"/>
  <Override PartName="/ppt/slideLayouts/slideLayout553.xml" ContentType="application/vnd.openxmlformats-officedocument.presentationml.slideLayout+xml"/>
  <Override PartName="/ppt/slideLayouts/slideLayout554.xml" ContentType="application/vnd.openxmlformats-officedocument.presentationml.slideLayout+xml"/>
  <Override PartName="/ppt/slideLayouts/slideLayout555.xml" ContentType="application/vnd.openxmlformats-officedocument.presentationml.slideLayout+xml"/>
  <Override PartName="/ppt/slideLayouts/slideLayout556.xml" ContentType="application/vnd.openxmlformats-officedocument.presentationml.slideLayout+xml"/>
  <Override PartName="/ppt/slideLayouts/slideLayout557.xml" ContentType="application/vnd.openxmlformats-officedocument.presentationml.slideLayout+xml"/>
  <Override PartName="/ppt/slideLayouts/slideLayout558.xml" ContentType="application/vnd.openxmlformats-officedocument.presentationml.slideLayout+xml"/>
  <Override PartName="/ppt/slideLayouts/slideLayout559.xml" ContentType="application/vnd.openxmlformats-officedocument.presentationml.slideLayout+xml"/>
  <Override PartName="/ppt/slideLayouts/slideLayout560.xml" ContentType="application/vnd.openxmlformats-officedocument.presentationml.slideLayout+xml"/>
  <Override PartName="/ppt/slideLayouts/slideLayout561.xml" ContentType="application/vnd.openxmlformats-officedocument.presentationml.slideLayout+xml"/>
  <Override PartName="/ppt/slideLayouts/slideLayout562.xml" ContentType="application/vnd.openxmlformats-officedocument.presentationml.slideLayout+xml"/>
  <Override PartName="/ppt/theme/theme51.xml" ContentType="application/vnd.openxmlformats-officedocument.theme+xml"/>
  <Override PartName="/ppt/slideLayouts/slideLayout563.xml" ContentType="application/vnd.openxmlformats-officedocument.presentationml.slideLayout+xml"/>
  <Override PartName="/ppt/slideLayouts/slideLayout564.xml" ContentType="application/vnd.openxmlformats-officedocument.presentationml.slideLayout+xml"/>
  <Override PartName="/ppt/slideLayouts/slideLayout565.xml" ContentType="application/vnd.openxmlformats-officedocument.presentationml.slideLayout+xml"/>
  <Override PartName="/ppt/slideLayouts/slideLayout566.xml" ContentType="application/vnd.openxmlformats-officedocument.presentationml.slideLayout+xml"/>
  <Override PartName="/ppt/slideLayouts/slideLayout567.xml" ContentType="application/vnd.openxmlformats-officedocument.presentationml.slideLayout+xml"/>
  <Override PartName="/ppt/slideLayouts/slideLayout568.xml" ContentType="application/vnd.openxmlformats-officedocument.presentationml.slideLayout+xml"/>
  <Override PartName="/ppt/slideLayouts/slideLayout569.xml" ContentType="application/vnd.openxmlformats-officedocument.presentationml.slideLayout+xml"/>
  <Override PartName="/ppt/slideLayouts/slideLayout570.xml" ContentType="application/vnd.openxmlformats-officedocument.presentationml.slideLayout+xml"/>
  <Override PartName="/ppt/slideLayouts/slideLayout571.xml" ContentType="application/vnd.openxmlformats-officedocument.presentationml.slideLayout+xml"/>
  <Override PartName="/ppt/slideLayouts/slideLayout572.xml" ContentType="application/vnd.openxmlformats-officedocument.presentationml.slideLayout+xml"/>
  <Override PartName="/ppt/slideLayouts/slideLayout573.xml" ContentType="application/vnd.openxmlformats-officedocument.presentationml.slideLayout+xml"/>
  <Override PartName="/ppt/theme/theme52.xml" ContentType="application/vnd.openxmlformats-officedocument.theme+xml"/>
  <Override PartName="/ppt/slideLayouts/slideLayout574.xml" ContentType="application/vnd.openxmlformats-officedocument.presentationml.slideLayout+xml"/>
  <Override PartName="/ppt/slideLayouts/slideLayout575.xml" ContentType="application/vnd.openxmlformats-officedocument.presentationml.slideLayout+xml"/>
  <Override PartName="/ppt/slideLayouts/slideLayout576.xml" ContentType="application/vnd.openxmlformats-officedocument.presentationml.slideLayout+xml"/>
  <Override PartName="/ppt/slideLayouts/slideLayout577.xml" ContentType="application/vnd.openxmlformats-officedocument.presentationml.slideLayout+xml"/>
  <Override PartName="/ppt/slideLayouts/slideLayout578.xml" ContentType="application/vnd.openxmlformats-officedocument.presentationml.slideLayout+xml"/>
  <Override PartName="/ppt/slideLayouts/slideLayout579.xml" ContentType="application/vnd.openxmlformats-officedocument.presentationml.slideLayout+xml"/>
  <Override PartName="/ppt/slideLayouts/slideLayout580.xml" ContentType="application/vnd.openxmlformats-officedocument.presentationml.slideLayout+xml"/>
  <Override PartName="/ppt/slideLayouts/slideLayout581.xml" ContentType="application/vnd.openxmlformats-officedocument.presentationml.slideLayout+xml"/>
  <Override PartName="/ppt/slideLayouts/slideLayout582.xml" ContentType="application/vnd.openxmlformats-officedocument.presentationml.slideLayout+xml"/>
  <Override PartName="/ppt/slideLayouts/slideLayout583.xml" ContentType="application/vnd.openxmlformats-officedocument.presentationml.slideLayout+xml"/>
  <Override PartName="/ppt/slideLayouts/slideLayout584.xml" ContentType="application/vnd.openxmlformats-officedocument.presentationml.slideLayout+xml"/>
  <Override PartName="/ppt/theme/theme53.xml" ContentType="application/vnd.openxmlformats-officedocument.theme+xml"/>
  <Override PartName="/ppt/slideLayouts/slideLayout585.xml" ContentType="application/vnd.openxmlformats-officedocument.presentationml.slideLayout+xml"/>
  <Override PartName="/ppt/slideLayouts/slideLayout586.xml" ContentType="application/vnd.openxmlformats-officedocument.presentationml.slideLayout+xml"/>
  <Override PartName="/ppt/slideLayouts/slideLayout587.xml" ContentType="application/vnd.openxmlformats-officedocument.presentationml.slideLayout+xml"/>
  <Override PartName="/ppt/slideLayouts/slideLayout588.xml" ContentType="application/vnd.openxmlformats-officedocument.presentationml.slideLayout+xml"/>
  <Override PartName="/ppt/slideLayouts/slideLayout589.xml" ContentType="application/vnd.openxmlformats-officedocument.presentationml.slideLayout+xml"/>
  <Override PartName="/ppt/slideLayouts/slideLayout590.xml" ContentType="application/vnd.openxmlformats-officedocument.presentationml.slideLayout+xml"/>
  <Override PartName="/ppt/slideLayouts/slideLayout591.xml" ContentType="application/vnd.openxmlformats-officedocument.presentationml.slideLayout+xml"/>
  <Override PartName="/ppt/slideLayouts/slideLayout592.xml" ContentType="application/vnd.openxmlformats-officedocument.presentationml.slideLayout+xml"/>
  <Override PartName="/ppt/slideLayouts/slideLayout593.xml" ContentType="application/vnd.openxmlformats-officedocument.presentationml.slideLayout+xml"/>
  <Override PartName="/ppt/slideLayouts/slideLayout594.xml" ContentType="application/vnd.openxmlformats-officedocument.presentationml.slideLayout+xml"/>
  <Override PartName="/ppt/slideLayouts/slideLayout595.xml" ContentType="application/vnd.openxmlformats-officedocument.presentationml.slideLayout+xml"/>
  <Override PartName="/ppt/theme/theme54.xml" ContentType="application/vnd.openxmlformats-officedocument.theme+xml"/>
  <Override PartName="/ppt/slideLayouts/slideLayout596.xml" ContentType="application/vnd.openxmlformats-officedocument.presentationml.slideLayout+xml"/>
  <Override PartName="/ppt/slideLayouts/slideLayout597.xml" ContentType="application/vnd.openxmlformats-officedocument.presentationml.slideLayout+xml"/>
  <Override PartName="/ppt/slideLayouts/slideLayout598.xml" ContentType="application/vnd.openxmlformats-officedocument.presentationml.slideLayout+xml"/>
  <Override PartName="/ppt/slideLayouts/slideLayout599.xml" ContentType="application/vnd.openxmlformats-officedocument.presentationml.slideLayout+xml"/>
  <Override PartName="/ppt/slideLayouts/slideLayout600.xml" ContentType="application/vnd.openxmlformats-officedocument.presentationml.slideLayout+xml"/>
  <Override PartName="/ppt/slideLayouts/slideLayout601.xml" ContentType="application/vnd.openxmlformats-officedocument.presentationml.slideLayout+xml"/>
  <Override PartName="/ppt/slideLayouts/slideLayout602.xml" ContentType="application/vnd.openxmlformats-officedocument.presentationml.slideLayout+xml"/>
  <Override PartName="/ppt/slideLayouts/slideLayout603.xml" ContentType="application/vnd.openxmlformats-officedocument.presentationml.slideLayout+xml"/>
  <Override PartName="/ppt/slideLayouts/slideLayout604.xml" ContentType="application/vnd.openxmlformats-officedocument.presentationml.slideLayout+xml"/>
  <Override PartName="/ppt/slideLayouts/slideLayout605.xml" ContentType="application/vnd.openxmlformats-officedocument.presentationml.slideLayout+xml"/>
  <Override PartName="/ppt/slideLayouts/slideLayout606.xml" ContentType="application/vnd.openxmlformats-officedocument.presentationml.slideLayout+xml"/>
  <Override PartName="/ppt/theme/theme55.xml" ContentType="application/vnd.openxmlformats-officedocument.theme+xml"/>
  <Override PartName="/ppt/slideLayouts/slideLayout607.xml" ContentType="application/vnd.openxmlformats-officedocument.presentationml.slideLayout+xml"/>
  <Override PartName="/ppt/slideLayouts/slideLayout608.xml" ContentType="application/vnd.openxmlformats-officedocument.presentationml.slideLayout+xml"/>
  <Override PartName="/ppt/slideLayouts/slideLayout609.xml" ContentType="application/vnd.openxmlformats-officedocument.presentationml.slideLayout+xml"/>
  <Override PartName="/ppt/slideLayouts/slideLayout610.xml" ContentType="application/vnd.openxmlformats-officedocument.presentationml.slideLayout+xml"/>
  <Override PartName="/ppt/slideLayouts/slideLayout611.xml" ContentType="application/vnd.openxmlformats-officedocument.presentationml.slideLayout+xml"/>
  <Override PartName="/ppt/slideLayouts/slideLayout612.xml" ContentType="application/vnd.openxmlformats-officedocument.presentationml.slideLayout+xml"/>
  <Override PartName="/ppt/slideLayouts/slideLayout613.xml" ContentType="application/vnd.openxmlformats-officedocument.presentationml.slideLayout+xml"/>
  <Override PartName="/ppt/slideLayouts/slideLayout614.xml" ContentType="application/vnd.openxmlformats-officedocument.presentationml.slideLayout+xml"/>
  <Override PartName="/ppt/slideLayouts/slideLayout615.xml" ContentType="application/vnd.openxmlformats-officedocument.presentationml.slideLayout+xml"/>
  <Override PartName="/ppt/slideLayouts/slideLayout616.xml" ContentType="application/vnd.openxmlformats-officedocument.presentationml.slideLayout+xml"/>
  <Override PartName="/ppt/slideLayouts/slideLayout617.xml" ContentType="application/vnd.openxmlformats-officedocument.presentationml.slideLayout+xml"/>
  <Override PartName="/ppt/theme/theme56.xml" ContentType="application/vnd.openxmlformats-officedocument.theme+xml"/>
  <Override PartName="/ppt/slideLayouts/slideLayout618.xml" ContentType="application/vnd.openxmlformats-officedocument.presentationml.slideLayout+xml"/>
  <Override PartName="/ppt/slideLayouts/slideLayout619.xml" ContentType="application/vnd.openxmlformats-officedocument.presentationml.slideLayout+xml"/>
  <Override PartName="/ppt/slideLayouts/slideLayout620.xml" ContentType="application/vnd.openxmlformats-officedocument.presentationml.slideLayout+xml"/>
  <Override PartName="/ppt/slideLayouts/slideLayout621.xml" ContentType="application/vnd.openxmlformats-officedocument.presentationml.slideLayout+xml"/>
  <Override PartName="/ppt/slideLayouts/slideLayout622.xml" ContentType="application/vnd.openxmlformats-officedocument.presentationml.slideLayout+xml"/>
  <Override PartName="/ppt/slideLayouts/slideLayout623.xml" ContentType="application/vnd.openxmlformats-officedocument.presentationml.slideLayout+xml"/>
  <Override PartName="/ppt/slideLayouts/slideLayout624.xml" ContentType="application/vnd.openxmlformats-officedocument.presentationml.slideLayout+xml"/>
  <Override PartName="/ppt/slideLayouts/slideLayout625.xml" ContentType="application/vnd.openxmlformats-officedocument.presentationml.slideLayout+xml"/>
  <Override PartName="/ppt/slideLayouts/slideLayout626.xml" ContentType="application/vnd.openxmlformats-officedocument.presentationml.slideLayout+xml"/>
  <Override PartName="/ppt/slideLayouts/slideLayout627.xml" ContentType="application/vnd.openxmlformats-officedocument.presentationml.slideLayout+xml"/>
  <Override PartName="/ppt/slideLayouts/slideLayout628.xml" ContentType="application/vnd.openxmlformats-officedocument.presentationml.slideLayout+xml"/>
  <Override PartName="/ppt/theme/theme57.xml" ContentType="application/vnd.openxmlformats-officedocument.theme+xml"/>
  <Override PartName="/ppt/slideLayouts/slideLayout629.xml" ContentType="application/vnd.openxmlformats-officedocument.presentationml.slideLayout+xml"/>
  <Override PartName="/ppt/slideLayouts/slideLayout630.xml" ContentType="application/vnd.openxmlformats-officedocument.presentationml.slideLayout+xml"/>
  <Override PartName="/ppt/slideLayouts/slideLayout631.xml" ContentType="application/vnd.openxmlformats-officedocument.presentationml.slideLayout+xml"/>
  <Override PartName="/ppt/slideLayouts/slideLayout632.xml" ContentType="application/vnd.openxmlformats-officedocument.presentationml.slideLayout+xml"/>
  <Override PartName="/ppt/slideLayouts/slideLayout633.xml" ContentType="application/vnd.openxmlformats-officedocument.presentationml.slideLayout+xml"/>
  <Override PartName="/ppt/slideLayouts/slideLayout634.xml" ContentType="application/vnd.openxmlformats-officedocument.presentationml.slideLayout+xml"/>
  <Override PartName="/ppt/slideLayouts/slideLayout635.xml" ContentType="application/vnd.openxmlformats-officedocument.presentationml.slideLayout+xml"/>
  <Override PartName="/ppt/slideLayouts/slideLayout636.xml" ContentType="application/vnd.openxmlformats-officedocument.presentationml.slideLayout+xml"/>
  <Override PartName="/ppt/slideLayouts/slideLayout637.xml" ContentType="application/vnd.openxmlformats-officedocument.presentationml.slideLayout+xml"/>
  <Override PartName="/ppt/slideLayouts/slideLayout638.xml" ContentType="application/vnd.openxmlformats-officedocument.presentationml.slideLayout+xml"/>
  <Override PartName="/ppt/slideLayouts/slideLayout639.xml" ContentType="application/vnd.openxmlformats-officedocument.presentationml.slideLayout+xml"/>
  <Override PartName="/ppt/theme/theme58.xml" ContentType="application/vnd.openxmlformats-officedocument.theme+xml"/>
  <Override PartName="/ppt/slideLayouts/slideLayout640.xml" ContentType="application/vnd.openxmlformats-officedocument.presentationml.slideLayout+xml"/>
  <Override PartName="/ppt/slideLayouts/slideLayout641.xml" ContentType="application/vnd.openxmlformats-officedocument.presentationml.slideLayout+xml"/>
  <Override PartName="/ppt/slideLayouts/slideLayout642.xml" ContentType="application/vnd.openxmlformats-officedocument.presentationml.slideLayout+xml"/>
  <Override PartName="/ppt/slideLayouts/slideLayout643.xml" ContentType="application/vnd.openxmlformats-officedocument.presentationml.slideLayout+xml"/>
  <Override PartName="/ppt/slideLayouts/slideLayout644.xml" ContentType="application/vnd.openxmlformats-officedocument.presentationml.slideLayout+xml"/>
  <Override PartName="/ppt/slideLayouts/slideLayout645.xml" ContentType="application/vnd.openxmlformats-officedocument.presentationml.slideLayout+xml"/>
  <Override PartName="/ppt/slideLayouts/slideLayout646.xml" ContentType="application/vnd.openxmlformats-officedocument.presentationml.slideLayout+xml"/>
  <Override PartName="/ppt/slideLayouts/slideLayout647.xml" ContentType="application/vnd.openxmlformats-officedocument.presentationml.slideLayout+xml"/>
  <Override PartName="/ppt/slideLayouts/slideLayout648.xml" ContentType="application/vnd.openxmlformats-officedocument.presentationml.slideLayout+xml"/>
  <Override PartName="/ppt/slideLayouts/slideLayout649.xml" ContentType="application/vnd.openxmlformats-officedocument.presentationml.slideLayout+xml"/>
  <Override PartName="/ppt/slideLayouts/slideLayout650.xml" ContentType="application/vnd.openxmlformats-officedocument.presentationml.slideLayout+xml"/>
  <Override PartName="/ppt/theme/theme59.xml" ContentType="application/vnd.openxmlformats-officedocument.theme+xml"/>
  <Override PartName="/ppt/slideLayouts/slideLayout651.xml" ContentType="application/vnd.openxmlformats-officedocument.presentationml.slideLayout+xml"/>
  <Override PartName="/ppt/slideLayouts/slideLayout652.xml" ContentType="application/vnd.openxmlformats-officedocument.presentationml.slideLayout+xml"/>
  <Override PartName="/ppt/slideLayouts/slideLayout653.xml" ContentType="application/vnd.openxmlformats-officedocument.presentationml.slideLayout+xml"/>
  <Override PartName="/ppt/slideLayouts/slideLayout654.xml" ContentType="application/vnd.openxmlformats-officedocument.presentationml.slideLayout+xml"/>
  <Override PartName="/ppt/slideLayouts/slideLayout655.xml" ContentType="application/vnd.openxmlformats-officedocument.presentationml.slideLayout+xml"/>
  <Override PartName="/ppt/slideLayouts/slideLayout656.xml" ContentType="application/vnd.openxmlformats-officedocument.presentationml.slideLayout+xml"/>
  <Override PartName="/ppt/slideLayouts/slideLayout657.xml" ContentType="application/vnd.openxmlformats-officedocument.presentationml.slideLayout+xml"/>
  <Override PartName="/ppt/slideLayouts/slideLayout658.xml" ContentType="application/vnd.openxmlformats-officedocument.presentationml.slideLayout+xml"/>
  <Override PartName="/ppt/slideLayouts/slideLayout659.xml" ContentType="application/vnd.openxmlformats-officedocument.presentationml.slideLayout+xml"/>
  <Override PartName="/ppt/slideLayouts/slideLayout660.xml" ContentType="application/vnd.openxmlformats-officedocument.presentationml.slideLayout+xml"/>
  <Override PartName="/ppt/slideLayouts/slideLayout661.xml" ContentType="application/vnd.openxmlformats-officedocument.presentationml.slideLayout+xml"/>
  <Override PartName="/ppt/theme/theme60.xml" ContentType="application/vnd.openxmlformats-officedocument.theme+xml"/>
  <Override PartName="/ppt/slideLayouts/slideLayout662.xml" ContentType="application/vnd.openxmlformats-officedocument.presentationml.slideLayout+xml"/>
  <Override PartName="/ppt/slideLayouts/slideLayout663.xml" ContentType="application/vnd.openxmlformats-officedocument.presentationml.slideLayout+xml"/>
  <Override PartName="/ppt/slideLayouts/slideLayout664.xml" ContentType="application/vnd.openxmlformats-officedocument.presentationml.slideLayout+xml"/>
  <Override PartName="/ppt/slideLayouts/slideLayout665.xml" ContentType="application/vnd.openxmlformats-officedocument.presentationml.slideLayout+xml"/>
  <Override PartName="/ppt/slideLayouts/slideLayout666.xml" ContentType="application/vnd.openxmlformats-officedocument.presentationml.slideLayout+xml"/>
  <Override PartName="/ppt/slideLayouts/slideLayout667.xml" ContentType="application/vnd.openxmlformats-officedocument.presentationml.slideLayout+xml"/>
  <Override PartName="/ppt/slideLayouts/slideLayout668.xml" ContentType="application/vnd.openxmlformats-officedocument.presentationml.slideLayout+xml"/>
  <Override PartName="/ppt/slideLayouts/slideLayout669.xml" ContentType="application/vnd.openxmlformats-officedocument.presentationml.slideLayout+xml"/>
  <Override PartName="/ppt/slideLayouts/slideLayout670.xml" ContentType="application/vnd.openxmlformats-officedocument.presentationml.slideLayout+xml"/>
  <Override PartName="/ppt/slideLayouts/slideLayout671.xml" ContentType="application/vnd.openxmlformats-officedocument.presentationml.slideLayout+xml"/>
  <Override PartName="/ppt/slideLayouts/slideLayout672.xml" ContentType="application/vnd.openxmlformats-officedocument.presentationml.slideLayout+xml"/>
  <Override PartName="/ppt/theme/theme61.xml" ContentType="application/vnd.openxmlformats-officedocument.theme+xml"/>
  <Override PartName="/ppt/slideLayouts/slideLayout673.xml" ContentType="application/vnd.openxmlformats-officedocument.presentationml.slideLayout+xml"/>
  <Override PartName="/ppt/slideLayouts/slideLayout674.xml" ContentType="application/vnd.openxmlformats-officedocument.presentationml.slideLayout+xml"/>
  <Override PartName="/ppt/slideLayouts/slideLayout675.xml" ContentType="application/vnd.openxmlformats-officedocument.presentationml.slideLayout+xml"/>
  <Override PartName="/ppt/slideLayouts/slideLayout676.xml" ContentType="application/vnd.openxmlformats-officedocument.presentationml.slideLayout+xml"/>
  <Override PartName="/ppt/slideLayouts/slideLayout677.xml" ContentType="application/vnd.openxmlformats-officedocument.presentationml.slideLayout+xml"/>
  <Override PartName="/ppt/slideLayouts/slideLayout678.xml" ContentType="application/vnd.openxmlformats-officedocument.presentationml.slideLayout+xml"/>
  <Override PartName="/ppt/slideLayouts/slideLayout679.xml" ContentType="application/vnd.openxmlformats-officedocument.presentationml.slideLayout+xml"/>
  <Override PartName="/ppt/slideLayouts/slideLayout680.xml" ContentType="application/vnd.openxmlformats-officedocument.presentationml.slideLayout+xml"/>
  <Override PartName="/ppt/slideLayouts/slideLayout681.xml" ContentType="application/vnd.openxmlformats-officedocument.presentationml.slideLayout+xml"/>
  <Override PartName="/ppt/slideLayouts/slideLayout682.xml" ContentType="application/vnd.openxmlformats-officedocument.presentationml.slideLayout+xml"/>
  <Override PartName="/ppt/slideLayouts/slideLayout683.xml" ContentType="application/vnd.openxmlformats-officedocument.presentationml.slideLayout+xml"/>
  <Override PartName="/ppt/theme/theme62.xml" ContentType="application/vnd.openxmlformats-officedocument.theme+xml"/>
  <Override PartName="/ppt/slideLayouts/slideLayout684.xml" ContentType="application/vnd.openxmlformats-officedocument.presentationml.slideLayout+xml"/>
  <Override PartName="/ppt/slideLayouts/slideLayout685.xml" ContentType="application/vnd.openxmlformats-officedocument.presentationml.slideLayout+xml"/>
  <Override PartName="/ppt/slideLayouts/slideLayout686.xml" ContentType="application/vnd.openxmlformats-officedocument.presentationml.slideLayout+xml"/>
  <Override PartName="/ppt/slideLayouts/slideLayout687.xml" ContentType="application/vnd.openxmlformats-officedocument.presentationml.slideLayout+xml"/>
  <Override PartName="/ppt/slideLayouts/slideLayout688.xml" ContentType="application/vnd.openxmlformats-officedocument.presentationml.slideLayout+xml"/>
  <Override PartName="/ppt/slideLayouts/slideLayout689.xml" ContentType="application/vnd.openxmlformats-officedocument.presentationml.slideLayout+xml"/>
  <Override PartName="/ppt/slideLayouts/slideLayout690.xml" ContentType="application/vnd.openxmlformats-officedocument.presentationml.slideLayout+xml"/>
  <Override PartName="/ppt/slideLayouts/slideLayout691.xml" ContentType="application/vnd.openxmlformats-officedocument.presentationml.slideLayout+xml"/>
  <Override PartName="/ppt/slideLayouts/slideLayout692.xml" ContentType="application/vnd.openxmlformats-officedocument.presentationml.slideLayout+xml"/>
  <Override PartName="/ppt/slideLayouts/slideLayout693.xml" ContentType="application/vnd.openxmlformats-officedocument.presentationml.slideLayout+xml"/>
  <Override PartName="/ppt/slideLayouts/slideLayout694.xml" ContentType="application/vnd.openxmlformats-officedocument.presentationml.slideLayout+xml"/>
  <Override PartName="/ppt/theme/theme63.xml" ContentType="application/vnd.openxmlformats-officedocument.theme+xml"/>
  <Override PartName="/ppt/slideLayouts/slideLayout695.xml" ContentType="application/vnd.openxmlformats-officedocument.presentationml.slideLayout+xml"/>
  <Override PartName="/ppt/slideLayouts/slideLayout696.xml" ContentType="application/vnd.openxmlformats-officedocument.presentationml.slideLayout+xml"/>
  <Override PartName="/ppt/slideLayouts/slideLayout697.xml" ContentType="application/vnd.openxmlformats-officedocument.presentationml.slideLayout+xml"/>
  <Override PartName="/ppt/slideLayouts/slideLayout698.xml" ContentType="application/vnd.openxmlformats-officedocument.presentationml.slideLayout+xml"/>
  <Override PartName="/ppt/slideLayouts/slideLayout699.xml" ContentType="application/vnd.openxmlformats-officedocument.presentationml.slideLayout+xml"/>
  <Override PartName="/ppt/slideLayouts/slideLayout700.xml" ContentType="application/vnd.openxmlformats-officedocument.presentationml.slideLayout+xml"/>
  <Override PartName="/ppt/slideLayouts/slideLayout701.xml" ContentType="application/vnd.openxmlformats-officedocument.presentationml.slideLayout+xml"/>
  <Override PartName="/ppt/slideLayouts/slideLayout702.xml" ContentType="application/vnd.openxmlformats-officedocument.presentationml.slideLayout+xml"/>
  <Override PartName="/ppt/slideLayouts/slideLayout703.xml" ContentType="application/vnd.openxmlformats-officedocument.presentationml.slideLayout+xml"/>
  <Override PartName="/ppt/slideLayouts/slideLayout704.xml" ContentType="application/vnd.openxmlformats-officedocument.presentationml.slideLayout+xml"/>
  <Override PartName="/ppt/slideLayouts/slideLayout705.xml" ContentType="application/vnd.openxmlformats-officedocument.presentationml.slideLayout+xml"/>
  <Override PartName="/ppt/theme/theme64.xml" ContentType="application/vnd.openxmlformats-officedocument.theme+xml"/>
  <Override PartName="/ppt/slideLayouts/slideLayout706.xml" ContentType="application/vnd.openxmlformats-officedocument.presentationml.slideLayout+xml"/>
  <Override PartName="/ppt/slideLayouts/slideLayout707.xml" ContentType="application/vnd.openxmlformats-officedocument.presentationml.slideLayout+xml"/>
  <Override PartName="/ppt/slideLayouts/slideLayout708.xml" ContentType="application/vnd.openxmlformats-officedocument.presentationml.slideLayout+xml"/>
  <Override PartName="/ppt/slideLayouts/slideLayout709.xml" ContentType="application/vnd.openxmlformats-officedocument.presentationml.slideLayout+xml"/>
  <Override PartName="/ppt/slideLayouts/slideLayout710.xml" ContentType="application/vnd.openxmlformats-officedocument.presentationml.slideLayout+xml"/>
  <Override PartName="/ppt/slideLayouts/slideLayout711.xml" ContentType="application/vnd.openxmlformats-officedocument.presentationml.slideLayout+xml"/>
  <Override PartName="/ppt/slideLayouts/slideLayout712.xml" ContentType="application/vnd.openxmlformats-officedocument.presentationml.slideLayout+xml"/>
  <Override PartName="/ppt/slideLayouts/slideLayout713.xml" ContentType="application/vnd.openxmlformats-officedocument.presentationml.slideLayout+xml"/>
  <Override PartName="/ppt/slideLayouts/slideLayout714.xml" ContentType="application/vnd.openxmlformats-officedocument.presentationml.slideLayout+xml"/>
  <Override PartName="/ppt/slideLayouts/slideLayout715.xml" ContentType="application/vnd.openxmlformats-officedocument.presentationml.slideLayout+xml"/>
  <Override PartName="/ppt/slideLayouts/slideLayout716.xml" ContentType="application/vnd.openxmlformats-officedocument.presentationml.slideLayout+xml"/>
  <Override PartName="/ppt/theme/theme65.xml" ContentType="application/vnd.openxmlformats-officedocument.theme+xml"/>
  <Override PartName="/ppt/slideLayouts/slideLayout717.xml" ContentType="application/vnd.openxmlformats-officedocument.presentationml.slideLayout+xml"/>
  <Override PartName="/ppt/slideLayouts/slideLayout718.xml" ContentType="application/vnd.openxmlformats-officedocument.presentationml.slideLayout+xml"/>
  <Override PartName="/ppt/slideLayouts/slideLayout719.xml" ContentType="application/vnd.openxmlformats-officedocument.presentationml.slideLayout+xml"/>
  <Override PartName="/ppt/slideLayouts/slideLayout720.xml" ContentType="application/vnd.openxmlformats-officedocument.presentationml.slideLayout+xml"/>
  <Override PartName="/ppt/slideLayouts/slideLayout721.xml" ContentType="application/vnd.openxmlformats-officedocument.presentationml.slideLayout+xml"/>
  <Override PartName="/ppt/slideLayouts/slideLayout722.xml" ContentType="application/vnd.openxmlformats-officedocument.presentationml.slideLayout+xml"/>
  <Override PartName="/ppt/slideLayouts/slideLayout723.xml" ContentType="application/vnd.openxmlformats-officedocument.presentationml.slideLayout+xml"/>
  <Override PartName="/ppt/slideLayouts/slideLayout724.xml" ContentType="application/vnd.openxmlformats-officedocument.presentationml.slideLayout+xml"/>
  <Override PartName="/ppt/slideLayouts/slideLayout725.xml" ContentType="application/vnd.openxmlformats-officedocument.presentationml.slideLayout+xml"/>
  <Override PartName="/ppt/slideLayouts/slideLayout726.xml" ContentType="application/vnd.openxmlformats-officedocument.presentationml.slideLayout+xml"/>
  <Override PartName="/ppt/slideLayouts/slideLayout727.xml" ContentType="application/vnd.openxmlformats-officedocument.presentationml.slideLayout+xml"/>
  <Override PartName="/ppt/theme/theme66.xml" ContentType="application/vnd.openxmlformats-officedocument.theme+xml"/>
  <Override PartName="/ppt/slideLayouts/slideLayout728.xml" ContentType="application/vnd.openxmlformats-officedocument.presentationml.slideLayout+xml"/>
  <Override PartName="/ppt/slideLayouts/slideLayout729.xml" ContentType="application/vnd.openxmlformats-officedocument.presentationml.slideLayout+xml"/>
  <Override PartName="/ppt/slideLayouts/slideLayout730.xml" ContentType="application/vnd.openxmlformats-officedocument.presentationml.slideLayout+xml"/>
  <Override PartName="/ppt/slideLayouts/slideLayout731.xml" ContentType="application/vnd.openxmlformats-officedocument.presentationml.slideLayout+xml"/>
  <Override PartName="/ppt/slideLayouts/slideLayout732.xml" ContentType="application/vnd.openxmlformats-officedocument.presentationml.slideLayout+xml"/>
  <Override PartName="/ppt/slideLayouts/slideLayout733.xml" ContentType="application/vnd.openxmlformats-officedocument.presentationml.slideLayout+xml"/>
  <Override PartName="/ppt/slideLayouts/slideLayout734.xml" ContentType="application/vnd.openxmlformats-officedocument.presentationml.slideLayout+xml"/>
  <Override PartName="/ppt/slideLayouts/slideLayout735.xml" ContentType="application/vnd.openxmlformats-officedocument.presentationml.slideLayout+xml"/>
  <Override PartName="/ppt/slideLayouts/slideLayout736.xml" ContentType="application/vnd.openxmlformats-officedocument.presentationml.slideLayout+xml"/>
  <Override PartName="/ppt/slideLayouts/slideLayout737.xml" ContentType="application/vnd.openxmlformats-officedocument.presentationml.slideLayout+xml"/>
  <Override PartName="/ppt/slideLayouts/slideLayout738.xml" ContentType="application/vnd.openxmlformats-officedocument.presentationml.slideLayout+xml"/>
  <Override PartName="/ppt/theme/theme67.xml" ContentType="application/vnd.openxmlformats-officedocument.theme+xml"/>
  <Override PartName="/ppt/slideLayouts/slideLayout739.xml" ContentType="application/vnd.openxmlformats-officedocument.presentationml.slideLayout+xml"/>
  <Override PartName="/ppt/slideLayouts/slideLayout740.xml" ContentType="application/vnd.openxmlformats-officedocument.presentationml.slideLayout+xml"/>
  <Override PartName="/ppt/slideLayouts/slideLayout741.xml" ContentType="application/vnd.openxmlformats-officedocument.presentationml.slideLayout+xml"/>
  <Override PartName="/ppt/slideLayouts/slideLayout742.xml" ContentType="application/vnd.openxmlformats-officedocument.presentationml.slideLayout+xml"/>
  <Override PartName="/ppt/slideLayouts/slideLayout743.xml" ContentType="application/vnd.openxmlformats-officedocument.presentationml.slideLayout+xml"/>
  <Override PartName="/ppt/slideLayouts/slideLayout744.xml" ContentType="application/vnd.openxmlformats-officedocument.presentationml.slideLayout+xml"/>
  <Override PartName="/ppt/slideLayouts/slideLayout745.xml" ContentType="application/vnd.openxmlformats-officedocument.presentationml.slideLayout+xml"/>
  <Override PartName="/ppt/slideLayouts/slideLayout746.xml" ContentType="application/vnd.openxmlformats-officedocument.presentationml.slideLayout+xml"/>
  <Override PartName="/ppt/slideLayouts/slideLayout747.xml" ContentType="application/vnd.openxmlformats-officedocument.presentationml.slideLayout+xml"/>
  <Override PartName="/ppt/slideLayouts/slideLayout748.xml" ContentType="application/vnd.openxmlformats-officedocument.presentationml.slideLayout+xml"/>
  <Override PartName="/ppt/slideLayouts/slideLayout749.xml" ContentType="application/vnd.openxmlformats-officedocument.presentationml.slideLayout+xml"/>
  <Override PartName="/ppt/theme/theme68.xml" ContentType="application/vnd.openxmlformats-officedocument.theme+xml"/>
  <Override PartName="/ppt/slideLayouts/slideLayout750.xml" ContentType="application/vnd.openxmlformats-officedocument.presentationml.slideLayout+xml"/>
  <Override PartName="/ppt/slideLayouts/slideLayout751.xml" ContentType="application/vnd.openxmlformats-officedocument.presentationml.slideLayout+xml"/>
  <Override PartName="/ppt/slideLayouts/slideLayout752.xml" ContentType="application/vnd.openxmlformats-officedocument.presentationml.slideLayout+xml"/>
  <Override PartName="/ppt/slideLayouts/slideLayout753.xml" ContentType="application/vnd.openxmlformats-officedocument.presentationml.slideLayout+xml"/>
  <Override PartName="/ppt/slideLayouts/slideLayout754.xml" ContentType="application/vnd.openxmlformats-officedocument.presentationml.slideLayout+xml"/>
  <Override PartName="/ppt/slideLayouts/slideLayout755.xml" ContentType="application/vnd.openxmlformats-officedocument.presentationml.slideLayout+xml"/>
  <Override PartName="/ppt/slideLayouts/slideLayout756.xml" ContentType="application/vnd.openxmlformats-officedocument.presentationml.slideLayout+xml"/>
  <Override PartName="/ppt/slideLayouts/slideLayout757.xml" ContentType="application/vnd.openxmlformats-officedocument.presentationml.slideLayout+xml"/>
  <Override PartName="/ppt/slideLayouts/slideLayout758.xml" ContentType="application/vnd.openxmlformats-officedocument.presentationml.slideLayout+xml"/>
  <Override PartName="/ppt/slideLayouts/slideLayout759.xml" ContentType="application/vnd.openxmlformats-officedocument.presentationml.slideLayout+xml"/>
  <Override PartName="/ppt/slideLayouts/slideLayout760.xml" ContentType="application/vnd.openxmlformats-officedocument.presentationml.slideLayout+xml"/>
  <Override PartName="/ppt/theme/theme69.xml" ContentType="application/vnd.openxmlformats-officedocument.theme+xml"/>
  <Override PartName="/ppt/slideLayouts/slideLayout761.xml" ContentType="application/vnd.openxmlformats-officedocument.presentationml.slideLayout+xml"/>
  <Override PartName="/ppt/slideLayouts/slideLayout762.xml" ContentType="application/vnd.openxmlformats-officedocument.presentationml.slideLayout+xml"/>
  <Override PartName="/ppt/slideLayouts/slideLayout763.xml" ContentType="application/vnd.openxmlformats-officedocument.presentationml.slideLayout+xml"/>
  <Override PartName="/ppt/slideLayouts/slideLayout764.xml" ContentType="application/vnd.openxmlformats-officedocument.presentationml.slideLayout+xml"/>
  <Override PartName="/ppt/slideLayouts/slideLayout765.xml" ContentType="application/vnd.openxmlformats-officedocument.presentationml.slideLayout+xml"/>
  <Override PartName="/ppt/slideLayouts/slideLayout766.xml" ContentType="application/vnd.openxmlformats-officedocument.presentationml.slideLayout+xml"/>
  <Override PartName="/ppt/slideLayouts/slideLayout767.xml" ContentType="application/vnd.openxmlformats-officedocument.presentationml.slideLayout+xml"/>
  <Override PartName="/ppt/slideLayouts/slideLayout768.xml" ContentType="application/vnd.openxmlformats-officedocument.presentationml.slideLayout+xml"/>
  <Override PartName="/ppt/slideLayouts/slideLayout769.xml" ContentType="application/vnd.openxmlformats-officedocument.presentationml.slideLayout+xml"/>
  <Override PartName="/ppt/slideLayouts/slideLayout770.xml" ContentType="application/vnd.openxmlformats-officedocument.presentationml.slideLayout+xml"/>
  <Override PartName="/ppt/slideLayouts/slideLayout771.xml" ContentType="application/vnd.openxmlformats-officedocument.presentationml.slideLayout+xml"/>
  <Override PartName="/ppt/theme/theme70.xml" ContentType="application/vnd.openxmlformats-officedocument.theme+xml"/>
  <Override PartName="/ppt/slideLayouts/slideLayout772.xml" ContentType="application/vnd.openxmlformats-officedocument.presentationml.slideLayout+xml"/>
  <Override PartName="/ppt/slideLayouts/slideLayout773.xml" ContentType="application/vnd.openxmlformats-officedocument.presentationml.slideLayout+xml"/>
  <Override PartName="/ppt/slideLayouts/slideLayout774.xml" ContentType="application/vnd.openxmlformats-officedocument.presentationml.slideLayout+xml"/>
  <Override PartName="/ppt/slideLayouts/slideLayout775.xml" ContentType="application/vnd.openxmlformats-officedocument.presentationml.slideLayout+xml"/>
  <Override PartName="/ppt/slideLayouts/slideLayout776.xml" ContentType="application/vnd.openxmlformats-officedocument.presentationml.slideLayout+xml"/>
  <Override PartName="/ppt/slideLayouts/slideLayout777.xml" ContentType="application/vnd.openxmlformats-officedocument.presentationml.slideLayout+xml"/>
  <Override PartName="/ppt/slideLayouts/slideLayout778.xml" ContentType="application/vnd.openxmlformats-officedocument.presentationml.slideLayout+xml"/>
  <Override PartName="/ppt/slideLayouts/slideLayout779.xml" ContentType="application/vnd.openxmlformats-officedocument.presentationml.slideLayout+xml"/>
  <Override PartName="/ppt/slideLayouts/slideLayout780.xml" ContentType="application/vnd.openxmlformats-officedocument.presentationml.slideLayout+xml"/>
  <Override PartName="/ppt/slideLayouts/slideLayout781.xml" ContentType="application/vnd.openxmlformats-officedocument.presentationml.slideLayout+xml"/>
  <Override PartName="/ppt/slideLayouts/slideLayout782.xml" ContentType="application/vnd.openxmlformats-officedocument.presentationml.slideLayout+xml"/>
  <Override PartName="/ppt/theme/theme71.xml" ContentType="application/vnd.openxmlformats-officedocument.theme+xml"/>
  <Override PartName="/ppt/theme/theme7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2" r:id="rId2"/>
    <p:sldMasterId id="2147483653" r:id="rId3"/>
    <p:sldMasterId id="2147483654" r:id="rId4"/>
    <p:sldMasterId id="2147483655" r:id="rId5"/>
    <p:sldMasterId id="2147483656" r:id="rId6"/>
    <p:sldMasterId id="2147483657" r:id="rId7"/>
    <p:sldMasterId id="2147483658" r:id="rId8"/>
    <p:sldMasterId id="2147483659" r:id="rId9"/>
    <p:sldMasterId id="2147483660" r:id="rId10"/>
    <p:sldMasterId id="2147483661" r:id="rId11"/>
    <p:sldMasterId id="2147483662" r:id="rId12"/>
    <p:sldMasterId id="2147483663" r:id="rId13"/>
    <p:sldMasterId id="2147483664" r:id="rId14"/>
    <p:sldMasterId id="2147483665" r:id="rId15"/>
    <p:sldMasterId id="2147483666" r:id="rId16"/>
    <p:sldMasterId id="2147483667" r:id="rId17"/>
    <p:sldMasterId id="2147483668" r:id="rId18"/>
    <p:sldMasterId id="2147483669" r:id="rId19"/>
    <p:sldMasterId id="2147483670" r:id="rId20"/>
    <p:sldMasterId id="2147483671" r:id="rId21"/>
    <p:sldMasterId id="2147483672" r:id="rId22"/>
    <p:sldMasterId id="2147483673" r:id="rId23"/>
    <p:sldMasterId id="2147483674" r:id="rId24"/>
    <p:sldMasterId id="2147483675" r:id="rId25"/>
    <p:sldMasterId id="2147483677" r:id="rId26"/>
    <p:sldMasterId id="2147483678" r:id="rId27"/>
    <p:sldMasterId id="2147483679" r:id="rId28"/>
    <p:sldMasterId id="2147483680" r:id="rId29"/>
    <p:sldMasterId id="2147483681" r:id="rId30"/>
    <p:sldMasterId id="2147483682" r:id="rId31"/>
    <p:sldMasterId id="2147483683" r:id="rId32"/>
    <p:sldMasterId id="2147483684" r:id="rId33"/>
    <p:sldMasterId id="2147483685" r:id="rId34"/>
    <p:sldMasterId id="2147483686" r:id="rId35"/>
    <p:sldMasterId id="2147483687" r:id="rId36"/>
    <p:sldMasterId id="2147483688" r:id="rId37"/>
    <p:sldMasterId id="2147483689" r:id="rId38"/>
    <p:sldMasterId id="2147483690" r:id="rId39"/>
    <p:sldMasterId id="2147483691" r:id="rId40"/>
    <p:sldMasterId id="2147483692" r:id="rId41"/>
    <p:sldMasterId id="2147483693" r:id="rId42"/>
    <p:sldMasterId id="2147483694" r:id="rId43"/>
    <p:sldMasterId id="2147483695" r:id="rId44"/>
    <p:sldMasterId id="2147483696" r:id="rId45"/>
    <p:sldMasterId id="2147483697" r:id="rId46"/>
    <p:sldMasterId id="2147483698" r:id="rId47"/>
    <p:sldMasterId id="2147483699" r:id="rId48"/>
    <p:sldMasterId id="2147483700" r:id="rId49"/>
    <p:sldMasterId id="2147483701" r:id="rId50"/>
    <p:sldMasterId id="2147483702" r:id="rId51"/>
    <p:sldMasterId id="2147483703" r:id="rId52"/>
    <p:sldMasterId id="2147483704" r:id="rId53"/>
    <p:sldMasterId id="2147483705" r:id="rId54"/>
    <p:sldMasterId id="2147483706" r:id="rId55"/>
    <p:sldMasterId id="2147483707" r:id="rId56"/>
    <p:sldMasterId id="2147483708" r:id="rId57"/>
    <p:sldMasterId id="2147483709" r:id="rId58"/>
    <p:sldMasterId id="2147483710" r:id="rId59"/>
    <p:sldMasterId id="2147483711" r:id="rId60"/>
    <p:sldMasterId id="2147483712" r:id="rId61"/>
    <p:sldMasterId id="2147483713" r:id="rId62"/>
    <p:sldMasterId id="2147483714" r:id="rId63"/>
    <p:sldMasterId id="2147483715" r:id="rId64"/>
    <p:sldMasterId id="2147483716" r:id="rId65"/>
    <p:sldMasterId id="2147483717" r:id="rId66"/>
    <p:sldMasterId id="2147483718" r:id="rId67"/>
    <p:sldMasterId id="2147483719" r:id="rId68"/>
    <p:sldMasterId id="2147483720" r:id="rId69"/>
    <p:sldMasterId id="2147483721" r:id="rId70"/>
    <p:sldMasterId id="2147483722" r:id="rId71"/>
  </p:sldMasterIdLst>
  <p:notesMasterIdLst>
    <p:notesMasterId r:id="rId103"/>
  </p:notesMasterIdLst>
  <p:sldIdLst>
    <p:sldId id="256" r:id="rId72"/>
    <p:sldId id="274" r:id="rId73"/>
    <p:sldId id="257" r:id="rId74"/>
    <p:sldId id="322" r:id="rId75"/>
    <p:sldId id="323" r:id="rId76"/>
    <p:sldId id="324" r:id="rId77"/>
    <p:sldId id="308" r:id="rId78"/>
    <p:sldId id="298" r:id="rId79"/>
    <p:sldId id="318" r:id="rId80"/>
    <p:sldId id="260" r:id="rId81"/>
    <p:sldId id="321" r:id="rId82"/>
    <p:sldId id="294" r:id="rId83"/>
    <p:sldId id="330" r:id="rId84"/>
    <p:sldId id="325" r:id="rId85"/>
    <p:sldId id="327" r:id="rId86"/>
    <p:sldId id="326" r:id="rId87"/>
    <p:sldId id="328" r:id="rId88"/>
    <p:sldId id="329" r:id="rId89"/>
    <p:sldId id="310" r:id="rId90"/>
    <p:sldId id="311" r:id="rId91"/>
    <p:sldId id="312" r:id="rId92"/>
    <p:sldId id="313" r:id="rId93"/>
    <p:sldId id="314" r:id="rId94"/>
    <p:sldId id="295" r:id="rId95"/>
    <p:sldId id="269" r:id="rId96"/>
    <p:sldId id="331" r:id="rId97"/>
    <p:sldId id="320" r:id="rId98"/>
    <p:sldId id="317" r:id="rId99"/>
    <p:sldId id="286" r:id="rId100"/>
    <p:sldId id="292" r:id="rId101"/>
    <p:sldId id="304" r:id="rId10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24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24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24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2400" kern="1200">
        <a:solidFill>
          <a:schemeClr val="tx1"/>
        </a:solidFill>
        <a:latin typeface="Arial" pitchFamily="34" charset="0"/>
        <a:ea typeface="ＭＳ Ｐゴシック"/>
        <a:cs typeface="ＭＳ Ｐゴシック"/>
      </a:defRPr>
    </a:lvl5pPr>
    <a:lvl6pPr marL="2286000" algn="l" defTabSz="914400" rtl="0" eaLnBrk="1" latinLnBrk="0" hangingPunct="1">
      <a:defRPr sz="2400" kern="1200">
        <a:solidFill>
          <a:schemeClr val="tx1"/>
        </a:solidFill>
        <a:latin typeface="Arial" pitchFamily="34" charset="0"/>
        <a:ea typeface="ＭＳ Ｐゴシック"/>
        <a:cs typeface="ＭＳ Ｐゴシック"/>
      </a:defRPr>
    </a:lvl6pPr>
    <a:lvl7pPr marL="2743200" algn="l" defTabSz="914400" rtl="0" eaLnBrk="1" latinLnBrk="0" hangingPunct="1">
      <a:defRPr sz="2400" kern="1200">
        <a:solidFill>
          <a:schemeClr val="tx1"/>
        </a:solidFill>
        <a:latin typeface="Arial" pitchFamily="34" charset="0"/>
        <a:ea typeface="ＭＳ Ｐゴシック"/>
        <a:cs typeface="ＭＳ Ｐゴシック"/>
      </a:defRPr>
    </a:lvl7pPr>
    <a:lvl8pPr marL="3200400" algn="l" defTabSz="914400" rtl="0" eaLnBrk="1" latinLnBrk="0" hangingPunct="1">
      <a:defRPr sz="2400" kern="1200">
        <a:solidFill>
          <a:schemeClr val="tx1"/>
        </a:solidFill>
        <a:latin typeface="Arial" pitchFamily="34" charset="0"/>
        <a:ea typeface="ＭＳ Ｐゴシック"/>
        <a:cs typeface="ＭＳ Ｐゴシック"/>
      </a:defRPr>
    </a:lvl8pPr>
    <a:lvl9pPr marL="3657600" algn="l" defTabSz="914400" rtl="0" eaLnBrk="1" latinLnBrk="0" hangingPunct="1">
      <a:defRPr sz="2400" kern="1200">
        <a:solidFill>
          <a:schemeClr val="tx1"/>
        </a:solidFill>
        <a:latin typeface="Arial"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CC0000"/>
    <a:srgbClr val="3333CC"/>
    <a:srgbClr val="009900"/>
    <a:srgbClr val="006699"/>
    <a:srgbClr val="FFFF99"/>
    <a:srgbClr val="CCECFF"/>
    <a:srgbClr val="FF9933"/>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90" autoAdjust="0"/>
  </p:normalViewPr>
  <p:slideViewPr>
    <p:cSldViewPr>
      <p:cViewPr>
        <p:scale>
          <a:sx n="94" d="100"/>
          <a:sy n="94" d="100"/>
        </p:scale>
        <p:origin x="-1278" y="-60"/>
      </p:cViewPr>
      <p:guideLst>
        <p:guide orient="horz" pos="384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47" Type="http://schemas.openxmlformats.org/officeDocument/2006/relationships/slideMaster" Target="slideMasters/slideMaster47.xml"/><Relationship Id="rId63" Type="http://schemas.openxmlformats.org/officeDocument/2006/relationships/slideMaster" Target="slideMasters/slideMaster63.xml"/><Relationship Id="rId68" Type="http://schemas.openxmlformats.org/officeDocument/2006/relationships/slideMaster" Target="slideMasters/slideMaster68.xml"/><Relationship Id="rId84" Type="http://schemas.openxmlformats.org/officeDocument/2006/relationships/slide" Target="slides/slide13.xml"/><Relationship Id="rId89" Type="http://schemas.openxmlformats.org/officeDocument/2006/relationships/slide" Target="slides/slide18.xml"/><Relationship Id="rId16" Type="http://schemas.openxmlformats.org/officeDocument/2006/relationships/slideMaster" Target="slideMasters/slideMaster16.xml"/><Relationship Id="rId107" Type="http://schemas.openxmlformats.org/officeDocument/2006/relationships/tableStyles" Target="tableStyles.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53" Type="http://schemas.openxmlformats.org/officeDocument/2006/relationships/slideMaster" Target="slideMasters/slideMaster53.xml"/><Relationship Id="rId58" Type="http://schemas.openxmlformats.org/officeDocument/2006/relationships/slideMaster" Target="slideMasters/slideMaster58.xml"/><Relationship Id="rId74" Type="http://schemas.openxmlformats.org/officeDocument/2006/relationships/slide" Target="slides/slide3.xml"/><Relationship Id="rId79" Type="http://schemas.openxmlformats.org/officeDocument/2006/relationships/slide" Target="slides/slide8.xml"/><Relationship Id="rId102" Type="http://schemas.openxmlformats.org/officeDocument/2006/relationships/slide" Target="slides/slide31.xml"/><Relationship Id="rId5" Type="http://schemas.openxmlformats.org/officeDocument/2006/relationships/slideMaster" Target="slideMasters/slideMaster5.xml"/><Relationship Id="rId90" Type="http://schemas.openxmlformats.org/officeDocument/2006/relationships/slide" Target="slides/slide19.xml"/><Relationship Id="rId95" Type="http://schemas.openxmlformats.org/officeDocument/2006/relationships/slide" Target="slides/slide2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64" Type="http://schemas.openxmlformats.org/officeDocument/2006/relationships/slideMaster" Target="slideMasters/slideMaster64.xml"/><Relationship Id="rId69" Type="http://schemas.openxmlformats.org/officeDocument/2006/relationships/slideMaster" Target="slideMasters/slideMaster69.xml"/><Relationship Id="rId80" Type="http://schemas.openxmlformats.org/officeDocument/2006/relationships/slide" Target="slides/slide9.xml"/><Relationship Id="rId85" Type="http://schemas.openxmlformats.org/officeDocument/2006/relationships/slide" Target="slides/slide14.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59" Type="http://schemas.openxmlformats.org/officeDocument/2006/relationships/slideMaster" Target="slideMasters/slideMaster59.xml"/><Relationship Id="rId103" Type="http://schemas.openxmlformats.org/officeDocument/2006/relationships/notesMaster" Target="notesMasters/notesMaster1.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Master" Target="slideMasters/slideMaster54.xml"/><Relationship Id="rId62" Type="http://schemas.openxmlformats.org/officeDocument/2006/relationships/slideMaster" Target="slideMasters/slideMaster62.xml"/><Relationship Id="rId70" Type="http://schemas.openxmlformats.org/officeDocument/2006/relationships/slideMaster" Target="slideMasters/slideMaster70.xml"/><Relationship Id="rId75" Type="http://schemas.openxmlformats.org/officeDocument/2006/relationships/slide" Target="slides/slide4.xml"/><Relationship Id="rId83" Type="http://schemas.openxmlformats.org/officeDocument/2006/relationships/slide" Target="slides/slide12.xml"/><Relationship Id="rId88" Type="http://schemas.openxmlformats.org/officeDocument/2006/relationships/slide" Target="slides/slide17.xml"/><Relationship Id="rId91" Type="http://schemas.openxmlformats.org/officeDocument/2006/relationships/slide" Target="slides/slide20.xml"/><Relationship Id="rId96"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Master" Target="slideMasters/slideMaster49.xml"/><Relationship Id="rId57" Type="http://schemas.openxmlformats.org/officeDocument/2006/relationships/slideMaster" Target="slideMasters/slideMaster57.xml"/><Relationship Id="rId106" Type="http://schemas.openxmlformats.org/officeDocument/2006/relationships/theme" Target="theme/theme1.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Master" Target="slideMasters/slideMaster44.xml"/><Relationship Id="rId52" Type="http://schemas.openxmlformats.org/officeDocument/2006/relationships/slideMaster" Target="slideMasters/slideMaster52.xml"/><Relationship Id="rId60" Type="http://schemas.openxmlformats.org/officeDocument/2006/relationships/slideMaster" Target="slideMasters/slideMaster60.xml"/><Relationship Id="rId65" Type="http://schemas.openxmlformats.org/officeDocument/2006/relationships/slideMaster" Target="slideMasters/slideMaster65.xml"/><Relationship Id="rId73" Type="http://schemas.openxmlformats.org/officeDocument/2006/relationships/slide" Target="slides/slide2.xml"/><Relationship Id="rId78" Type="http://schemas.openxmlformats.org/officeDocument/2006/relationships/slide" Target="slides/slide7.xml"/><Relationship Id="rId81" Type="http://schemas.openxmlformats.org/officeDocument/2006/relationships/slide" Target="slides/slide10.xml"/><Relationship Id="rId86" Type="http://schemas.openxmlformats.org/officeDocument/2006/relationships/slide" Target="slides/slide15.xml"/><Relationship Id="rId94" Type="http://schemas.openxmlformats.org/officeDocument/2006/relationships/slide" Target="slides/slide23.xml"/><Relationship Id="rId99" Type="http://schemas.openxmlformats.org/officeDocument/2006/relationships/slide" Target="slides/slide28.xml"/><Relationship Id="rId101" Type="http://schemas.openxmlformats.org/officeDocument/2006/relationships/slide" Target="slides/slide30.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34" Type="http://schemas.openxmlformats.org/officeDocument/2006/relationships/slideMaster" Target="slideMasters/slideMaster34.xml"/><Relationship Id="rId50" Type="http://schemas.openxmlformats.org/officeDocument/2006/relationships/slideMaster" Target="slideMasters/slideMaster50.xml"/><Relationship Id="rId55" Type="http://schemas.openxmlformats.org/officeDocument/2006/relationships/slideMaster" Target="slideMasters/slideMaster55.xml"/><Relationship Id="rId76" Type="http://schemas.openxmlformats.org/officeDocument/2006/relationships/slide" Target="slides/slide5.xml"/><Relationship Id="rId97" Type="http://schemas.openxmlformats.org/officeDocument/2006/relationships/slide" Target="slides/slide26.xml"/><Relationship Id="rId104"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Master" Target="slideMasters/slideMaster71.xml"/><Relationship Id="rId92" Type="http://schemas.openxmlformats.org/officeDocument/2006/relationships/slide" Target="slides/slide21.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66" Type="http://schemas.openxmlformats.org/officeDocument/2006/relationships/slideMaster" Target="slideMasters/slideMaster66.xml"/><Relationship Id="rId87" Type="http://schemas.openxmlformats.org/officeDocument/2006/relationships/slide" Target="slides/slide16.xml"/><Relationship Id="rId61" Type="http://schemas.openxmlformats.org/officeDocument/2006/relationships/slideMaster" Target="slideMasters/slideMaster61.xml"/><Relationship Id="rId82" Type="http://schemas.openxmlformats.org/officeDocument/2006/relationships/slide" Target="slides/slide1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56" Type="http://schemas.openxmlformats.org/officeDocument/2006/relationships/slideMaster" Target="slideMasters/slideMaster56.xml"/><Relationship Id="rId77" Type="http://schemas.openxmlformats.org/officeDocument/2006/relationships/slide" Target="slides/slide6.xml"/><Relationship Id="rId100" Type="http://schemas.openxmlformats.org/officeDocument/2006/relationships/slide" Target="slides/slide29.xml"/><Relationship Id="rId105"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Master" Target="slideMasters/slideMaster51.xml"/><Relationship Id="rId72" Type="http://schemas.openxmlformats.org/officeDocument/2006/relationships/slide" Target="slides/slide1.xml"/><Relationship Id="rId93" Type="http://schemas.openxmlformats.org/officeDocument/2006/relationships/slide" Target="slides/slide22.xml"/><Relationship Id="rId98" Type="http://schemas.openxmlformats.org/officeDocument/2006/relationships/slide" Target="slides/slide27.xml"/><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Master" Target="slideMasters/slideMaster46.xml"/><Relationship Id="rId67" Type="http://schemas.openxmlformats.org/officeDocument/2006/relationships/slideMaster" Target="slideMasters/slideMaster67.xml"/></Relationships>
</file>

<file path=ppt/charts/_rels/chart1.xml.rels><?xml version="1.0" encoding="UTF-8" standalone="yes"?>
<Relationships xmlns="http://schemas.openxmlformats.org/package/2006/relationships"><Relationship Id="rId2" Type="http://schemas.openxmlformats.org/officeDocument/2006/relationships/oleObject" Target="Book2"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lineMarker"/>
        <c:varyColors val="0"/>
        <c:ser>
          <c:idx val="0"/>
          <c:order val="0"/>
          <c:xVal>
            <c:numRef>
              <c:f>Sheet1!$B$5:$B$13</c:f>
              <c:numCache>
                <c:formatCode>General</c:formatCode>
                <c:ptCount val="9"/>
                <c:pt idx="0">
                  <c:v>1.0000000000000015E-3</c:v>
                </c:pt>
                <c:pt idx="1">
                  <c:v>4.2169650342858325E-3</c:v>
                </c:pt>
                <c:pt idx="2">
                  <c:v>1.7782794100389257E-2</c:v>
                </c:pt>
                <c:pt idx="3">
                  <c:v>7.4989420933245843E-2</c:v>
                </c:pt>
                <c:pt idx="4">
                  <c:v>0.31622776601683861</c:v>
                </c:pt>
                <c:pt idx="5">
                  <c:v>1.3335214321633231</c:v>
                </c:pt>
                <c:pt idx="6">
                  <c:v>5.6234132519034885</c:v>
                </c:pt>
                <c:pt idx="7">
                  <c:v>23.713737056616591</c:v>
                </c:pt>
                <c:pt idx="8">
                  <c:v>100</c:v>
                </c:pt>
              </c:numCache>
            </c:numRef>
          </c:xVal>
          <c:yVal>
            <c:numRef>
              <c:f>Sheet1!$G$5:$G$13</c:f>
              <c:numCache>
                <c:formatCode>General</c:formatCode>
                <c:ptCount val="9"/>
                <c:pt idx="0">
                  <c:v>1.0000000000000015E-3</c:v>
                </c:pt>
                <c:pt idx="1">
                  <c:v>4.2169650342858325E-3</c:v>
                </c:pt>
                <c:pt idx="2">
                  <c:v>1.7782794100389257E-2</c:v>
                </c:pt>
                <c:pt idx="3">
                  <c:v>7.4989420933245843E-2</c:v>
                </c:pt>
                <c:pt idx="4">
                  <c:v>0.31622776601683861</c:v>
                </c:pt>
                <c:pt idx="5">
                  <c:v>1.3335214321633231</c:v>
                </c:pt>
                <c:pt idx="6">
                  <c:v>5.6234132519034885</c:v>
                </c:pt>
                <c:pt idx="7">
                  <c:v>23.713737056616591</c:v>
                </c:pt>
                <c:pt idx="8">
                  <c:v>100</c:v>
                </c:pt>
              </c:numCache>
            </c:numRef>
          </c:yVal>
          <c:smooth val="0"/>
        </c:ser>
        <c:dLbls>
          <c:showLegendKey val="0"/>
          <c:showVal val="0"/>
          <c:showCatName val="0"/>
          <c:showSerName val="0"/>
          <c:showPercent val="0"/>
          <c:showBubbleSize val="0"/>
        </c:dLbls>
        <c:axId val="153419072"/>
        <c:axId val="154468352"/>
      </c:scatterChart>
      <c:valAx>
        <c:axId val="153419072"/>
        <c:scaling>
          <c:logBase val="10"/>
          <c:orientation val="minMax"/>
        </c:scaling>
        <c:delete val="0"/>
        <c:axPos val="b"/>
        <c:numFmt formatCode="General" sourceLinked="1"/>
        <c:majorTickMark val="out"/>
        <c:minorTickMark val="none"/>
        <c:tickLblPos val="nextTo"/>
        <c:crossAx val="154468352"/>
        <c:crosses val="autoZero"/>
        <c:crossBetween val="midCat"/>
      </c:valAx>
      <c:valAx>
        <c:axId val="154468352"/>
        <c:scaling>
          <c:logBase val="10"/>
          <c:orientation val="minMax"/>
        </c:scaling>
        <c:delete val="0"/>
        <c:axPos val="l"/>
        <c:numFmt formatCode="General" sourceLinked="1"/>
        <c:majorTickMark val="out"/>
        <c:minorTickMark val="none"/>
        <c:tickLblPos val="nextTo"/>
        <c:crossAx val="153419072"/>
        <c:crosses val="autoZero"/>
        <c:crossBetween val="midCat"/>
      </c:valAx>
    </c:plotArea>
    <c:plotVisOnly val="1"/>
    <c:dispBlanksAs val="gap"/>
    <c:showDLblsOverMax val="0"/>
  </c:chart>
  <c:spPr>
    <a:noFill/>
    <a:ln>
      <a:noFill/>
    </a:ln>
  </c:sp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a:ea typeface="+mn-ea"/>
                <a:cs typeface="+mn-cs"/>
              </a:defRPr>
            </a:lvl1pPr>
          </a:lstStyle>
          <a:p>
            <a:pPr>
              <a:defRPr/>
            </a:pPr>
            <a:endParaRPr lang="en-US"/>
          </a:p>
        </p:txBody>
      </p:sp>
      <p:sp>
        <p:nvSpPr>
          <p:cNvPr id="153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ea typeface="+mn-ea"/>
                <a:cs typeface="+mn-cs"/>
              </a:defRPr>
            </a:lvl1pPr>
          </a:lstStyle>
          <a:p>
            <a:pPr>
              <a:defRPr/>
            </a:pPr>
            <a:endParaRPr lang="en-US"/>
          </a:p>
        </p:txBody>
      </p:sp>
      <p:sp>
        <p:nvSpPr>
          <p:cNvPr id="8745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53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ea typeface="+mn-ea"/>
                <a:cs typeface="+mn-cs"/>
              </a:defRPr>
            </a:lvl1pPr>
          </a:lstStyle>
          <a:p>
            <a:pPr>
              <a:defRPr/>
            </a:pPr>
            <a:endParaRPr lang="en-US"/>
          </a:p>
        </p:txBody>
      </p:sp>
      <p:sp>
        <p:nvSpPr>
          <p:cNvPr id="153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ea typeface="+mn-ea"/>
                <a:cs typeface="+mn-cs"/>
              </a:defRPr>
            </a:lvl1pPr>
          </a:lstStyle>
          <a:p>
            <a:pPr>
              <a:defRPr/>
            </a:pPr>
            <a:fld id="{640925E3-AD43-4CCD-8CBF-670A738B179A}" type="slidenum">
              <a:rPr lang="en-US"/>
              <a:pPr>
                <a:defRPr/>
              </a:pPr>
              <a:t>‹#›</a:t>
            </a:fld>
            <a:endParaRPr lang="en-US"/>
          </a:p>
        </p:txBody>
      </p:sp>
    </p:spTree>
    <p:extLst>
      <p:ext uri="{BB962C8B-B14F-4D97-AF65-F5344CB8AC3E}">
        <p14:creationId xmlns:p14="http://schemas.microsoft.com/office/powerpoint/2010/main" val="10469446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7569" name="Rectangle 7"/>
          <p:cNvSpPr>
            <a:spLocks noGrp="1" noChangeArrowheads="1"/>
          </p:cNvSpPr>
          <p:nvPr>
            <p:ph type="sldNum" sz="quarter" idx="5"/>
          </p:nvPr>
        </p:nvSpPr>
        <p:spPr>
          <a:noFill/>
        </p:spPr>
        <p:txBody>
          <a:bodyPr/>
          <a:lstStyle/>
          <a:p>
            <a:fld id="{82F17E49-A2E4-40F9-889B-8A058DF6264A}" type="slidenum">
              <a:rPr lang="en-US" smtClean="0">
                <a:ea typeface="ＭＳ Ｐゴシック"/>
                <a:cs typeface="ＭＳ Ｐゴシック"/>
              </a:rPr>
              <a:pPr/>
              <a:t>2</a:t>
            </a:fld>
            <a:endParaRPr lang="en-US" smtClean="0">
              <a:ea typeface="ＭＳ Ｐゴシック"/>
              <a:cs typeface="ＭＳ Ｐゴシック"/>
            </a:endParaRPr>
          </a:p>
        </p:txBody>
      </p:sp>
      <p:sp>
        <p:nvSpPr>
          <p:cNvPr id="877570" name="Rectangle 2"/>
          <p:cNvSpPr>
            <a:spLocks noGrp="1" noRot="1" noChangeAspect="1" noChangeArrowheads="1" noTextEdit="1"/>
          </p:cNvSpPr>
          <p:nvPr>
            <p:ph type="sldImg"/>
          </p:nvPr>
        </p:nvSpPr>
        <p:spPr>
          <a:ln/>
        </p:spPr>
      </p:sp>
      <p:sp>
        <p:nvSpPr>
          <p:cNvPr id="877571" name="Rectangle 3"/>
          <p:cNvSpPr>
            <a:spLocks noGrp="1" noChangeArrowheads="1"/>
          </p:cNvSpPr>
          <p:nvPr>
            <p:ph type="body" idx="1"/>
          </p:nvPr>
        </p:nvSpPr>
        <p:spPr>
          <a:noFill/>
          <a:ln/>
        </p:spPr>
        <p:txBody>
          <a:bodyPr/>
          <a:lstStyle/>
          <a:p>
            <a:pPr eaLnBrk="1" hangingPunct="1"/>
            <a:r>
              <a:rPr lang="en-US" smtClean="0"/>
              <a:t>The National Cancer Institute established the CPTC to support biomarker development and rigorously evaluate and improve the individual steps of the “biomarker pipeline” from Bio-Specimen collection to unbiased discovery to biomarker verification.  In the process, reagents, protocols, and bioinformatics tools are being generated along with data sets for the proteomic community to utilize to help improve and strengthen the pipeline for biomarker identification and implementation.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7025" name="Rectangle 7"/>
          <p:cNvSpPr>
            <a:spLocks noGrp="1" noChangeArrowheads="1"/>
          </p:cNvSpPr>
          <p:nvPr>
            <p:ph type="sldNum" sz="quarter" idx="5"/>
          </p:nvPr>
        </p:nvSpPr>
        <p:spPr>
          <a:noFill/>
        </p:spPr>
        <p:txBody>
          <a:bodyPr/>
          <a:lstStyle/>
          <a:p>
            <a:fld id="{FD372770-1BD0-4553-A73B-7FF3167CC16C}" type="slidenum">
              <a:rPr lang="en-US" smtClean="0">
                <a:ea typeface="ＭＳ Ｐゴシック"/>
                <a:cs typeface="ＭＳ Ｐゴシック"/>
              </a:rPr>
              <a:pPr/>
              <a:t>30</a:t>
            </a:fld>
            <a:endParaRPr lang="en-US" smtClean="0">
              <a:ea typeface="ＭＳ Ｐゴシック"/>
              <a:cs typeface="ＭＳ Ｐゴシック"/>
            </a:endParaRPr>
          </a:p>
        </p:txBody>
      </p:sp>
      <p:sp>
        <p:nvSpPr>
          <p:cNvPr id="897026" name="Rectangle 2"/>
          <p:cNvSpPr>
            <a:spLocks noGrp="1" noRot="1" noChangeAspect="1" noChangeArrowheads="1" noTextEdit="1"/>
          </p:cNvSpPr>
          <p:nvPr>
            <p:ph type="sldImg"/>
          </p:nvPr>
        </p:nvSpPr>
        <p:spPr>
          <a:ln/>
        </p:spPr>
      </p:sp>
      <p:sp>
        <p:nvSpPr>
          <p:cNvPr id="8970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9073" name="Slide Image Placeholder 1"/>
          <p:cNvSpPr>
            <a:spLocks noGrp="1" noRot="1" noChangeAspect="1"/>
          </p:cNvSpPr>
          <p:nvPr>
            <p:ph type="sldImg"/>
          </p:nvPr>
        </p:nvSpPr>
        <p:spPr>
          <a:ln/>
        </p:spPr>
      </p:sp>
      <p:sp>
        <p:nvSpPr>
          <p:cNvPr id="899074" name="Notes Placeholder 2"/>
          <p:cNvSpPr>
            <a:spLocks noGrp="1"/>
          </p:cNvSpPr>
          <p:nvPr>
            <p:ph type="body" idx="1"/>
          </p:nvPr>
        </p:nvSpPr>
        <p:spPr>
          <a:noFill/>
          <a:ln/>
        </p:spPr>
        <p:txBody>
          <a:bodyPr/>
          <a:lstStyle/>
          <a:p>
            <a:pPr eaLnBrk="1" hangingPunct="1"/>
            <a:endParaRPr lang="en-US" smtClean="0"/>
          </a:p>
        </p:txBody>
      </p:sp>
      <p:sp>
        <p:nvSpPr>
          <p:cNvPr id="899075" name="Slide Number Placeholder 3"/>
          <p:cNvSpPr>
            <a:spLocks noGrp="1"/>
          </p:cNvSpPr>
          <p:nvPr>
            <p:ph type="sldNum" sz="quarter" idx="5"/>
          </p:nvPr>
        </p:nvSpPr>
        <p:spPr>
          <a:noFill/>
        </p:spPr>
        <p:txBody>
          <a:bodyPr/>
          <a:lstStyle/>
          <a:p>
            <a:fld id="{6D70263D-6C54-4C3E-8797-01FED8994D73}" type="slidenum">
              <a:rPr lang="en-US" smtClean="0">
                <a:ea typeface="ＭＳ Ｐゴシック"/>
                <a:cs typeface="ＭＳ Ｐゴシック"/>
              </a:rPr>
              <a:pPr/>
              <a:t>31</a:t>
            </a:fld>
            <a:endParaRPr lang="en-US" smtClean="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617" name="Rectangle 7"/>
          <p:cNvSpPr>
            <a:spLocks noGrp="1" noChangeArrowheads="1"/>
          </p:cNvSpPr>
          <p:nvPr>
            <p:ph type="sldNum" sz="quarter" idx="5"/>
          </p:nvPr>
        </p:nvSpPr>
        <p:spPr>
          <a:noFill/>
        </p:spPr>
        <p:txBody>
          <a:bodyPr/>
          <a:lstStyle/>
          <a:p>
            <a:fld id="{792BAF26-0095-4DC8-A4C0-46F07A1335F9}" type="slidenum">
              <a:rPr lang="en-US" smtClean="0">
                <a:ea typeface="ＭＳ Ｐゴシック"/>
                <a:cs typeface="ＭＳ Ｐゴシック"/>
              </a:rPr>
              <a:pPr/>
              <a:t>3</a:t>
            </a:fld>
            <a:endParaRPr lang="en-US" smtClean="0">
              <a:ea typeface="ＭＳ Ｐゴシック"/>
              <a:cs typeface="ＭＳ Ｐゴシック"/>
            </a:endParaRPr>
          </a:p>
        </p:txBody>
      </p:sp>
      <p:sp>
        <p:nvSpPr>
          <p:cNvPr id="879618" name="Rectangle 2"/>
          <p:cNvSpPr>
            <a:spLocks noGrp="1" noRot="1" noChangeAspect="1" noChangeArrowheads="1" noTextEdit="1"/>
          </p:cNvSpPr>
          <p:nvPr>
            <p:ph type="sldImg"/>
          </p:nvPr>
        </p:nvSpPr>
        <p:spPr>
          <a:ln/>
        </p:spPr>
      </p:sp>
      <p:sp>
        <p:nvSpPr>
          <p:cNvPr id="879619" name="Rectangle 3"/>
          <p:cNvSpPr>
            <a:spLocks noGrp="1" noChangeArrowheads="1"/>
          </p:cNvSpPr>
          <p:nvPr>
            <p:ph type="body" idx="1"/>
          </p:nvPr>
        </p:nvSpPr>
        <p:spPr>
          <a:noFill/>
          <a:ln/>
        </p:spPr>
        <p:txBody>
          <a:bodyPr/>
          <a:lstStyle/>
          <a:p>
            <a:pPr eaLnBrk="1" hangingPunct="1"/>
            <a:r>
              <a:rPr lang="en-US" smtClean="0"/>
              <a:t>The approach we use in the Verification Working group for precise relative quantitatioin of candidate protein biomarkers is isotope dilution-multiple reaction monitoring MS.  As a very brief review, once the protein candidate biomarker is identified, we select unique, proteotypic “signature peptides” for each one and synthesize them in 13C-labeled versions that function as internal standards.  These peptides only differ by mass from the endogenous, target peptides and we can use this as a discriminating feature in MRM-MS.  We detect at least 3 “transitions”, or fragment ions for each peptide and compare the relative peak areas for each fragment to the internal standard that is spiked in at a known amount.  We can then calculate the amount of peptide present in the sample.  This ration gives precise, relative quantitation across samples spiked with the same standard and due to the rapid cycle time of the triple quadrupole MS, 10’s to 100’s of peptides can be simultaneously quantified.  A good example of this approach in an interesting context was presented Monday by Hasmik Keshishian. (MOD 10:10 am).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982904-E8BA-45AF-8C33-8A8A06917048}" type="slidenum">
              <a:rPr lang="en-US"/>
              <a:pPr/>
              <a:t>4</a:t>
            </a:fld>
            <a:endParaRPr lang="en-US"/>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r>
              <a:rPr lang="en-US"/>
              <a:t>Study 9S was designed to develop a system suitability standard that could be implemented across our multiple sites.  One goal was to use a single sample to assess if each LC-MRM-MS platform was operating in optimal conditions prior to the start of a quantitative assay.  The 12 laboratories, representing 4 MS vendors and 5 LC models are shown here.  An additional goal was to establish what the instrument specific ranges were for a number of chromatographic and mass spectrometric parameters for each of the platforms operating under “normal” conditions.  Once this information was determined, we could then apply cut-off criteria or limits to each of these parameters that would allow the instrument operator to look at their data and determine if things were operating within “specs”, resulting in a “GO” or “NO GO” status.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004C41-1D61-4C29-9C03-9BAF987B592F}" type="slidenum">
              <a:rPr lang="en-US"/>
              <a:pPr/>
              <a:t>5</a:t>
            </a:fld>
            <a:endParaRPr 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r>
              <a:rPr lang="en-US"/>
              <a:t>Development of the method was facilitated through the use of Skyline, a Targeted Proteomics Environment.  More details of the specifics of Skyline and its functions will be presented later today by Brendan MacLean at 3:30pm in this room.  Here I will touch upon specific features of the program that helped in the method development, execution and data analysis for this study.  First, we began with data-dependent acquisition files on many of the instrument platforms to identify an overlapping set of peptides that could be observed across the 4 platforms.  These data were converted to spectral libraries in Skyline and the 22 peptides were manually selected from a larger list and 5 transitions for each peptide were picked in Skyline and manually refined.  This target peptide list was then used in Skyline to generate vendor specific MRM transition lists for each platform used in the study.  The data were then generated and imported back into Skyline where the extracted ion chromatograms for each peptide and transition were processed and integrated.  After some manual inspection, Reports were generated based on required report parameters and the output were .csv files that could be exported uniformly, independent of the vendor platform, for subsequent data analysis by CPTAC bioinformaticians and statisticians.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5D0C60-775F-41CC-9B98-9DC2527256C6}" type="slidenum">
              <a:rPr lang="en-US"/>
              <a:pPr/>
              <a:t>6</a:t>
            </a:fld>
            <a:endParaRPr lang="en-US"/>
          </a:p>
        </p:txBody>
      </p:sp>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p:txBody>
          <a:bodyPr/>
          <a:lstStyle/>
          <a:p>
            <a:r>
              <a:rPr lang="en-US"/>
              <a:t>Another example that was not as obvious to us by looking at the raw data is shown here.  The top left panel depicts the average peak area (and 1 standard deviation) of 10 replicate injections for each of the 22 peptides.  When comparing this data to that from other sites, we noted that the last 4-5 peptides exhibited lower intensity here.  A better way to see the effect of this issue is to look at the plot in terms of Peak Area CV (y-axis).  Here we see that the early eluting peptides have good, low CVs for peak area for the 10 replicate injections.  The last 8 peptides, however, all have CVs that are higher, most above 30%.  Again, having the luxury of comparing this to a number of other sites, we knew there was a problem at the end of the gradient.  The site did some trouble-shooting on their LC and found that mobile phase B was being delivered at about half the specified flow rate, resulting in very inconsistent peak areas from injection to injection.  After re-calibrating the pump, the site re-ran and obtained the data in the bottom panel.  Here we see that the peak intensities of the later eluting peptides recovered and the CVs of all peak areas are at or less than 10%.  These two ways of viewing the data were developed and implemented into Skyline to facilitate rapid data assessment.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buFont typeface="Arial" pitchFamily="-111" charset="0"/>
              <a:buNone/>
            </a:pPr>
            <a:r>
              <a:rPr lang="en-US" sz="1200" dirty="0" smtClean="0">
                <a:latin typeface="Calibri" pitchFamily="-111" charset="0"/>
              </a:rPr>
              <a:t>Goals: </a:t>
            </a:r>
          </a:p>
          <a:p>
            <a:pPr marL="342900" indent="-342900">
              <a:buFont typeface="Arial" pitchFamily="-111" charset="0"/>
              <a:buNone/>
            </a:pPr>
            <a:r>
              <a:rPr lang="en-US" sz="1200" dirty="0" smtClean="0">
                <a:latin typeface="Calibri" pitchFamily="-111" charset="0"/>
              </a:rPr>
              <a:t>- use of heavy-labeled proteins as internal </a:t>
            </a:r>
            <a:r>
              <a:rPr lang="en-US" sz="1200" dirty="0" err="1" smtClean="0">
                <a:latin typeface="Calibri" pitchFamily="-111" charset="0"/>
              </a:rPr>
              <a:t>stnds</a:t>
            </a:r>
            <a:r>
              <a:rPr lang="en-US" sz="1200" dirty="0" smtClean="0">
                <a:latin typeface="Calibri" pitchFamily="-111" charset="0"/>
              </a:rPr>
              <a:t> to assess improvement in accuracy, sensitivity, precision</a:t>
            </a:r>
          </a:p>
          <a:p>
            <a:pPr marL="342900" indent="-342900">
              <a:buFont typeface="Arial" pitchFamily="-111" charset="0"/>
              <a:buAutoNum type="arabicPeriod"/>
            </a:pPr>
            <a:r>
              <a:rPr lang="en-US" sz="1200" dirty="0" smtClean="0">
                <a:latin typeface="Calibri" pitchFamily="-111" charset="0"/>
              </a:rPr>
              <a:t>Improve LOD and LOQ (vs. 1</a:t>
            </a:r>
            <a:r>
              <a:rPr lang="en-US" sz="1200" baseline="30000" dirty="0" smtClean="0">
                <a:latin typeface="Calibri" pitchFamily="-111" charset="0"/>
              </a:rPr>
              <a:t>st</a:t>
            </a:r>
            <a:r>
              <a:rPr lang="en-US" sz="1200" dirty="0" smtClean="0">
                <a:latin typeface="Calibri" pitchFamily="-111" charset="0"/>
              </a:rPr>
              <a:t> CPTAC Study) by </a:t>
            </a:r>
            <a:r>
              <a:rPr lang="en-US" sz="1200" baseline="0" dirty="0" smtClean="0">
                <a:latin typeface="Calibri" pitchFamily="-111" charset="0"/>
              </a:rPr>
              <a:t>depleting abundant plasma proteins using </a:t>
            </a:r>
            <a:r>
              <a:rPr lang="en-US" sz="1200" baseline="0" dirty="0" err="1" smtClean="0">
                <a:latin typeface="Calibri" pitchFamily="-111" charset="0"/>
              </a:rPr>
              <a:t>Ab</a:t>
            </a:r>
            <a:r>
              <a:rPr lang="en-US" sz="1200" baseline="0" dirty="0" smtClean="0">
                <a:latin typeface="Calibri" pitchFamily="-111" charset="0"/>
              </a:rPr>
              <a:t> columns (Mars14) </a:t>
            </a:r>
          </a:p>
          <a:p>
            <a:pPr marL="342900" indent="-342900">
              <a:buFont typeface="Arial" pitchFamily="-111" charset="0"/>
              <a:buAutoNum type="arabicPeriod"/>
            </a:pPr>
            <a:r>
              <a:rPr lang="en-US" sz="1200" dirty="0" smtClean="0">
                <a:latin typeface="Calibri" pitchFamily="-111" charset="0"/>
              </a:rPr>
              <a:t>Evaluate the effect of plasma depletion on peptide recovery.</a:t>
            </a:r>
          </a:p>
          <a:p>
            <a:pPr marL="342900" indent="-342900">
              <a:buFont typeface="Arial" pitchFamily="-111" charset="0"/>
              <a:buAutoNum type="arabicPeriod"/>
            </a:pPr>
            <a:r>
              <a:rPr lang="en-US" sz="1200" dirty="0" smtClean="0">
                <a:latin typeface="Calibri" pitchFamily="-111" charset="0"/>
              </a:rPr>
              <a:t>Conduct a blind verification study in which accuracy, precision and reproducibility are compared across multiple sites and instrument platforms.</a:t>
            </a:r>
          </a:p>
          <a:p>
            <a:pPr marL="342900" marR="0" indent="-342900" algn="l" defTabSz="914400" rtl="0" eaLnBrk="0" fontAlgn="base" latinLnBrk="0" hangingPunct="0">
              <a:lnSpc>
                <a:spcPct val="100000"/>
              </a:lnSpc>
              <a:spcBef>
                <a:spcPct val="30000"/>
              </a:spcBef>
              <a:spcAft>
                <a:spcPct val="0"/>
              </a:spcAft>
              <a:buClrTx/>
              <a:buSzTx/>
              <a:buFont typeface="Arial" pitchFamily="-111" charset="0"/>
              <a:buAutoNum type="arabicPeriod"/>
              <a:tabLst/>
              <a:defRPr/>
            </a:pPr>
            <a:r>
              <a:rPr lang="en-US" sz="1200" dirty="0" smtClean="0">
                <a:latin typeface="Calibri" pitchFamily="-111" charset="0"/>
              </a:rPr>
              <a:t>Demonstrate feasibility</a:t>
            </a:r>
            <a:r>
              <a:rPr lang="en-US" sz="1200" baseline="0" dirty="0" smtClean="0">
                <a:latin typeface="Calibri" pitchFamily="-111" charset="0"/>
              </a:rPr>
              <a:t> of &gt; </a:t>
            </a:r>
            <a:r>
              <a:rPr lang="en-US" sz="1200" dirty="0" smtClean="0">
                <a:latin typeface="Calibri" pitchFamily="-111" charset="0"/>
              </a:rPr>
              <a:t>100-plex (34 proteins) assays in single LC-MRM-MS run.</a:t>
            </a:r>
          </a:p>
          <a:p>
            <a:pPr marL="342900" indent="-342900">
              <a:buFont typeface="Arial" pitchFamily="-111" charset="0"/>
              <a:buAutoNum type="arabicPeriod"/>
            </a:pPr>
            <a:endParaRPr lang="en-US" sz="1200" dirty="0" smtClean="0">
              <a:latin typeface="Calibri" pitchFamily="-111" charset="0"/>
            </a:endParaRPr>
          </a:p>
        </p:txBody>
      </p:sp>
      <p:sp>
        <p:nvSpPr>
          <p:cNvPr id="4" name="Slide Number Placeholder 3"/>
          <p:cNvSpPr>
            <a:spLocks noGrp="1"/>
          </p:cNvSpPr>
          <p:nvPr>
            <p:ph type="sldNum" sz="quarter" idx="10"/>
          </p:nvPr>
        </p:nvSpPr>
        <p:spPr/>
        <p:txBody>
          <a:bodyPr/>
          <a:lstStyle/>
          <a:p>
            <a:fld id="{A285BF83-0FAA-EA45-AA83-FAB1D06A077D}"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2929" name="Rectangle 7"/>
          <p:cNvSpPr>
            <a:spLocks noGrp="1" noChangeArrowheads="1"/>
          </p:cNvSpPr>
          <p:nvPr>
            <p:ph type="sldNum" sz="quarter" idx="5"/>
          </p:nvPr>
        </p:nvSpPr>
        <p:spPr>
          <a:noFill/>
        </p:spPr>
        <p:txBody>
          <a:bodyPr/>
          <a:lstStyle/>
          <a:p>
            <a:fld id="{AD271DC8-54D3-46DF-A0AC-9F7A205B65C0}" type="slidenum">
              <a:rPr lang="en-US" smtClean="0">
                <a:ea typeface="ＭＳ Ｐゴシック"/>
                <a:cs typeface="ＭＳ Ｐゴシック"/>
              </a:rPr>
              <a:pPr/>
              <a:t>10</a:t>
            </a:fld>
            <a:endParaRPr lang="en-US" smtClean="0">
              <a:ea typeface="ＭＳ Ｐゴシック"/>
              <a:cs typeface="ＭＳ Ｐゴシック"/>
            </a:endParaRPr>
          </a:p>
        </p:txBody>
      </p:sp>
      <p:sp>
        <p:nvSpPr>
          <p:cNvPr id="892930" name="Rectangle 2"/>
          <p:cNvSpPr>
            <a:spLocks noGrp="1" noRot="1" noChangeAspect="1" noChangeArrowheads="1" noTextEdit="1"/>
          </p:cNvSpPr>
          <p:nvPr>
            <p:ph type="sldImg"/>
          </p:nvPr>
        </p:nvSpPr>
        <p:spPr>
          <a:ln/>
        </p:spPr>
      </p:sp>
      <p:sp>
        <p:nvSpPr>
          <p:cNvPr id="892931" name="Rectangle 3"/>
          <p:cNvSpPr>
            <a:spLocks noGrp="1" noChangeArrowheads="1"/>
          </p:cNvSpPr>
          <p:nvPr>
            <p:ph type="body" idx="1"/>
          </p:nvPr>
        </p:nvSpPr>
        <p:spPr>
          <a:noFill/>
          <a:ln/>
        </p:spPr>
        <p:txBody>
          <a:bodyPr/>
          <a:lstStyle/>
          <a:p>
            <a:pPr eaLnBrk="1" hangingPunct="1">
              <a:lnSpc>
                <a:spcPct val="90000"/>
              </a:lnSpc>
            </a:pPr>
            <a:r>
              <a:rPr lang="en-US" sz="1000" smtClean="0"/>
              <a:t>In order to target more than 60-80 transitions in one cycle on a TQMS (representing only 10-15 peptide pairs, 3 transitions each), we need to move to MRM-MS methods that use retention time scheduling.  This is easier said than done with nano-flow chromatography.  Here I show an example of 3 injections made over a span of only 3 hours and you can see the RT for this peptide is creeping forward.  When a 1 minute RT window is used to detect this peak, we begin to lose data as the peptide shifts earlier and earlier.  Not only do “controllable” factors play a role, such as column age and the connections in your LC plumbing, but so do harder-to-control environmental factors such as ambient temperature.  The options are to widen the RT windows just enough to capture enough of the peak and allow for chromatographic shift, or to ask the vendors if there is a better way that may involve real-time feed back for updating retention time windows over the course of an assay.  </a:t>
            </a:r>
          </a:p>
          <a:p>
            <a:pPr eaLnBrk="1" hangingPunct="1">
              <a:lnSpc>
                <a:spcPct val="90000"/>
              </a:lnSpc>
            </a:pPr>
            <a:r>
              <a:rPr lang="en-US" sz="1000" smtClean="0"/>
              <a:t>Peak widths are variable, peak shifting is variable.  All depends on # of targets and chromatography.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169" name="Rectangle 7"/>
          <p:cNvSpPr>
            <a:spLocks noGrp="1" noChangeArrowheads="1"/>
          </p:cNvSpPr>
          <p:nvPr>
            <p:ph type="sldNum" sz="quarter" idx="5"/>
          </p:nvPr>
        </p:nvSpPr>
        <p:spPr>
          <a:noFill/>
        </p:spPr>
        <p:txBody>
          <a:bodyPr/>
          <a:lstStyle/>
          <a:p>
            <a:fld id="{F62DD628-7FA4-4C25-9F13-8068CD9392BA}" type="slidenum">
              <a:rPr lang="en-US" smtClean="0">
                <a:ea typeface="ＭＳ Ｐゴシック"/>
                <a:cs typeface="ＭＳ Ｐゴシック"/>
              </a:rPr>
              <a:pPr/>
              <a:t>12</a:t>
            </a:fld>
            <a:endParaRPr lang="en-US" smtClean="0">
              <a:ea typeface="ＭＳ Ｐゴシック"/>
              <a:cs typeface="ＭＳ Ｐゴシック"/>
            </a:endParaRPr>
          </a:p>
        </p:txBody>
      </p:sp>
      <p:sp>
        <p:nvSpPr>
          <p:cNvPr id="903170" name="Rectangle 2"/>
          <p:cNvSpPr>
            <a:spLocks noGrp="1" noRot="1" noChangeAspect="1" noChangeArrowheads="1" noTextEdit="1"/>
          </p:cNvSpPr>
          <p:nvPr>
            <p:ph type="sldImg"/>
          </p:nvPr>
        </p:nvSpPr>
        <p:spPr>
          <a:ln/>
        </p:spPr>
      </p:sp>
      <p:sp>
        <p:nvSpPr>
          <p:cNvPr id="9031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43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022AD88-0E83-4726-A030-FB700378FEFE}" type="slidenum">
              <a:rPr lang="en-US" sz="1200"/>
              <a:pPr algn="r"/>
              <a:t>27</a:t>
            </a:fld>
            <a:endParaRPr lang="en-US" sz="1200"/>
          </a:p>
        </p:txBody>
      </p:sp>
      <p:sp>
        <p:nvSpPr>
          <p:cNvPr id="914435" name="Rectangle 2"/>
          <p:cNvSpPr>
            <a:spLocks noGrp="1" noRot="1" noChangeAspect="1" noChangeArrowheads="1" noTextEdit="1"/>
          </p:cNvSpPr>
          <p:nvPr>
            <p:ph type="sldImg"/>
          </p:nvPr>
        </p:nvSpPr>
        <p:spPr>
          <a:ln/>
        </p:spPr>
      </p:sp>
      <p:sp>
        <p:nvSpPr>
          <p:cNvPr id="914436" name="Rectangle 3"/>
          <p:cNvSpPr>
            <a:spLocks noGrp="1" noChangeArrowheads="1"/>
          </p:cNvSpPr>
          <p:nvPr>
            <p:ph type="body" idx="1"/>
          </p:nvPr>
        </p:nvSpPr>
        <p:spPr>
          <a:noFill/>
          <a:ln/>
        </p:spPr>
        <p:txBody>
          <a:bodyPr/>
          <a:lstStyle/>
          <a:p>
            <a:pPr eaLnBrk="1" hangingPunct="1"/>
            <a:r>
              <a:rPr lang="en-US" smtClean="0"/>
              <a:t>1000 transitions, 334 precursors (108 peptides in 3 forms each: light, 13C/15N labeled, and uniform-15N labeled), plus 10 other peptides (Study 7 peptides, heavy only)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5.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88.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3.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4.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5.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6.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0.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1.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2.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3.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4.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5.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6.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7.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0.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31.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32.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33.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34.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35.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36.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37.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38.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39.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0.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41.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42.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43.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44.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45.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46.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47.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48.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49.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51.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52.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53.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54.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55.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56.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57.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58.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59.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0.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61.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62.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63.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64.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65.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66.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67.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68.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69.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0.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71.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72.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73.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74.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75.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76.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77.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78.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79.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0.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81.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82.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83.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84.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85.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86.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87.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88.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89.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0.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91.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92.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93.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94.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95.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96.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97.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98.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99.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00.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01.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02.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03.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04.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05.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06.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07.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08.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09.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0.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11.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12.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13.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14.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15.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16.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17.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18.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19.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0.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1.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2.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3.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4.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5.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6.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7.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8.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29.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0.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1.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2.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3.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4.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5.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6.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7.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8.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39.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0.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1.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2.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3.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4.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5.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6.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7.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8.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9.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0.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51.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52.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53.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54.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55.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56.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57.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58.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59.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0.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61.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62.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63.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64.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65.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66.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67.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68.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69.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0.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71.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72.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73.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74.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75.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76.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77.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78.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79.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0.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81.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82.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83.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84.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85.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86.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87.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88.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89.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0.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91.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92.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93.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94.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95.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96.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97.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98.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99.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00.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01.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02.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03.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04.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05.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06.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07.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08.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09.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0.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11.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12.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13.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14.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15.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16.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17.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18.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19.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0.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21.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22.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23.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24.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25.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26.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27.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28.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29.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0.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1.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2.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3.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4.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5.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6.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7.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8.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39.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0.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1.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2.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3.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4.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5.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6.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7.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8.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49.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0.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51.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52.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53.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54.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55.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56.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57.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58.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59.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0.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61.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62.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63.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64.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65.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66.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67.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68.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69.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0.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71.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72.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73.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74.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75.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76.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77.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78.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79.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0.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81.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82.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55626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84582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04800" y="3733800"/>
            <a:ext cx="84582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DF61704D-778C-477F-8A05-76DAD7A4534E}" type="slidenum">
              <a:rPr lang="en-US"/>
              <a:pPr>
                <a:defRPr/>
              </a:pPr>
              <a:t>‹#›</a:t>
            </a:fld>
            <a:endParaRPr lang="en-US"/>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C21EF827-2BD2-4F76-862E-8EE5F7DD0DC9}" type="slidenum">
              <a:rPr lang="en-US"/>
              <a:pPr>
                <a:defRPr/>
              </a:pPr>
              <a:t>‹#›</a:t>
            </a:fld>
            <a:endParaRPr lang="en-US"/>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CD5079D2-5462-4E3C-B0DD-D190F87C78D5}" type="slidenum">
              <a:rPr lang="en-US"/>
              <a:pPr>
                <a:defRPr/>
              </a:pPr>
              <a:t>‹#›</a:t>
            </a:fld>
            <a:endParaRPr lang="en-US"/>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51C6335C-000C-4958-9EF7-751CCE6AFC2E}" type="slidenum">
              <a:rPr lang="en-US"/>
              <a:pPr>
                <a:defRPr/>
              </a:pPr>
              <a:t>‹#›</a:t>
            </a:fld>
            <a:endParaRPr lang="en-US"/>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p:txBody>
          <a:bodyPr/>
          <a:lstStyle>
            <a:lvl1pPr>
              <a:defRPr/>
            </a:lvl1pPr>
          </a:lstStyle>
          <a:p>
            <a:pPr>
              <a:defRPr/>
            </a:pPr>
            <a:fld id="{3BAA4482-FE30-4A10-8318-82A39CB1D612}"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F33FADBE-D59C-4711-B665-850DE46D6012}" type="slidenum">
              <a:rPr lang="en-US"/>
              <a:pPr>
                <a:defRPr/>
              </a:pPr>
              <a:t>‹#›</a:t>
            </a:fld>
            <a:endParaRPr lang="en-US"/>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9875FFE5-6E70-4634-923E-5992D62A1CAE}" type="slidenum">
              <a:rPr lang="en-US"/>
              <a:pPr>
                <a:defRPr/>
              </a:pPr>
              <a:t>‹#›</a:t>
            </a:fld>
            <a:endParaRPr lang="en-US"/>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5C44488-94E5-4A18-A7FD-B254C3F7684A}" type="slidenum">
              <a:rPr lang="en-US"/>
              <a:pPr>
                <a:defRPr/>
              </a:pPr>
              <a:t>‹#›</a:t>
            </a:fld>
            <a:endParaRPr lang="en-US"/>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81377444-6743-4F04-A814-E35C1062117B}" type="slidenum">
              <a:rPr lang="en-US"/>
              <a:pPr>
                <a:defRPr/>
              </a:pPr>
              <a:t>‹#›</a:t>
            </a:fld>
            <a:endParaRPr lang="en-US"/>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9448449C-CBE3-4D66-9822-5C543BF8B679}" type="slidenum">
              <a:rPr lang="en-US"/>
              <a:pPr>
                <a:defRPr/>
              </a:pPr>
              <a:t>‹#›</a:t>
            </a:fld>
            <a:endParaRPr lang="en-US"/>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105080B1-DD4A-421F-B96E-9F1947F71771}" type="slidenum">
              <a:rPr lang="en-US"/>
              <a:pPr>
                <a:defRPr/>
              </a:pPr>
              <a:t>‹#›</a:t>
            </a:fld>
            <a:endParaRPr lang="en-US"/>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5" descr="250px-Broad_institute_logo"/>
          <p:cNvPicPr>
            <a:picLocks noChangeAspect="1" noChangeArrowheads="1"/>
          </p:cNvPicPr>
          <p:nvPr/>
        </p:nvPicPr>
        <p:blipFill>
          <a:blip r:embed="rId3" cstate="print"/>
          <a:srcRect/>
          <a:stretch>
            <a:fillRect/>
          </a:stretch>
        </p:blipFill>
        <p:spPr bwMode="auto">
          <a:xfrm>
            <a:off x="152400" y="6065838"/>
            <a:ext cx="1828800" cy="515937"/>
          </a:xfrm>
          <a:prstGeom prst="rect">
            <a:avLst/>
          </a:prstGeom>
          <a:noFill/>
          <a:ln w="9525">
            <a:noFill/>
            <a:miter lim="800000"/>
            <a:headEnd/>
            <a:tailEnd/>
          </a:ln>
        </p:spPr>
      </p:pic>
      <p:pic>
        <p:nvPicPr>
          <p:cNvPr id="6" name="Picture 6" descr="DHHS_Logo_small"/>
          <p:cNvPicPr>
            <a:picLocks noChangeAspect="1" noChangeArrowheads="1"/>
          </p:cNvPicPr>
          <p:nvPr/>
        </p:nvPicPr>
        <p:blipFill>
          <a:blip r:embed="rId4" cstate="print"/>
          <a:srcRect/>
          <a:stretch>
            <a:fillRect/>
          </a:stretch>
        </p:blipFill>
        <p:spPr bwMode="auto">
          <a:xfrm>
            <a:off x="6553200" y="5981700"/>
            <a:ext cx="614363" cy="622300"/>
          </a:xfrm>
          <a:prstGeom prst="rect">
            <a:avLst/>
          </a:prstGeom>
          <a:noFill/>
          <a:ln w="9525">
            <a:noFill/>
            <a:miter lim="800000"/>
            <a:headEnd/>
            <a:tailEnd/>
          </a:ln>
        </p:spPr>
      </p:pic>
      <p:pic>
        <p:nvPicPr>
          <p:cNvPr id="7" name="Picture 7" descr="NIHLOGO"/>
          <p:cNvPicPr>
            <a:picLocks noChangeAspect="1" noChangeArrowheads="1"/>
          </p:cNvPicPr>
          <p:nvPr/>
        </p:nvPicPr>
        <p:blipFill>
          <a:blip r:embed="rId5" cstate="print"/>
          <a:srcRect/>
          <a:stretch>
            <a:fillRect/>
          </a:stretch>
        </p:blipFill>
        <p:spPr bwMode="auto">
          <a:xfrm>
            <a:off x="7353300" y="5983288"/>
            <a:ext cx="609600" cy="608012"/>
          </a:xfrm>
          <a:prstGeom prst="rect">
            <a:avLst/>
          </a:prstGeom>
          <a:noFill/>
          <a:ln w="9525">
            <a:noFill/>
            <a:miter lim="800000"/>
            <a:headEnd/>
            <a:tailEnd/>
          </a:ln>
        </p:spPr>
      </p:pic>
      <p:sp>
        <p:nvSpPr>
          <p:cNvPr id="58371" name="Rectangle 3"/>
          <p:cNvSpPr>
            <a:spLocks noGrp="1" noChangeArrowheads="1"/>
          </p:cNvSpPr>
          <p:nvPr>
            <p:ph type="ctrTitle"/>
          </p:nvPr>
        </p:nvSpPr>
        <p:spPr>
          <a:xfrm>
            <a:off x="0" y="3048000"/>
            <a:ext cx="9144000" cy="1219200"/>
          </a:xfrm>
        </p:spPr>
        <p:txBody>
          <a:bodyPr anchor="t"/>
          <a:lstStyle>
            <a:lvl1pPr algn="ctr">
              <a:defRPr sz="3600">
                <a:solidFill>
                  <a:srgbClr val="003399"/>
                </a:solidFill>
                <a:latin typeface="Arial Black" pitchFamily="34" charset="0"/>
              </a:defRPr>
            </a:lvl1pPr>
          </a:lstStyle>
          <a:p>
            <a:r>
              <a:rPr lang="en-US"/>
              <a:t>Click to edit Master title style</a:t>
            </a:r>
          </a:p>
        </p:txBody>
      </p:sp>
      <p:sp>
        <p:nvSpPr>
          <p:cNvPr id="58372" name="Rectangle 4"/>
          <p:cNvSpPr>
            <a:spLocks noGrp="1" noChangeArrowheads="1"/>
          </p:cNvSpPr>
          <p:nvPr>
            <p:ph type="subTitle" idx="1"/>
          </p:nvPr>
        </p:nvSpPr>
        <p:spPr>
          <a:xfrm>
            <a:off x="0" y="4419600"/>
            <a:ext cx="9144000" cy="457200"/>
          </a:xfrm>
        </p:spPr>
        <p:txBody>
          <a:bodyPr/>
          <a:lstStyle>
            <a:lvl1pPr marL="0" indent="0" algn="ctr">
              <a:defRPr sz="2400" i="1"/>
            </a:lvl1pPr>
          </a:lstStyle>
          <a:p>
            <a:r>
              <a:rPr lang="en-US"/>
              <a:t>Click to edit Master subtitle style</a:t>
            </a:r>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4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4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ED2FC30E-E2F6-4645-B043-DDD684B283D7}"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4B2E99C0-C253-4DCB-A4E5-D601B3AFA2B5}" type="slidenum">
              <a:rPr lang="en-US"/>
              <a:pPr>
                <a:defRPr/>
              </a:pPr>
              <a:t>‹#›</a:t>
            </a:fld>
            <a:endParaRPr lang="en-US"/>
          </a:p>
        </p:txBody>
      </p:sp>
    </p:spTree>
  </p:cSld>
  <p:clrMapOvr>
    <a:masterClrMapping/>
  </p:clrMapOvr>
</p:sldLayout>
</file>

<file path=ppt/slideLayouts/slideLayout5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CA06F543-F4BC-40DB-8925-B02E6F09185A}" type="slidenum">
              <a:rPr lang="en-US"/>
              <a:pPr>
                <a:defRPr/>
              </a:pPr>
              <a:t>‹#›</a:t>
            </a:fld>
            <a:endParaRPr lang="en-US"/>
          </a:p>
        </p:txBody>
      </p:sp>
    </p:spTree>
  </p:cSld>
  <p:clrMapOvr>
    <a:masterClrMapping/>
  </p:clrMapOvr>
</p:sldLayout>
</file>

<file path=ppt/slideLayouts/slideLayout5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40AF3597-4B7E-4211-A2E6-177A15615B0E}" type="slidenum">
              <a:rPr lang="en-US"/>
              <a:pPr>
                <a:defRPr/>
              </a:pPr>
              <a:t>‹#›</a:t>
            </a:fld>
            <a:endParaRPr lang="en-US"/>
          </a:p>
        </p:txBody>
      </p:sp>
    </p:spTree>
  </p:cSld>
  <p:clrMapOvr>
    <a:masterClrMapping/>
  </p:clrMapOvr>
</p:sldLayout>
</file>

<file path=ppt/slideLayouts/slideLayout5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p:txBody>
          <a:bodyPr/>
          <a:lstStyle>
            <a:lvl1pPr>
              <a:defRPr/>
            </a:lvl1pPr>
          </a:lstStyle>
          <a:p>
            <a:pPr>
              <a:defRPr/>
            </a:pPr>
            <a:fld id="{390C9ACB-3D7D-4EAA-9E05-F909E7AB2861}" type="slidenum">
              <a:rPr lang="en-US"/>
              <a:pPr>
                <a:defRPr/>
              </a:pPr>
              <a:t>‹#›</a:t>
            </a:fld>
            <a:endParaRPr lang="en-US"/>
          </a:p>
        </p:txBody>
      </p:sp>
    </p:spTree>
  </p:cSld>
  <p:clrMapOvr>
    <a:masterClrMapping/>
  </p:clrMapOvr>
</p:sldLayout>
</file>

<file path=ppt/slideLayouts/slideLayout5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DF60A3B8-86D2-4C9F-A18C-BFAB1EF847F4}" type="slidenum">
              <a:rPr lang="en-US"/>
              <a:pPr>
                <a:defRPr/>
              </a:pPr>
              <a:t>‹#›</a:t>
            </a:fld>
            <a:endParaRPr lang="en-US"/>
          </a:p>
        </p:txBody>
      </p:sp>
    </p:spTree>
  </p:cSld>
  <p:clrMapOvr>
    <a:masterClrMapping/>
  </p:clrMapOvr>
</p:sldLayout>
</file>

<file path=ppt/slideLayouts/slideLayout5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57B078B2-F4B1-4C0B-9BBA-7059BCB6C286}" type="slidenum">
              <a:rPr lang="en-US"/>
              <a:pPr>
                <a:defRPr/>
              </a:pPr>
              <a:t>‹#›</a:t>
            </a:fld>
            <a:endParaRPr lang="en-US"/>
          </a:p>
        </p:txBody>
      </p:sp>
    </p:spTree>
  </p:cSld>
  <p:clrMapOvr>
    <a:masterClrMapping/>
  </p:clrMapOvr>
</p:sldLayout>
</file>

<file path=ppt/slideLayouts/slideLayout5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C1F712E7-C4B8-4933-99E5-4CC6866D7406}" type="slidenum">
              <a:rPr lang="en-US"/>
              <a:pPr>
                <a:defRPr/>
              </a:pPr>
              <a:t>‹#›</a:t>
            </a:fld>
            <a:endParaRPr lang="en-US"/>
          </a:p>
        </p:txBody>
      </p:sp>
    </p:spTree>
  </p:cSld>
  <p:clrMapOvr>
    <a:masterClrMapping/>
  </p:clrMapOvr>
</p:sldLayout>
</file>

<file path=ppt/slideLayouts/slideLayout5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1193935C-F5B4-4500-90FF-F42F770F2B3D}" type="slidenum">
              <a:rPr lang="en-US"/>
              <a:pPr>
                <a:defRPr/>
              </a:pPr>
              <a:t>‹#›</a:t>
            </a:fld>
            <a:endParaRPr lang="en-US"/>
          </a:p>
        </p:txBody>
      </p:sp>
    </p:spTree>
  </p:cSld>
  <p:clrMapOvr>
    <a:masterClrMapping/>
  </p:clrMapOvr>
</p:sldLayout>
</file>

<file path=ppt/slideLayouts/slideLayout5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3307EE70-F802-4216-A7D9-22FCB2B430A1}" type="slidenum">
              <a:rPr lang="en-US"/>
              <a:pPr>
                <a:defRPr/>
              </a:pPr>
              <a:t>‹#›</a:t>
            </a:fld>
            <a:endParaRPr lang="en-US"/>
          </a:p>
        </p:txBody>
      </p:sp>
    </p:spTree>
  </p:cSld>
  <p:clrMapOvr>
    <a:masterClrMapping/>
  </p:clrMapOvr>
</p:sldLayout>
</file>

<file path=ppt/slideLayouts/slideLayout5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8B44A95F-83B6-490C-9B72-FD28DA72463C}"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0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6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6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9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0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70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0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7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7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7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7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CCA71B75-D604-4032-AC1C-9D76B3ACAA54}" type="slidenum">
              <a:rPr lang="en-US"/>
              <a:pPr>
                <a:defRPr/>
              </a:pPr>
              <a:t>‹#›</a:t>
            </a:fld>
            <a:endParaRPr lang="en-US"/>
          </a:p>
        </p:txBody>
      </p:sp>
    </p:spTree>
  </p:cSld>
  <p:clrMapOvr>
    <a:masterClrMapping/>
  </p:clrMapOvr>
</p:sldLayout>
</file>

<file path=ppt/slideLayouts/slideLayout7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04C191FD-5FA1-4858-8F06-6DF306838688}" type="slidenum">
              <a:rPr lang="en-US"/>
              <a:pPr>
                <a:defRPr/>
              </a:pPr>
              <a:t>‹#›</a:t>
            </a:fld>
            <a:endParaRPr lang="en-US"/>
          </a:p>
        </p:txBody>
      </p:sp>
    </p:spTree>
  </p:cSld>
  <p:clrMapOvr>
    <a:masterClrMapping/>
  </p:clrMapOvr>
</p:sldLayout>
</file>

<file path=ppt/slideLayouts/slideLayout7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9E9AF0B4-D7A1-4178-9FB5-70D4731F5BB0}" type="slidenum">
              <a:rPr lang="en-US"/>
              <a:pPr>
                <a:defRPr/>
              </a:pPr>
              <a:t>‹#›</a:t>
            </a:fld>
            <a:endParaRPr lang="en-US"/>
          </a:p>
        </p:txBody>
      </p:sp>
    </p:spTree>
  </p:cSld>
  <p:clrMapOvr>
    <a:masterClrMapping/>
  </p:clrMapOvr>
</p:sldLayout>
</file>

<file path=ppt/slideLayouts/slideLayout7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4C31A3C3-C55C-46D7-8DC6-BC7FC0C29161}" type="slidenum">
              <a:rPr lang="en-US"/>
              <a:pPr>
                <a:defRPr/>
              </a:pPr>
              <a:t>‹#›</a:t>
            </a:fld>
            <a:endParaRPr lang="en-US"/>
          </a:p>
        </p:txBody>
      </p:sp>
    </p:spTree>
  </p:cSld>
  <p:clrMapOvr>
    <a:masterClrMapping/>
  </p:clrMapOvr>
</p:sldLayout>
</file>

<file path=ppt/slideLayouts/slideLayout7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p:txBody>
          <a:bodyPr/>
          <a:lstStyle>
            <a:lvl1pPr>
              <a:defRPr/>
            </a:lvl1pPr>
          </a:lstStyle>
          <a:p>
            <a:pPr>
              <a:defRPr/>
            </a:pPr>
            <a:fld id="{32127F0D-F235-48DA-89FB-B2A749875FB3}" type="slidenum">
              <a:rPr lang="en-US"/>
              <a:pPr>
                <a:defRPr/>
              </a:pPr>
              <a:t>‹#›</a:t>
            </a:fld>
            <a:endParaRPr lang="en-US"/>
          </a:p>
        </p:txBody>
      </p:sp>
    </p:spTree>
  </p:cSld>
  <p:clrMapOvr>
    <a:masterClrMapping/>
  </p:clrMapOvr>
</p:sldLayout>
</file>

<file path=ppt/slideLayouts/slideLayout7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266EB06B-716A-4622-8501-450CC8D336E6}" type="slidenum">
              <a:rPr lang="en-US"/>
              <a:pPr>
                <a:defRPr/>
              </a:pPr>
              <a:t>‹#›</a:t>
            </a:fld>
            <a:endParaRPr lang="en-US"/>
          </a:p>
        </p:txBody>
      </p:sp>
    </p:spTree>
  </p:cSld>
  <p:clrMapOvr>
    <a:masterClrMapping/>
  </p:clrMapOvr>
</p:sldLayout>
</file>

<file path=ppt/slideLayouts/slideLayout7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FA756D1C-0284-4433-AF66-A88CD3384FF0}" type="slidenum">
              <a:rPr lang="en-US"/>
              <a:pPr>
                <a:defRPr/>
              </a:pPr>
              <a:t>‹#›</a:t>
            </a:fld>
            <a:endParaRPr lang="en-US"/>
          </a:p>
        </p:txBody>
      </p:sp>
    </p:spTree>
  </p:cSld>
  <p:clrMapOvr>
    <a:masterClrMapping/>
  </p:clrMapOvr>
</p:sldLayout>
</file>

<file path=ppt/slideLayouts/slideLayout7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19D6855F-2EE9-43F0-AAB1-E4B062DB780F}" type="slidenum">
              <a:rPr lang="en-US"/>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C969C301-6416-4874-911E-C6BE40EF3DFE}" type="slidenum">
              <a:rPr lang="en-US"/>
              <a:pPr>
                <a:defRPr/>
              </a:pPr>
              <a:t>‹#›</a:t>
            </a:fld>
            <a:endParaRPr lang="en-US"/>
          </a:p>
        </p:txBody>
      </p:sp>
    </p:spTree>
  </p:cSld>
  <p:clrMapOvr>
    <a:masterClrMapping/>
  </p:clrMapOvr>
</p:sldLayout>
</file>

<file path=ppt/slideLayouts/slideLayout7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99AD45D5-65A4-4D1D-8DE8-9DFD47BCB571}" type="slidenum">
              <a:rPr lang="en-US"/>
              <a:pPr>
                <a:defRPr/>
              </a:pPr>
              <a:t>‹#›</a:t>
            </a:fld>
            <a:endParaRPr lang="en-US"/>
          </a:p>
        </p:txBody>
      </p:sp>
    </p:spTree>
  </p:cSld>
  <p:clrMapOvr>
    <a:masterClrMapping/>
  </p:clrMapOvr>
</p:sldLayout>
</file>

<file path=ppt/slideLayouts/slideLayout7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6F7E4C31-12EA-4E8D-B0FA-60FC1CB6C84D}" type="slidenum">
              <a:rPr lang="en-US"/>
              <a:pPr>
                <a:defRPr/>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1529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image" Target="../media/image5.jpeg"/><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image" Target="../media/image5.jpeg"/><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image" Target="../media/image5.jpeg"/><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theme" Target="../theme/theme12.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image" Target="../media/image5.jpeg"/><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theme" Target="../theme/theme13.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image" Target="../media/image5.jpeg"/><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theme" Target="../theme/theme14.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3.xml"/><Relationship Id="rId13" Type="http://schemas.openxmlformats.org/officeDocument/2006/relationships/image" Target="../media/image6.jpeg"/><Relationship Id="rId3" Type="http://schemas.openxmlformats.org/officeDocument/2006/relationships/slideLayout" Target="../slideLayouts/slideLayout158.xml"/><Relationship Id="rId7" Type="http://schemas.openxmlformats.org/officeDocument/2006/relationships/slideLayout" Target="../slideLayouts/slideLayout162.xml"/><Relationship Id="rId12" Type="http://schemas.openxmlformats.org/officeDocument/2006/relationships/theme" Target="../theme/theme15.xml"/><Relationship Id="rId2" Type="http://schemas.openxmlformats.org/officeDocument/2006/relationships/slideLayout" Target="../slideLayouts/slideLayout157.xml"/><Relationship Id="rId1" Type="http://schemas.openxmlformats.org/officeDocument/2006/relationships/slideLayout" Target="../slideLayouts/slideLayout156.xml"/><Relationship Id="rId6" Type="http://schemas.openxmlformats.org/officeDocument/2006/relationships/slideLayout" Target="../slideLayouts/slideLayout161.xml"/><Relationship Id="rId11" Type="http://schemas.openxmlformats.org/officeDocument/2006/relationships/slideLayout" Target="../slideLayouts/slideLayout166.xml"/><Relationship Id="rId5" Type="http://schemas.openxmlformats.org/officeDocument/2006/relationships/slideLayout" Target="../slideLayouts/slideLayout160.xml"/><Relationship Id="rId10" Type="http://schemas.openxmlformats.org/officeDocument/2006/relationships/slideLayout" Target="../slideLayouts/slideLayout165.xml"/><Relationship Id="rId4" Type="http://schemas.openxmlformats.org/officeDocument/2006/relationships/slideLayout" Target="../slideLayouts/slideLayout159.xml"/><Relationship Id="rId9" Type="http://schemas.openxmlformats.org/officeDocument/2006/relationships/slideLayout" Target="../slideLayouts/slideLayout16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4.xml"/><Relationship Id="rId13" Type="http://schemas.openxmlformats.org/officeDocument/2006/relationships/image" Target="../media/image5.jpeg"/><Relationship Id="rId3" Type="http://schemas.openxmlformats.org/officeDocument/2006/relationships/slideLayout" Target="../slideLayouts/slideLayout169.xml"/><Relationship Id="rId7" Type="http://schemas.openxmlformats.org/officeDocument/2006/relationships/slideLayout" Target="../slideLayouts/slideLayout173.xml"/><Relationship Id="rId12" Type="http://schemas.openxmlformats.org/officeDocument/2006/relationships/theme" Target="../theme/theme16.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5" Type="http://schemas.openxmlformats.org/officeDocument/2006/relationships/slideLayout" Target="../slideLayouts/slideLayout171.xml"/><Relationship Id="rId10" Type="http://schemas.openxmlformats.org/officeDocument/2006/relationships/slideLayout" Target="../slideLayouts/slideLayout176.xml"/><Relationship Id="rId4" Type="http://schemas.openxmlformats.org/officeDocument/2006/relationships/slideLayout" Target="../slideLayouts/slideLayout170.xml"/><Relationship Id="rId9" Type="http://schemas.openxmlformats.org/officeDocument/2006/relationships/slideLayout" Target="../slideLayouts/slideLayout175.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5.xml"/><Relationship Id="rId13" Type="http://schemas.openxmlformats.org/officeDocument/2006/relationships/image" Target="../media/image5.jpeg"/><Relationship Id="rId3" Type="http://schemas.openxmlformats.org/officeDocument/2006/relationships/slideLayout" Target="../slideLayouts/slideLayout180.xml"/><Relationship Id="rId7" Type="http://schemas.openxmlformats.org/officeDocument/2006/relationships/slideLayout" Target="../slideLayouts/slideLayout184.xml"/><Relationship Id="rId12" Type="http://schemas.openxmlformats.org/officeDocument/2006/relationships/theme" Target="../theme/theme17.xml"/><Relationship Id="rId2" Type="http://schemas.openxmlformats.org/officeDocument/2006/relationships/slideLayout" Target="../slideLayouts/slideLayout179.xml"/><Relationship Id="rId1" Type="http://schemas.openxmlformats.org/officeDocument/2006/relationships/slideLayout" Target="../slideLayouts/slideLayout178.xml"/><Relationship Id="rId6" Type="http://schemas.openxmlformats.org/officeDocument/2006/relationships/slideLayout" Target="../slideLayouts/slideLayout183.xml"/><Relationship Id="rId11" Type="http://schemas.openxmlformats.org/officeDocument/2006/relationships/slideLayout" Target="../slideLayouts/slideLayout188.xml"/><Relationship Id="rId5" Type="http://schemas.openxmlformats.org/officeDocument/2006/relationships/slideLayout" Target="../slideLayouts/slideLayout182.xml"/><Relationship Id="rId10" Type="http://schemas.openxmlformats.org/officeDocument/2006/relationships/slideLayout" Target="../slideLayouts/slideLayout187.xml"/><Relationship Id="rId4" Type="http://schemas.openxmlformats.org/officeDocument/2006/relationships/slideLayout" Target="../slideLayouts/slideLayout181.xml"/><Relationship Id="rId9" Type="http://schemas.openxmlformats.org/officeDocument/2006/relationships/slideLayout" Target="../slideLayouts/slideLayout186.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6.xml"/><Relationship Id="rId13" Type="http://schemas.openxmlformats.org/officeDocument/2006/relationships/image" Target="../media/image5.jpeg"/><Relationship Id="rId3" Type="http://schemas.openxmlformats.org/officeDocument/2006/relationships/slideLayout" Target="../slideLayouts/slideLayout191.xml"/><Relationship Id="rId7" Type="http://schemas.openxmlformats.org/officeDocument/2006/relationships/slideLayout" Target="../slideLayouts/slideLayout195.xml"/><Relationship Id="rId12" Type="http://schemas.openxmlformats.org/officeDocument/2006/relationships/theme" Target="../theme/theme18.xml"/><Relationship Id="rId2" Type="http://schemas.openxmlformats.org/officeDocument/2006/relationships/slideLayout" Target="../slideLayouts/slideLayout190.xml"/><Relationship Id="rId1" Type="http://schemas.openxmlformats.org/officeDocument/2006/relationships/slideLayout" Target="../slideLayouts/slideLayout189.xml"/><Relationship Id="rId6" Type="http://schemas.openxmlformats.org/officeDocument/2006/relationships/slideLayout" Target="../slideLayouts/slideLayout194.xml"/><Relationship Id="rId11" Type="http://schemas.openxmlformats.org/officeDocument/2006/relationships/slideLayout" Target="../slideLayouts/slideLayout199.xml"/><Relationship Id="rId5" Type="http://schemas.openxmlformats.org/officeDocument/2006/relationships/slideLayout" Target="../slideLayouts/slideLayout193.xml"/><Relationship Id="rId10" Type="http://schemas.openxmlformats.org/officeDocument/2006/relationships/slideLayout" Target="../slideLayouts/slideLayout198.xml"/><Relationship Id="rId4" Type="http://schemas.openxmlformats.org/officeDocument/2006/relationships/slideLayout" Target="../slideLayouts/slideLayout192.xml"/><Relationship Id="rId9" Type="http://schemas.openxmlformats.org/officeDocument/2006/relationships/slideLayout" Target="../slideLayouts/slideLayout197.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7.xml"/><Relationship Id="rId13" Type="http://schemas.openxmlformats.org/officeDocument/2006/relationships/image" Target="../media/image5.jpeg"/><Relationship Id="rId3" Type="http://schemas.openxmlformats.org/officeDocument/2006/relationships/slideLayout" Target="../slideLayouts/slideLayout202.xml"/><Relationship Id="rId7" Type="http://schemas.openxmlformats.org/officeDocument/2006/relationships/slideLayout" Target="../slideLayouts/slideLayout206.xml"/><Relationship Id="rId12" Type="http://schemas.openxmlformats.org/officeDocument/2006/relationships/theme" Target="../theme/theme19.xml"/><Relationship Id="rId2" Type="http://schemas.openxmlformats.org/officeDocument/2006/relationships/slideLayout" Target="../slideLayouts/slideLayout201.xml"/><Relationship Id="rId1" Type="http://schemas.openxmlformats.org/officeDocument/2006/relationships/slideLayout" Target="../slideLayouts/slideLayout200.xml"/><Relationship Id="rId6" Type="http://schemas.openxmlformats.org/officeDocument/2006/relationships/slideLayout" Target="../slideLayouts/slideLayout205.xml"/><Relationship Id="rId11" Type="http://schemas.openxmlformats.org/officeDocument/2006/relationships/slideLayout" Target="../slideLayouts/slideLayout210.xml"/><Relationship Id="rId5" Type="http://schemas.openxmlformats.org/officeDocument/2006/relationships/slideLayout" Target="../slideLayouts/slideLayout204.xml"/><Relationship Id="rId10" Type="http://schemas.openxmlformats.org/officeDocument/2006/relationships/slideLayout" Target="../slideLayouts/slideLayout209.xml"/><Relationship Id="rId4" Type="http://schemas.openxmlformats.org/officeDocument/2006/relationships/slideLayout" Target="../slideLayouts/slideLayout203.xml"/><Relationship Id="rId9" Type="http://schemas.openxmlformats.org/officeDocument/2006/relationships/slideLayout" Target="../slideLayouts/slideLayout2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jpe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8.xml"/><Relationship Id="rId13" Type="http://schemas.openxmlformats.org/officeDocument/2006/relationships/image" Target="../media/image5.jpeg"/><Relationship Id="rId3" Type="http://schemas.openxmlformats.org/officeDocument/2006/relationships/slideLayout" Target="../slideLayouts/slideLayout213.xml"/><Relationship Id="rId7" Type="http://schemas.openxmlformats.org/officeDocument/2006/relationships/slideLayout" Target="../slideLayouts/slideLayout217.xml"/><Relationship Id="rId12" Type="http://schemas.openxmlformats.org/officeDocument/2006/relationships/theme" Target="../theme/theme20.xml"/><Relationship Id="rId2" Type="http://schemas.openxmlformats.org/officeDocument/2006/relationships/slideLayout" Target="../slideLayouts/slideLayout212.xml"/><Relationship Id="rId1" Type="http://schemas.openxmlformats.org/officeDocument/2006/relationships/slideLayout" Target="../slideLayouts/slideLayout211.xml"/><Relationship Id="rId6" Type="http://schemas.openxmlformats.org/officeDocument/2006/relationships/slideLayout" Target="../slideLayouts/slideLayout216.xml"/><Relationship Id="rId11" Type="http://schemas.openxmlformats.org/officeDocument/2006/relationships/slideLayout" Target="../slideLayouts/slideLayout221.xml"/><Relationship Id="rId5" Type="http://schemas.openxmlformats.org/officeDocument/2006/relationships/slideLayout" Target="../slideLayouts/slideLayout215.xml"/><Relationship Id="rId10" Type="http://schemas.openxmlformats.org/officeDocument/2006/relationships/slideLayout" Target="../slideLayouts/slideLayout220.xml"/><Relationship Id="rId4" Type="http://schemas.openxmlformats.org/officeDocument/2006/relationships/slideLayout" Target="../slideLayouts/slideLayout214.xml"/><Relationship Id="rId9" Type="http://schemas.openxmlformats.org/officeDocument/2006/relationships/slideLayout" Target="../slideLayouts/slideLayout219.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9.xml"/><Relationship Id="rId13" Type="http://schemas.openxmlformats.org/officeDocument/2006/relationships/image" Target="../media/image5.jpeg"/><Relationship Id="rId3" Type="http://schemas.openxmlformats.org/officeDocument/2006/relationships/slideLayout" Target="../slideLayouts/slideLayout224.xml"/><Relationship Id="rId7" Type="http://schemas.openxmlformats.org/officeDocument/2006/relationships/slideLayout" Target="../slideLayouts/slideLayout228.xml"/><Relationship Id="rId12" Type="http://schemas.openxmlformats.org/officeDocument/2006/relationships/theme" Target="../theme/theme21.xml"/><Relationship Id="rId2" Type="http://schemas.openxmlformats.org/officeDocument/2006/relationships/slideLayout" Target="../slideLayouts/slideLayout223.xml"/><Relationship Id="rId1" Type="http://schemas.openxmlformats.org/officeDocument/2006/relationships/slideLayout" Target="../slideLayouts/slideLayout222.xml"/><Relationship Id="rId6" Type="http://schemas.openxmlformats.org/officeDocument/2006/relationships/slideLayout" Target="../slideLayouts/slideLayout227.xml"/><Relationship Id="rId11" Type="http://schemas.openxmlformats.org/officeDocument/2006/relationships/slideLayout" Target="../slideLayouts/slideLayout232.xml"/><Relationship Id="rId5" Type="http://schemas.openxmlformats.org/officeDocument/2006/relationships/slideLayout" Target="../slideLayouts/slideLayout226.xml"/><Relationship Id="rId10" Type="http://schemas.openxmlformats.org/officeDocument/2006/relationships/slideLayout" Target="../slideLayouts/slideLayout231.xml"/><Relationship Id="rId4" Type="http://schemas.openxmlformats.org/officeDocument/2006/relationships/slideLayout" Target="../slideLayouts/slideLayout225.xml"/><Relationship Id="rId9" Type="http://schemas.openxmlformats.org/officeDocument/2006/relationships/slideLayout" Target="../slideLayouts/slideLayout230.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40.xml"/><Relationship Id="rId13" Type="http://schemas.openxmlformats.org/officeDocument/2006/relationships/image" Target="../media/image5.jpeg"/><Relationship Id="rId3" Type="http://schemas.openxmlformats.org/officeDocument/2006/relationships/slideLayout" Target="../slideLayouts/slideLayout235.xml"/><Relationship Id="rId7" Type="http://schemas.openxmlformats.org/officeDocument/2006/relationships/slideLayout" Target="../slideLayouts/slideLayout239.xml"/><Relationship Id="rId12" Type="http://schemas.openxmlformats.org/officeDocument/2006/relationships/theme" Target="../theme/theme22.xml"/><Relationship Id="rId2" Type="http://schemas.openxmlformats.org/officeDocument/2006/relationships/slideLayout" Target="../slideLayouts/slideLayout234.xml"/><Relationship Id="rId1" Type="http://schemas.openxmlformats.org/officeDocument/2006/relationships/slideLayout" Target="../slideLayouts/slideLayout233.xml"/><Relationship Id="rId6" Type="http://schemas.openxmlformats.org/officeDocument/2006/relationships/slideLayout" Target="../slideLayouts/slideLayout238.xml"/><Relationship Id="rId11" Type="http://schemas.openxmlformats.org/officeDocument/2006/relationships/slideLayout" Target="../slideLayouts/slideLayout243.xml"/><Relationship Id="rId5" Type="http://schemas.openxmlformats.org/officeDocument/2006/relationships/slideLayout" Target="../slideLayouts/slideLayout237.xml"/><Relationship Id="rId10" Type="http://schemas.openxmlformats.org/officeDocument/2006/relationships/slideLayout" Target="../slideLayouts/slideLayout242.xml"/><Relationship Id="rId4" Type="http://schemas.openxmlformats.org/officeDocument/2006/relationships/slideLayout" Target="../slideLayouts/slideLayout236.xml"/><Relationship Id="rId9" Type="http://schemas.openxmlformats.org/officeDocument/2006/relationships/slideLayout" Target="../slideLayouts/slideLayout241.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1.xml"/><Relationship Id="rId13" Type="http://schemas.openxmlformats.org/officeDocument/2006/relationships/image" Target="../media/image1.jpeg"/><Relationship Id="rId3" Type="http://schemas.openxmlformats.org/officeDocument/2006/relationships/slideLayout" Target="../slideLayouts/slideLayout246.xml"/><Relationship Id="rId7" Type="http://schemas.openxmlformats.org/officeDocument/2006/relationships/slideLayout" Target="../slideLayouts/slideLayout250.xml"/><Relationship Id="rId12" Type="http://schemas.openxmlformats.org/officeDocument/2006/relationships/theme" Target="../theme/theme23.xml"/><Relationship Id="rId2" Type="http://schemas.openxmlformats.org/officeDocument/2006/relationships/slideLayout" Target="../slideLayouts/slideLayout245.xml"/><Relationship Id="rId16" Type="http://schemas.openxmlformats.org/officeDocument/2006/relationships/image" Target="../media/image4.png"/><Relationship Id="rId1" Type="http://schemas.openxmlformats.org/officeDocument/2006/relationships/slideLayout" Target="../slideLayouts/slideLayout244.xml"/><Relationship Id="rId6" Type="http://schemas.openxmlformats.org/officeDocument/2006/relationships/slideLayout" Target="../slideLayouts/slideLayout249.xml"/><Relationship Id="rId11" Type="http://schemas.openxmlformats.org/officeDocument/2006/relationships/slideLayout" Target="../slideLayouts/slideLayout254.xml"/><Relationship Id="rId5" Type="http://schemas.openxmlformats.org/officeDocument/2006/relationships/slideLayout" Target="../slideLayouts/slideLayout248.xml"/><Relationship Id="rId15" Type="http://schemas.openxmlformats.org/officeDocument/2006/relationships/image" Target="../media/image3.png"/><Relationship Id="rId10" Type="http://schemas.openxmlformats.org/officeDocument/2006/relationships/slideLayout" Target="../slideLayouts/slideLayout253.xml"/><Relationship Id="rId4" Type="http://schemas.openxmlformats.org/officeDocument/2006/relationships/slideLayout" Target="../slideLayouts/slideLayout247.xml"/><Relationship Id="rId9" Type="http://schemas.openxmlformats.org/officeDocument/2006/relationships/slideLayout" Target="../slideLayouts/slideLayout252.xml"/><Relationship Id="rId14" Type="http://schemas.openxmlformats.org/officeDocument/2006/relationships/image" Target="../media/image2.png"/></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2.xml"/><Relationship Id="rId13" Type="http://schemas.openxmlformats.org/officeDocument/2006/relationships/image" Target="../media/image5.jpeg"/><Relationship Id="rId3" Type="http://schemas.openxmlformats.org/officeDocument/2006/relationships/slideLayout" Target="../slideLayouts/slideLayout257.xml"/><Relationship Id="rId7" Type="http://schemas.openxmlformats.org/officeDocument/2006/relationships/slideLayout" Target="../slideLayouts/slideLayout261.xml"/><Relationship Id="rId12" Type="http://schemas.openxmlformats.org/officeDocument/2006/relationships/theme" Target="../theme/theme24.xml"/><Relationship Id="rId2" Type="http://schemas.openxmlformats.org/officeDocument/2006/relationships/slideLayout" Target="../slideLayouts/slideLayout256.xml"/><Relationship Id="rId1" Type="http://schemas.openxmlformats.org/officeDocument/2006/relationships/slideLayout" Target="../slideLayouts/slideLayout255.xml"/><Relationship Id="rId6" Type="http://schemas.openxmlformats.org/officeDocument/2006/relationships/slideLayout" Target="../slideLayouts/slideLayout260.xml"/><Relationship Id="rId11" Type="http://schemas.openxmlformats.org/officeDocument/2006/relationships/slideLayout" Target="../slideLayouts/slideLayout265.xml"/><Relationship Id="rId5" Type="http://schemas.openxmlformats.org/officeDocument/2006/relationships/slideLayout" Target="../slideLayouts/slideLayout259.xml"/><Relationship Id="rId10" Type="http://schemas.openxmlformats.org/officeDocument/2006/relationships/slideLayout" Target="../slideLayouts/slideLayout264.xml"/><Relationship Id="rId4" Type="http://schemas.openxmlformats.org/officeDocument/2006/relationships/slideLayout" Target="../slideLayouts/slideLayout258.xml"/><Relationship Id="rId9" Type="http://schemas.openxmlformats.org/officeDocument/2006/relationships/slideLayout" Target="../slideLayouts/slideLayout263.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3.xml"/><Relationship Id="rId13" Type="http://schemas.openxmlformats.org/officeDocument/2006/relationships/image" Target="../media/image5.jpeg"/><Relationship Id="rId3" Type="http://schemas.openxmlformats.org/officeDocument/2006/relationships/slideLayout" Target="../slideLayouts/slideLayout268.xml"/><Relationship Id="rId7" Type="http://schemas.openxmlformats.org/officeDocument/2006/relationships/slideLayout" Target="../slideLayouts/slideLayout272.xml"/><Relationship Id="rId12" Type="http://schemas.openxmlformats.org/officeDocument/2006/relationships/theme" Target="../theme/theme25.xml"/><Relationship Id="rId2" Type="http://schemas.openxmlformats.org/officeDocument/2006/relationships/slideLayout" Target="../slideLayouts/slideLayout267.xml"/><Relationship Id="rId1" Type="http://schemas.openxmlformats.org/officeDocument/2006/relationships/slideLayout" Target="../slideLayouts/slideLayout266.xml"/><Relationship Id="rId6" Type="http://schemas.openxmlformats.org/officeDocument/2006/relationships/slideLayout" Target="../slideLayouts/slideLayout271.xml"/><Relationship Id="rId11" Type="http://schemas.openxmlformats.org/officeDocument/2006/relationships/slideLayout" Target="../slideLayouts/slideLayout276.xml"/><Relationship Id="rId5" Type="http://schemas.openxmlformats.org/officeDocument/2006/relationships/slideLayout" Target="../slideLayouts/slideLayout270.xml"/><Relationship Id="rId10" Type="http://schemas.openxmlformats.org/officeDocument/2006/relationships/slideLayout" Target="../slideLayouts/slideLayout275.xml"/><Relationship Id="rId4" Type="http://schemas.openxmlformats.org/officeDocument/2006/relationships/slideLayout" Target="../slideLayouts/slideLayout269.xml"/><Relationship Id="rId9" Type="http://schemas.openxmlformats.org/officeDocument/2006/relationships/slideLayout" Target="../slideLayouts/slideLayout274.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4.xml"/><Relationship Id="rId13" Type="http://schemas.openxmlformats.org/officeDocument/2006/relationships/image" Target="../media/image5.jpeg"/><Relationship Id="rId3" Type="http://schemas.openxmlformats.org/officeDocument/2006/relationships/slideLayout" Target="../slideLayouts/slideLayout279.xml"/><Relationship Id="rId7" Type="http://schemas.openxmlformats.org/officeDocument/2006/relationships/slideLayout" Target="../slideLayouts/slideLayout283.xml"/><Relationship Id="rId12" Type="http://schemas.openxmlformats.org/officeDocument/2006/relationships/theme" Target="../theme/theme26.xml"/><Relationship Id="rId2" Type="http://schemas.openxmlformats.org/officeDocument/2006/relationships/slideLayout" Target="../slideLayouts/slideLayout278.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5" Type="http://schemas.openxmlformats.org/officeDocument/2006/relationships/slideLayout" Target="../slideLayouts/slideLayout281.xml"/><Relationship Id="rId10" Type="http://schemas.openxmlformats.org/officeDocument/2006/relationships/slideLayout" Target="../slideLayouts/slideLayout286.xml"/><Relationship Id="rId4" Type="http://schemas.openxmlformats.org/officeDocument/2006/relationships/slideLayout" Target="../slideLayouts/slideLayout280.xml"/><Relationship Id="rId9" Type="http://schemas.openxmlformats.org/officeDocument/2006/relationships/slideLayout" Target="../slideLayouts/slideLayout285.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5.xml"/><Relationship Id="rId13" Type="http://schemas.openxmlformats.org/officeDocument/2006/relationships/image" Target="../media/image5.jpeg"/><Relationship Id="rId3" Type="http://schemas.openxmlformats.org/officeDocument/2006/relationships/slideLayout" Target="../slideLayouts/slideLayout290.xml"/><Relationship Id="rId7" Type="http://schemas.openxmlformats.org/officeDocument/2006/relationships/slideLayout" Target="../slideLayouts/slideLayout294.xml"/><Relationship Id="rId12" Type="http://schemas.openxmlformats.org/officeDocument/2006/relationships/theme" Target="../theme/theme27.xml"/><Relationship Id="rId2" Type="http://schemas.openxmlformats.org/officeDocument/2006/relationships/slideLayout" Target="../slideLayouts/slideLayout289.xml"/><Relationship Id="rId1" Type="http://schemas.openxmlformats.org/officeDocument/2006/relationships/slideLayout" Target="../slideLayouts/slideLayout288.xml"/><Relationship Id="rId6" Type="http://schemas.openxmlformats.org/officeDocument/2006/relationships/slideLayout" Target="../slideLayouts/slideLayout293.xml"/><Relationship Id="rId11" Type="http://schemas.openxmlformats.org/officeDocument/2006/relationships/slideLayout" Target="../slideLayouts/slideLayout298.xml"/><Relationship Id="rId5" Type="http://schemas.openxmlformats.org/officeDocument/2006/relationships/slideLayout" Target="../slideLayouts/slideLayout292.xml"/><Relationship Id="rId10" Type="http://schemas.openxmlformats.org/officeDocument/2006/relationships/slideLayout" Target="../slideLayouts/slideLayout297.xml"/><Relationship Id="rId4" Type="http://schemas.openxmlformats.org/officeDocument/2006/relationships/slideLayout" Target="../slideLayouts/slideLayout291.xml"/><Relationship Id="rId9" Type="http://schemas.openxmlformats.org/officeDocument/2006/relationships/slideLayout" Target="../slideLayouts/slideLayout296.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6.xml"/><Relationship Id="rId13" Type="http://schemas.openxmlformats.org/officeDocument/2006/relationships/image" Target="../media/image5.jpeg"/><Relationship Id="rId3" Type="http://schemas.openxmlformats.org/officeDocument/2006/relationships/slideLayout" Target="../slideLayouts/slideLayout301.xml"/><Relationship Id="rId7" Type="http://schemas.openxmlformats.org/officeDocument/2006/relationships/slideLayout" Target="../slideLayouts/slideLayout305.xml"/><Relationship Id="rId12" Type="http://schemas.openxmlformats.org/officeDocument/2006/relationships/theme" Target="../theme/theme28.xml"/><Relationship Id="rId2" Type="http://schemas.openxmlformats.org/officeDocument/2006/relationships/slideLayout" Target="../slideLayouts/slideLayout300.xml"/><Relationship Id="rId1" Type="http://schemas.openxmlformats.org/officeDocument/2006/relationships/slideLayout" Target="../slideLayouts/slideLayout299.xml"/><Relationship Id="rId6" Type="http://schemas.openxmlformats.org/officeDocument/2006/relationships/slideLayout" Target="../slideLayouts/slideLayout304.xml"/><Relationship Id="rId11" Type="http://schemas.openxmlformats.org/officeDocument/2006/relationships/slideLayout" Target="../slideLayouts/slideLayout309.xml"/><Relationship Id="rId5" Type="http://schemas.openxmlformats.org/officeDocument/2006/relationships/slideLayout" Target="../slideLayouts/slideLayout303.xml"/><Relationship Id="rId10" Type="http://schemas.openxmlformats.org/officeDocument/2006/relationships/slideLayout" Target="../slideLayouts/slideLayout308.xml"/><Relationship Id="rId4" Type="http://schemas.openxmlformats.org/officeDocument/2006/relationships/slideLayout" Target="../slideLayouts/slideLayout302.xml"/><Relationship Id="rId9" Type="http://schemas.openxmlformats.org/officeDocument/2006/relationships/slideLayout" Target="../slideLayouts/slideLayout307.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7.xml"/><Relationship Id="rId13" Type="http://schemas.openxmlformats.org/officeDocument/2006/relationships/image" Target="../media/image5.jpeg"/><Relationship Id="rId3" Type="http://schemas.openxmlformats.org/officeDocument/2006/relationships/slideLayout" Target="../slideLayouts/slideLayout312.xml"/><Relationship Id="rId7" Type="http://schemas.openxmlformats.org/officeDocument/2006/relationships/slideLayout" Target="../slideLayouts/slideLayout316.xml"/><Relationship Id="rId12" Type="http://schemas.openxmlformats.org/officeDocument/2006/relationships/theme" Target="../theme/theme29.xml"/><Relationship Id="rId2" Type="http://schemas.openxmlformats.org/officeDocument/2006/relationships/slideLayout" Target="../slideLayouts/slideLayout311.xml"/><Relationship Id="rId1" Type="http://schemas.openxmlformats.org/officeDocument/2006/relationships/slideLayout" Target="../slideLayouts/slideLayout310.xml"/><Relationship Id="rId6" Type="http://schemas.openxmlformats.org/officeDocument/2006/relationships/slideLayout" Target="../slideLayouts/slideLayout315.xml"/><Relationship Id="rId11" Type="http://schemas.openxmlformats.org/officeDocument/2006/relationships/slideLayout" Target="../slideLayouts/slideLayout320.xml"/><Relationship Id="rId5" Type="http://schemas.openxmlformats.org/officeDocument/2006/relationships/slideLayout" Target="../slideLayouts/slideLayout314.xml"/><Relationship Id="rId10" Type="http://schemas.openxmlformats.org/officeDocument/2006/relationships/slideLayout" Target="../slideLayouts/slideLayout319.xml"/><Relationship Id="rId4" Type="http://schemas.openxmlformats.org/officeDocument/2006/relationships/slideLayout" Target="../slideLayouts/slideLayout313.xml"/><Relationship Id="rId9" Type="http://schemas.openxmlformats.org/officeDocument/2006/relationships/slideLayout" Target="../slideLayouts/slideLayout3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5.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28.xml"/><Relationship Id="rId13" Type="http://schemas.openxmlformats.org/officeDocument/2006/relationships/image" Target="../media/image5.jpeg"/><Relationship Id="rId3" Type="http://schemas.openxmlformats.org/officeDocument/2006/relationships/slideLayout" Target="../slideLayouts/slideLayout323.xml"/><Relationship Id="rId7" Type="http://schemas.openxmlformats.org/officeDocument/2006/relationships/slideLayout" Target="../slideLayouts/slideLayout327.xml"/><Relationship Id="rId12" Type="http://schemas.openxmlformats.org/officeDocument/2006/relationships/theme" Target="../theme/theme30.xml"/><Relationship Id="rId2" Type="http://schemas.openxmlformats.org/officeDocument/2006/relationships/slideLayout" Target="../slideLayouts/slideLayout322.xml"/><Relationship Id="rId1" Type="http://schemas.openxmlformats.org/officeDocument/2006/relationships/slideLayout" Target="../slideLayouts/slideLayout321.xml"/><Relationship Id="rId6" Type="http://schemas.openxmlformats.org/officeDocument/2006/relationships/slideLayout" Target="../slideLayouts/slideLayout326.xml"/><Relationship Id="rId11" Type="http://schemas.openxmlformats.org/officeDocument/2006/relationships/slideLayout" Target="../slideLayouts/slideLayout331.xml"/><Relationship Id="rId5" Type="http://schemas.openxmlformats.org/officeDocument/2006/relationships/slideLayout" Target="../slideLayouts/slideLayout325.xml"/><Relationship Id="rId10" Type="http://schemas.openxmlformats.org/officeDocument/2006/relationships/slideLayout" Target="../slideLayouts/slideLayout330.xml"/><Relationship Id="rId4" Type="http://schemas.openxmlformats.org/officeDocument/2006/relationships/slideLayout" Target="../slideLayouts/slideLayout324.xml"/><Relationship Id="rId9" Type="http://schemas.openxmlformats.org/officeDocument/2006/relationships/slideLayout" Target="../slideLayouts/slideLayout329.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39.xml"/><Relationship Id="rId13" Type="http://schemas.openxmlformats.org/officeDocument/2006/relationships/image" Target="../media/image5.jpeg"/><Relationship Id="rId3" Type="http://schemas.openxmlformats.org/officeDocument/2006/relationships/slideLayout" Target="../slideLayouts/slideLayout334.xml"/><Relationship Id="rId7" Type="http://schemas.openxmlformats.org/officeDocument/2006/relationships/slideLayout" Target="../slideLayouts/slideLayout338.xml"/><Relationship Id="rId12" Type="http://schemas.openxmlformats.org/officeDocument/2006/relationships/theme" Target="../theme/theme31.xml"/><Relationship Id="rId2" Type="http://schemas.openxmlformats.org/officeDocument/2006/relationships/slideLayout" Target="../slideLayouts/slideLayout333.xml"/><Relationship Id="rId1" Type="http://schemas.openxmlformats.org/officeDocument/2006/relationships/slideLayout" Target="../slideLayouts/slideLayout332.xml"/><Relationship Id="rId6" Type="http://schemas.openxmlformats.org/officeDocument/2006/relationships/slideLayout" Target="../slideLayouts/slideLayout337.xml"/><Relationship Id="rId11" Type="http://schemas.openxmlformats.org/officeDocument/2006/relationships/slideLayout" Target="../slideLayouts/slideLayout342.xml"/><Relationship Id="rId5" Type="http://schemas.openxmlformats.org/officeDocument/2006/relationships/slideLayout" Target="../slideLayouts/slideLayout336.xml"/><Relationship Id="rId10" Type="http://schemas.openxmlformats.org/officeDocument/2006/relationships/slideLayout" Target="../slideLayouts/slideLayout341.xml"/><Relationship Id="rId4" Type="http://schemas.openxmlformats.org/officeDocument/2006/relationships/slideLayout" Target="../slideLayouts/slideLayout335.xml"/><Relationship Id="rId9" Type="http://schemas.openxmlformats.org/officeDocument/2006/relationships/slideLayout" Target="../slideLayouts/slideLayout340.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50.xml"/><Relationship Id="rId13" Type="http://schemas.openxmlformats.org/officeDocument/2006/relationships/image" Target="../media/image5.jpeg"/><Relationship Id="rId3" Type="http://schemas.openxmlformats.org/officeDocument/2006/relationships/slideLayout" Target="../slideLayouts/slideLayout345.xml"/><Relationship Id="rId7" Type="http://schemas.openxmlformats.org/officeDocument/2006/relationships/slideLayout" Target="../slideLayouts/slideLayout349.xml"/><Relationship Id="rId12" Type="http://schemas.openxmlformats.org/officeDocument/2006/relationships/theme" Target="../theme/theme32.xml"/><Relationship Id="rId2" Type="http://schemas.openxmlformats.org/officeDocument/2006/relationships/slideLayout" Target="../slideLayouts/slideLayout344.xml"/><Relationship Id="rId1" Type="http://schemas.openxmlformats.org/officeDocument/2006/relationships/slideLayout" Target="../slideLayouts/slideLayout343.xml"/><Relationship Id="rId6" Type="http://schemas.openxmlformats.org/officeDocument/2006/relationships/slideLayout" Target="../slideLayouts/slideLayout348.xml"/><Relationship Id="rId11" Type="http://schemas.openxmlformats.org/officeDocument/2006/relationships/slideLayout" Target="../slideLayouts/slideLayout353.xml"/><Relationship Id="rId5" Type="http://schemas.openxmlformats.org/officeDocument/2006/relationships/slideLayout" Target="../slideLayouts/slideLayout347.xml"/><Relationship Id="rId10" Type="http://schemas.openxmlformats.org/officeDocument/2006/relationships/slideLayout" Target="../slideLayouts/slideLayout352.xml"/><Relationship Id="rId4" Type="http://schemas.openxmlformats.org/officeDocument/2006/relationships/slideLayout" Target="../slideLayouts/slideLayout346.xml"/><Relationship Id="rId9" Type="http://schemas.openxmlformats.org/officeDocument/2006/relationships/slideLayout" Target="../slideLayouts/slideLayout351.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361.xml"/><Relationship Id="rId13" Type="http://schemas.openxmlformats.org/officeDocument/2006/relationships/image" Target="../media/image5.jpeg"/><Relationship Id="rId3" Type="http://schemas.openxmlformats.org/officeDocument/2006/relationships/slideLayout" Target="../slideLayouts/slideLayout356.xml"/><Relationship Id="rId7" Type="http://schemas.openxmlformats.org/officeDocument/2006/relationships/slideLayout" Target="../slideLayouts/slideLayout360.xml"/><Relationship Id="rId12" Type="http://schemas.openxmlformats.org/officeDocument/2006/relationships/theme" Target="../theme/theme33.xml"/><Relationship Id="rId2" Type="http://schemas.openxmlformats.org/officeDocument/2006/relationships/slideLayout" Target="../slideLayouts/slideLayout355.xml"/><Relationship Id="rId1" Type="http://schemas.openxmlformats.org/officeDocument/2006/relationships/slideLayout" Target="../slideLayouts/slideLayout354.xml"/><Relationship Id="rId6" Type="http://schemas.openxmlformats.org/officeDocument/2006/relationships/slideLayout" Target="../slideLayouts/slideLayout359.xml"/><Relationship Id="rId11" Type="http://schemas.openxmlformats.org/officeDocument/2006/relationships/slideLayout" Target="../slideLayouts/slideLayout364.xml"/><Relationship Id="rId5" Type="http://schemas.openxmlformats.org/officeDocument/2006/relationships/slideLayout" Target="../slideLayouts/slideLayout358.xml"/><Relationship Id="rId10" Type="http://schemas.openxmlformats.org/officeDocument/2006/relationships/slideLayout" Target="../slideLayouts/slideLayout363.xml"/><Relationship Id="rId4" Type="http://schemas.openxmlformats.org/officeDocument/2006/relationships/slideLayout" Target="../slideLayouts/slideLayout357.xml"/><Relationship Id="rId9" Type="http://schemas.openxmlformats.org/officeDocument/2006/relationships/slideLayout" Target="../slideLayouts/slideLayout362.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372.xml"/><Relationship Id="rId13" Type="http://schemas.openxmlformats.org/officeDocument/2006/relationships/image" Target="../media/image5.jpeg"/><Relationship Id="rId3" Type="http://schemas.openxmlformats.org/officeDocument/2006/relationships/slideLayout" Target="../slideLayouts/slideLayout367.xml"/><Relationship Id="rId7" Type="http://schemas.openxmlformats.org/officeDocument/2006/relationships/slideLayout" Target="../slideLayouts/slideLayout371.xml"/><Relationship Id="rId12" Type="http://schemas.openxmlformats.org/officeDocument/2006/relationships/theme" Target="../theme/theme34.xml"/><Relationship Id="rId2" Type="http://schemas.openxmlformats.org/officeDocument/2006/relationships/slideLayout" Target="../slideLayouts/slideLayout366.xml"/><Relationship Id="rId1" Type="http://schemas.openxmlformats.org/officeDocument/2006/relationships/slideLayout" Target="../slideLayouts/slideLayout365.xml"/><Relationship Id="rId6" Type="http://schemas.openxmlformats.org/officeDocument/2006/relationships/slideLayout" Target="../slideLayouts/slideLayout370.xml"/><Relationship Id="rId11" Type="http://schemas.openxmlformats.org/officeDocument/2006/relationships/slideLayout" Target="../slideLayouts/slideLayout375.xml"/><Relationship Id="rId5" Type="http://schemas.openxmlformats.org/officeDocument/2006/relationships/slideLayout" Target="../slideLayouts/slideLayout369.xml"/><Relationship Id="rId10" Type="http://schemas.openxmlformats.org/officeDocument/2006/relationships/slideLayout" Target="../slideLayouts/slideLayout374.xml"/><Relationship Id="rId4" Type="http://schemas.openxmlformats.org/officeDocument/2006/relationships/slideLayout" Target="../slideLayouts/slideLayout368.xml"/><Relationship Id="rId9" Type="http://schemas.openxmlformats.org/officeDocument/2006/relationships/slideLayout" Target="../slideLayouts/slideLayout373.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383.xml"/><Relationship Id="rId13" Type="http://schemas.openxmlformats.org/officeDocument/2006/relationships/image" Target="../media/image5.jpeg"/><Relationship Id="rId3" Type="http://schemas.openxmlformats.org/officeDocument/2006/relationships/slideLayout" Target="../slideLayouts/slideLayout378.xml"/><Relationship Id="rId7" Type="http://schemas.openxmlformats.org/officeDocument/2006/relationships/slideLayout" Target="../slideLayouts/slideLayout382.xml"/><Relationship Id="rId12" Type="http://schemas.openxmlformats.org/officeDocument/2006/relationships/theme" Target="../theme/theme35.xml"/><Relationship Id="rId2" Type="http://schemas.openxmlformats.org/officeDocument/2006/relationships/slideLayout" Target="../slideLayouts/slideLayout377.xml"/><Relationship Id="rId1" Type="http://schemas.openxmlformats.org/officeDocument/2006/relationships/slideLayout" Target="../slideLayouts/slideLayout376.xml"/><Relationship Id="rId6" Type="http://schemas.openxmlformats.org/officeDocument/2006/relationships/slideLayout" Target="../slideLayouts/slideLayout381.xml"/><Relationship Id="rId11" Type="http://schemas.openxmlformats.org/officeDocument/2006/relationships/slideLayout" Target="../slideLayouts/slideLayout386.xml"/><Relationship Id="rId5" Type="http://schemas.openxmlformats.org/officeDocument/2006/relationships/slideLayout" Target="../slideLayouts/slideLayout380.xml"/><Relationship Id="rId10" Type="http://schemas.openxmlformats.org/officeDocument/2006/relationships/slideLayout" Target="../slideLayouts/slideLayout385.xml"/><Relationship Id="rId4" Type="http://schemas.openxmlformats.org/officeDocument/2006/relationships/slideLayout" Target="../slideLayouts/slideLayout379.xml"/><Relationship Id="rId9" Type="http://schemas.openxmlformats.org/officeDocument/2006/relationships/slideLayout" Target="../slideLayouts/slideLayout384.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394.xml"/><Relationship Id="rId13" Type="http://schemas.openxmlformats.org/officeDocument/2006/relationships/image" Target="../media/image5.jpeg"/><Relationship Id="rId3" Type="http://schemas.openxmlformats.org/officeDocument/2006/relationships/slideLayout" Target="../slideLayouts/slideLayout389.xml"/><Relationship Id="rId7" Type="http://schemas.openxmlformats.org/officeDocument/2006/relationships/slideLayout" Target="../slideLayouts/slideLayout393.xml"/><Relationship Id="rId12" Type="http://schemas.openxmlformats.org/officeDocument/2006/relationships/theme" Target="../theme/theme36.xml"/><Relationship Id="rId2" Type="http://schemas.openxmlformats.org/officeDocument/2006/relationships/slideLayout" Target="../slideLayouts/slideLayout388.xml"/><Relationship Id="rId1" Type="http://schemas.openxmlformats.org/officeDocument/2006/relationships/slideLayout" Target="../slideLayouts/slideLayout387.xml"/><Relationship Id="rId6" Type="http://schemas.openxmlformats.org/officeDocument/2006/relationships/slideLayout" Target="../slideLayouts/slideLayout392.xml"/><Relationship Id="rId11" Type="http://schemas.openxmlformats.org/officeDocument/2006/relationships/slideLayout" Target="../slideLayouts/slideLayout397.xml"/><Relationship Id="rId5" Type="http://schemas.openxmlformats.org/officeDocument/2006/relationships/slideLayout" Target="../slideLayouts/slideLayout391.xml"/><Relationship Id="rId10" Type="http://schemas.openxmlformats.org/officeDocument/2006/relationships/slideLayout" Target="../slideLayouts/slideLayout396.xml"/><Relationship Id="rId4" Type="http://schemas.openxmlformats.org/officeDocument/2006/relationships/slideLayout" Target="../slideLayouts/slideLayout390.xml"/><Relationship Id="rId9" Type="http://schemas.openxmlformats.org/officeDocument/2006/relationships/slideLayout" Target="../slideLayouts/slideLayout395.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05.xml"/><Relationship Id="rId13" Type="http://schemas.openxmlformats.org/officeDocument/2006/relationships/image" Target="../media/image5.jpeg"/><Relationship Id="rId3" Type="http://schemas.openxmlformats.org/officeDocument/2006/relationships/slideLayout" Target="../slideLayouts/slideLayout400.xml"/><Relationship Id="rId7" Type="http://schemas.openxmlformats.org/officeDocument/2006/relationships/slideLayout" Target="../slideLayouts/slideLayout404.xml"/><Relationship Id="rId12" Type="http://schemas.openxmlformats.org/officeDocument/2006/relationships/theme" Target="../theme/theme37.xml"/><Relationship Id="rId2" Type="http://schemas.openxmlformats.org/officeDocument/2006/relationships/slideLayout" Target="../slideLayouts/slideLayout399.xml"/><Relationship Id="rId1" Type="http://schemas.openxmlformats.org/officeDocument/2006/relationships/slideLayout" Target="../slideLayouts/slideLayout398.xml"/><Relationship Id="rId6" Type="http://schemas.openxmlformats.org/officeDocument/2006/relationships/slideLayout" Target="../slideLayouts/slideLayout403.xml"/><Relationship Id="rId11" Type="http://schemas.openxmlformats.org/officeDocument/2006/relationships/slideLayout" Target="../slideLayouts/slideLayout408.xml"/><Relationship Id="rId5" Type="http://schemas.openxmlformats.org/officeDocument/2006/relationships/slideLayout" Target="../slideLayouts/slideLayout402.xml"/><Relationship Id="rId10" Type="http://schemas.openxmlformats.org/officeDocument/2006/relationships/slideLayout" Target="../slideLayouts/slideLayout407.xml"/><Relationship Id="rId4" Type="http://schemas.openxmlformats.org/officeDocument/2006/relationships/slideLayout" Target="../slideLayouts/slideLayout401.xml"/><Relationship Id="rId9" Type="http://schemas.openxmlformats.org/officeDocument/2006/relationships/slideLayout" Target="../slideLayouts/slideLayout406.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16.xml"/><Relationship Id="rId13" Type="http://schemas.openxmlformats.org/officeDocument/2006/relationships/image" Target="../media/image5.jpeg"/><Relationship Id="rId3" Type="http://schemas.openxmlformats.org/officeDocument/2006/relationships/slideLayout" Target="../slideLayouts/slideLayout411.xml"/><Relationship Id="rId7" Type="http://schemas.openxmlformats.org/officeDocument/2006/relationships/slideLayout" Target="../slideLayouts/slideLayout415.xml"/><Relationship Id="rId12" Type="http://schemas.openxmlformats.org/officeDocument/2006/relationships/theme" Target="../theme/theme38.xml"/><Relationship Id="rId2" Type="http://schemas.openxmlformats.org/officeDocument/2006/relationships/slideLayout" Target="../slideLayouts/slideLayout410.xml"/><Relationship Id="rId1" Type="http://schemas.openxmlformats.org/officeDocument/2006/relationships/slideLayout" Target="../slideLayouts/slideLayout409.xml"/><Relationship Id="rId6" Type="http://schemas.openxmlformats.org/officeDocument/2006/relationships/slideLayout" Target="../slideLayouts/slideLayout414.xml"/><Relationship Id="rId11" Type="http://schemas.openxmlformats.org/officeDocument/2006/relationships/slideLayout" Target="../slideLayouts/slideLayout419.xml"/><Relationship Id="rId5" Type="http://schemas.openxmlformats.org/officeDocument/2006/relationships/slideLayout" Target="../slideLayouts/slideLayout413.xml"/><Relationship Id="rId10" Type="http://schemas.openxmlformats.org/officeDocument/2006/relationships/slideLayout" Target="../slideLayouts/slideLayout418.xml"/><Relationship Id="rId4" Type="http://schemas.openxmlformats.org/officeDocument/2006/relationships/slideLayout" Target="../slideLayouts/slideLayout412.xml"/><Relationship Id="rId9" Type="http://schemas.openxmlformats.org/officeDocument/2006/relationships/slideLayout" Target="../slideLayouts/slideLayout417.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27.xml"/><Relationship Id="rId13" Type="http://schemas.openxmlformats.org/officeDocument/2006/relationships/image" Target="../media/image6.jpeg"/><Relationship Id="rId3" Type="http://schemas.openxmlformats.org/officeDocument/2006/relationships/slideLayout" Target="../slideLayouts/slideLayout422.xml"/><Relationship Id="rId7" Type="http://schemas.openxmlformats.org/officeDocument/2006/relationships/slideLayout" Target="../slideLayouts/slideLayout426.xml"/><Relationship Id="rId12" Type="http://schemas.openxmlformats.org/officeDocument/2006/relationships/theme" Target="../theme/theme39.xml"/><Relationship Id="rId2" Type="http://schemas.openxmlformats.org/officeDocument/2006/relationships/slideLayout" Target="../slideLayouts/slideLayout421.xml"/><Relationship Id="rId1" Type="http://schemas.openxmlformats.org/officeDocument/2006/relationships/slideLayout" Target="../slideLayouts/slideLayout420.xml"/><Relationship Id="rId6" Type="http://schemas.openxmlformats.org/officeDocument/2006/relationships/slideLayout" Target="../slideLayouts/slideLayout425.xml"/><Relationship Id="rId11" Type="http://schemas.openxmlformats.org/officeDocument/2006/relationships/slideLayout" Target="../slideLayouts/slideLayout430.xml"/><Relationship Id="rId5" Type="http://schemas.openxmlformats.org/officeDocument/2006/relationships/slideLayout" Target="../slideLayouts/slideLayout424.xml"/><Relationship Id="rId10" Type="http://schemas.openxmlformats.org/officeDocument/2006/relationships/slideLayout" Target="../slideLayouts/slideLayout429.xml"/><Relationship Id="rId4" Type="http://schemas.openxmlformats.org/officeDocument/2006/relationships/slideLayout" Target="../slideLayouts/slideLayout423.xml"/><Relationship Id="rId9" Type="http://schemas.openxmlformats.org/officeDocument/2006/relationships/slideLayout" Target="../slideLayouts/slideLayout4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5.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38.xml"/><Relationship Id="rId13" Type="http://schemas.openxmlformats.org/officeDocument/2006/relationships/image" Target="../media/image5.jpeg"/><Relationship Id="rId3" Type="http://schemas.openxmlformats.org/officeDocument/2006/relationships/slideLayout" Target="../slideLayouts/slideLayout433.xml"/><Relationship Id="rId7" Type="http://schemas.openxmlformats.org/officeDocument/2006/relationships/slideLayout" Target="../slideLayouts/slideLayout437.xml"/><Relationship Id="rId12" Type="http://schemas.openxmlformats.org/officeDocument/2006/relationships/theme" Target="../theme/theme40.xml"/><Relationship Id="rId2" Type="http://schemas.openxmlformats.org/officeDocument/2006/relationships/slideLayout" Target="../slideLayouts/slideLayout432.xml"/><Relationship Id="rId1" Type="http://schemas.openxmlformats.org/officeDocument/2006/relationships/slideLayout" Target="../slideLayouts/slideLayout431.xml"/><Relationship Id="rId6" Type="http://schemas.openxmlformats.org/officeDocument/2006/relationships/slideLayout" Target="../slideLayouts/slideLayout436.xml"/><Relationship Id="rId11" Type="http://schemas.openxmlformats.org/officeDocument/2006/relationships/slideLayout" Target="../slideLayouts/slideLayout441.xml"/><Relationship Id="rId5" Type="http://schemas.openxmlformats.org/officeDocument/2006/relationships/slideLayout" Target="../slideLayouts/slideLayout435.xml"/><Relationship Id="rId10" Type="http://schemas.openxmlformats.org/officeDocument/2006/relationships/slideLayout" Target="../slideLayouts/slideLayout440.xml"/><Relationship Id="rId4" Type="http://schemas.openxmlformats.org/officeDocument/2006/relationships/slideLayout" Target="../slideLayouts/slideLayout434.xml"/><Relationship Id="rId9" Type="http://schemas.openxmlformats.org/officeDocument/2006/relationships/slideLayout" Target="../slideLayouts/slideLayout439.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449.xml"/><Relationship Id="rId13" Type="http://schemas.openxmlformats.org/officeDocument/2006/relationships/image" Target="../media/image5.jpeg"/><Relationship Id="rId3" Type="http://schemas.openxmlformats.org/officeDocument/2006/relationships/slideLayout" Target="../slideLayouts/slideLayout444.xml"/><Relationship Id="rId7" Type="http://schemas.openxmlformats.org/officeDocument/2006/relationships/slideLayout" Target="../slideLayouts/slideLayout448.xml"/><Relationship Id="rId12" Type="http://schemas.openxmlformats.org/officeDocument/2006/relationships/theme" Target="../theme/theme41.xml"/><Relationship Id="rId2" Type="http://schemas.openxmlformats.org/officeDocument/2006/relationships/slideLayout" Target="../slideLayouts/slideLayout443.xml"/><Relationship Id="rId1" Type="http://schemas.openxmlformats.org/officeDocument/2006/relationships/slideLayout" Target="../slideLayouts/slideLayout442.xml"/><Relationship Id="rId6" Type="http://schemas.openxmlformats.org/officeDocument/2006/relationships/slideLayout" Target="../slideLayouts/slideLayout447.xml"/><Relationship Id="rId11" Type="http://schemas.openxmlformats.org/officeDocument/2006/relationships/slideLayout" Target="../slideLayouts/slideLayout452.xml"/><Relationship Id="rId5" Type="http://schemas.openxmlformats.org/officeDocument/2006/relationships/slideLayout" Target="../slideLayouts/slideLayout446.xml"/><Relationship Id="rId10" Type="http://schemas.openxmlformats.org/officeDocument/2006/relationships/slideLayout" Target="../slideLayouts/slideLayout451.xml"/><Relationship Id="rId4" Type="http://schemas.openxmlformats.org/officeDocument/2006/relationships/slideLayout" Target="../slideLayouts/slideLayout445.xml"/><Relationship Id="rId9" Type="http://schemas.openxmlformats.org/officeDocument/2006/relationships/slideLayout" Target="../slideLayouts/slideLayout450.xml"/></Relationships>
</file>

<file path=ppt/slideMasters/_rels/slideMaster42.xml.rels><?xml version="1.0" encoding="UTF-8" standalone="yes"?>
<Relationships xmlns="http://schemas.openxmlformats.org/package/2006/relationships"><Relationship Id="rId8" Type="http://schemas.openxmlformats.org/officeDocument/2006/relationships/slideLayout" Target="../slideLayouts/slideLayout460.xml"/><Relationship Id="rId13" Type="http://schemas.openxmlformats.org/officeDocument/2006/relationships/image" Target="../media/image5.jpeg"/><Relationship Id="rId3" Type="http://schemas.openxmlformats.org/officeDocument/2006/relationships/slideLayout" Target="../slideLayouts/slideLayout455.xml"/><Relationship Id="rId7" Type="http://schemas.openxmlformats.org/officeDocument/2006/relationships/slideLayout" Target="../slideLayouts/slideLayout459.xml"/><Relationship Id="rId12" Type="http://schemas.openxmlformats.org/officeDocument/2006/relationships/theme" Target="../theme/theme42.xml"/><Relationship Id="rId2" Type="http://schemas.openxmlformats.org/officeDocument/2006/relationships/slideLayout" Target="../slideLayouts/slideLayout454.xml"/><Relationship Id="rId1" Type="http://schemas.openxmlformats.org/officeDocument/2006/relationships/slideLayout" Target="../slideLayouts/slideLayout453.xml"/><Relationship Id="rId6" Type="http://schemas.openxmlformats.org/officeDocument/2006/relationships/slideLayout" Target="../slideLayouts/slideLayout458.xml"/><Relationship Id="rId11" Type="http://schemas.openxmlformats.org/officeDocument/2006/relationships/slideLayout" Target="../slideLayouts/slideLayout463.xml"/><Relationship Id="rId5" Type="http://schemas.openxmlformats.org/officeDocument/2006/relationships/slideLayout" Target="../slideLayouts/slideLayout457.xml"/><Relationship Id="rId10" Type="http://schemas.openxmlformats.org/officeDocument/2006/relationships/slideLayout" Target="../slideLayouts/slideLayout462.xml"/><Relationship Id="rId4" Type="http://schemas.openxmlformats.org/officeDocument/2006/relationships/slideLayout" Target="../slideLayouts/slideLayout456.xml"/><Relationship Id="rId9" Type="http://schemas.openxmlformats.org/officeDocument/2006/relationships/slideLayout" Target="../slideLayouts/slideLayout461.xml"/></Relationships>
</file>

<file path=ppt/slideMasters/_rels/slideMaster43.xml.rels><?xml version="1.0" encoding="UTF-8" standalone="yes"?>
<Relationships xmlns="http://schemas.openxmlformats.org/package/2006/relationships"><Relationship Id="rId8" Type="http://schemas.openxmlformats.org/officeDocument/2006/relationships/slideLayout" Target="../slideLayouts/slideLayout471.xml"/><Relationship Id="rId13" Type="http://schemas.openxmlformats.org/officeDocument/2006/relationships/image" Target="../media/image5.jpeg"/><Relationship Id="rId3" Type="http://schemas.openxmlformats.org/officeDocument/2006/relationships/slideLayout" Target="../slideLayouts/slideLayout466.xml"/><Relationship Id="rId7" Type="http://schemas.openxmlformats.org/officeDocument/2006/relationships/slideLayout" Target="../slideLayouts/slideLayout470.xml"/><Relationship Id="rId12" Type="http://schemas.openxmlformats.org/officeDocument/2006/relationships/theme" Target="../theme/theme43.xml"/><Relationship Id="rId2" Type="http://schemas.openxmlformats.org/officeDocument/2006/relationships/slideLayout" Target="../slideLayouts/slideLayout465.xml"/><Relationship Id="rId1" Type="http://schemas.openxmlformats.org/officeDocument/2006/relationships/slideLayout" Target="../slideLayouts/slideLayout464.xml"/><Relationship Id="rId6" Type="http://schemas.openxmlformats.org/officeDocument/2006/relationships/slideLayout" Target="../slideLayouts/slideLayout469.xml"/><Relationship Id="rId11" Type="http://schemas.openxmlformats.org/officeDocument/2006/relationships/slideLayout" Target="../slideLayouts/slideLayout474.xml"/><Relationship Id="rId5" Type="http://schemas.openxmlformats.org/officeDocument/2006/relationships/slideLayout" Target="../slideLayouts/slideLayout468.xml"/><Relationship Id="rId10" Type="http://schemas.openxmlformats.org/officeDocument/2006/relationships/slideLayout" Target="../slideLayouts/slideLayout473.xml"/><Relationship Id="rId4" Type="http://schemas.openxmlformats.org/officeDocument/2006/relationships/slideLayout" Target="../slideLayouts/slideLayout467.xml"/><Relationship Id="rId9" Type="http://schemas.openxmlformats.org/officeDocument/2006/relationships/slideLayout" Target="../slideLayouts/slideLayout472.xml"/></Relationships>
</file>

<file path=ppt/slideMasters/_rels/slideMaster44.xml.rels><?xml version="1.0" encoding="UTF-8" standalone="yes"?>
<Relationships xmlns="http://schemas.openxmlformats.org/package/2006/relationships"><Relationship Id="rId8" Type="http://schemas.openxmlformats.org/officeDocument/2006/relationships/slideLayout" Target="../slideLayouts/slideLayout482.xml"/><Relationship Id="rId13" Type="http://schemas.openxmlformats.org/officeDocument/2006/relationships/image" Target="../media/image5.jpeg"/><Relationship Id="rId3" Type="http://schemas.openxmlformats.org/officeDocument/2006/relationships/slideLayout" Target="../slideLayouts/slideLayout477.xml"/><Relationship Id="rId7" Type="http://schemas.openxmlformats.org/officeDocument/2006/relationships/slideLayout" Target="../slideLayouts/slideLayout481.xml"/><Relationship Id="rId12" Type="http://schemas.openxmlformats.org/officeDocument/2006/relationships/theme" Target="../theme/theme44.xml"/><Relationship Id="rId2" Type="http://schemas.openxmlformats.org/officeDocument/2006/relationships/slideLayout" Target="../slideLayouts/slideLayout476.xml"/><Relationship Id="rId1" Type="http://schemas.openxmlformats.org/officeDocument/2006/relationships/slideLayout" Target="../slideLayouts/slideLayout475.xml"/><Relationship Id="rId6" Type="http://schemas.openxmlformats.org/officeDocument/2006/relationships/slideLayout" Target="../slideLayouts/slideLayout480.xml"/><Relationship Id="rId11" Type="http://schemas.openxmlformats.org/officeDocument/2006/relationships/slideLayout" Target="../slideLayouts/slideLayout485.xml"/><Relationship Id="rId5" Type="http://schemas.openxmlformats.org/officeDocument/2006/relationships/slideLayout" Target="../slideLayouts/slideLayout479.xml"/><Relationship Id="rId10" Type="http://schemas.openxmlformats.org/officeDocument/2006/relationships/slideLayout" Target="../slideLayouts/slideLayout484.xml"/><Relationship Id="rId4" Type="http://schemas.openxmlformats.org/officeDocument/2006/relationships/slideLayout" Target="../slideLayouts/slideLayout478.xml"/><Relationship Id="rId9" Type="http://schemas.openxmlformats.org/officeDocument/2006/relationships/slideLayout" Target="../slideLayouts/slideLayout483.xml"/></Relationships>
</file>

<file path=ppt/slideMasters/_rels/slideMaster45.xml.rels><?xml version="1.0" encoding="UTF-8" standalone="yes"?>
<Relationships xmlns="http://schemas.openxmlformats.org/package/2006/relationships"><Relationship Id="rId8" Type="http://schemas.openxmlformats.org/officeDocument/2006/relationships/slideLayout" Target="../slideLayouts/slideLayout493.xml"/><Relationship Id="rId13" Type="http://schemas.openxmlformats.org/officeDocument/2006/relationships/image" Target="../media/image5.jpeg"/><Relationship Id="rId3" Type="http://schemas.openxmlformats.org/officeDocument/2006/relationships/slideLayout" Target="../slideLayouts/slideLayout488.xml"/><Relationship Id="rId7" Type="http://schemas.openxmlformats.org/officeDocument/2006/relationships/slideLayout" Target="../slideLayouts/slideLayout492.xml"/><Relationship Id="rId12" Type="http://schemas.openxmlformats.org/officeDocument/2006/relationships/theme" Target="../theme/theme45.xml"/><Relationship Id="rId2" Type="http://schemas.openxmlformats.org/officeDocument/2006/relationships/slideLayout" Target="../slideLayouts/slideLayout487.xml"/><Relationship Id="rId1" Type="http://schemas.openxmlformats.org/officeDocument/2006/relationships/slideLayout" Target="../slideLayouts/slideLayout486.xml"/><Relationship Id="rId6" Type="http://schemas.openxmlformats.org/officeDocument/2006/relationships/slideLayout" Target="../slideLayouts/slideLayout491.xml"/><Relationship Id="rId11" Type="http://schemas.openxmlformats.org/officeDocument/2006/relationships/slideLayout" Target="../slideLayouts/slideLayout496.xml"/><Relationship Id="rId5" Type="http://schemas.openxmlformats.org/officeDocument/2006/relationships/slideLayout" Target="../slideLayouts/slideLayout490.xml"/><Relationship Id="rId10" Type="http://schemas.openxmlformats.org/officeDocument/2006/relationships/slideLayout" Target="../slideLayouts/slideLayout495.xml"/><Relationship Id="rId4" Type="http://schemas.openxmlformats.org/officeDocument/2006/relationships/slideLayout" Target="../slideLayouts/slideLayout489.xml"/><Relationship Id="rId9" Type="http://schemas.openxmlformats.org/officeDocument/2006/relationships/slideLayout" Target="../slideLayouts/slideLayout494.xml"/></Relationships>
</file>

<file path=ppt/slideMasters/_rels/slideMaster46.xml.rels><?xml version="1.0" encoding="UTF-8" standalone="yes"?>
<Relationships xmlns="http://schemas.openxmlformats.org/package/2006/relationships"><Relationship Id="rId8" Type="http://schemas.openxmlformats.org/officeDocument/2006/relationships/slideLayout" Target="../slideLayouts/slideLayout504.xml"/><Relationship Id="rId13" Type="http://schemas.openxmlformats.org/officeDocument/2006/relationships/image" Target="../media/image5.jpeg"/><Relationship Id="rId3" Type="http://schemas.openxmlformats.org/officeDocument/2006/relationships/slideLayout" Target="../slideLayouts/slideLayout499.xml"/><Relationship Id="rId7" Type="http://schemas.openxmlformats.org/officeDocument/2006/relationships/slideLayout" Target="../slideLayouts/slideLayout503.xml"/><Relationship Id="rId12" Type="http://schemas.openxmlformats.org/officeDocument/2006/relationships/theme" Target="../theme/theme46.xml"/><Relationship Id="rId2" Type="http://schemas.openxmlformats.org/officeDocument/2006/relationships/slideLayout" Target="../slideLayouts/slideLayout498.xml"/><Relationship Id="rId1" Type="http://schemas.openxmlformats.org/officeDocument/2006/relationships/slideLayout" Target="../slideLayouts/slideLayout497.xml"/><Relationship Id="rId6" Type="http://schemas.openxmlformats.org/officeDocument/2006/relationships/slideLayout" Target="../slideLayouts/slideLayout502.xml"/><Relationship Id="rId11" Type="http://schemas.openxmlformats.org/officeDocument/2006/relationships/slideLayout" Target="../slideLayouts/slideLayout507.xml"/><Relationship Id="rId5" Type="http://schemas.openxmlformats.org/officeDocument/2006/relationships/slideLayout" Target="../slideLayouts/slideLayout501.xml"/><Relationship Id="rId10" Type="http://schemas.openxmlformats.org/officeDocument/2006/relationships/slideLayout" Target="../slideLayouts/slideLayout506.xml"/><Relationship Id="rId4" Type="http://schemas.openxmlformats.org/officeDocument/2006/relationships/slideLayout" Target="../slideLayouts/slideLayout500.xml"/><Relationship Id="rId9" Type="http://schemas.openxmlformats.org/officeDocument/2006/relationships/slideLayout" Target="../slideLayouts/slideLayout505.xml"/></Relationships>
</file>

<file path=ppt/slideMasters/_rels/slideMaster47.xml.rels><?xml version="1.0" encoding="UTF-8" standalone="yes"?>
<Relationships xmlns="http://schemas.openxmlformats.org/package/2006/relationships"><Relationship Id="rId8" Type="http://schemas.openxmlformats.org/officeDocument/2006/relationships/slideLayout" Target="../slideLayouts/slideLayout515.xml"/><Relationship Id="rId13" Type="http://schemas.openxmlformats.org/officeDocument/2006/relationships/image" Target="../media/image1.jpeg"/><Relationship Id="rId3" Type="http://schemas.openxmlformats.org/officeDocument/2006/relationships/slideLayout" Target="../slideLayouts/slideLayout510.xml"/><Relationship Id="rId7" Type="http://schemas.openxmlformats.org/officeDocument/2006/relationships/slideLayout" Target="../slideLayouts/slideLayout514.xml"/><Relationship Id="rId12" Type="http://schemas.openxmlformats.org/officeDocument/2006/relationships/theme" Target="../theme/theme47.xml"/><Relationship Id="rId2" Type="http://schemas.openxmlformats.org/officeDocument/2006/relationships/slideLayout" Target="../slideLayouts/slideLayout509.xml"/><Relationship Id="rId16" Type="http://schemas.openxmlformats.org/officeDocument/2006/relationships/image" Target="../media/image4.png"/><Relationship Id="rId1" Type="http://schemas.openxmlformats.org/officeDocument/2006/relationships/slideLayout" Target="../slideLayouts/slideLayout508.xml"/><Relationship Id="rId6" Type="http://schemas.openxmlformats.org/officeDocument/2006/relationships/slideLayout" Target="../slideLayouts/slideLayout513.xml"/><Relationship Id="rId11" Type="http://schemas.openxmlformats.org/officeDocument/2006/relationships/slideLayout" Target="../slideLayouts/slideLayout518.xml"/><Relationship Id="rId5" Type="http://schemas.openxmlformats.org/officeDocument/2006/relationships/slideLayout" Target="../slideLayouts/slideLayout512.xml"/><Relationship Id="rId15" Type="http://schemas.openxmlformats.org/officeDocument/2006/relationships/image" Target="../media/image3.png"/><Relationship Id="rId10" Type="http://schemas.openxmlformats.org/officeDocument/2006/relationships/slideLayout" Target="../slideLayouts/slideLayout517.xml"/><Relationship Id="rId4" Type="http://schemas.openxmlformats.org/officeDocument/2006/relationships/slideLayout" Target="../slideLayouts/slideLayout511.xml"/><Relationship Id="rId9" Type="http://schemas.openxmlformats.org/officeDocument/2006/relationships/slideLayout" Target="../slideLayouts/slideLayout516.xml"/><Relationship Id="rId14" Type="http://schemas.openxmlformats.org/officeDocument/2006/relationships/image" Target="../media/image2.png"/></Relationships>
</file>

<file path=ppt/slideMasters/_rels/slideMaster48.xml.rels><?xml version="1.0" encoding="UTF-8" standalone="yes"?>
<Relationships xmlns="http://schemas.openxmlformats.org/package/2006/relationships"><Relationship Id="rId8" Type="http://schemas.openxmlformats.org/officeDocument/2006/relationships/slideLayout" Target="../slideLayouts/slideLayout526.xml"/><Relationship Id="rId13" Type="http://schemas.openxmlformats.org/officeDocument/2006/relationships/image" Target="../media/image5.jpeg"/><Relationship Id="rId3" Type="http://schemas.openxmlformats.org/officeDocument/2006/relationships/slideLayout" Target="../slideLayouts/slideLayout521.xml"/><Relationship Id="rId7" Type="http://schemas.openxmlformats.org/officeDocument/2006/relationships/slideLayout" Target="../slideLayouts/slideLayout525.xml"/><Relationship Id="rId12" Type="http://schemas.openxmlformats.org/officeDocument/2006/relationships/theme" Target="../theme/theme48.xml"/><Relationship Id="rId2" Type="http://schemas.openxmlformats.org/officeDocument/2006/relationships/slideLayout" Target="../slideLayouts/slideLayout520.xml"/><Relationship Id="rId1" Type="http://schemas.openxmlformats.org/officeDocument/2006/relationships/slideLayout" Target="../slideLayouts/slideLayout519.xml"/><Relationship Id="rId6" Type="http://schemas.openxmlformats.org/officeDocument/2006/relationships/slideLayout" Target="../slideLayouts/slideLayout524.xml"/><Relationship Id="rId11" Type="http://schemas.openxmlformats.org/officeDocument/2006/relationships/slideLayout" Target="../slideLayouts/slideLayout529.xml"/><Relationship Id="rId5" Type="http://schemas.openxmlformats.org/officeDocument/2006/relationships/slideLayout" Target="../slideLayouts/slideLayout523.xml"/><Relationship Id="rId10" Type="http://schemas.openxmlformats.org/officeDocument/2006/relationships/slideLayout" Target="../slideLayouts/slideLayout528.xml"/><Relationship Id="rId4" Type="http://schemas.openxmlformats.org/officeDocument/2006/relationships/slideLayout" Target="../slideLayouts/slideLayout522.xml"/><Relationship Id="rId9" Type="http://schemas.openxmlformats.org/officeDocument/2006/relationships/slideLayout" Target="../slideLayouts/slideLayout527.xml"/></Relationships>
</file>

<file path=ppt/slideMasters/_rels/slideMaster49.xml.rels><?xml version="1.0" encoding="UTF-8" standalone="yes"?>
<Relationships xmlns="http://schemas.openxmlformats.org/package/2006/relationships"><Relationship Id="rId8" Type="http://schemas.openxmlformats.org/officeDocument/2006/relationships/slideLayout" Target="../slideLayouts/slideLayout537.xml"/><Relationship Id="rId13" Type="http://schemas.openxmlformats.org/officeDocument/2006/relationships/image" Target="../media/image5.jpeg"/><Relationship Id="rId3" Type="http://schemas.openxmlformats.org/officeDocument/2006/relationships/slideLayout" Target="../slideLayouts/slideLayout532.xml"/><Relationship Id="rId7" Type="http://schemas.openxmlformats.org/officeDocument/2006/relationships/slideLayout" Target="../slideLayouts/slideLayout536.xml"/><Relationship Id="rId12" Type="http://schemas.openxmlformats.org/officeDocument/2006/relationships/theme" Target="../theme/theme49.xml"/><Relationship Id="rId2" Type="http://schemas.openxmlformats.org/officeDocument/2006/relationships/slideLayout" Target="../slideLayouts/slideLayout531.xml"/><Relationship Id="rId1" Type="http://schemas.openxmlformats.org/officeDocument/2006/relationships/slideLayout" Target="../slideLayouts/slideLayout530.xml"/><Relationship Id="rId6" Type="http://schemas.openxmlformats.org/officeDocument/2006/relationships/slideLayout" Target="../slideLayouts/slideLayout535.xml"/><Relationship Id="rId11" Type="http://schemas.openxmlformats.org/officeDocument/2006/relationships/slideLayout" Target="../slideLayouts/slideLayout540.xml"/><Relationship Id="rId5" Type="http://schemas.openxmlformats.org/officeDocument/2006/relationships/slideLayout" Target="../slideLayouts/slideLayout534.xml"/><Relationship Id="rId10" Type="http://schemas.openxmlformats.org/officeDocument/2006/relationships/slideLayout" Target="../slideLayouts/slideLayout539.xml"/><Relationship Id="rId4" Type="http://schemas.openxmlformats.org/officeDocument/2006/relationships/slideLayout" Target="../slideLayouts/slideLayout533.xml"/><Relationship Id="rId9" Type="http://schemas.openxmlformats.org/officeDocument/2006/relationships/slideLayout" Target="../slideLayouts/slideLayout5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5.jpe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50.xml.rels><?xml version="1.0" encoding="UTF-8" standalone="yes"?>
<Relationships xmlns="http://schemas.openxmlformats.org/package/2006/relationships"><Relationship Id="rId8" Type="http://schemas.openxmlformats.org/officeDocument/2006/relationships/slideLayout" Target="../slideLayouts/slideLayout548.xml"/><Relationship Id="rId13" Type="http://schemas.openxmlformats.org/officeDocument/2006/relationships/image" Target="../media/image5.jpeg"/><Relationship Id="rId3" Type="http://schemas.openxmlformats.org/officeDocument/2006/relationships/slideLayout" Target="../slideLayouts/slideLayout543.xml"/><Relationship Id="rId7" Type="http://schemas.openxmlformats.org/officeDocument/2006/relationships/slideLayout" Target="../slideLayouts/slideLayout547.xml"/><Relationship Id="rId12" Type="http://schemas.openxmlformats.org/officeDocument/2006/relationships/theme" Target="../theme/theme50.xml"/><Relationship Id="rId2" Type="http://schemas.openxmlformats.org/officeDocument/2006/relationships/slideLayout" Target="../slideLayouts/slideLayout542.xml"/><Relationship Id="rId1" Type="http://schemas.openxmlformats.org/officeDocument/2006/relationships/slideLayout" Target="../slideLayouts/slideLayout541.xml"/><Relationship Id="rId6" Type="http://schemas.openxmlformats.org/officeDocument/2006/relationships/slideLayout" Target="../slideLayouts/slideLayout546.xml"/><Relationship Id="rId11" Type="http://schemas.openxmlformats.org/officeDocument/2006/relationships/slideLayout" Target="../slideLayouts/slideLayout551.xml"/><Relationship Id="rId5" Type="http://schemas.openxmlformats.org/officeDocument/2006/relationships/slideLayout" Target="../slideLayouts/slideLayout545.xml"/><Relationship Id="rId10" Type="http://schemas.openxmlformats.org/officeDocument/2006/relationships/slideLayout" Target="../slideLayouts/slideLayout550.xml"/><Relationship Id="rId4" Type="http://schemas.openxmlformats.org/officeDocument/2006/relationships/slideLayout" Target="../slideLayouts/slideLayout544.xml"/><Relationship Id="rId9" Type="http://schemas.openxmlformats.org/officeDocument/2006/relationships/slideLayout" Target="../slideLayouts/slideLayout549.xml"/></Relationships>
</file>

<file path=ppt/slideMasters/_rels/slideMaster51.xml.rels><?xml version="1.0" encoding="UTF-8" standalone="yes"?>
<Relationships xmlns="http://schemas.openxmlformats.org/package/2006/relationships"><Relationship Id="rId8" Type="http://schemas.openxmlformats.org/officeDocument/2006/relationships/slideLayout" Target="../slideLayouts/slideLayout559.xml"/><Relationship Id="rId13" Type="http://schemas.openxmlformats.org/officeDocument/2006/relationships/image" Target="../media/image5.jpeg"/><Relationship Id="rId3" Type="http://schemas.openxmlformats.org/officeDocument/2006/relationships/slideLayout" Target="../slideLayouts/slideLayout554.xml"/><Relationship Id="rId7" Type="http://schemas.openxmlformats.org/officeDocument/2006/relationships/slideLayout" Target="../slideLayouts/slideLayout558.xml"/><Relationship Id="rId12" Type="http://schemas.openxmlformats.org/officeDocument/2006/relationships/theme" Target="../theme/theme51.xml"/><Relationship Id="rId2" Type="http://schemas.openxmlformats.org/officeDocument/2006/relationships/slideLayout" Target="../slideLayouts/slideLayout553.xml"/><Relationship Id="rId1" Type="http://schemas.openxmlformats.org/officeDocument/2006/relationships/slideLayout" Target="../slideLayouts/slideLayout552.xml"/><Relationship Id="rId6" Type="http://schemas.openxmlformats.org/officeDocument/2006/relationships/slideLayout" Target="../slideLayouts/slideLayout557.xml"/><Relationship Id="rId11" Type="http://schemas.openxmlformats.org/officeDocument/2006/relationships/slideLayout" Target="../slideLayouts/slideLayout562.xml"/><Relationship Id="rId5" Type="http://schemas.openxmlformats.org/officeDocument/2006/relationships/slideLayout" Target="../slideLayouts/slideLayout556.xml"/><Relationship Id="rId10" Type="http://schemas.openxmlformats.org/officeDocument/2006/relationships/slideLayout" Target="../slideLayouts/slideLayout561.xml"/><Relationship Id="rId4" Type="http://schemas.openxmlformats.org/officeDocument/2006/relationships/slideLayout" Target="../slideLayouts/slideLayout555.xml"/><Relationship Id="rId9" Type="http://schemas.openxmlformats.org/officeDocument/2006/relationships/slideLayout" Target="../slideLayouts/slideLayout560.xml"/></Relationships>
</file>

<file path=ppt/slideMasters/_rels/slideMaster52.xml.rels><?xml version="1.0" encoding="UTF-8" standalone="yes"?>
<Relationships xmlns="http://schemas.openxmlformats.org/package/2006/relationships"><Relationship Id="rId8" Type="http://schemas.openxmlformats.org/officeDocument/2006/relationships/slideLayout" Target="../slideLayouts/slideLayout570.xml"/><Relationship Id="rId13" Type="http://schemas.openxmlformats.org/officeDocument/2006/relationships/image" Target="../media/image5.jpeg"/><Relationship Id="rId3" Type="http://schemas.openxmlformats.org/officeDocument/2006/relationships/slideLayout" Target="../slideLayouts/slideLayout565.xml"/><Relationship Id="rId7" Type="http://schemas.openxmlformats.org/officeDocument/2006/relationships/slideLayout" Target="../slideLayouts/slideLayout569.xml"/><Relationship Id="rId12" Type="http://schemas.openxmlformats.org/officeDocument/2006/relationships/theme" Target="../theme/theme52.xml"/><Relationship Id="rId2" Type="http://schemas.openxmlformats.org/officeDocument/2006/relationships/slideLayout" Target="../slideLayouts/slideLayout564.xml"/><Relationship Id="rId1" Type="http://schemas.openxmlformats.org/officeDocument/2006/relationships/slideLayout" Target="../slideLayouts/slideLayout563.xml"/><Relationship Id="rId6" Type="http://schemas.openxmlformats.org/officeDocument/2006/relationships/slideLayout" Target="../slideLayouts/slideLayout568.xml"/><Relationship Id="rId11" Type="http://schemas.openxmlformats.org/officeDocument/2006/relationships/slideLayout" Target="../slideLayouts/slideLayout573.xml"/><Relationship Id="rId5" Type="http://schemas.openxmlformats.org/officeDocument/2006/relationships/slideLayout" Target="../slideLayouts/slideLayout567.xml"/><Relationship Id="rId10" Type="http://schemas.openxmlformats.org/officeDocument/2006/relationships/slideLayout" Target="../slideLayouts/slideLayout572.xml"/><Relationship Id="rId4" Type="http://schemas.openxmlformats.org/officeDocument/2006/relationships/slideLayout" Target="../slideLayouts/slideLayout566.xml"/><Relationship Id="rId9" Type="http://schemas.openxmlformats.org/officeDocument/2006/relationships/slideLayout" Target="../slideLayouts/slideLayout571.xml"/></Relationships>
</file>

<file path=ppt/slideMasters/_rels/slideMaster53.xml.rels><?xml version="1.0" encoding="UTF-8" standalone="yes"?>
<Relationships xmlns="http://schemas.openxmlformats.org/package/2006/relationships"><Relationship Id="rId8" Type="http://schemas.openxmlformats.org/officeDocument/2006/relationships/slideLayout" Target="../slideLayouts/slideLayout581.xml"/><Relationship Id="rId13" Type="http://schemas.openxmlformats.org/officeDocument/2006/relationships/image" Target="../media/image5.jpeg"/><Relationship Id="rId3" Type="http://schemas.openxmlformats.org/officeDocument/2006/relationships/slideLayout" Target="../slideLayouts/slideLayout576.xml"/><Relationship Id="rId7" Type="http://schemas.openxmlformats.org/officeDocument/2006/relationships/slideLayout" Target="../slideLayouts/slideLayout580.xml"/><Relationship Id="rId12" Type="http://schemas.openxmlformats.org/officeDocument/2006/relationships/theme" Target="../theme/theme53.xml"/><Relationship Id="rId2" Type="http://schemas.openxmlformats.org/officeDocument/2006/relationships/slideLayout" Target="../slideLayouts/slideLayout575.xml"/><Relationship Id="rId1" Type="http://schemas.openxmlformats.org/officeDocument/2006/relationships/slideLayout" Target="../slideLayouts/slideLayout574.xml"/><Relationship Id="rId6" Type="http://schemas.openxmlformats.org/officeDocument/2006/relationships/slideLayout" Target="../slideLayouts/slideLayout579.xml"/><Relationship Id="rId11" Type="http://schemas.openxmlformats.org/officeDocument/2006/relationships/slideLayout" Target="../slideLayouts/slideLayout584.xml"/><Relationship Id="rId5" Type="http://schemas.openxmlformats.org/officeDocument/2006/relationships/slideLayout" Target="../slideLayouts/slideLayout578.xml"/><Relationship Id="rId10" Type="http://schemas.openxmlformats.org/officeDocument/2006/relationships/slideLayout" Target="../slideLayouts/slideLayout583.xml"/><Relationship Id="rId4" Type="http://schemas.openxmlformats.org/officeDocument/2006/relationships/slideLayout" Target="../slideLayouts/slideLayout577.xml"/><Relationship Id="rId9" Type="http://schemas.openxmlformats.org/officeDocument/2006/relationships/slideLayout" Target="../slideLayouts/slideLayout582.xml"/></Relationships>
</file>

<file path=ppt/slideMasters/_rels/slideMaster54.xml.rels><?xml version="1.0" encoding="UTF-8" standalone="yes"?>
<Relationships xmlns="http://schemas.openxmlformats.org/package/2006/relationships"><Relationship Id="rId8" Type="http://schemas.openxmlformats.org/officeDocument/2006/relationships/slideLayout" Target="../slideLayouts/slideLayout592.xml"/><Relationship Id="rId13" Type="http://schemas.openxmlformats.org/officeDocument/2006/relationships/image" Target="../media/image5.jpeg"/><Relationship Id="rId3" Type="http://schemas.openxmlformats.org/officeDocument/2006/relationships/slideLayout" Target="../slideLayouts/slideLayout587.xml"/><Relationship Id="rId7" Type="http://schemas.openxmlformats.org/officeDocument/2006/relationships/slideLayout" Target="../slideLayouts/slideLayout591.xml"/><Relationship Id="rId12" Type="http://schemas.openxmlformats.org/officeDocument/2006/relationships/theme" Target="../theme/theme54.xml"/><Relationship Id="rId2" Type="http://schemas.openxmlformats.org/officeDocument/2006/relationships/slideLayout" Target="../slideLayouts/slideLayout586.xml"/><Relationship Id="rId1" Type="http://schemas.openxmlformats.org/officeDocument/2006/relationships/slideLayout" Target="../slideLayouts/slideLayout585.xml"/><Relationship Id="rId6" Type="http://schemas.openxmlformats.org/officeDocument/2006/relationships/slideLayout" Target="../slideLayouts/slideLayout590.xml"/><Relationship Id="rId11" Type="http://schemas.openxmlformats.org/officeDocument/2006/relationships/slideLayout" Target="../slideLayouts/slideLayout595.xml"/><Relationship Id="rId5" Type="http://schemas.openxmlformats.org/officeDocument/2006/relationships/slideLayout" Target="../slideLayouts/slideLayout589.xml"/><Relationship Id="rId10" Type="http://schemas.openxmlformats.org/officeDocument/2006/relationships/slideLayout" Target="../slideLayouts/slideLayout594.xml"/><Relationship Id="rId4" Type="http://schemas.openxmlformats.org/officeDocument/2006/relationships/slideLayout" Target="../slideLayouts/slideLayout588.xml"/><Relationship Id="rId9" Type="http://schemas.openxmlformats.org/officeDocument/2006/relationships/slideLayout" Target="../slideLayouts/slideLayout593.xml"/></Relationships>
</file>

<file path=ppt/slideMasters/_rels/slideMaster55.xml.rels><?xml version="1.0" encoding="UTF-8" standalone="yes"?>
<Relationships xmlns="http://schemas.openxmlformats.org/package/2006/relationships"><Relationship Id="rId8" Type="http://schemas.openxmlformats.org/officeDocument/2006/relationships/slideLayout" Target="../slideLayouts/slideLayout603.xml"/><Relationship Id="rId13" Type="http://schemas.openxmlformats.org/officeDocument/2006/relationships/image" Target="../media/image5.jpeg"/><Relationship Id="rId3" Type="http://schemas.openxmlformats.org/officeDocument/2006/relationships/slideLayout" Target="../slideLayouts/slideLayout598.xml"/><Relationship Id="rId7" Type="http://schemas.openxmlformats.org/officeDocument/2006/relationships/slideLayout" Target="../slideLayouts/slideLayout602.xml"/><Relationship Id="rId12" Type="http://schemas.openxmlformats.org/officeDocument/2006/relationships/theme" Target="../theme/theme55.xml"/><Relationship Id="rId2" Type="http://schemas.openxmlformats.org/officeDocument/2006/relationships/slideLayout" Target="../slideLayouts/slideLayout597.xml"/><Relationship Id="rId1" Type="http://schemas.openxmlformats.org/officeDocument/2006/relationships/slideLayout" Target="../slideLayouts/slideLayout596.xml"/><Relationship Id="rId6" Type="http://schemas.openxmlformats.org/officeDocument/2006/relationships/slideLayout" Target="../slideLayouts/slideLayout601.xml"/><Relationship Id="rId11" Type="http://schemas.openxmlformats.org/officeDocument/2006/relationships/slideLayout" Target="../slideLayouts/slideLayout606.xml"/><Relationship Id="rId5" Type="http://schemas.openxmlformats.org/officeDocument/2006/relationships/slideLayout" Target="../slideLayouts/slideLayout600.xml"/><Relationship Id="rId10" Type="http://schemas.openxmlformats.org/officeDocument/2006/relationships/slideLayout" Target="../slideLayouts/slideLayout605.xml"/><Relationship Id="rId4" Type="http://schemas.openxmlformats.org/officeDocument/2006/relationships/slideLayout" Target="../slideLayouts/slideLayout599.xml"/><Relationship Id="rId9" Type="http://schemas.openxmlformats.org/officeDocument/2006/relationships/slideLayout" Target="../slideLayouts/slideLayout604.xml"/></Relationships>
</file>

<file path=ppt/slideMasters/_rels/slideMaster56.xml.rels><?xml version="1.0" encoding="UTF-8" standalone="yes"?>
<Relationships xmlns="http://schemas.openxmlformats.org/package/2006/relationships"><Relationship Id="rId8" Type="http://schemas.openxmlformats.org/officeDocument/2006/relationships/slideLayout" Target="../slideLayouts/slideLayout614.xml"/><Relationship Id="rId13" Type="http://schemas.openxmlformats.org/officeDocument/2006/relationships/image" Target="../media/image5.jpeg"/><Relationship Id="rId3" Type="http://schemas.openxmlformats.org/officeDocument/2006/relationships/slideLayout" Target="../slideLayouts/slideLayout609.xml"/><Relationship Id="rId7" Type="http://schemas.openxmlformats.org/officeDocument/2006/relationships/slideLayout" Target="../slideLayouts/slideLayout613.xml"/><Relationship Id="rId12" Type="http://schemas.openxmlformats.org/officeDocument/2006/relationships/theme" Target="../theme/theme56.xml"/><Relationship Id="rId2" Type="http://schemas.openxmlformats.org/officeDocument/2006/relationships/slideLayout" Target="../slideLayouts/slideLayout608.xml"/><Relationship Id="rId1" Type="http://schemas.openxmlformats.org/officeDocument/2006/relationships/slideLayout" Target="../slideLayouts/slideLayout607.xml"/><Relationship Id="rId6" Type="http://schemas.openxmlformats.org/officeDocument/2006/relationships/slideLayout" Target="../slideLayouts/slideLayout612.xml"/><Relationship Id="rId11" Type="http://schemas.openxmlformats.org/officeDocument/2006/relationships/slideLayout" Target="../slideLayouts/slideLayout617.xml"/><Relationship Id="rId5" Type="http://schemas.openxmlformats.org/officeDocument/2006/relationships/slideLayout" Target="../slideLayouts/slideLayout611.xml"/><Relationship Id="rId10" Type="http://schemas.openxmlformats.org/officeDocument/2006/relationships/slideLayout" Target="../slideLayouts/slideLayout616.xml"/><Relationship Id="rId4" Type="http://schemas.openxmlformats.org/officeDocument/2006/relationships/slideLayout" Target="../slideLayouts/slideLayout610.xml"/><Relationship Id="rId9" Type="http://schemas.openxmlformats.org/officeDocument/2006/relationships/slideLayout" Target="../slideLayouts/slideLayout615.xml"/></Relationships>
</file>

<file path=ppt/slideMasters/_rels/slideMaster57.xml.rels><?xml version="1.0" encoding="UTF-8" standalone="yes"?>
<Relationships xmlns="http://schemas.openxmlformats.org/package/2006/relationships"><Relationship Id="rId8" Type="http://schemas.openxmlformats.org/officeDocument/2006/relationships/slideLayout" Target="../slideLayouts/slideLayout625.xml"/><Relationship Id="rId13" Type="http://schemas.openxmlformats.org/officeDocument/2006/relationships/image" Target="../media/image5.jpeg"/><Relationship Id="rId3" Type="http://schemas.openxmlformats.org/officeDocument/2006/relationships/slideLayout" Target="../slideLayouts/slideLayout620.xml"/><Relationship Id="rId7" Type="http://schemas.openxmlformats.org/officeDocument/2006/relationships/slideLayout" Target="../slideLayouts/slideLayout624.xml"/><Relationship Id="rId12" Type="http://schemas.openxmlformats.org/officeDocument/2006/relationships/theme" Target="../theme/theme57.xml"/><Relationship Id="rId2" Type="http://schemas.openxmlformats.org/officeDocument/2006/relationships/slideLayout" Target="../slideLayouts/slideLayout619.xml"/><Relationship Id="rId1" Type="http://schemas.openxmlformats.org/officeDocument/2006/relationships/slideLayout" Target="../slideLayouts/slideLayout618.xml"/><Relationship Id="rId6" Type="http://schemas.openxmlformats.org/officeDocument/2006/relationships/slideLayout" Target="../slideLayouts/slideLayout623.xml"/><Relationship Id="rId11" Type="http://schemas.openxmlformats.org/officeDocument/2006/relationships/slideLayout" Target="../slideLayouts/slideLayout628.xml"/><Relationship Id="rId5" Type="http://schemas.openxmlformats.org/officeDocument/2006/relationships/slideLayout" Target="../slideLayouts/slideLayout622.xml"/><Relationship Id="rId10" Type="http://schemas.openxmlformats.org/officeDocument/2006/relationships/slideLayout" Target="../slideLayouts/slideLayout627.xml"/><Relationship Id="rId4" Type="http://schemas.openxmlformats.org/officeDocument/2006/relationships/slideLayout" Target="../slideLayouts/slideLayout621.xml"/><Relationship Id="rId9" Type="http://schemas.openxmlformats.org/officeDocument/2006/relationships/slideLayout" Target="../slideLayouts/slideLayout626.xml"/></Relationships>
</file>

<file path=ppt/slideMasters/_rels/slideMaster58.xml.rels><?xml version="1.0" encoding="UTF-8" standalone="yes"?>
<Relationships xmlns="http://schemas.openxmlformats.org/package/2006/relationships"><Relationship Id="rId8" Type="http://schemas.openxmlformats.org/officeDocument/2006/relationships/slideLayout" Target="../slideLayouts/slideLayout636.xml"/><Relationship Id="rId13" Type="http://schemas.openxmlformats.org/officeDocument/2006/relationships/image" Target="../media/image5.jpeg"/><Relationship Id="rId3" Type="http://schemas.openxmlformats.org/officeDocument/2006/relationships/slideLayout" Target="../slideLayouts/slideLayout631.xml"/><Relationship Id="rId7" Type="http://schemas.openxmlformats.org/officeDocument/2006/relationships/slideLayout" Target="../slideLayouts/slideLayout635.xml"/><Relationship Id="rId12" Type="http://schemas.openxmlformats.org/officeDocument/2006/relationships/theme" Target="../theme/theme58.xml"/><Relationship Id="rId2" Type="http://schemas.openxmlformats.org/officeDocument/2006/relationships/slideLayout" Target="../slideLayouts/slideLayout630.xml"/><Relationship Id="rId1" Type="http://schemas.openxmlformats.org/officeDocument/2006/relationships/slideLayout" Target="../slideLayouts/slideLayout629.xml"/><Relationship Id="rId6" Type="http://schemas.openxmlformats.org/officeDocument/2006/relationships/slideLayout" Target="../slideLayouts/slideLayout634.xml"/><Relationship Id="rId11" Type="http://schemas.openxmlformats.org/officeDocument/2006/relationships/slideLayout" Target="../slideLayouts/slideLayout639.xml"/><Relationship Id="rId5" Type="http://schemas.openxmlformats.org/officeDocument/2006/relationships/slideLayout" Target="../slideLayouts/slideLayout633.xml"/><Relationship Id="rId10" Type="http://schemas.openxmlformats.org/officeDocument/2006/relationships/slideLayout" Target="../slideLayouts/slideLayout638.xml"/><Relationship Id="rId4" Type="http://schemas.openxmlformats.org/officeDocument/2006/relationships/slideLayout" Target="../slideLayouts/slideLayout632.xml"/><Relationship Id="rId9" Type="http://schemas.openxmlformats.org/officeDocument/2006/relationships/slideLayout" Target="../slideLayouts/slideLayout637.xml"/></Relationships>
</file>

<file path=ppt/slideMasters/_rels/slideMaster59.xml.rels><?xml version="1.0" encoding="UTF-8" standalone="yes"?>
<Relationships xmlns="http://schemas.openxmlformats.org/package/2006/relationships"><Relationship Id="rId8" Type="http://schemas.openxmlformats.org/officeDocument/2006/relationships/slideLayout" Target="../slideLayouts/slideLayout647.xml"/><Relationship Id="rId13" Type="http://schemas.openxmlformats.org/officeDocument/2006/relationships/image" Target="../media/image5.jpeg"/><Relationship Id="rId3" Type="http://schemas.openxmlformats.org/officeDocument/2006/relationships/slideLayout" Target="../slideLayouts/slideLayout642.xml"/><Relationship Id="rId7" Type="http://schemas.openxmlformats.org/officeDocument/2006/relationships/slideLayout" Target="../slideLayouts/slideLayout646.xml"/><Relationship Id="rId12" Type="http://schemas.openxmlformats.org/officeDocument/2006/relationships/theme" Target="../theme/theme59.xml"/><Relationship Id="rId2" Type="http://schemas.openxmlformats.org/officeDocument/2006/relationships/slideLayout" Target="../slideLayouts/slideLayout641.xml"/><Relationship Id="rId1" Type="http://schemas.openxmlformats.org/officeDocument/2006/relationships/slideLayout" Target="../slideLayouts/slideLayout640.xml"/><Relationship Id="rId6" Type="http://schemas.openxmlformats.org/officeDocument/2006/relationships/slideLayout" Target="../slideLayouts/slideLayout645.xml"/><Relationship Id="rId11" Type="http://schemas.openxmlformats.org/officeDocument/2006/relationships/slideLayout" Target="../slideLayouts/slideLayout650.xml"/><Relationship Id="rId5" Type="http://schemas.openxmlformats.org/officeDocument/2006/relationships/slideLayout" Target="../slideLayouts/slideLayout644.xml"/><Relationship Id="rId10" Type="http://schemas.openxmlformats.org/officeDocument/2006/relationships/slideLayout" Target="../slideLayouts/slideLayout649.xml"/><Relationship Id="rId4" Type="http://schemas.openxmlformats.org/officeDocument/2006/relationships/slideLayout" Target="../slideLayouts/slideLayout643.xml"/><Relationship Id="rId9" Type="http://schemas.openxmlformats.org/officeDocument/2006/relationships/slideLayout" Target="../slideLayouts/slideLayout64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5.jpe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60.xml.rels><?xml version="1.0" encoding="UTF-8" standalone="yes"?>
<Relationships xmlns="http://schemas.openxmlformats.org/package/2006/relationships"><Relationship Id="rId8" Type="http://schemas.openxmlformats.org/officeDocument/2006/relationships/slideLayout" Target="../slideLayouts/slideLayout658.xml"/><Relationship Id="rId13" Type="http://schemas.openxmlformats.org/officeDocument/2006/relationships/image" Target="../media/image5.jpeg"/><Relationship Id="rId3" Type="http://schemas.openxmlformats.org/officeDocument/2006/relationships/slideLayout" Target="../slideLayouts/slideLayout653.xml"/><Relationship Id="rId7" Type="http://schemas.openxmlformats.org/officeDocument/2006/relationships/slideLayout" Target="../slideLayouts/slideLayout657.xml"/><Relationship Id="rId12" Type="http://schemas.openxmlformats.org/officeDocument/2006/relationships/theme" Target="../theme/theme60.xml"/><Relationship Id="rId2" Type="http://schemas.openxmlformats.org/officeDocument/2006/relationships/slideLayout" Target="../slideLayouts/slideLayout652.xml"/><Relationship Id="rId1" Type="http://schemas.openxmlformats.org/officeDocument/2006/relationships/slideLayout" Target="../slideLayouts/slideLayout651.xml"/><Relationship Id="rId6" Type="http://schemas.openxmlformats.org/officeDocument/2006/relationships/slideLayout" Target="../slideLayouts/slideLayout656.xml"/><Relationship Id="rId11" Type="http://schemas.openxmlformats.org/officeDocument/2006/relationships/slideLayout" Target="../slideLayouts/slideLayout661.xml"/><Relationship Id="rId5" Type="http://schemas.openxmlformats.org/officeDocument/2006/relationships/slideLayout" Target="../slideLayouts/slideLayout655.xml"/><Relationship Id="rId10" Type="http://schemas.openxmlformats.org/officeDocument/2006/relationships/slideLayout" Target="../slideLayouts/slideLayout660.xml"/><Relationship Id="rId4" Type="http://schemas.openxmlformats.org/officeDocument/2006/relationships/slideLayout" Target="../slideLayouts/slideLayout654.xml"/><Relationship Id="rId9" Type="http://schemas.openxmlformats.org/officeDocument/2006/relationships/slideLayout" Target="../slideLayouts/slideLayout659.xml"/></Relationships>
</file>

<file path=ppt/slideMasters/_rels/slideMaster61.xml.rels><?xml version="1.0" encoding="UTF-8" standalone="yes"?>
<Relationships xmlns="http://schemas.openxmlformats.org/package/2006/relationships"><Relationship Id="rId8" Type="http://schemas.openxmlformats.org/officeDocument/2006/relationships/slideLayout" Target="../slideLayouts/slideLayout669.xml"/><Relationship Id="rId13" Type="http://schemas.openxmlformats.org/officeDocument/2006/relationships/image" Target="../media/image5.jpeg"/><Relationship Id="rId3" Type="http://schemas.openxmlformats.org/officeDocument/2006/relationships/slideLayout" Target="../slideLayouts/slideLayout664.xml"/><Relationship Id="rId7" Type="http://schemas.openxmlformats.org/officeDocument/2006/relationships/slideLayout" Target="../slideLayouts/slideLayout668.xml"/><Relationship Id="rId12" Type="http://schemas.openxmlformats.org/officeDocument/2006/relationships/theme" Target="../theme/theme61.xml"/><Relationship Id="rId2" Type="http://schemas.openxmlformats.org/officeDocument/2006/relationships/slideLayout" Target="../slideLayouts/slideLayout663.xml"/><Relationship Id="rId1" Type="http://schemas.openxmlformats.org/officeDocument/2006/relationships/slideLayout" Target="../slideLayouts/slideLayout662.xml"/><Relationship Id="rId6" Type="http://schemas.openxmlformats.org/officeDocument/2006/relationships/slideLayout" Target="../slideLayouts/slideLayout667.xml"/><Relationship Id="rId11" Type="http://schemas.openxmlformats.org/officeDocument/2006/relationships/slideLayout" Target="../slideLayouts/slideLayout672.xml"/><Relationship Id="rId5" Type="http://schemas.openxmlformats.org/officeDocument/2006/relationships/slideLayout" Target="../slideLayouts/slideLayout666.xml"/><Relationship Id="rId10" Type="http://schemas.openxmlformats.org/officeDocument/2006/relationships/slideLayout" Target="../slideLayouts/slideLayout671.xml"/><Relationship Id="rId4" Type="http://schemas.openxmlformats.org/officeDocument/2006/relationships/slideLayout" Target="../slideLayouts/slideLayout665.xml"/><Relationship Id="rId9" Type="http://schemas.openxmlformats.org/officeDocument/2006/relationships/slideLayout" Target="../slideLayouts/slideLayout670.xml"/></Relationships>
</file>

<file path=ppt/slideMasters/_rels/slideMaster62.xml.rels><?xml version="1.0" encoding="UTF-8" standalone="yes"?>
<Relationships xmlns="http://schemas.openxmlformats.org/package/2006/relationships"><Relationship Id="rId8" Type="http://schemas.openxmlformats.org/officeDocument/2006/relationships/slideLayout" Target="../slideLayouts/slideLayout680.xml"/><Relationship Id="rId13" Type="http://schemas.openxmlformats.org/officeDocument/2006/relationships/image" Target="../media/image6.jpeg"/><Relationship Id="rId3" Type="http://schemas.openxmlformats.org/officeDocument/2006/relationships/slideLayout" Target="../slideLayouts/slideLayout675.xml"/><Relationship Id="rId7" Type="http://schemas.openxmlformats.org/officeDocument/2006/relationships/slideLayout" Target="../slideLayouts/slideLayout679.xml"/><Relationship Id="rId12" Type="http://schemas.openxmlformats.org/officeDocument/2006/relationships/theme" Target="../theme/theme62.xml"/><Relationship Id="rId2" Type="http://schemas.openxmlformats.org/officeDocument/2006/relationships/slideLayout" Target="../slideLayouts/slideLayout674.xml"/><Relationship Id="rId1" Type="http://schemas.openxmlformats.org/officeDocument/2006/relationships/slideLayout" Target="../slideLayouts/slideLayout673.xml"/><Relationship Id="rId6" Type="http://schemas.openxmlformats.org/officeDocument/2006/relationships/slideLayout" Target="../slideLayouts/slideLayout678.xml"/><Relationship Id="rId11" Type="http://schemas.openxmlformats.org/officeDocument/2006/relationships/slideLayout" Target="../slideLayouts/slideLayout683.xml"/><Relationship Id="rId5" Type="http://schemas.openxmlformats.org/officeDocument/2006/relationships/slideLayout" Target="../slideLayouts/slideLayout677.xml"/><Relationship Id="rId10" Type="http://schemas.openxmlformats.org/officeDocument/2006/relationships/slideLayout" Target="../slideLayouts/slideLayout682.xml"/><Relationship Id="rId4" Type="http://schemas.openxmlformats.org/officeDocument/2006/relationships/slideLayout" Target="../slideLayouts/slideLayout676.xml"/><Relationship Id="rId9" Type="http://schemas.openxmlformats.org/officeDocument/2006/relationships/slideLayout" Target="../slideLayouts/slideLayout681.xml"/></Relationships>
</file>

<file path=ppt/slideMasters/_rels/slideMaster63.xml.rels><?xml version="1.0" encoding="UTF-8" standalone="yes"?>
<Relationships xmlns="http://schemas.openxmlformats.org/package/2006/relationships"><Relationship Id="rId8" Type="http://schemas.openxmlformats.org/officeDocument/2006/relationships/slideLayout" Target="../slideLayouts/slideLayout691.xml"/><Relationship Id="rId13" Type="http://schemas.openxmlformats.org/officeDocument/2006/relationships/image" Target="../media/image5.jpeg"/><Relationship Id="rId3" Type="http://schemas.openxmlformats.org/officeDocument/2006/relationships/slideLayout" Target="../slideLayouts/slideLayout686.xml"/><Relationship Id="rId7" Type="http://schemas.openxmlformats.org/officeDocument/2006/relationships/slideLayout" Target="../slideLayouts/slideLayout690.xml"/><Relationship Id="rId12" Type="http://schemas.openxmlformats.org/officeDocument/2006/relationships/theme" Target="../theme/theme63.xml"/><Relationship Id="rId2" Type="http://schemas.openxmlformats.org/officeDocument/2006/relationships/slideLayout" Target="../slideLayouts/slideLayout685.xml"/><Relationship Id="rId1" Type="http://schemas.openxmlformats.org/officeDocument/2006/relationships/slideLayout" Target="../slideLayouts/slideLayout684.xml"/><Relationship Id="rId6" Type="http://schemas.openxmlformats.org/officeDocument/2006/relationships/slideLayout" Target="../slideLayouts/slideLayout689.xml"/><Relationship Id="rId11" Type="http://schemas.openxmlformats.org/officeDocument/2006/relationships/slideLayout" Target="../slideLayouts/slideLayout694.xml"/><Relationship Id="rId5" Type="http://schemas.openxmlformats.org/officeDocument/2006/relationships/slideLayout" Target="../slideLayouts/slideLayout688.xml"/><Relationship Id="rId10" Type="http://schemas.openxmlformats.org/officeDocument/2006/relationships/slideLayout" Target="../slideLayouts/slideLayout693.xml"/><Relationship Id="rId4" Type="http://schemas.openxmlformats.org/officeDocument/2006/relationships/slideLayout" Target="../slideLayouts/slideLayout687.xml"/><Relationship Id="rId9" Type="http://schemas.openxmlformats.org/officeDocument/2006/relationships/slideLayout" Target="../slideLayouts/slideLayout692.xml"/></Relationships>
</file>

<file path=ppt/slideMasters/_rels/slideMaster64.xml.rels><?xml version="1.0" encoding="UTF-8" standalone="yes"?>
<Relationships xmlns="http://schemas.openxmlformats.org/package/2006/relationships"><Relationship Id="rId8" Type="http://schemas.openxmlformats.org/officeDocument/2006/relationships/slideLayout" Target="../slideLayouts/slideLayout702.xml"/><Relationship Id="rId13" Type="http://schemas.openxmlformats.org/officeDocument/2006/relationships/image" Target="../media/image5.jpeg"/><Relationship Id="rId3" Type="http://schemas.openxmlformats.org/officeDocument/2006/relationships/slideLayout" Target="../slideLayouts/slideLayout697.xml"/><Relationship Id="rId7" Type="http://schemas.openxmlformats.org/officeDocument/2006/relationships/slideLayout" Target="../slideLayouts/slideLayout701.xml"/><Relationship Id="rId12" Type="http://schemas.openxmlformats.org/officeDocument/2006/relationships/theme" Target="../theme/theme64.xml"/><Relationship Id="rId2" Type="http://schemas.openxmlformats.org/officeDocument/2006/relationships/slideLayout" Target="../slideLayouts/slideLayout696.xml"/><Relationship Id="rId1" Type="http://schemas.openxmlformats.org/officeDocument/2006/relationships/slideLayout" Target="../slideLayouts/slideLayout695.xml"/><Relationship Id="rId6" Type="http://schemas.openxmlformats.org/officeDocument/2006/relationships/slideLayout" Target="../slideLayouts/slideLayout700.xml"/><Relationship Id="rId11" Type="http://schemas.openxmlformats.org/officeDocument/2006/relationships/slideLayout" Target="../slideLayouts/slideLayout705.xml"/><Relationship Id="rId5" Type="http://schemas.openxmlformats.org/officeDocument/2006/relationships/slideLayout" Target="../slideLayouts/slideLayout699.xml"/><Relationship Id="rId10" Type="http://schemas.openxmlformats.org/officeDocument/2006/relationships/slideLayout" Target="../slideLayouts/slideLayout704.xml"/><Relationship Id="rId4" Type="http://schemas.openxmlformats.org/officeDocument/2006/relationships/slideLayout" Target="../slideLayouts/slideLayout698.xml"/><Relationship Id="rId9" Type="http://schemas.openxmlformats.org/officeDocument/2006/relationships/slideLayout" Target="../slideLayouts/slideLayout703.xml"/></Relationships>
</file>

<file path=ppt/slideMasters/_rels/slideMaster65.xml.rels><?xml version="1.0" encoding="UTF-8" standalone="yes"?>
<Relationships xmlns="http://schemas.openxmlformats.org/package/2006/relationships"><Relationship Id="rId8" Type="http://schemas.openxmlformats.org/officeDocument/2006/relationships/slideLayout" Target="../slideLayouts/slideLayout713.xml"/><Relationship Id="rId13" Type="http://schemas.openxmlformats.org/officeDocument/2006/relationships/image" Target="../media/image5.jpeg"/><Relationship Id="rId3" Type="http://schemas.openxmlformats.org/officeDocument/2006/relationships/slideLayout" Target="../slideLayouts/slideLayout708.xml"/><Relationship Id="rId7" Type="http://schemas.openxmlformats.org/officeDocument/2006/relationships/slideLayout" Target="../slideLayouts/slideLayout712.xml"/><Relationship Id="rId12" Type="http://schemas.openxmlformats.org/officeDocument/2006/relationships/theme" Target="../theme/theme65.xml"/><Relationship Id="rId2" Type="http://schemas.openxmlformats.org/officeDocument/2006/relationships/slideLayout" Target="../slideLayouts/slideLayout707.xml"/><Relationship Id="rId1" Type="http://schemas.openxmlformats.org/officeDocument/2006/relationships/slideLayout" Target="../slideLayouts/slideLayout706.xml"/><Relationship Id="rId6" Type="http://schemas.openxmlformats.org/officeDocument/2006/relationships/slideLayout" Target="../slideLayouts/slideLayout711.xml"/><Relationship Id="rId11" Type="http://schemas.openxmlformats.org/officeDocument/2006/relationships/slideLayout" Target="../slideLayouts/slideLayout716.xml"/><Relationship Id="rId5" Type="http://schemas.openxmlformats.org/officeDocument/2006/relationships/slideLayout" Target="../slideLayouts/slideLayout710.xml"/><Relationship Id="rId10" Type="http://schemas.openxmlformats.org/officeDocument/2006/relationships/slideLayout" Target="../slideLayouts/slideLayout715.xml"/><Relationship Id="rId4" Type="http://schemas.openxmlformats.org/officeDocument/2006/relationships/slideLayout" Target="../slideLayouts/slideLayout709.xml"/><Relationship Id="rId9" Type="http://schemas.openxmlformats.org/officeDocument/2006/relationships/slideLayout" Target="../slideLayouts/slideLayout714.xml"/></Relationships>
</file>

<file path=ppt/slideMasters/_rels/slideMaster66.xml.rels><?xml version="1.0" encoding="UTF-8" standalone="yes"?>
<Relationships xmlns="http://schemas.openxmlformats.org/package/2006/relationships"><Relationship Id="rId8" Type="http://schemas.openxmlformats.org/officeDocument/2006/relationships/slideLayout" Target="../slideLayouts/slideLayout724.xml"/><Relationship Id="rId13" Type="http://schemas.openxmlformats.org/officeDocument/2006/relationships/image" Target="../media/image5.jpeg"/><Relationship Id="rId3" Type="http://schemas.openxmlformats.org/officeDocument/2006/relationships/slideLayout" Target="../slideLayouts/slideLayout719.xml"/><Relationship Id="rId7" Type="http://schemas.openxmlformats.org/officeDocument/2006/relationships/slideLayout" Target="../slideLayouts/slideLayout723.xml"/><Relationship Id="rId12" Type="http://schemas.openxmlformats.org/officeDocument/2006/relationships/theme" Target="../theme/theme66.xml"/><Relationship Id="rId2" Type="http://schemas.openxmlformats.org/officeDocument/2006/relationships/slideLayout" Target="../slideLayouts/slideLayout718.xml"/><Relationship Id="rId1" Type="http://schemas.openxmlformats.org/officeDocument/2006/relationships/slideLayout" Target="../slideLayouts/slideLayout717.xml"/><Relationship Id="rId6" Type="http://schemas.openxmlformats.org/officeDocument/2006/relationships/slideLayout" Target="../slideLayouts/slideLayout722.xml"/><Relationship Id="rId11" Type="http://schemas.openxmlformats.org/officeDocument/2006/relationships/slideLayout" Target="../slideLayouts/slideLayout727.xml"/><Relationship Id="rId5" Type="http://schemas.openxmlformats.org/officeDocument/2006/relationships/slideLayout" Target="../slideLayouts/slideLayout721.xml"/><Relationship Id="rId10" Type="http://schemas.openxmlformats.org/officeDocument/2006/relationships/slideLayout" Target="../slideLayouts/slideLayout726.xml"/><Relationship Id="rId4" Type="http://schemas.openxmlformats.org/officeDocument/2006/relationships/slideLayout" Target="../slideLayouts/slideLayout720.xml"/><Relationship Id="rId9" Type="http://schemas.openxmlformats.org/officeDocument/2006/relationships/slideLayout" Target="../slideLayouts/slideLayout725.xml"/></Relationships>
</file>

<file path=ppt/slideMasters/_rels/slideMaster67.xml.rels><?xml version="1.0" encoding="UTF-8" standalone="yes"?>
<Relationships xmlns="http://schemas.openxmlformats.org/package/2006/relationships"><Relationship Id="rId8" Type="http://schemas.openxmlformats.org/officeDocument/2006/relationships/slideLayout" Target="../slideLayouts/slideLayout735.xml"/><Relationship Id="rId13" Type="http://schemas.openxmlformats.org/officeDocument/2006/relationships/image" Target="../media/image5.jpeg"/><Relationship Id="rId3" Type="http://schemas.openxmlformats.org/officeDocument/2006/relationships/slideLayout" Target="../slideLayouts/slideLayout730.xml"/><Relationship Id="rId7" Type="http://schemas.openxmlformats.org/officeDocument/2006/relationships/slideLayout" Target="../slideLayouts/slideLayout734.xml"/><Relationship Id="rId12" Type="http://schemas.openxmlformats.org/officeDocument/2006/relationships/theme" Target="../theme/theme67.xml"/><Relationship Id="rId2" Type="http://schemas.openxmlformats.org/officeDocument/2006/relationships/slideLayout" Target="../slideLayouts/slideLayout729.xml"/><Relationship Id="rId1" Type="http://schemas.openxmlformats.org/officeDocument/2006/relationships/slideLayout" Target="../slideLayouts/slideLayout728.xml"/><Relationship Id="rId6" Type="http://schemas.openxmlformats.org/officeDocument/2006/relationships/slideLayout" Target="../slideLayouts/slideLayout733.xml"/><Relationship Id="rId11" Type="http://schemas.openxmlformats.org/officeDocument/2006/relationships/slideLayout" Target="../slideLayouts/slideLayout738.xml"/><Relationship Id="rId5" Type="http://schemas.openxmlformats.org/officeDocument/2006/relationships/slideLayout" Target="../slideLayouts/slideLayout732.xml"/><Relationship Id="rId10" Type="http://schemas.openxmlformats.org/officeDocument/2006/relationships/slideLayout" Target="../slideLayouts/slideLayout737.xml"/><Relationship Id="rId4" Type="http://schemas.openxmlformats.org/officeDocument/2006/relationships/slideLayout" Target="../slideLayouts/slideLayout731.xml"/><Relationship Id="rId9" Type="http://schemas.openxmlformats.org/officeDocument/2006/relationships/slideLayout" Target="../slideLayouts/slideLayout736.xml"/></Relationships>
</file>

<file path=ppt/slideMasters/_rels/slideMaster68.xml.rels><?xml version="1.0" encoding="UTF-8" standalone="yes"?>
<Relationships xmlns="http://schemas.openxmlformats.org/package/2006/relationships"><Relationship Id="rId8" Type="http://schemas.openxmlformats.org/officeDocument/2006/relationships/slideLayout" Target="../slideLayouts/slideLayout746.xml"/><Relationship Id="rId13" Type="http://schemas.openxmlformats.org/officeDocument/2006/relationships/image" Target="../media/image5.jpeg"/><Relationship Id="rId3" Type="http://schemas.openxmlformats.org/officeDocument/2006/relationships/slideLayout" Target="../slideLayouts/slideLayout741.xml"/><Relationship Id="rId7" Type="http://schemas.openxmlformats.org/officeDocument/2006/relationships/slideLayout" Target="../slideLayouts/slideLayout745.xml"/><Relationship Id="rId12" Type="http://schemas.openxmlformats.org/officeDocument/2006/relationships/theme" Target="../theme/theme68.xml"/><Relationship Id="rId2" Type="http://schemas.openxmlformats.org/officeDocument/2006/relationships/slideLayout" Target="../slideLayouts/slideLayout740.xml"/><Relationship Id="rId1" Type="http://schemas.openxmlformats.org/officeDocument/2006/relationships/slideLayout" Target="../slideLayouts/slideLayout739.xml"/><Relationship Id="rId6" Type="http://schemas.openxmlformats.org/officeDocument/2006/relationships/slideLayout" Target="../slideLayouts/slideLayout744.xml"/><Relationship Id="rId11" Type="http://schemas.openxmlformats.org/officeDocument/2006/relationships/slideLayout" Target="../slideLayouts/slideLayout749.xml"/><Relationship Id="rId5" Type="http://schemas.openxmlformats.org/officeDocument/2006/relationships/slideLayout" Target="../slideLayouts/slideLayout743.xml"/><Relationship Id="rId10" Type="http://schemas.openxmlformats.org/officeDocument/2006/relationships/slideLayout" Target="../slideLayouts/slideLayout748.xml"/><Relationship Id="rId4" Type="http://schemas.openxmlformats.org/officeDocument/2006/relationships/slideLayout" Target="../slideLayouts/slideLayout742.xml"/><Relationship Id="rId9" Type="http://schemas.openxmlformats.org/officeDocument/2006/relationships/slideLayout" Target="../slideLayouts/slideLayout747.xml"/></Relationships>
</file>

<file path=ppt/slideMasters/_rels/slideMaster69.xml.rels><?xml version="1.0" encoding="UTF-8" standalone="yes"?>
<Relationships xmlns="http://schemas.openxmlformats.org/package/2006/relationships"><Relationship Id="rId8" Type="http://schemas.openxmlformats.org/officeDocument/2006/relationships/slideLayout" Target="../slideLayouts/slideLayout757.xml"/><Relationship Id="rId13" Type="http://schemas.openxmlformats.org/officeDocument/2006/relationships/image" Target="../media/image5.jpeg"/><Relationship Id="rId3" Type="http://schemas.openxmlformats.org/officeDocument/2006/relationships/slideLayout" Target="../slideLayouts/slideLayout752.xml"/><Relationship Id="rId7" Type="http://schemas.openxmlformats.org/officeDocument/2006/relationships/slideLayout" Target="../slideLayouts/slideLayout756.xml"/><Relationship Id="rId12" Type="http://schemas.openxmlformats.org/officeDocument/2006/relationships/theme" Target="../theme/theme69.xml"/><Relationship Id="rId2" Type="http://schemas.openxmlformats.org/officeDocument/2006/relationships/slideLayout" Target="../slideLayouts/slideLayout751.xml"/><Relationship Id="rId1" Type="http://schemas.openxmlformats.org/officeDocument/2006/relationships/slideLayout" Target="../slideLayouts/slideLayout750.xml"/><Relationship Id="rId6" Type="http://schemas.openxmlformats.org/officeDocument/2006/relationships/slideLayout" Target="../slideLayouts/slideLayout755.xml"/><Relationship Id="rId11" Type="http://schemas.openxmlformats.org/officeDocument/2006/relationships/slideLayout" Target="../slideLayouts/slideLayout760.xml"/><Relationship Id="rId5" Type="http://schemas.openxmlformats.org/officeDocument/2006/relationships/slideLayout" Target="../slideLayouts/slideLayout754.xml"/><Relationship Id="rId10" Type="http://schemas.openxmlformats.org/officeDocument/2006/relationships/slideLayout" Target="../slideLayouts/slideLayout759.xml"/><Relationship Id="rId4" Type="http://schemas.openxmlformats.org/officeDocument/2006/relationships/slideLayout" Target="../slideLayouts/slideLayout753.xml"/><Relationship Id="rId9" Type="http://schemas.openxmlformats.org/officeDocument/2006/relationships/slideLayout" Target="../slideLayouts/slideLayout75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5.jpe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70.xml.rels><?xml version="1.0" encoding="UTF-8" standalone="yes"?>
<Relationships xmlns="http://schemas.openxmlformats.org/package/2006/relationships"><Relationship Id="rId8" Type="http://schemas.openxmlformats.org/officeDocument/2006/relationships/slideLayout" Target="../slideLayouts/slideLayout768.xml"/><Relationship Id="rId13" Type="http://schemas.openxmlformats.org/officeDocument/2006/relationships/image" Target="../media/image1.jpeg"/><Relationship Id="rId3" Type="http://schemas.openxmlformats.org/officeDocument/2006/relationships/slideLayout" Target="../slideLayouts/slideLayout763.xml"/><Relationship Id="rId7" Type="http://schemas.openxmlformats.org/officeDocument/2006/relationships/slideLayout" Target="../slideLayouts/slideLayout767.xml"/><Relationship Id="rId12" Type="http://schemas.openxmlformats.org/officeDocument/2006/relationships/theme" Target="../theme/theme70.xml"/><Relationship Id="rId2" Type="http://schemas.openxmlformats.org/officeDocument/2006/relationships/slideLayout" Target="../slideLayouts/slideLayout762.xml"/><Relationship Id="rId16" Type="http://schemas.openxmlformats.org/officeDocument/2006/relationships/image" Target="../media/image4.png"/><Relationship Id="rId1" Type="http://schemas.openxmlformats.org/officeDocument/2006/relationships/slideLayout" Target="../slideLayouts/slideLayout761.xml"/><Relationship Id="rId6" Type="http://schemas.openxmlformats.org/officeDocument/2006/relationships/slideLayout" Target="../slideLayouts/slideLayout766.xml"/><Relationship Id="rId11" Type="http://schemas.openxmlformats.org/officeDocument/2006/relationships/slideLayout" Target="../slideLayouts/slideLayout771.xml"/><Relationship Id="rId5" Type="http://schemas.openxmlformats.org/officeDocument/2006/relationships/slideLayout" Target="../slideLayouts/slideLayout765.xml"/><Relationship Id="rId15" Type="http://schemas.openxmlformats.org/officeDocument/2006/relationships/image" Target="../media/image3.png"/><Relationship Id="rId10" Type="http://schemas.openxmlformats.org/officeDocument/2006/relationships/slideLayout" Target="../slideLayouts/slideLayout770.xml"/><Relationship Id="rId4" Type="http://schemas.openxmlformats.org/officeDocument/2006/relationships/slideLayout" Target="../slideLayouts/slideLayout764.xml"/><Relationship Id="rId9" Type="http://schemas.openxmlformats.org/officeDocument/2006/relationships/slideLayout" Target="../slideLayouts/slideLayout769.xml"/><Relationship Id="rId14" Type="http://schemas.openxmlformats.org/officeDocument/2006/relationships/image" Target="../media/image2.png"/></Relationships>
</file>

<file path=ppt/slideMasters/_rels/slideMaster71.xml.rels><?xml version="1.0" encoding="UTF-8" standalone="yes"?>
<Relationships xmlns="http://schemas.openxmlformats.org/package/2006/relationships"><Relationship Id="rId8" Type="http://schemas.openxmlformats.org/officeDocument/2006/relationships/slideLayout" Target="../slideLayouts/slideLayout779.xml"/><Relationship Id="rId13" Type="http://schemas.openxmlformats.org/officeDocument/2006/relationships/image" Target="../media/image5.jpeg"/><Relationship Id="rId3" Type="http://schemas.openxmlformats.org/officeDocument/2006/relationships/slideLayout" Target="../slideLayouts/slideLayout774.xml"/><Relationship Id="rId7" Type="http://schemas.openxmlformats.org/officeDocument/2006/relationships/slideLayout" Target="../slideLayouts/slideLayout778.xml"/><Relationship Id="rId12" Type="http://schemas.openxmlformats.org/officeDocument/2006/relationships/theme" Target="../theme/theme71.xml"/><Relationship Id="rId2" Type="http://schemas.openxmlformats.org/officeDocument/2006/relationships/slideLayout" Target="../slideLayouts/slideLayout773.xml"/><Relationship Id="rId1" Type="http://schemas.openxmlformats.org/officeDocument/2006/relationships/slideLayout" Target="../slideLayouts/slideLayout772.xml"/><Relationship Id="rId6" Type="http://schemas.openxmlformats.org/officeDocument/2006/relationships/slideLayout" Target="../slideLayouts/slideLayout777.xml"/><Relationship Id="rId11" Type="http://schemas.openxmlformats.org/officeDocument/2006/relationships/slideLayout" Target="../slideLayouts/slideLayout782.xml"/><Relationship Id="rId5" Type="http://schemas.openxmlformats.org/officeDocument/2006/relationships/slideLayout" Target="../slideLayouts/slideLayout776.xml"/><Relationship Id="rId10" Type="http://schemas.openxmlformats.org/officeDocument/2006/relationships/slideLayout" Target="../slideLayouts/slideLayout781.xml"/><Relationship Id="rId4" Type="http://schemas.openxmlformats.org/officeDocument/2006/relationships/slideLayout" Target="../slideLayouts/slideLayout775.xml"/><Relationship Id="rId9" Type="http://schemas.openxmlformats.org/officeDocument/2006/relationships/slideLayout" Target="../slideLayouts/slideLayout7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5.jpe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image" Target="../media/image5.jpeg"/><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2"/>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pic>
        <p:nvPicPr>
          <p:cNvPr id="1027" name="Picture 23" descr="250px-Broad_institute_logo"/>
          <p:cNvPicPr>
            <a:picLocks noChangeAspect="1" noChangeArrowheads="1"/>
          </p:cNvPicPr>
          <p:nvPr/>
        </p:nvPicPr>
        <p:blipFill>
          <a:blip r:embed="rId14" cstate="print"/>
          <a:srcRect/>
          <a:stretch>
            <a:fillRect/>
          </a:stretch>
        </p:blipFill>
        <p:spPr bwMode="auto">
          <a:xfrm>
            <a:off x="152400" y="6065838"/>
            <a:ext cx="1828800" cy="515937"/>
          </a:xfrm>
          <a:prstGeom prst="rect">
            <a:avLst/>
          </a:prstGeom>
          <a:noFill/>
          <a:ln w="9525">
            <a:noFill/>
            <a:miter lim="800000"/>
            <a:headEnd/>
            <a:tailEnd/>
          </a:ln>
        </p:spPr>
      </p:pic>
      <p:pic>
        <p:nvPicPr>
          <p:cNvPr id="1028" name="Picture 24" descr="DHHS_Logo_small"/>
          <p:cNvPicPr>
            <a:picLocks noChangeAspect="1" noChangeArrowheads="1"/>
          </p:cNvPicPr>
          <p:nvPr/>
        </p:nvPicPr>
        <p:blipFill>
          <a:blip r:embed="rId15" cstate="print"/>
          <a:srcRect/>
          <a:stretch>
            <a:fillRect/>
          </a:stretch>
        </p:blipFill>
        <p:spPr bwMode="auto">
          <a:xfrm>
            <a:off x="6553200" y="5981700"/>
            <a:ext cx="614363" cy="622300"/>
          </a:xfrm>
          <a:prstGeom prst="rect">
            <a:avLst/>
          </a:prstGeom>
          <a:noFill/>
          <a:ln w="9525">
            <a:noFill/>
            <a:miter lim="800000"/>
            <a:headEnd/>
            <a:tailEnd/>
          </a:ln>
        </p:spPr>
      </p:pic>
      <p:pic>
        <p:nvPicPr>
          <p:cNvPr id="1029" name="Picture 25" descr="NIHLOGO"/>
          <p:cNvPicPr>
            <a:picLocks noChangeAspect="1" noChangeArrowheads="1"/>
          </p:cNvPicPr>
          <p:nvPr/>
        </p:nvPicPr>
        <p:blipFill>
          <a:blip r:embed="rId16" cstate="print"/>
          <a:srcRect/>
          <a:stretch>
            <a:fillRect/>
          </a:stretch>
        </p:blipFill>
        <p:spPr bwMode="auto">
          <a:xfrm>
            <a:off x="7353300" y="5983288"/>
            <a:ext cx="609600" cy="608012"/>
          </a:xfrm>
          <a:prstGeom prst="rect">
            <a:avLst/>
          </a:prstGeom>
          <a:noFill/>
          <a:ln w="9525">
            <a:noFill/>
            <a:miter lim="800000"/>
            <a:headEnd/>
            <a:tailEnd/>
          </a:ln>
        </p:spPr>
      </p:pic>
      <p:sp>
        <p:nvSpPr>
          <p:cNvPr id="10" name="Rectangle 26"/>
          <p:cNvSpPr>
            <a:spLocks noChangeArrowheads="1"/>
          </p:cNvSpPr>
          <p:nvPr/>
        </p:nvSpPr>
        <p:spPr bwMode="auto">
          <a:xfrm>
            <a:off x="0" y="5715000"/>
            <a:ext cx="9144000" cy="9906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
        <p:nvSpPr>
          <p:cNvPr id="103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34" r:id="rId1"/>
    <p:sldLayoutId id="2147483733" r:id="rId2"/>
    <p:sldLayoutId id="2147483732" r:id="rId3"/>
    <p:sldLayoutId id="2147483731" r:id="rId4"/>
    <p:sldLayoutId id="2147483730" r:id="rId5"/>
    <p:sldLayoutId id="2147483729" r:id="rId6"/>
    <p:sldLayoutId id="2147483728" r:id="rId7"/>
    <p:sldLayoutId id="2147483727" r:id="rId8"/>
    <p:sldLayoutId id="2147483726" r:id="rId9"/>
    <p:sldLayoutId id="2147483725" r:id="rId10"/>
    <p:sldLayoutId id="2147483724"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4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1264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264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834" r:id="rId1"/>
    <p:sldLayoutId id="2147483833" r:id="rId2"/>
    <p:sldLayoutId id="2147483832" r:id="rId3"/>
    <p:sldLayoutId id="2147483831" r:id="rId4"/>
    <p:sldLayoutId id="2147483830" r:id="rId5"/>
    <p:sldLayoutId id="2147483829" r:id="rId6"/>
    <p:sldLayoutId id="2147483828" r:id="rId7"/>
    <p:sldLayoutId id="2147483827" r:id="rId8"/>
    <p:sldLayoutId id="2147483826" r:id="rId9"/>
    <p:sldLayoutId id="2147483825" r:id="rId10"/>
    <p:sldLayoutId id="2147483824"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493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2493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493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3845" r:id="rId1"/>
    <p:sldLayoutId id="2147483844" r:id="rId2"/>
    <p:sldLayoutId id="2147483843" r:id="rId3"/>
    <p:sldLayoutId id="2147483842" r:id="rId4"/>
    <p:sldLayoutId id="2147483841" r:id="rId5"/>
    <p:sldLayoutId id="2147483840" r:id="rId6"/>
    <p:sldLayoutId id="2147483839" r:id="rId7"/>
    <p:sldLayoutId id="2147483838" r:id="rId8"/>
    <p:sldLayoutId id="2147483837" r:id="rId9"/>
    <p:sldLayoutId id="2147483836" r:id="rId10"/>
    <p:sldLayoutId id="2147483835"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721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3721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722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3856" r:id="rId1"/>
    <p:sldLayoutId id="2147483855" r:id="rId2"/>
    <p:sldLayoutId id="2147483854" r:id="rId3"/>
    <p:sldLayoutId id="2147483853" r:id="rId4"/>
    <p:sldLayoutId id="2147483852" r:id="rId5"/>
    <p:sldLayoutId id="2147483851" r:id="rId6"/>
    <p:sldLayoutId id="2147483850" r:id="rId7"/>
    <p:sldLayoutId id="2147483849" r:id="rId8"/>
    <p:sldLayoutId id="2147483848" r:id="rId9"/>
    <p:sldLayoutId id="2147483847" r:id="rId10"/>
    <p:sldLayoutId id="2147483846"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950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4950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950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3867" r:id="rId1"/>
    <p:sldLayoutId id="2147483866" r:id="rId2"/>
    <p:sldLayoutId id="2147483865" r:id="rId3"/>
    <p:sldLayoutId id="2147483864" r:id="rId4"/>
    <p:sldLayoutId id="2147483863" r:id="rId5"/>
    <p:sldLayoutId id="2147483862" r:id="rId6"/>
    <p:sldLayoutId id="2147483861" r:id="rId7"/>
    <p:sldLayoutId id="2147483860" r:id="rId8"/>
    <p:sldLayoutId id="2147483859" r:id="rId9"/>
    <p:sldLayoutId id="2147483858" r:id="rId10"/>
    <p:sldLayoutId id="2147483857"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6179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6179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6179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a:ea typeface="+mn-ea"/>
              <a:cs typeface="+mn-cs"/>
            </a:endParaRPr>
          </a:p>
        </p:txBody>
      </p:sp>
    </p:spTree>
  </p:cSld>
  <p:clrMap bg1="lt1" tx1="dk1" bg2="lt2" tx2="dk2" accent1="accent1" accent2="accent2" accent3="accent3" accent4="accent4" accent5="accent5" accent6="accent6" hlink="hlink" folHlink="folHlink"/>
  <p:sldLayoutIdLst>
    <p:sldLayoutId id="2147483878" r:id="rId1"/>
    <p:sldLayoutId id="2147483877" r:id="rId2"/>
    <p:sldLayoutId id="2147483876" r:id="rId3"/>
    <p:sldLayoutId id="2147483875" r:id="rId4"/>
    <p:sldLayoutId id="2147483874" r:id="rId5"/>
    <p:sldLayoutId id="2147483873" r:id="rId6"/>
    <p:sldLayoutId id="2147483872" r:id="rId7"/>
    <p:sldLayoutId id="2147483871" r:id="rId8"/>
    <p:sldLayoutId id="2147483870" r:id="rId9"/>
    <p:sldLayoutId id="2147483869" r:id="rId10"/>
    <p:sldLayoutId id="2147483868"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4083"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65" charset="0"/>
              <a:ea typeface="+mn-ea"/>
              <a:cs typeface="+mn-cs"/>
            </a:endParaRPr>
          </a:p>
        </p:txBody>
      </p:sp>
      <p:pic>
        <p:nvPicPr>
          <p:cNvPr id="174085" name="Picture 2" descr="inside"/>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89" r:id="rId1"/>
    <p:sldLayoutId id="2147483888" r:id="rId2"/>
    <p:sldLayoutId id="2147483887" r:id="rId3"/>
    <p:sldLayoutId id="2147483886" r:id="rId4"/>
    <p:sldLayoutId id="2147483885" r:id="rId5"/>
    <p:sldLayoutId id="2147483884" r:id="rId6"/>
    <p:sldLayoutId id="2147483883" r:id="rId7"/>
    <p:sldLayoutId id="2147483882" r:id="rId8"/>
    <p:sldLayoutId id="2147483881" r:id="rId9"/>
    <p:sldLayoutId id="2147483880" r:id="rId10"/>
    <p:sldLayoutId id="2147483879" r:id="rId11"/>
  </p:sldLayoutIdLst>
  <p:transition/>
  <p:timing>
    <p:tnLst>
      <p:par>
        <p:cTn id="1" dur="indefinite" restart="never" nodeType="tmRoot"/>
      </p:par>
    </p:tnLst>
  </p:timing>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0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637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8637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637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3900" r:id="rId1"/>
    <p:sldLayoutId id="2147483899" r:id="rId2"/>
    <p:sldLayoutId id="2147483898" r:id="rId3"/>
    <p:sldLayoutId id="2147483897" r:id="rId4"/>
    <p:sldLayoutId id="2147483896" r:id="rId5"/>
    <p:sldLayoutId id="2147483895" r:id="rId6"/>
    <p:sldLayoutId id="2147483894" r:id="rId7"/>
    <p:sldLayoutId id="2147483893" r:id="rId8"/>
    <p:sldLayoutId id="2147483892" r:id="rId9"/>
    <p:sldLayoutId id="2147483891" r:id="rId10"/>
    <p:sldLayoutId id="2147483890"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9865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9865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866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911" r:id="rId1"/>
    <p:sldLayoutId id="2147483910" r:id="rId2"/>
    <p:sldLayoutId id="2147483909" r:id="rId3"/>
    <p:sldLayoutId id="2147483908" r:id="rId4"/>
    <p:sldLayoutId id="2147483907" r:id="rId5"/>
    <p:sldLayoutId id="2147483906" r:id="rId6"/>
    <p:sldLayoutId id="2147483905" r:id="rId7"/>
    <p:sldLayoutId id="2147483904" r:id="rId8"/>
    <p:sldLayoutId id="2147483903" r:id="rId9"/>
    <p:sldLayoutId id="2147483902" r:id="rId10"/>
    <p:sldLayoutId id="2147483901"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1094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1094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1094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3922" r:id="rId1"/>
    <p:sldLayoutId id="2147483921" r:id="rId2"/>
    <p:sldLayoutId id="2147483920" r:id="rId3"/>
    <p:sldLayoutId id="2147483919" r:id="rId4"/>
    <p:sldLayoutId id="2147483918" r:id="rId5"/>
    <p:sldLayoutId id="2147483917" r:id="rId6"/>
    <p:sldLayoutId id="2147483916" r:id="rId7"/>
    <p:sldLayoutId id="2147483915" r:id="rId8"/>
    <p:sldLayoutId id="2147483914" r:id="rId9"/>
    <p:sldLayoutId id="2147483913" r:id="rId10"/>
    <p:sldLayoutId id="2147483912"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2323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2323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2323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3933" r:id="rId1"/>
    <p:sldLayoutId id="2147483932" r:id="rId2"/>
    <p:sldLayoutId id="2147483931" r:id="rId3"/>
    <p:sldLayoutId id="2147483930" r:id="rId4"/>
    <p:sldLayoutId id="2147483929" r:id="rId5"/>
    <p:sldLayoutId id="2147483928" r:id="rId6"/>
    <p:sldLayoutId id="2147483927" r:id="rId7"/>
    <p:sldLayoutId id="2147483926" r:id="rId8"/>
    <p:sldLayoutId id="2147483925" r:id="rId9"/>
    <p:sldLayoutId id="2147483924" r:id="rId10"/>
    <p:sldLayoutId id="2147483923"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314" name="Picture 21"/>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sp>
        <p:nvSpPr>
          <p:cNvPr id="1331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746" r:id="rId1"/>
    <p:sldLayoutId id="2147483745" r:id="rId2"/>
    <p:sldLayoutId id="2147483744" r:id="rId3"/>
    <p:sldLayoutId id="2147483743" r:id="rId4"/>
    <p:sldLayoutId id="2147483742" r:id="rId5"/>
    <p:sldLayoutId id="2147483741" r:id="rId6"/>
    <p:sldLayoutId id="2147483740" r:id="rId7"/>
    <p:sldLayoutId id="2147483739" r:id="rId8"/>
    <p:sldLayoutId id="2147483738" r:id="rId9"/>
    <p:sldLayoutId id="2147483737" r:id="rId10"/>
    <p:sldLayoutId id="2147483736" r:id="rId11"/>
    <p:sldLayoutId id="2147483735" r:id="rId12"/>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3552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3552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2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extBox 6"/>
          <p:cNvSpPr txBox="1"/>
          <p:nvPr/>
        </p:nvSpPr>
        <p:spPr>
          <a:xfrm>
            <a:off x="7239000" y="6172200"/>
            <a:ext cx="1828800" cy="584200"/>
          </a:xfrm>
          <a:prstGeom prst="rect">
            <a:avLst/>
          </a:prstGeom>
          <a:solidFill>
            <a:srgbClr val="FFFFFF"/>
          </a:solidFill>
          <a:ln>
            <a:noFill/>
          </a:ln>
        </p:spPr>
        <p:txBody>
          <a:bodyPr>
            <a:spAutoFit/>
          </a:bodyPr>
          <a:lstStyle/>
          <a:p>
            <a:pPr>
              <a:defRPr/>
            </a:pPr>
            <a:endParaRPr lang="en-US" sz="3200" dirty="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3944" r:id="rId1"/>
    <p:sldLayoutId id="2147483943" r:id="rId2"/>
    <p:sldLayoutId id="2147483942" r:id="rId3"/>
    <p:sldLayoutId id="2147483941" r:id="rId4"/>
    <p:sldLayoutId id="2147483940" r:id="rId5"/>
    <p:sldLayoutId id="2147483939" r:id="rId6"/>
    <p:sldLayoutId id="2147483938" r:id="rId7"/>
    <p:sldLayoutId id="2147483937" r:id="rId8"/>
    <p:sldLayoutId id="2147483936" r:id="rId9"/>
    <p:sldLayoutId id="2147483935" r:id="rId10"/>
    <p:sldLayoutId id="2147483934" r:id="rId11"/>
  </p:sldLayoutIdLst>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pitchFamily="34" charset="0"/>
        </a:defRPr>
      </a:lvl2pPr>
      <a:lvl3pPr algn="l" rtl="0" eaLnBrk="0" fontAlgn="base" hangingPunct="0">
        <a:spcBef>
          <a:spcPct val="0"/>
        </a:spcBef>
        <a:spcAft>
          <a:spcPct val="0"/>
        </a:spcAft>
        <a:defRPr sz="2800" b="1">
          <a:solidFill>
            <a:schemeClr val="bg1"/>
          </a:solidFill>
          <a:latin typeface="Arial" pitchFamily="34" charset="0"/>
        </a:defRPr>
      </a:lvl3pPr>
      <a:lvl4pPr algn="l" rtl="0" eaLnBrk="0" fontAlgn="base" hangingPunct="0">
        <a:spcBef>
          <a:spcPct val="0"/>
        </a:spcBef>
        <a:spcAft>
          <a:spcPct val="0"/>
        </a:spcAft>
        <a:defRPr sz="2800" b="1">
          <a:solidFill>
            <a:schemeClr val="bg1"/>
          </a:solidFill>
          <a:latin typeface="Arial" pitchFamily="34" charset="0"/>
        </a:defRPr>
      </a:lvl4pPr>
      <a:lvl5pPr algn="l" rtl="0" eaLnBrk="0" fontAlgn="base" hangingPunct="0">
        <a:spcBef>
          <a:spcPct val="0"/>
        </a:spcBef>
        <a:spcAft>
          <a:spcPct val="0"/>
        </a:spcAft>
        <a:defRPr sz="2800" b="1">
          <a:solidFill>
            <a:schemeClr val="bg1"/>
          </a:solidFill>
          <a:latin typeface="Arial" pitchFamily="34" charset="0"/>
        </a:defRPr>
      </a:lvl5pPr>
      <a:lvl6pPr marL="457200" algn="l" rtl="0" eaLnBrk="0" fontAlgn="base" hangingPunct="0">
        <a:spcBef>
          <a:spcPct val="0"/>
        </a:spcBef>
        <a:spcAft>
          <a:spcPct val="0"/>
        </a:spcAft>
        <a:defRPr sz="2800" b="1">
          <a:solidFill>
            <a:schemeClr val="bg1"/>
          </a:solidFill>
          <a:latin typeface="Arial" pitchFamily="34" charset="0"/>
        </a:defRPr>
      </a:lvl6pPr>
      <a:lvl7pPr marL="914400" algn="l" rtl="0" eaLnBrk="0" fontAlgn="base" hangingPunct="0">
        <a:spcBef>
          <a:spcPct val="0"/>
        </a:spcBef>
        <a:spcAft>
          <a:spcPct val="0"/>
        </a:spcAft>
        <a:defRPr sz="2800" b="1">
          <a:solidFill>
            <a:schemeClr val="bg1"/>
          </a:solidFill>
          <a:latin typeface="Arial" pitchFamily="34" charset="0"/>
        </a:defRPr>
      </a:lvl7pPr>
      <a:lvl8pPr marL="1371600" algn="l" rtl="0" eaLnBrk="0" fontAlgn="base" hangingPunct="0">
        <a:spcBef>
          <a:spcPct val="0"/>
        </a:spcBef>
        <a:spcAft>
          <a:spcPct val="0"/>
        </a:spcAft>
        <a:defRPr sz="2800" b="1">
          <a:solidFill>
            <a:schemeClr val="bg1"/>
          </a:solidFill>
          <a:latin typeface="Arial" pitchFamily="34" charset="0"/>
        </a:defRPr>
      </a:lvl8pPr>
      <a:lvl9pPr marL="1828800" algn="l" rtl="0" eaLnBrk="0" fontAlgn="base" hangingPunct="0">
        <a:spcBef>
          <a:spcPct val="0"/>
        </a:spcBef>
        <a:spcAft>
          <a:spcPct val="0"/>
        </a:spcAft>
        <a:defRPr sz="28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4781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4781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4781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extBox 6"/>
          <p:cNvSpPr txBox="1"/>
          <p:nvPr/>
        </p:nvSpPr>
        <p:spPr>
          <a:xfrm>
            <a:off x="7239000" y="6172200"/>
            <a:ext cx="1828800" cy="584200"/>
          </a:xfrm>
          <a:prstGeom prst="rect">
            <a:avLst/>
          </a:prstGeom>
          <a:solidFill>
            <a:srgbClr val="FFFFFF"/>
          </a:solidFill>
          <a:ln>
            <a:noFill/>
          </a:ln>
        </p:spPr>
        <p:txBody>
          <a:bodyPr>
            <a:spAutoFit/>
          </a:bodyPr>
          <a:lstStyle/>
          <a:p>
            <a:pPr>
              <a:defRPr/>
            </a:pPr>
            <a:endParaRPr lang="en-US" sz="3200" dirty="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3955" r:id="rId1"/>
    <p:sldLayoutId id="2147483954" r:id="rId2"/>
    <p:sldLayoutId id="2147483953" r:id="rId3"/>
    <p:sldLayoutId id="2147483952" r:id="rId4"/>
    <p:sldLayoutId id="2147483951" r:id="rId5"/>
    <p:sldLayoutId id="2147483950" r:id="rId6"/>
    <p:sldLayoutId id="2147483949" r:id="rId7"/>
    <p:sldLayoutId id="2147483948" r:id="rId8"/>
    <p:sldLayoutId id="2147483947" r:id="rId9"/>
    <p:sldLayoutId id="2147483946" r:id="rId10"/>
    <p:sldLayoutId id="2147483945" r:id="rId11"/>
  </p:sldLayoutIdLst>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pitchFamily="34" charset="0"/>
        </a:defRPr>
      </a:lvl2pPr>
      <a:lvl3pPr algn="l" rtl="0" eaLnBrk="0" fontAlgn="base" hangingPunct="0">
        <a:spcBef>
          <a:spcPct val="0"/>
        </a:spcBef>
        <a:spcAft>
          <a:spcPct val="0"/>
        </a:spcAft>
        <a:defRPr sz="2800" b="1">
          <a:solidFill>
            <a:schemeClr val="bg1"/>
          </a:solidFill>
          <a:latin typeface="Arial" pitchFamily="34" charset="0"/>
        </a:defRPr>
      </a:lvl3pPr>
      <a:lvl4pPr algn="l" rtl="0" eaLnBrk="0" fontAlgn="base" hangingPunct="0">
        <a:spcBef>
          <a:spcPct val="0"/>
        </a:spcBef>
        <a:spcAft>
          <a:spcPct val="0"/>
        </a:spcAft>
        <a:defRPr sz="2800" b="1">
          <a:solidFill>
            <a:schemeClr val="bg1"/>
          </a:solidFill>
          <a:latin typeface="Arial" pitchFamily="34" charset="0"/>
        </a:defRPr>
      </a:lvl4pPr>
      <a:lvl5pPr algn="l" rtl="0" eaLnBrk="0" fontAlgn="base" hangingPunct="0">
        <a:spcBef>
          <a:spcPct val="0"/>
        </a:spcBef>
        <a:spcAft>
          <a:spcPct val="0"/>
        </a:spcAft>
        <a:defRPr sz="2800" b="1">
          <a:solidFill>
            <a:schemeClr val="bg1"/>
          </a:solidFill>
          <a:latin typeface="Arial" pitchFamily="34" charset="0"/>
        </a:defRPr>
      </a:lvl5pPr>
      <a:lvl6pPr marL="457200" algn="l" rtl="0" eaLnBrk="0" fontAlgn="base" hangingPunct="0">
        <a:spcBef>
          <a:spcPct val="0"/>
        </a:spcBef>
        <a:spcAft>
          <a:spcPct val="0"/>
        </a:spcAft>
        <a:defRPr sz="2800" b="1">
          <a:solidFill>
            <a:schemeClr val="bg1"/>
          </a:solidFill>
          <a:latin typeface="Arial" pitchFamily="34" charset="0"/>
        </a:defRPr>
      </a:lvl6pPr>
      <a:lvl7pPr marL="914400" algn="l" rtl="0" eaLnBrk="0" fontAlgn="base" hangingPunct="0">
        <a:spcBef>
          <a:spcPct val="0"/>
        </a:spcBef>
        <a:spcAft>
          <a:spcPct val="0"/>
        </a:spcAft>
        <a:defRPr sz="2800" b="1">
          <a:solidFill>
            <a:schemeClr val="bg1"/>
          </a:solidFill>
          <a:latin typeface="Arial" pitchFamily="34" charset="0"/>
        </a:defRPr>
      </a:lvl7pPr>
      <a:lvl8pPr marL="1371600" algn="l" rtl="0" eaLnBrk="0" fontAlgn="base" hangingPunct="0">
        <a:spcBef>
          <a:spcPct val="0"/>
        </a:spcBef>
        <a:spcAft>
          <a:spcPct val="0"/>
        </a:spcAft>
        <a:defRPr sz="2800" b="1">
          <a:solidFill>
            <a:schemeClr val="bg1"/>
          </a:solidFill>
          <a:latin typeface="Arial" pitchFamily="34" charset="0"/>
        </a:defRPr>
      </a:lvl8pPr>
      <a:lvl9pPr marL="1828800" algn="l" rtl="0" eaLnBrk="0" fontAlgn="base" hangingPunct="0">
        <a:spcBef>
          <a:spcPct val="0"/>
        </a:spcBef>
        <a:spcAft>
          <a:spcPct val="0"/>
        </a:spcAft>
        <a:defRPr sz="28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6009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6009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6010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3966" r:id="rId1"/>
    <p:sldLayoutId id="2147483965" r:id="rId2"/>
    <p:sldLayoutId id="2147483964" r:id="rId3"/>
    <p:sldLayoutId id="2147483963" r:id="rId4"/>
    <p:sldLayoutId id="2147483962" r:id="rId5"/>
    <p:sldLayoutId id="2147483961" r:id="rId6"/>
    <p:sldLayoutId id="2147483960" r:id="rId7"/>
    <p:sldLayoutId id="2147483959" r:id="rId8"/>
    <p:sldLayoutId id="2147483958" r:id="rId9"/>
    <p:sldLayoutId id="2147483957" r:id="rId10"/>
    <p:sldLayoutId id="2147483956"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72386" name="Picture 22"/>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pic>
        <p:nvPicPr>
          <p:cNvPr id="272387" name="Picture 23" descr="250px-Broad_institute_logo"/>
          <p:cNvPicPr>
            <a:picLocks noChangeAspect="1" noChangeArrowheads="1"/>
          </p:cNvPicPr>
          <p:nvPr/>
        </p:nvPicPr>
        <p:blipFill>
          <a:blip r:embed="rId14" cstate="print"/>
          <a:srcRect/>
          <a:stretch>
            <a:fillRect/>
          </a:stretch>
        </p:blipFill>
        <p:spPr bwMode="auto">
          <a:xfrm>
            <a:off x="152400" y="6065838"/>
            <a:ext cx="1828800" cy="515937"/>
          </a:xfrm>
          <a:prstGeom prst="rect">
            <a:avLst/>
          </a:prstGeom>
          <a:noFill/>
          <a:ln w="9525">
            <a:noFill/>
            <a:miter lim="800000"/>
            <a:headEnd/>
            <a:tailEnd/>
          </a:ln>
        </p:spPr>
      </p:pic>
      <p:pic>
        <p:nvPicPr>
          <p:cNvPr id="272388" name="Picture 24" descr="DHHS_Logo_small"/>
          <p:cNvPicPr>
            <a:picLocks noChangeAspect="1" noChangeArrowheads="1"/>
          </p:cNvPicPr>
          <p:nvPr/>
        </p:nvPicPr>
        <p:blipFill>
          <a:blip r:embed="rId15" cstate="print"/>
          <a:srcRect/>
          <a:stretch>
            <a:fillRect/>
          </a:stretch>
        </p:blipFill>
        <p:spPr bwMode="auto">
          <a:xfrm>
            <a:off x="6553200" y="5981700"/>
            <a:ext cx="614363" cy="622300"/>
          </a:xfrm>
          <a:prstGeom prst="rect">
            <a:avLst/>
          </a:prstGeom>
          <a:noFill/>
          <a:ln w="9525">
            <a:noFill/>
            <a:miter lim="800000"/>
            <a:headEnd/>
            <a:tailEnd/>
          </a:ln>
        </p:spPr>
      </p:pic>
      <p:pic>
        <p:nvPicPr>
          <p:cNvPr id="272389" name="Picture 25" descr="NIHLOGO"/>
          <p:cNvPicPr>
            <a:picLocks noChangeAspect="1" noChangeArrowheads="1"/>
          </p:cNvPicPr>
          <p:nvPr/>
        </p:nvPicPr>
        <p:blipFill>
          <a:blip r:embed="rId16" cstate="print"/>
          <a:srcRect/>
          <a:stretch>
            <a:fillRect/>
          </a:stretch>
        </p:blipFill>
        <p:spPr bwMode="auto">
          <a:xfrm>
            <a:off x="7353300" y="5983288"/>
            <a:ext cx="609600" cy="608012"/>
          </a:xfrm>
          <a:prstGeom prst="rect">
            <a:avLst/>
          </a:prstGeom>
          <a:noFill/>
          <a:ln w="9525">
            <a:noFill/>
            <a:miter lim="800000"/>
            <a:headEnd/>
            <a:tailEnd/>
          </a:ln>
        </p:spPr>
      </p:pic>
      <p:sp>
        <p:nvSpPr>
          <p:cNvPr id="10" name="Rectangle 26"/>
          <p:cNvSpPr>
            <a:spLocks noChangeArrowheads="1"/>
          </p:cNvSpPr>
          <p:nvPr/>
        </p:nvSpPr>
        <p:spPr bwMode="auto">
          <a:xfrm>
            <a:off x="0" y="5715000"/>
            <a:ext cx="9144000" cy="990600"/>
          </a:xfrm>
          <a:prstGeom prst="rect">
            <a:avLst/>
          </a:prstGeom>
          <a:solidFill>
            <a:schemeClr val="bg1"/>
          </a:solidFill>
          <a:ln w="9525">
            <a:noFill/>
            <a:miter lim="800000"/>
            <a:headEnd/>
            <a:tailEnd/>
          </a:ln>
          <a:effectLst/>
        </p:spPr>
        <p:txBody>
          <a:bodyPr wrap="none" anchor="ctr"/>
          <a:lstStyle/>
          <a:p>
            <a:pPr>
              <a:defRPr/>
            </a:pPr>
            <a:endParaRPr lang="en-US">
              <a:latin typeface="Arial" charset="0"/>
              <a:ea typeface="+mn-ea"/>
              <a:cs typeface="+mn-cs"/>
            </a:endParaRPr>
          </a:p>
        </p:txBody>
      </p:sp>
      <p:sp>
        <p:nvSpPr>
          <p:cNvPr id="27239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239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77" r:id="rId1"/>
    <p:sldLayoutId id="2147483976" r:id="rId2"/>
    <p:sldLayoutId id="2147483975" r:id="rId3"/>
    <p:sldLayoutId id="2147483974" r:id="rId4"/>
    <p:sldLayoutId id="2147483973" r:id="rId5"/>
    <p:sldLayoutId id="2147483972" r:id="rId6"/>
    <p:sldLayoutId id="2147483971" r:id="rId7"/>
    <p:sldLayoutId id="2147483970" r:id="rId8"/>
    <p:sldLayoutId id="2147483969" r:id="rId9"/>
    <p:sldLayoutId id="2147483968" r:id="rId10"/>
    <p:sldLayoutId id="2147483967"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8467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a:ea typeface="+mn-ea"/>
              <a:cs typeface="+mn-cs"/>
            </a:endParaRPr>
          </a:p>
        </p:txBody>
      </p:sp>
      <p:sp>
        <p:nvSpPr>
          <p:cNvPr id="284676"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4677"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Date Placeholder 1"/>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spcBef>
                <a:spcPct val="0"/>
              </a:spcBef>
              <a:defRPr sz="1800">
                <a:solidFill>
                  <a:srgbClr val="000000"/>
                </a:solidFill>
                <a:ea typeface="+mn-ea"/>
                <a:cs typeface="+mn-cs"/>
              </a:defRPr>
            </a:lvl1pPr>
          </a:lstStyle>
          <a:p>
            <a:pPr>
              <a:defRPr/>
            </a:pPr>
            <a:endParaRPr lang="en-US"/>
          </a:p>
        </p:txBody>
      </p:sp>
      <p:sp>
        <p:nvSpPr>
          <p:cNvPr id="7" name="Footer Placeholder 2"/>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spcBef>
                <a:spcPct val="0"/>
              </a:spcBef>
              <a:defRPr sz="1800">
                <a:solidFill>
                  <a:srgbClr val="000000"/>
                </a:solidFill>
                <a:ea typeface="+mn-ea"/>
                <a:cs typeface="+mn-cs"/>
              </a:defRPr>
            </a:lvl1pPr>
          </a:lstStyle>
          <a:p>
            <a:pPr>
              <a:defRPr/>
            </a:pPr>
            <a:endParaRPr lang="en-US"/>
          </a:p>
        </p:txBody>
      </p:sp>
      <p:sp>
        <p:nvSpPr>
          <p:cNvPr id="8" name="Slide Number Placeholder 3"/>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spcBef>
                <a:spcPct val="0"/>
              </a:spcBef>
              <a:defRPr sz="1800">
                <a:solidFill>
                  <a:srgbClr val="000000"/>
                </a:solidFill>
                <a:ea typeface="+mn-ea"/>
                <a:cs typeface="+mn-cs"/>
              </a:defRPr>
            </a:lvl1pPr>
          </a:lstStyle>
          <a:p>
            <a:pPr>
              <a:defRPr/>
            </a:pPr>
            <a:fld id="{4ED12C01-685B-492F-B1DC-7F575318482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88" r:id="rId1"/>
    <p:sldLayoutId id="2147483987" r:id="rId2"/>
    <p:sldLayoutId id="2147483986" r:id="rId3"/>
    <p:sldLayoutId id="2147483985" r:id="rId4"/>
    <p:sldLayoutId id="2147483984" r:id="rId5"/>
    <p:sldLayoutId id="2147483983" r:id="rId6"/>
    <p:sldLayoutId id="2147483982" r:id="rId7"/>
    <p:sldLayoutId id="2147483981" r:id="rId8"/>
    <p:sldLayoutId id="2147483980" r:id="rId9"/>
    <p:sldLayoutId id="2147483979" r:id="rId10"/>
    <p:sldLayoutId id="2147483978"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6962" name="Picture 2"/>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96963" name="Rectangle 3"/>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96964" name="Rectangle 4"/>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505" r:id="rId1"/>
    <p:sldLayoutId id="2147483998" r:id="rId2"/>
    <p:sldLayoutId id="2147483997" r:id="rId3"/>
    <p:sldLayoutId id="2147483996" r:id="rId4"/>
    <p:sldLayoutId id="2147483995" r:id="rId5"/>
    <p:sldLayoutId id="2147483994" r:id="rId6"/>
    <p:sldLayoutId id="2147483993" r:id="rId7"/>
    <p:sldLayoutId id="2147483992" r:id="rId8"/>
    <p:sldLayoutId id="2147483991" r:id="rId9"/>
    <p:sldLayoutId id="2147483990" r:id="rId10"/>
    <p:sldLayoutId id="2147483989" r:id="rId11"/>
  </p:sldLayoutIdLst>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pitchFamily="34" charset="0"/>
        </a:defRPr>
      </a:lvl2pPr>
      <a:lvl3pPr algn="l" rtl="0" eaLnBrk="0" fontAlgn="base" hangingPunct="0">
        <a:spcBef>
          <a:spcPct val="0"/>
        </a:spcBef>
        <a:spcAft>
          <a:spcPct val="0"/>
        </a:spcAft>
        <a:defRPr sz="2800" b="1">
          <a:solidFill>
            <a:schemeClr val="bg1"/>
          </a:solidFill>
          <a:latin typeface="Arial" pitchFamily="34" charset="0"/>
        </a:defRPr>
      </a:lvl3pPr>
      <a:lvl4pPr algn="l" rtl="0" eaLnBrk="0" fontAlgn="base" hangingPunct="0">
        <a:spcBef>
          <a:spcPct val="0"/>
        </a:spcBef>
        <a:spcAft>
          <a:spcPct val="0"/>
        </a:spcAft>
        <a:defRPr sz="2800" b="1">
          <a:solidFill>
            <a:schemeClr val="bg1"/>
          </a:solidFill>
          <a:latin typeface="Arial" pitchFamily="34" charset="0"/>
        </a:defRPr>
      </a:lvl4pPr>
      <a:lvl5pPr algn="l" rtl="0" eaLnBrk="0" fontAlgn="base" hangingPunct="0">
        <a:spcBef>
          <a:spcPct val="0"/>
        </a:spcBef>
        <a:spcAft>
          <a:spcPct val="0"/>
        </a:spcAft>
        <a:defRPr sz="2800" b="1">
          <a:solidFill>
            <a:schemeClr val="bg1"/>
          </a:solidFill>
          <a:latin typeface="Arial" pitchFamily="34" charset="0"/>
        </a:defRPr>
      </a:lvl5pPr>
      <a:lvl6pPr marL="457200" algn="l" rtl="0" fontAlgn="base">
        <a:spcBef>
          <a:spcPct val="0"/>
        </a:spcBef>
        <a:spcAft>
          <a:spcPct val="0"/>
        </a:spcAft>
        <a:defRPr sz="2800" b="1">
          <a:solidFill>
            <a:schemeClr val="bg1"/>
          </a:solidFill>
          <a:latin typeface="Arial" pitchFamily="34" charset="0"/>
        </a:defRPr>
      </a:lvl6pPr>
      <a:lvl7pPr marL="914400" algn="l" rtl="0" fontAlgn="base">
        <a:spcBef>
          <a:spcPct val="0"/>
        </a:spcBef>
        <a:spcAft>
          <a:spcPct val="0"/>
        </a:spcAft>
        <a:defRPr sz="2800" b="1">
          <a:solidFill>
            <a:schemeClr val="bg1"/>
          </a:solidFill>
          <a:latin typeface="Arial" pitchFamily="34" charset="0"/>
        </a:defRPr>
      </a:lvl7pPr>
      <a:lvl8pPr marL="1371600" algn="l" rtl="0" fontAlgn="base">
        <a:spcBef>
          <a:spcPct val="0"/>
        </a:spcBef>
        <a:spcAft>
          <a:spcPct val="0"/>
        </a:spcAft>
        <a:defRPr sz="2800" b="1">
          <a:solidFill>
            <a:schemeClr val="bg1"/>
          </a:solidFill>
          <a:latin typeface="Arial" pitchFamily="34" charset="0"/>
        </a:defRPr>
      </a:lvl8pPr>
      <a:lvl9pPr marL="1828800" algn="l" rtl="0" fontAlgn="base">
        <a:spcBef>
          <a:spcPct val="0"/>
        </a:spcBef>
        <a:spcAft>
          <a:spcPct val="0"/>
        </a:spcAft>
        <a:defRPr sz="28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a:solidFill>
            <a:schemeClr val="tx1"/>
          </a:solidFill>
          <a:latin typeface="+mn-lt"/>
        </a:defRPr>
      </a:lvl2pPr>
      <a:lvl3pPr marL="1143000" indent="-228600" algn="l" rtl="0" eaLnBrk="0" fontAlgn="base" hangingPunct="0">
        <a:spcBef>
          <a:spcPct val="20000"/>
        </a:spcBef>
        <a:spcAft>
          <a:spcPct val="0"/>
        </a:spcAft>
        <a:buClr>
          <a:srgbClr val="003399"/>
        </a:buClr>
        <a:buChar char="•"/>
        <a:defRPr>
          <a:solidFill>
            <a:schemeClr val="tx1"/>
          </a:solidFill>
          <a:latin typeface="+mn-lt"/>
        </a:defRPr>
      </a:lvl3pPr>
      <a:lvl4pPr marL="1600200" indent="-228600" algn="l" rtl="0" eaLnBrk="0" fontAlgn="base" hangingPunct="0">
        <a:spcBef>
          <a:spcPct val="20000"/>
        </a:spcBef>
        <a:spcAft>
          <a:spcPct val="0"/>
        </a:spcAft>
        <a:buClr>
          <a:srgbClr val="003399"/>
        </a:buClr>
        <a:buChar char="•"/>
        <a:defRPr>
          <a:solidFill>
            <a:schemeClr val="tx1"/>
          </a:solidFill>
          <a:latin typeface="+mn-lt"/>
        </a:defRPr>
      </a:lvl4pPr>
      <a:lvl5pPr marL="2057400" indent="-228600" algn="l" rtl="0" eaLnBrk="0" fontAlgn="base" hangingPunct="0">
        <a:spcBef>
          <a:spcPct val="20000"/>
        </a:spcBef>
        <a:spcAft>
          <a:spcPct val="0"/>
        </a:spcAft>
        <a:buClr>
          <a:srgbClr val="003399"/>
        </a:buClr>
        <a:buChar char="•"/>
        <a:defRPr>
          <a:solidFill>
            <a:schemeClr val="tx1"/>
          </a:solidFill>
          <a:latin typeface="+mn-lt"/>
        </a:defRPr>
      </a:lvl5pPr>
      <a:lvl6pPr marL="2514600" indent="-228600" algn="l" rtl="0" fontAlgn="base">
        <a:spcBef>
          <a:spcPct val="20000"/>
        </a:spcBef>
        <a:spcAft>
          <a:spcPct val="0"/>
        </a:spcAft>
        <a:buClr>
          <a:srgbClr val="003399"/>
        </a:buClr>
        <a:buChar char="•"/>
        <a:defRPr>
          <a:solidFill>
            <a:schemeClr val="tx1"/>
          </a:solidFill>
          <a:latin typeface="+mn-lt"/>
        </a:defRPr>
      </a:lvl6pPr>
      <a:lvl7pPr marL="2971800" indent="-228600" algn="l" rtl="0" fontAlgn="base">
        <a:spcBef>
          <a:spcPct val="20000"/>
        </a:spcBef>
        <a:spcAft>
          <a:spcPct val="0"/>
        </a:spcAft>
        <a:buClr>
          <a:srgbClr val="003399"/>
        </a:buClr>
        <a:buChar char="•"/>
        <a:defRPr>
          <a:solidFill>
            <a:schemeClr val="tx1"/>
          </a:solidFill>
          <a:latin typeface="+mn-lt"/>
        </a:defRPr>
      </a:lvl7pPr>
      <a:lvl8pPr marL="3429000" indent="-228600" algn="l" rtl="0" fontAlgn="base">
        <a:spcBef>
          <a:spcPct val="20000"/>
        </a:spcBef>
        <a:spcAft>
          <a:spcPct val="0"/>
        </a:spcAft>
        <a:buClr>
          <a:srgbClr val="003399"/>
        </a:buClr>
        <a:buChar char="•"/>
        <a:defRPr>
          <a:solidFill>
            <a:schemeClr val="tx1"/>
          </a:solidFill>
          <a:latin typeface="+mn-lt"/>
        </a:defRPr>
      </a:lvl8pPr>
      <a:lvl9pPr marL="3886200" indent="-228600" algn="l" rtl="0" fontAlgn="base">
        <a:spcBef>
          <a:spcPct val="20000"/>
        </a:spcBef>
        <a:spcAft>
          <a:spcPct val="0"/>
        </a:spcAft>
        <a:buClr>
          <a:srgbClr val="003399"/>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925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0925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925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4009" r:id="rId1"/>
    <p:sldLayoutId id="2147484008" r:id="rId2"/>
    <p:sldLayoutId id="2147484007" r:id="rId3"/>
    <p:sldLayoutId id="2147484006" r:id="rId4"/>
    <p:sldLayoutId id="2147484005" r:id="rId5"/>
    <p:sldLayoutId id="2147484004" r:id="rId6"/>
    <p:sldLayoutId id="2147484003" r:id="rId7"/>
    <p:sldLayoutId id="2147484002" r:id="rId8"/>
    <p:sldLayoutId id="2147484001" r:id="rId9"/>
    <p:sldLayoutId id="2147484000" r:id="rId10"/>
    <p:sldLayoutId id="2147483999"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2153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2153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2154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4020" r:id="rId1"/>
    <p:sldLayoutId id="2147484019" r:id="rId2"/>
    <p:sldLayoutId id="2147484018" r:id="rId3"/>
    <p:sldLayoutId id="2147484017" r:id="rId4"/>
    <p:sldLayoutId id="2147484016" r:id="rId5"/>
    <p:sldLayoutId id="2147484015" r:id="rId6"/>
    <p:sldLayoutId id="2147484014" r:id="rId7"/>
    <p:sldLayoutId id="2147484013" r:id="rId8"/>
    <p:sldLayoutId id="2147484012" r:id="rId9"/>
    <p:sldLayoutId id="2147484011" r:id="rId10"/>
    <p:sldLayoutId id="2147484010"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3382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3382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3382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defTabSz="457200">
              <a:defRPr/>
            </a:pPr>
            <a:endParaRPr lang="en-US" sz="1800">
              <a:solidFill>
                <a:srgbClr val="000000"/>
              </a:solidFill>
              <a:latin typeface="Arial" pitchFamily="-105" charset="0"/>
              <a:ea typeface="ＭＳ Ｐゴシック" pitchFamily="-105" charset="-128"/>
              <a:cs typeface="ＭＳ Ｐゴシック" pitchFamily="-105" charset="-128"/>
            </a:endParaRPr>
          </a:p>
        </p:txBody>
      </p:sp>
    </p:spTree>
  </p:cSld>
  <p:clrMap bg1="lt1" tx1="dk1" bg2="lt2" tx2="dk2" accent1="accent1" accent2="accent2" accent3="accent3" accent4="accent4" accent5="accent5" accent6="accent6" hlink="hlink" folHlink="folHlink"/>
  <p:sldLayoutIdLst>
    <p:sldLayoutId id="2147484031" r:id="rId1"/>
    <p:sldLayoutId id="2147484030" r:id="rId2"/>
    <p:sldLayoutId id="2147484029" r:id="rId3"/>
    <p:sldLayoutId id="2147484028" r:id="rId4"/>
    <p:sldLayoutId id="2147484027" r:id="rId5"/>
    <p:sldLayoutId id="2147484026" r:id="rId6"/>
    <p:sldLayoutId id="2147484025" r:id="rId7"/>
    <p:sldLayoutId id="2147484024" r:id="rId8"/>
    <p:sldLayoutId id="2147484023" r:id="rId9"/>
    <p:sldLayoutId id="2147484022" r:id="rId10"/>
    <p:sldLayoutId id="2147484021"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4611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4611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4611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042" r:id="rId1"/>
    <p:sldLayoutId id="2147484041" r:id="rId2"/>
    <p:sldLayoutId id="2147484040" r:id="rId3"/>
    <p:sldLayoutId id="2147484039" r:id="rId4"/>
    <p:sldLayoutId id="2147484038" r:id="rId5"/>
    <p:sldLayoutId id="2147484037" r:id="rId6"/>
    <p:sldLayoutId id="2147484036" r:id="rId7"/>
    <p:sldLayoutId id="2147484035" r:id="rId8"/>
    <p:sldLayoutId id="2147484034" r:id="rId9"/>
    <p:sldLayoutId id="2147484033" r:id="rId10"/>
    <p:sldLayoutId id="2147484032"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662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662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662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757" r:id="rId1"/>
    <p:sldLayoutId id="2147483756" r:id="rId2"/>
    <p:sldLayoutId id="2147483755" r:id="rId3"/>
    <p:sldLayoutId id="2147483754" r:id="rId4"/>
    <p:sldLayoutId id="2147483753" r:id="rId5"/>
    <p:sldLayoutId id="2147483752" r:id="rId6"/>
    <p:sldLayoutId id="2147483751" r:id="rId7"/>
    <p:sldLayoutId id="2147483750" r:id="rId8"/>
    <p:sldLayoutId id="2147483749" r:id="rId9"/>
    <p:sldLayoutId id="2147483748" r:id="rId10"/>
    <p:sldLayoutId id="2147483747"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5840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5840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5840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053" r:id="rId1"/>
    <p:sldLayoutId id="2147484052" r:id="rId2"/>
    <p:sldLayoutId id="2147484051" r:id="rId3"/>
    <p:sldLayoutId id="2147484050" r:id="rId4"/>
    <p:sldLayoutId id="2147484049" r:id="rId5"/>
    <p:sldLayoutId id="2147484048" r:id="rId6"/>
    <p:sldLayoutId id="2147484047" r:id="rId7"/>
    <p:sldLayoutId id="2147484046" r:id="rId8"/>
    <p:sldLayoutId id="2147484045" r:id="rId9"/>
    <p:sldLayoutId id="2147484044" r:id="rId10"/>
    <p:sldLayoutId id="2147484043"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7069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7069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7069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064" r:id="rId1"/>
    <p:sldLayoutId id="2147484063" r:id="rId2"/>
    <p:sldLayoutId id="2147484062" r:id="rId3"/>
    <p:sldLayoutId id="2147484061" r:id="rId4"/>
    <p:sldLayoutId id="2147484060" r:id="rId5"/>
    <p:sldLayoutId id="2147484059" r:id="rId6"/>
    <p:sldLayoutId id="2147484058" r:id="rId7"/>
    <p:sldLayoutId id="2147484057" r:id="rId8"/>
    <p:sldLayoutId id="2147484056" r:id="rId9"/>
    <p:sldLayoutId id="2147484055" r:id="rId10"/>
    <p:sldLayoutId id="2147484054"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8297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8297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8298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075" r:id="rId1"/>
    <p:sldLayoutId id="2147484074" r:id="rId2"/>
    <p:sldLayoutId id="2147484073" r:id="rId3"/>
    <p:sldLayoutId id="2147484072" r:id="rId4"/>
    <p:sldLayoutId id="2147484071" r:id="rId5"/>
    <p:sldLayoutId id="2147484070" r:id="rId6"/>
    <p:sldLayoutId id="2147484069" r:id="rId7"/>
    <p:sldLayoutId id="2147484068" r:id="rId8"/>
    <p:sldLayoutId id="2147484067" r:id="rId9"/>
    <p:sldLayoutId id="2147484066" r:id="rId10"/>
    <p:sldLayoutId id="2147484065"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9526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9526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9526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a:ea typeface="+mn-ea"/>
              <a:cs typeface="+mn-cs"/>
            </a:endParaRPr>
          </a:p>
        </p:txBody>
      </p:sp>
    </p:spTree>
  </p:cSld>
  <p:clrMap bg1="lt1" tx1="dk1" bg2="lt2" tx2="dk2" accent1="accent1" accent2="accent2" accent3="accent3" accent4="accent4" accent5="accent5" accent6="accent6" hlink="hlink" folHlink="folHlink"/>
  <p:sldLayoutIdLst>
    <p:sldLayoutId id="2147484086" r:id="rId1"/>
    <p:sldLayoutId id="2147484085" r:id="rId2"/>
    <p:sldLayoutId id="2147484084" r:id="rId3"/>
    <p:sldLayoutId id="2147484083" r:id="rId4"/>
    <p:sldLayoutId id="2147484082" r:id="rId5"/>
    <p:sldLayoutId id="2147484081" r:id="rId6"/>
    <p:sldLayoutId id="2147484080" r:id="rId7"/>
    <p:sldLayoutId id="2147484079" r:id="rId8"/>
    <p:sldLayoutId id="2147484078" r:id="rId9"/>
    <p:sldLayoutId id="2147484077" r:id="rId10"/>
    <p:sldLayoutId id="2147484076" r:id="rId11"/>
  </p:sldLayoutIdLst>
  <p:hf sldNum="0" hdr="0" ftr="0" dt="0"/>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755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40755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755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4097" r:id="rId1"/>
    <p:sldLayoutId id="2147484096" r:id="rId2"/>
    <p:sldLayoutId id="2147484095" r:id="rId3"/>
    <p:sldLayoutId id="2147484094" r:id="rId4"/>
    <p:sldLayoutId id="2147484093" r:id="rId5"/>
    <p:sldLayoutId id="2147484092" r:id="rId6"/>
    <p:sldLayoutId id="2147484091" r:id="rId7"/>
    <p:sldLayoutId id="2147484090" r:id="rId8"/>
    <p:sldLayoutId id="2147484089" r:id="rId9"/>
    <p:sldLayoutId id="2147484088" r:id="rId10"/>
    <p:sldLayoutId id="2147484087"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1984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41984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984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108" r:id="rId1"/>
    <p:sldLayoutId id="2147484107" r:id="rId2"/>
    <p:sldLayoutId id="2147484106" r:id="rId3"/>
    <p:sldLayoutId id="2147484105" r:id="rId4"/>
    <p:sldLayoutId id="2147484104" r:id="rId5"/>
    <p:sldLayoutId id="2147484103" r:id="rId6"/>
    <p:sldLayoutId id="2147484102" r:id="rId7"/>
    <p:sldLayoutId id="2147484101" r:id="rId8"/>
    <p:sldLayoutId id="2147484100" r:id="rId9"/>
    <p:sldLayoutId id="2147484099" r:id="rId10"/>
    <p:sldLayoutId id="2147484098"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3213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43213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3213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119" r:id="rId1"/>
    <p:sldLayoutId id="2147484118" r:id="rId2"/>
    <p:sldLayoutId id="2147484117" r:id="rId3"/>
    <p:sldLayoutId id="2147484116" r:id="rId4"/>
    <p:sldLayoutId id="2147484115" r:id="rId5"/>
    <p:sldLayoutId id="2147484114" r:id="rId6"/>
    <p:sldLayoutId id="2147484113" r:id="rId7"/>
    <p:sldLayoutId id="2147484112" r:id="rId8"/>
    <p:sldLayoutId id="2147484111" r:id="rId9"/>
    <p:sldLayoutId id="2147484110" r:id="rId10"/>
    <p:sldLayoutId id="2147484109"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4441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44441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442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130" r:id="rId1"/>
    <p:sldLayoutId id="2147484129" r:id="rId2"/>
    <p:sldLayoutId id="2147484128" r:id="rId3"/>
    <p:sldLayoutId id="2147484127" r:id="rId4"/>
    <p:sldLayoutId id="2147484126" r:id="rId5"/>
    <p:sldLayoutId id="2147484125" r:id="rId6"/>
    <p:sldLayoutId id="2147484124" r:id="rId7"/>
    <p:sldLayoutId id="2147484123" r:id="rId8"/>
    <p:sldLayoutId id="2147484122" r:id="rId9"/>
    <p:sldLayoutId id="2147484121" r:id="rId10"/>
    <p:sldLayoutId id="2147484120"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5670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45670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5670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a:ea typeface="+mn-ea"/>
              <a:cs typeface="+mn-cs"/>
            </a:endParaRPr>
          </a:p>
        </p:txBody>
      </p:sp>
    </p:spTree>
  </p:cSld>
  <p:clrMap bg1="lt1" tx1="dk1" bg2="lt2" tx2="dk2" accent1="accent1" accent2="accent2" accent3="accent3" accent4="accent4" accent5="accent5" accent6="accent6" hlink="hlink" folHlink="folHlink"/>
  <p:sldLayoutIdLst>
    <p:sldLayoutId id="2147484141" r:id="rId1"/>
    <p:sldLayoutId id="2147484140" r:id="rId2"/>
    <p:sldLayoutId id="2147484139" r:id="rId3"/>
    <p:sldLayoutId id="2147484138" r:id="rId4"/>
    <p:sldLayoutId id="2147484137" r:id="rId5"/>
    <p:sldLayoutId id="2147484136" r:id="rId6"/>
    <p:sldLayoutId id="2147484135" r:id="rId7"/>
    <p:sldLayoutId id="2147484134" r:id="rId8"/>
    <p:sldLayoutId id="2147484133" r:id="rId9"/>
    <p:sldLayoutId id="2147484132" r:id="rId10"/>
    <p:sldLayoutId id="2147484131"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68994"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68995"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65" charset="0"/>
              <a:ea typeface="+mn-ea"/>
              <a:cs typeface="+mn-cs"/>
            </a:endParaRPr>
          </a:p>
        </p:txBody>
      </p:sp>
      <p:pic>
        <p:nvPicPr>
          <p:cNvPr id="468997" name="Picture 2" descr="inside"/>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52" r:id="rId1"/>
    <p:sldLayoutId id="2147484151" r:id="rId2"/>
    <p:sldLayoutId id="2147484150" r:id="rId3"/>
    <p:sldLayoutId id="2147484149" r:id="rId4"/>
    <p:sldLayoutId id="2147484148" r:id="rId5"/>
    <p:sldLayoutId id="2147484147" r:id="rId6"/>
    <p:sldLayoutId id="2147484146" r:id="rId7"/>
    <p:sldLayoutId id="2147484145" r:id="rId8"/>
    <p:sldLayoutId id="2147484144" r:id="rId9"/>
    <p:sldLayoutId id="2147484143" r:id="rId10"/>
    <p:sldLayoutId id="2147484142" r:id="rId11"/>
  </p:sldLayoutIdLst>
  <p:transition/>
  <p:timing>
    <p:tnLst>
      <p:par>
        <p:cTn id="1" dur="indefinite" restart="never" nodeType="tmRoot"/>
      </p:par>
    </p:tnLst>
  </p:timing>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0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891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891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891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defTabSz="457200">
              <a:defRPr/>
            </a:pPr>
            <a:endParaRPr lang="en-US" sz="1800">
              <a:solidFill>
                <a:srgbClr val="000000"/>
              </a:solidFill>
              <a:latin typeface="Arial" pitchFamily="-105" charset="0"/>
              <a:ea typeface="ＭＳ Ｐゴシック" pitchFamily="-105" charset="-128"/>
              <a:cs typeface="ＭＳ Ｐゴシック" pitchFamily="-105" charset="-128"/>
            </a:endParaRPr>
          </a:p>
        </p:txBody>
      </p:sp>
    </p:spTree>
  </p:cSld>
  <p:clrMap bg1="lt1" tx1="dk1" bg2="lt2" tx2="dk2" accent1="accent1" accent2="accent2" accent3="accent3" accent4="accent4" accent5="accent5" accent6="accent6" hlink="hlink" folHlink="folHlink"/>
  <p:sldLayoutIdLst>
    <p:sldLayoutId id="2147483768" r:id="rId1"/>
    <p:sldLayoutId id="2147483767" r:id="rId2"/>
    <p:sldLayoutId id="2147483766" r:id="rId3"/>
    <p:sldLayoutId id="2147483765" r:id="rId4"/>
    <p:sldLayoutId id="2147483764" r:id="rId5"/>
    <p:sldLayoutId id="2147483763" r:id="rId6"/>
    <p:sldLayoutId id="2147483762" r:id="rId7"/>
    <p:sldLayoutId id="2147483761" r:id="rId8"/>
    <p:sldLayoutId id="2147483760" r:id="rId9"/>
    <p:sldLayoutId id="2147483759" r:id="rId10"/>
    <p:sldLayoutId id="2147483758"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8128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48128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8128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163" r:id="rId1"/>
    <p:sldLayoutId id="2147484162" r:id="rId2"/>
    <p:sldLayoutId id="2147484161" r:id="rId3"/>
    <p:sldLayoutId id="2147484160" r:id="rId4"/>
    <p:sldLayoutId id="2147484159" r:id="rId5"/>
    <p:sldLayoutId id="2147484158" r:id="rId6"/>
    <p:sldLayoutId id="2147484157" r:id="rId7"/>
    <p:sldLayoutId id="2147484156" r:id="rId8"/>
    <p:sldLayoutId id="2147484155" r:id="rId9"/>
    <p:sldLayoutId id="2147484154" r:id="rId10"/>
    <p:sldLayoutId id="2147484153"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9357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49357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9357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4174" r:id="rId1"/>
    <p:sldLayoutId id="2147484173" r:id="rId2"/>
    <p:sldLayoutId id="2147484172" r:id="rId3"/>
    <p:sldLayoutId id="2147484171" r:id="rId4"/>
    <p:sldLayoutId id="2147484170" r:id="rId5"/>
    <p:sldLayoutId id="2147484169" r:id="rId6"/>
    <p:sldLayoutId id="2147484168" r:id="rId7"/>
    <p:sldLayoutId id="2147484167" r:id="rId8"/>
    <p:sldLayoutId id="2147484166" r:id="rId9"/>
    <p:sldLayoutId id="2147484165" r:id="rId10"/>
    <p:sldLayoutId id="2147484164"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585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50585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0586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185" r:id="rId1"/>
    <p:sldLayoutId id="2147484184" r:id="rId2"/>
    <p:sldLayoutId id="2147484183" r:id="rId3"/>
    <p:sldLayoutId id="2147484182" r:id="rId4"/>
    <p:sldLayoutId id="2147484181" r:id="rId5"/>
    <p:sldLayoutId id="2147484180" r:id="rId6"/>
    <p:sldLayoutId id="2147484179" r:id="rId7"/>
    <p:sldLayoutId id="2147484178" r:id="rId8"/>
    <p:sldLayoutId id="2147484177" r:id="rId9"/>
    <p:sldLayoutId id="2147484176" r:id="rId10"/>
    <p:sldLayoutId id="2147484175"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814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51814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814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196" r:id="rId1"/>
    <p:sldLayoutId id="2147484195" r:id="rId2"/>
    <p:sldLayoutId id="2147484194" r:id="rId3"/>
    <p:sldLayoutId id="2147484193" r:id="rId4"/>
    <p:sldLayoutId id="2147484192" r:id="rId5"/>
    <p:sldLayoutId id="2147484191" r:id="rId6"/>
    <p:sldLayoutId id="2147484190" r:id="rId7"/>
    <p:sldLayoutId id="2147484189" r:id="rId8"/>
    <p:sldLayoutId id="2147484188" r:id="rId9"/>
    <p:sldLayoutId id="2147484187" r:id="rId10"/>
    <p:sldLayoutId id="2147484186"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3043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53043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3043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extBox 6"/>
          <p:cNvSpPr txBox="1"/>
          <p:nvPr/>
        </p:nvSpPr>
        <p:spPr>
          <a:xfrm>
            <a:off x="7239000" y="6172200"/>
            <a:ext cx="1828800" cy="584200"/>
          </a:xfrm>
          <a:prstGeom prst="rect">
            <a:avLst/>
          </a:prstGeom>
          <a:solidFill>
            <a:srgbClr val="FFFFFF"/>
          </a:solidFill>
          <a:ln>
            <a:noFill/>
          </a:ln>
        </p:spPr>
        <p:txBody>
          <a:bodyPr>
            <a:spAutoFit/>
          </a:bodyPr>
          <a:lstStyle/>
          <a:p>
            <a:pPr>
              <a:defRPr/>
            </a:pPr>
            <a:endParaRPr lang="en-US" sz="3200" dirty="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207" r:id="rId1"/>
    <p:sldLayoutId id="2147484206" r:id="rId2"/>
    <p:sldLayoutId id="2147484205" r:id="rId3"/>
    <p:sldLayoutId id="2147484204" r:id="rId4"/>
    <p:sldLayoutId id="2147484203" r:id="rId5"/>
    <p:sldLayoutId id="2147484202" r:id="rId6"/>
    <p:sldLayoutId id="2147484201" r:id="rId7"/>
    <p:sldLayoutId id="2147484200" r:id="rId8"/>
    <p:sldLayoutId id="2147484199" r:id="rId9"/>
    <p:sldLayoutId id="2147484198" r:id="rId10"/>
    <p:sldLayoutId id="2147484197" r:id="rId11"/>
  </p:sldLayoutIdLst>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pitchFamily="34" charset="0"/>
        </a:defRPr>
      </a:lvl2pPr>
      <a:lvl3pPr algn="l" rtl="0" eaLnBrk="0" fontAlgn="base" hangingPunct="0">
        <a:spcBef>
          <a:spcPct val="0"/>
        </a:spcBef>
        <a:spcAft>
          <a:spcPct val="0"/>
        </a:spcAft>
        <a:defRPr sz="2800" b="1">
          <a:solidFill>
            <a:schemeClr val="bg1"/>
          </a:solidFill>
          <a:latin typeface="Arial" pitchFamily="34" charset="0"/>
        </a:defRPr>
      </a:lvl3pPr>
      <a:lvl4pPr algn="l" rtl="0" eaLnBrk="0" fontAlgn="base" hangingPunct="0">
        <a:spcBef>
          <a:spcPct val="0"/>
        </a:spcBef>
        <a:spcAft>
          <a:spcPct val="0"/>
        </a:spcAft>
        <a:defRPr sz="2800" b="1">
          <a:solidFill>
            <a:schemeClr val="bg1"/>
          </a:solidFill>
          <a:latin typeface="Arial" pitchFamily="34" charset="0"/>
        </a:defRPr>
      </a:lvl4pPr>
      <a:lvl5pPr algn="l" rtl="0" eaLnBrk="0" fontAlgn="base" hangingPunct="0">
        <a:spcBef>
          <a:spcPct val="0"/>
        </a:spcBef>
        <a:spcAft>
          <a:spcPct val="0"/>
        </a:spcAft>
        <a:defRPr sz="2800" b="1">
          <a:solidFill>
            <a:schemeClr val="bg1"/>
          </a:solidFill>
          <a:latin typeface="Arial" pitchFamily="34" charset="0"/>
        </a:defRPr>
      </a:lvl5pPr>
      <a:lvl6pPr marL="457200" algn="l" rtl="0" eaLnBrk="0" fontAlgn="base" hangingPunct="0">
        <a:spcBef>
          <a:spcPct val="0"/>
        </a:spcBef>
        <a:spcAft>
          <a:spcPct val="0"/>
        </a:spcAft>
        <a:defRPr sz="2800" b="1">
          <a:solidFill>
            <a:schemeClr val="bg1"/>
          </a:solidFill>
          <a:latin typeface="Arial" pitchFamily="34" charset="0"/>
        </a:defRPr>
      </a:lvl6pPr>
      <a:lvl7pPr marL="914400" algn="l" rtl="0" eaLnBrk="0" fontAlgn="base" hangingPunct="0">
        <a:spcBef>
          <a:spcPct val="0"/>
        </a:spcBef>
        <a:spcAft>
          <a:spcPct val="0"/>
        </a:spcAft>
        <a:defRPr sz="2800" b="1">
          <a:solidFill>
            <a:schemeClr val="bg1"/>
          </a:solidFill>
          <a:latin typeface="Arial" pitchFamily="34" charset="0"/>
        </a:defRPr>
      </a:lvl7pPr>
      <a:lvl8pPr marL="1371600" algn="l" rtl="0" eaLnBrk="0" fontAlgn="base" hangingPunct="0">
        <a:spcBef>
          <a:spcPct val="0"/>
        </a:spcBef>
        <a:spcAft>
          <a:spcPct val="0"/>
        </a:spcAft>
        <a:defRPr sz="2800" b="1">
          <a:solidFill>
            <a:schemeClr val="bg1"/>
          </a:solidFill>
          <a:latin typeface="Arial" pitchFamily="34" charset="0"/>
        </a:defRPr>
      </a:lvl8pPr>
      <a:lvl9pPr marL="1828800" algn="l" rtl="0" eaLnBrk="0" fontAlgn="base" hangingPunct="0">
        <a:spcBef>
          <a:spcPct val="0"/>
        </a:spcBef>
        <a:spcAft>
          <a:spcPct val="0"/>
        </a:spcAft>
        <a:defRPr sz="28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4272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54272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4272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extBox 6"/>
          <p:cNvSpPr txBox="1"/>
          <p:nvPr/>
        </p:nvSpPr>
        <p:spPr>
          <a:xfrm>
            <a:off x="7239000" y="6172200"/>
            <a:ext cx="1828800" cy="584200"/>
          </a:xfrm>
          <a:prstGeom prst="rect">
            <a:avLst/>
          </a:prstGeom>
          <a:solidFill>
            <a:srgbClr val="FFFFFF"/>
          </a:solidFill>
          <a:ln>
            <a:noFill/>
          </a:ln>
        </p:spPr>
        <p:txBody>
          <a:bodyPr>
            <a:spAutoFit/>
          </a:bodyPr>
          <a:lstStyle/>
          <a:p>
            <a:pPr>
              <a:defRPr/>
            </a:pPr>
            <a:endParaRPr lang="en-US" sz="3200" dirty="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218" r:id="rId1"/>
    <p:sldLayoutId id="2147484217" r:id="rId2"/>
    <p:sldLayoutId id="2147484216" r:id="rId3"/>
    <p:sldLayoutId id="2147484215" r:id="rId4"/>
    <p:sldLayoutId id="2147484214" r:id="rId5"/>
    <p:sldLayoutId id="2147484213" r:id="rId6"/>
    <p:sldLayoutId id="2147484212" r:id="rId7"/>
    <p:sldLayoutId id="2147484211" r:id="rId8"/>
    <p:sldLayoutId id="2147484210" r:id="rId9"/>
    <p:sldLayoutId id="2147484209" r:id="rId10"/>
    <p:sldLayoutId id="2147484208" r:id="rId11"/>
  </p:sldLayoutIdLst>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pitchFamily="34" charset="0"/>
        </a:defRPr>
      </a:lvl2pPr>
      <a:lvl3pPr algn="l" rtl="0" eaLnBrk="0" fontAlgn="base" hangingPunct="0">
        <a:spcBef>
          <a:spcPct val="0"/>
        </a:spcBef>
        <a:spcAft>
          <a:spcPct val="0"/>
        </a:spcAft>
        <a:defRPr sz="2800" b="1">
          <a:solidFill>
            <a:schemeClr val="bg1"/>
          </a:solidFill>
          <a:latin typeface="Arial" pitchFamily="34" charset="0"/>
        </a:defRPr>
      </a:lvl3pPr>
      <a:lvl4pPr algn="l" rtl="0" eaLnBrk="0" fontAlgn="base" hangingPunct="0">
        <a:spcBef>
          <a:spcPct val="0"/>
        </a:spcBef>
        <a:spcAft>
          <a:spcPct val="0"/>
        </a:spcAft>
        <a:defRPr sz="2800" b="1">
          <a:solidFill>
            <a:schemeClr val="bg1"/>
          </a:solidFill>
          <a:latin typeface="Arial" pitchFamily="34" charset="0"/>
        </a:defRPr>
      </a:lvl4pPr>
      <a:lvl5pPr algn="l" rtl="0" eaLnBrk="0" fontAlgn="base" hangingPunct="0">
        <a:spcBef>
          <a:spcPct val="0"/>
        </a:spcBef>
        <a:spcAft>
          <a:spcPct val="0"/>
        </a:spcAft>
        <a:defRPr sz="2800" b="1">
          <a:solidFill>
            <a:schemeClr val="bg1"/>
          </a:solidFill>
          <a:latin typeface="Arial" pitchFamily="34" charset="0"/>
        </a:defRPr>
      </a:lvl5pPr>
      <a:lvl6pPr marL="457200" algn="l" rtl="0" eaLnBrk="0" fontAlgn="base" hangingPunct="0">
        <a:spcBef>
          <a:spcPct val="0"/>
        </a:spcBef>
        <a:spcAft>
          <a:spcPct val="0"/>
        </a:spcAft>
        <a:defRPr sz="2800" b="1">
          <a:solidFill>
            <a:schemeClr val="bg1"/>
          </a:solidFill>
          <a:latin typeface="Arial" pitchFamily="34" charset="0"/>
        </a:defRPr>
      </a:lvl6pPr>
      <a:lvl7pPr marL="914400" algn="l" rtl="0" eaLnBrk="0" fontAlgn="base" hangingPunct="0">
        <a:spcBef>
          <a:spcPct val="0"/>
        </a:spcBef>
        <a:spcAft>
          <a:spcPct val="0"/>
        </a:spcAft>
        <a:defRPr sz="2800" b="1">
          <a:solidFill>
            <a:schemeClr val="bg1"/>
          </a:solidFill>
          <a:latin typeface="Arial" pitchFamily="34" charset="0"/>
        </a:defRPr>
      </a:lvl7pPr>
      <a:lvl8pPr marL="1371600" algn="l" rtl="0" eaLnBrk="0" fontAlgn="base" hangingPunct="0">
        <a:spcBef>
          <a:spcPct val="0"/>
        </a:spcBef>
        <a:spcAft>
          <a:spcPct val="0"/>
        </a:spcAft>
        <a:defRPr sz="2800" b="1">
          <a:solidFill>
            <a:schemeClr val="bg1"/>
          </a:solidFill>
          <a:latin typeface="Arial" pitchFamily="34" charset="0"/>
        </a:defRPr>
      </a:lvl8pPr>
      <a:lvl9pPr marL="1828800" algn="l" rtl="0" eaLnBrk="0" fontAlgn="base" hangingPunct="0">
        <a:spcBef>
          <a:spcPct val="0"/>
        </a:spcBef>
        <a:spcAft>
          <a:spcPct val="0"/>
        </a:spcAft>
        <a:defRPr sz="28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5501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55501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5501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229" r:id="rId1"/>
    <p:sldLayoutId id="2147484228" r:id="rId2"/>
    <p:sldLayoutId id="2147484227" r:id="rId3"/>
    <p:sldLayoutId id="2147484226" r:id="rId4"/>
    <p:sldLayoutId id="2147484225" r:id="rId5"/>
    <p:sldLayoutId id="2147484224" r:id="rId6"/>
    <p:sldLayoutId id="2147484223" r:id="rId7"/>
    <p:sldLayoutId id="2147484222" r:id="rId8"/>
    <p:sldLayoutId id="2147484221" r:id="rId9"/>
    <p:sldLayoutId id="2147484220" r:id="rId10"/>
    <p:sldLayoutId id="2147484219"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67298" name="Picture 22"/>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pic>
        <p:nvPicPr>
          <p:cNvPr id="567299" name="Picture 23" descr="250px-Broad_institute_logo"/>
          <p:cNvPicPr>
            <a:picLocks noChangeAspect="1" noChangeArrowheads="1"/>
          </p:cNvPicPr>
          <p:nvPr/>
        </p:nvPicPr>
        <p:blipFill>
          <a:blip r:embed="rId14" cstate="print"/>
          <a:srcRect/>
          <a:stretch>
            <a:fillRect/>
          </a:stretch>
        </p:blipFill>
        <p:spPr bwMode="auto">
          <a:xfrm>
            <a:off x="152400" y="6065838"/>
            <a:ext cx="1828800" cy="515937"/>
          </a:xfrm>
          <a:prstGeom prst="rect">
            <a:avLst/>
          </a:prstGeom>
          <a:noFill/>
          <a:ln w="9525">
            <a:noFill/>
            <a:miter lim="800000"/>
            <a:headEnd/>
            <a:tailEnd/>
          </a:ln>
        </p:spPr>
      </p:pic>
      <p:pic>
        <p:nvPicPr>
          <p:cNvPr id="567300" name="Picture 24" descr="DHHS_Logo_small"/>
          <p:cNvPicPr>
            <a:picLocks noChangeAspect="1" noChangeArrowheads="1"/>
          </p:cNvPicPr>
          <p:nvPr/>
        </p:nvPicPr>
        <p:blipFill>
          <a:blip r:embed="rId15" cstate="print"/>
          <a:srcRect/>
          <a:stretch>
            <a:fillRect/>
          </a:stretch>
        </p:blipFill>
        <p:spPr bwMode="auto">
          <a:xfrm>
            <a:off x="6553200" y="5981700"/>
            <a:ext cx="614363" cy="622300"/>
          </a:xfrm>
          <a:prstGeom prst="rect">
            <a:avLst/>
          </a:prstGeom>
          <a:noFill/>
          <a:ln w="9525">
            <a:noFill/>
            <a:miter lim="800000"/>
            <a:headEnd/>
            <a:tailEnd/>
          </a:ln>
        </p:spPr>
      </p:pic>
      <p:pic>
        <p:nvPicPr>
          <p:cNvPr id="567301" name="Picture 25" descr="NIHLOGO"/>
          <p:cNvPicPr>
            <a:picLocks noChangeAspect="1" noChangeArrowheads="1"/>
          </p:cNvPicPr>
          <p:nvPr/>
        </p:nvPicPr>
        <p:blipFill>
          <a:blip r:embed="rId16" cstate="print"/>
          <a:srcRect/>
          <a:stretch>
            <a:fillRect/>
          </a:stretch>
        </p:blipFill>
        <p:spPr bwMode="auto">
          <a:xfrm>
            <a:off x="7353300" y="5983288"/>
            <a:ext cx="609600" cy="608012"/>
          </a:xfrm>
          <a:prstGeom prst="rect">
            <a:avLst/>
          </a:prstGeom>
          <a:noFill/>
          <a:ln w="9525">
            <a:noFill/>
            <a:miter lim="800000"/>
            <a:headEnd/>
            <a:tailEnd/>
          </a:ln>
        </p:spPr>
      </p:pic>
      <p:sp>
        <p:nvSpPr>
          <p:cNvPr id="10" name="Rectangle 26"/>
          <p:cNvSpPr>
            <a:spLocks noChangeArrowheads="1"/>
          </p:cNvSpPr>
          <p:nvPr/>
        </p:nvSpPr>
        <p:spPr bwMode="auto">
          <a:xfrm>
            <a:off x="0" y="5715000"/>
            <a:ext cx="9144000" cy="990600"/>
          </a:xfrm>
          <a:prstGeom prst="rect">
            <a:avLst/>
          </a:prstGeom>
          <a:solidFill>
            <a:schemeClr val="bg1"/>
          </a:solidFill>
          <a:ln w="9525">
            <a:noFill/>
            <a:miter lim="800000"/>
            <a:headEnd/>
            <a:tailEnd/>
          </a:ln>
          <a:effectLst/>
        </p:spPr>
        <p:txBody>
          <a:bodyPr wrap="none" anchor="ctr"/>
          <a:lstStyle/>
          <a:p>
            <a:pPr>
              <a:defRPr/>
            </a:pPr>
            <a:endParaRPr lang="en-US">
              <a:latin typeface="Arial" charset="0"/>
              <a:ea typeface="+mn-ea"/>
              <a:cs typeface="+mn-cs"/>
            </a:endParaRPr>
          </a:p>
        </p:txBody>
      </p:sp>
      <p:sp>
        <p:nvSpPr>
          <p:cNvPr id="56730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6730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240" r:id="rId1"/>
    <p:sldLayoutId id="2147484239" r:id="rId2"/>
    <p:sldLayoutId id="2147484238" r:id="rId3"/>
    <p:sldLayoutId id="2147484237" r:id="rId4"/>
    <p:sldLayoutId id="2147484236" r:id="rId5"/>
    <p:sldLayoutId id="2147484235" r:id="rId6"/>
    <p:sldLayoutId id="2147484234" r:id="rId7"/>
    <p:sldLayoutId id="2147484233" r:id="rId8"/>
    <p:sldLayoutId id="2147484232" r:id="rId9"/>
    <p:sldLayoutId id="2147484231" r:id="rId10"/>
    <p:sldLayoutId id="2147484230"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7958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a:ea typeface="+mn-ea"/>
              <a:cs typeface="+mn-cs"/>
            </a:endParaRPr>
          </a:p>
        </p:txBody>
      </p:sp>
      <p:sp>
        <p:nvSpPr>
          <p:cNvPr id="579588"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79589"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Date Placeholder 1"/>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spcBef>
                <a:spcPct val="0"/>
              </a:spcBef>
              <a:defRPr sz="1800">
                <a:solidFill>
                  <a:srgbClr val="000000"/>
                </a:solidFill>
                <a:ea typeface="+mn-ea"/>
                <a:cs typeface="+mn-cs"/>
              </a:defRPr>
            </a:lvl1pPr>
          </a:lstStyle>
          <a:p>
            <a:pPr>
              <a:defRPr/>
            </a:pPr>
            <a:endParaRPr lang="en-US"/>
          </a:p>
        </p:txBody>
      </p:sp>
      <p:sp>
        <p:nvSpPr>
          <p:cNvPr id="7" name="Footer Placeholder 2"/>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spcBef>
                <a:spcPct val="0"/>
              </a:spcBef>
              <a:defRPr sz="1800">
                <a:solidFill>
                  <a:srgbClr val="000000"/>
                </a:solidFill>
                <a:ea typeface="+mn-ea"/>
                <a:cs typeface="+mn-cs"/>
              </a:defRPr>
            </a:lvl1pPr>
          </a:lstStyle>
          <a:p>
            <a:pPr>
              <a:defRPr/>
            </a:pPr>
            <a:endParaRPr lang="en-US"/>
          </a:p>
        </p:txBody>
      </p:sp>
      <p:sp>
        <p:nvSpPr>
          <p:cNvPr id="8" name="Slide Number Placeholder 3"/>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spcBef>
                <a:spcPct val="0"/>
              </a:spcBef>
              <a:defRPr sz="1800">
                <a:solidFill>
                  <a:srgbClr val="000000"/>
                </a:solidFill>
                <a:ea typeface="+mn-ea"/>
                <a:cs typeface="+mn-cs"/>
              </a:defRPr>
            </a:lvl1pPr>
          </a:lstStyle>
          <a:p>
            <a:pPr>
              <a:defRPr/>
            </a:pPr>
            <a:fld id="{2A104A1B-0649-47BB-AFFC-B008F95A0A6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51" r:id="rId1"/>
    <p:sldLayoutId id="2147484250" r:id="rId2"/>
    <p:sldLayoutId id="2147484249" r:id="rId3"/>
    <p:sldLayoutId id="2147484248" r:id="rId4"/>
    <p:sldLayoutId id="2147484247" r:id="rId5"/>
    <p:sldLayoutId id="2147484246" r:id="rId6"/>
    <p:sldLayoutId id="2147484245" r:id="rId7"/>
    <p:sldLayoutId id="2147484244" r:id="rId8"/>
    <p:sldLayoutId id="2147484243" r:id="rId9"/>
    <p:sldLayoutId id="2147484242" r:id="rId10"/>
    <p:sldLayoutId id="2147484241"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9187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59187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9187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4262" r:id="rId1"/>
    <p:sldLayoutId id="2147484261" r:id="rId2"/>
    <p:sldLayoutId id="2147484260" r:id="rId3"/>
    <p:sldLayoutId id="2147484259" r:id="rId4"/>
    <p:sldLayoutId id="2147484258" r:id="rId5"/>
    <p:sldLayoutId id="2147484257" r:id="rId6"/>
    <p:sldLayoutId id="2147484256" r:id="rId7"/>
    <p:sldLayoutId id="2147484255" r:id="rId8"/>
    <p:sldLayoutId id="2147484254" r:id="rId9"/>
    <p:sldLayoutId id="2147484253" r:id="rId10"/>
    <p:sldLayoutId id="2147484252"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0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5120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0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3779" r:id="rId1"/>
    <p:sldLayoutId id="2147483778" r:id="rId2"/>
    <p:sldLayoutId id="2147483777" r:id="rId3"/>
    <p:sldLayoutId id="2147483776" r:id="rId4"/>
    <p:sldLayoutId id="2147483775" r:id="rId5"/>
    <p:sldLayoutId id="2147483774" r:id="rId6"/>
    <p:sldLayoutId id="2147483773" r:id="rId7"/>
    <p:sldLayoutId id="2147483772" r:id="rId8"/>
    <p:sldLayoutId id="2147483771" r:id="rId9"/>
    <p:sldLayoutId id="2147483770" r:id="rId10"/>
    <p:sldLayoutId id="2147483769"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0416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0416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0416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4273" r:id="rId1"/>
    <p:sldLayoutId id="2147484272" r:id="rId2"/>
    <p:sldLayoutId id="2147484271" r:id="rId3"/>
    <p:sldLayoutId id="2147484270" r:id="rId4"/>
    <p:sldLayoutId id="2147484269" r:id="rId5"/>
    <p:sldLayoutId id="2147484268" r:id="rId6"/>
    <p:sldLayoutId id="2147484267" r:id="rId7"/>
    <p:sldLayoutId id="2147484266" r:id="rId8"/>
    <p:sldLayoutId id="2147484265" r:id="rId9"/>
    <p:sldLayoutId id="2147484264" r:id="rId10"/>
    <p:sldLayoutId id="2147484263"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645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1645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645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defTabSz="457200">
              <a:defRPr/>
            </a:pPr>
            <a:endParaRPr lang="en-US" sz="1800">
              <a:solidFill>
                <a:srgbClr val="000000"/>
              </a:solidFill>
              <a:latin typeface="Arial" pitchFamily="-105" charset="0"/>
              <a:ea typeface="ＭＳ Ｐゴシック" pitchFamily="-105" charset="-128"/>
              <a:cs typeface="ＭＳ Ｐゴシック" pitchFamily="-105" charset="-128"/>
            </a:endParaRPr>
          </a:p>
        </p:txBody>
      </p:sp>
    </p:spTree>
  </p:cSld>
  <p:clrMap bg1="lt1" tx1="dk1" bg2="lt2" tx2="dk2" accent1="accent1" accent2="accent2" accent3="accent3" accent4="accent4" accent5="accent5" accent6="accent6" hlink="hlink" folHlink="folHlink"/>
  <p:sldLayoutIdLst>
    <p:sldLayoutId id="2147484284" r:id="rId1"/>
    <p:sldLayoutId id="2147484283" r:id="rId2"/>
    <p:sldLayoutId id="2147484282" r:id="rId3"/>
    <p:sldLayoutId id="2147484281" r:id="rId4"/>
    <p:sldLayoutId id="2147484280" r:id="rId5"/>
    <p:sldLayoutId id="2147484279" r:id="rId6"/>
    <p:sldLayoutId id="2147484278" r:id="rId7"/>
    <p:sldLayoutId id="2147484277" r:id="rId8"/>
    <p:sldLayoutId id="2147484276" r:id="rId9"/>
    <p:sldLayoutId id="2147484275" r:id="rId10"/>
    <p:sldLayoutId id="2147484274"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2873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2873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2874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295" r:id="rId1"/>
    <p:sldLayoutId id="2147484294" r:id="rId2"/>
    <p:sldLayoutId id="2147484293" r:id="rId3"/>
    <p:sldLayoutId id="2147484292" r:id="rId4"/>
    <p:sldLayoutId id="2147484291" r:id="rId5"/>
    <p:sldLayoutId id="2147484290" r:id="rId6"/>
    <p:sldLayoutId id="2147484289" r:id="rId7"/>
    <p:sldLayoutId id="2147484288" r:id="rId8"/>
    <p:sldLayoutId id="2147484287" r:id="rId9"/>
    <p:sldLayoutId id="2147484286" r:id="rId10"/>
    <p:sldLayoutId id="2147484285"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4102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4102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4102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306" r:id="rId1"/>
    <p:sldLayoutId id="2147484305" r:id="rId2"/>
    <p:sldLayoutId id="2147484304" r:id="rId3"/>
    <p:sldLayoutId id="2147484303" r:id="rId4"/>
    <p:sldLayoutId id="2147484302" r:id="rId5"/>
    <p:sldLayoutId id="2147484301" r:id="rId6"/>
    <p:sldLayoutId id="2147484300" r:id="rId7"/>
    <p:sldLayoutId id="2147484299" r:id="rId8"/>
    <p:sldLayoutId id="2147484298" r:id="rId9"/>
    <p:sldLayoutId id="2147484297" r:id="rId10"/>
    <p:sldLayoutId id="2147484296"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5331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5331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331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317" r:id="rId1"/>
    <p:sldLayoutId id="2147484316" r:id="rId2"/>
    <p:sldLayoutId id="2147484315" r:id="rId3"/>
    <p:sldLayoutId id="2147484314" r:id="rId4"/>
    <p:sldLayoutId id="2147484313" r:id="rId5"/>
    <p:sldLayoutId id="2147484312" r:id="rId6"/>
    <p:sldLayoutId id="2147484311" r:id="rId7"/>
    <p:sldLayoutId id="2147484310" r:id="rId8"/>
    <p:sldLayoutId id="2147484309" r:id="rId9"/>
    <p:sldLayoutId id="2147484308" r:id="rId10"/>
    <p:sldLayoutId id="2147484307"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6560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6560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6560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328" r:id="rId1"/>
    <p:sldLayoutId id="2147484327" r:id="rId2"/>
    <p:sldLayoutId id="2147484326" r:id="rId3"/>
    <p:sldLayoutId id="2147484325" r:id="rId4"/>
    <p:sldLayoutId id="2147484324" r:id="rId5"/>
    <p:sldLayoutId id="2147484323" r:id="rId6"/>
    <p:sldLayoutId id="2147484322" r:id="rId7"/>
    <p:sldLayoutId id="2147484321" r:id="rId8"/>
    <p:sldLayoutId id="2147484320" r:id="rId9"/>
    <p:sldLayoutId id="2147484319" r:id="rId10"/>
    <p:sldLayoutId id="2147484318"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7789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7789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7789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a:ea typeface="+mn-ea"/>
              <a:cs typeface="+mn-cs"/>
            </a:endParaRPr>
          </a:p>
        </p:txBody>
      </p:sp>
    </p:spTree>
  </p:cSld>
  <p:clrMap bg1="lt1" tx1="dk1" bg2="lt2" tx2="dk2" accent1="accent1" accent2="accent2" accent3="accent3" accent4="accent4" accent5="accent5" accent6="accent6" hlink="hlink" folHlink="folHlink"/>
  <p:sldLayoutIdLst>
    <p:sldLayoutId id="2147484339" r:id="rId1"/>
    <p:sldLayoutId id="2147484338" r:id="rId2"/>
    <p:sldLayoutId id="2147484337" r:id="rId3"/>
    <p:sldLayoutId id="2147484336" r:id="rId4"/>
    <p:sldLayoutId id="2147484335" r:id="rId5"/>
    <p:sldLayoutId id="2147484334" r:id="rId6"/>
    <p:sldLayoutId id="2147484333" r:id="rId7"/>
    <p:sldLayoutId id="2147484332" r:id="rId8"/>
    <p:sldLayoutId id="2147484331" r:id="rId9"/>
    <p:sldLayoutId id="2147484330" r:id="rId10"/>
    <p:sldLayoutId id="2147484329" r:id="rId11"/>
  </p:sldLayoutIdLst>
  <p:hf sldNum="0" hdr="0" ftr="0" dt="0"/>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9017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9017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9018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4350" r:id="rId1"/>
    <p:sldLayoutId id="2147484349" r:id="rId2"/>
    <p:sldLayoutId id="2147484348" r:id="rId3"/>
    <p:sldLayoutId id="2147484347" r:id="rId4"/>
    <p:sldLayoutId id="2147484346" r:id="rId5"/>
    <p:sldLayoutId id="2147484345" r:id="rId6"/>
    <p:sldLayoutId id="2147484344" r:id="rId7"/>
    <p:sldLayoutId id="2147484343" r:id="rId8"/>
    <p:sldLayoutId id="2147484342" r:id="rId9"/>
    <p:sldLayoutId id="2147484341" r:id="rId10"/>
    <p:sldLayoutId id="2147484340"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0246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70246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0246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361" r:id="rId1"/>
    <p:sldLayoutId id="2147484360" r:id="rId2"/>
    <p:sldLayoutId id="2147484359" r:id="rId3"/>
    <p:sldLayoutId id="2147484358" r:id="rId4"/>
    <p:sldLayoutId id="2147484357" r:id="rId5"/>
    <p:sldLayoutId id="2147484356" r:id="rId6"/>
    <p:sldLayoutId id="2147484355" r:id="rId7"/>
    <p:sldLayoutId id="2147484354" r:id="rId8"/>
    <p:sldLayoutId id="2147484353" r:id="rId9"/>
    <p:sldLayoutId id="2147484352" r:id="rId10"/>
    <p:sldLayoutId id="2147484351"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1475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71475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475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372" r:id="rId1"/>
    <p:sldLayoutId id="2147484371" r:id="rId2"/>
    <p:sldLayoutId id="2147484370" r:id="rId3"/>
    <p:sldLayoutId id="2147484369" r:id="rId4"/>
    <p:sldLayoutId id="2147484368" r:id="rId5"/>
    <p:sldLayoutId id="2147484367" r:id="rId6"/>
    <p:sldLayoutId id="2147484366" r:id="rId7"/>
    <p:sldLayoutId id="2147484365" r:id="rId8"/>
    <p:sldLayoutId id="2147484364" r:id="rId9"/>
    <p:sldLayoutId id="2147484363" r:id="rId10"/>
    <p:sldLayoutId id="2147484362"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349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349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9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3790" r:id="rId1"/>
    <p:sldLayoutId id="2147483789" r:id="rId2"/>
    <p:sldLayoutId id="2147483788" r:id="rId3"/>
    <p:sldLayoutId id="2147483787" r:id="rId4"/>
    <p:sldLayoutId id="2147483786" r:id="rId5"/>
    <p:sldLayoutId id="2147483785" r:id="rId6"/>
    <p:sldLayoutId id="2147483784" r:id="rId7"/>
    <p:sldLayoutId id="2147483783" r:id="rId8"/>
    <p:sldLayoutId id="2147483782" r:id="rId9"/>
    <p:sldLayoutId id="2147483781" r:id="rId10"/>
    <p:sldLayoutId id="2147483780"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2704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72704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2704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383" r:id="rId1"/>
    <p:sldLayoutId id="2147484382" r:id="rId2"/>
    <p:sldLayoutId id="2147484381" r:id="rId3"/>
    <p:sldLayoutId id="2147484380" r:id="rId4"/>
    <p:sldLayoutId id="2147484379" r:id="rId5"/>
    <p:sldLayoutId id="2147484378" r:id="rId6"/>
    <p:sldLayoutId id="2147484377" r:id="rId7"/>
    <p:sldLayoutId id="2147484376" r:id="rId8"/>
    <p:sldLayoutId id="2147484375" r:id="rId9"/>
    <p:sldLayoutId id="2147484374" r:id="rId10"/>
    <p:sldLayoutId id="2147484373"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3933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73933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3933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a:ea typeface="+mn-ea"/>
              <a:cs typeface="+mn-cs"/>
            </a:endParaRPr>
          </a:p>
        </p:txBody>
      </p:sp>
    </p:spTree>
  </p:cSld>
  <p:clrMap bg1="lt1" tx1="dk1" bg2="lt2" tx2="dk2" accent1="accent1" accent2="accent2" accent3="accent3" accent4="accent4" accent5="accent5" accent6="accent6" hlink="hlink" folHlink="folHlink"/>
  <p:sldLayoutIdLst>
    <p:sldLayoutId id="2147484394" r:id="rId1"/>
    <p:sldLayoutId id="2147484393" r:id="rId2"/>
    <p:sldLayoutId id="2147484392" r:id="rId3"/>
    <p:sldLayoutId id="2147484391" r:id="rId4"/>
    <p:sldLayoutId id="2147484390" r:id="rId5"/>
    <p:sldLayoutId id="2147484389" r:id="rId6"/>
    <p:sldLayoutId id="2147484388" r:id="rId7"/>
    <p:sldLayoutId id="2147484387" r:id="rId8"/>
    <p:sldLayoutId id="2147484386" r:id="rId9"/>
    <p:sldLayoutId id="2147484385" r:id="rId10"/>
    <p:sldLayoutId id="2147484384"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51619"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65" charset="0"/>
              <a:ea typeface="+mn-ea"/>
              <a:cs typeface="+mn-cs"/>
            </a:endParaRPr>
          </a:p>
        </p:txBody>
      </p:sp>
      <p:pic>
        <p:nvPicPr>
          <p:cNvPr id="751621" name="Picture 2" descr="inside"/>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405" r:id="rId1"/>
    <p:sldLayoutId id="2147484404" r:id="rId2"/>
    <p:sldLayoutId id="2147484403" r:id="rId3"/>
    <p:sldLayoutId id="2147484402" r:id="rId4"/>
    <p:sldLayoutId id="2147484401" r:id="rId5"/>
    <p:sldLayoutId id="2147484400" r:id="rId6"/>
    <p:sldLayoutId id="2147484399" r:id="rId7"/>
    <p:sldLayoutId id="2147484398" r:id="rId8"/>
    <p:sldLayoutId id="2147484397" r:id="rId9"/>
    <p:sldLayoutId id="2147484396" r:id="rId10"/>
    <p:sldLayoutId id="2147484395" r:id="rId11"/>
  </p:sldLayoutIdLst>
  <p:transition/>
  <p:timing>
    <p:tnLst>
      <p:par>
        <p:cTn id="1" dur="indefinite" restart="never" nodeType="tmRoot"/>
      </p:par>
    </p:tnLst>
  </p:timing>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0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6390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76390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6390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416" r:id="rId1"/>
    <p:sldLayoutId id="2147484415" r:id="rId2"/>
    <p:sldLayoutId id="2147484414" r:id="rId3"/>
    <p:sldLayoutId id="2147484413" r:id="rId4"/>
    <p:sldLayoutId id="2147484412" r:id="rId5"/>
    <p:sldLayoutId id="2147484411" r:id="rId6"/>
    <p:sldLayoutId id="2147484410" r:id="rId7"/>
    <p:sldLayoutId id="2147484409" r:id="rId8"/>
    <p:sldLayoutId id="2147484408" r:id="rId9"/>
    <p:sldLayoutId id="2147484407" r:id="rId10"/>
    <p:sldLayoutId id="2147484406"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7619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77619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7619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4427" r:id="rId1"/>
    <p:sldLayoutId id="2147484426" r:id="rId2"/>
    <p:sldLayoutId id="2147484425" r:id="rId3"/>
    <p:sldLayoutId id="2147484424" r:id="rId4"/>
    <p:sldLayoutId id="2147484423" r:id="rId5"/>
    <p:sldLayoutId id="2147484422" r:id="rId6"/>
    <p:sldLayoutId id="2147484421" r:id="rId7"/>
    <p:sldLayoutId id="2147484420" r:id="rId8"/>
    <p:sldLayoutId id="2147484419" r:id="rId9"/>
    <p:sldLayoutId id="2147484418" r:id="rId10"/>
    <p:sldLayoutId id="2147484417"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88482"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788483"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88484"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438" r:id="rId1"/>
    <p:sldLayoutId id="2147484437" r:id="rId2"/>
    <p:sldLayoutId id="2147484436" r:id="rId3"/>
    <p:sldLayoutId id="2147484435" r:id="rId4"/>
    <p:sldLayoutId id="2147484434" r:id="rId5"/>
    <p:sldLayoutId id="2147484433" r:id="rId6"/>
    <p:sldLayoutId id="2147484432" r:id="rId7"/>
    <p:sldLayoutId id="2147484431" r:id="rId8"/>
    <p:sldLayoutId id="2147484430" r:id="rId9"/>
    <p:sldLayoutId id="2147484429" r:id="rId10"/>
    <p:sldLayoutId id="2147484428"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0077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800771"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00772"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4449" r:id="rId1"/>
    <p:sldLayoutId id="2147484448" r:id="rId2"/>
    <p:sldLayoutId id="2147484447" r:id="rId3"/>
    <p:sldLayoutId id="2147484446" r:id="rId4"/>
    <p:sldLayoutId id="2147484445" r:id="rId5"/>
    <p:sldLayoutId id="2147484444" r:id="rId6"/>
    <p:sldLayoutId id="2147484443" r:id="rId7"/>
    <p:sldLayoutId id="2147484442" r:id="rId8"/>
    <p:sldLayoutId id="2147484441" r:id="rId9"/>
    <p:sldLayoutId id="2147484440" r:id="rId10"/>
    <p:sldLayoutId id="2147484439"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1305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81305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306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extBox 6"/>
          <p:cNvSpPr txBox="1"/>
          <p:nvPr/>
        </p:nvSpPr>
        <p:spPr>
          <a:xfrm>
            <a:off x="7239000" y="6172200"/>
            <a:ext cx="1828800" cy="584200"/>
          </a:xfrm>
          <a:prstGeom prst="rect">
            <a:avLst/>
          </a:prstGeom>
          <a:solidFill>
            <a:srgbClr val="FFFFFF"/>
          </a:solidFill>
          <a:ln>
            <a:noFill/>
          </a:ln>
        </p:spPr>
        <p:txBody>
          <a:bodyPr>
            <a:spAutoFit/>
          </a:bodyPr>
          <a:lstStyle/>
          <a:p>
            <a:pPr>
              <a:defRPr/>
            </a:pPr>
            <a:endParaRPr lang="en-US" sz="3200" dirty="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460" r:id="rId1"/>
    <p:sldLayoutId id="2147484459" r:id="rId2"/>
    <p:sldLayoutId id="2147484458" r:id="rId3"/>
    <p:sldLayoutId id="2147484457" r:id="rId4"/>
    <p:sldLayoutId id="2147484456" r:id="rId5"/>
    <p:sldLayoutId id="2147484455" r:id="rId6"/>
    <p:sldLayoutId id="2147484454" r:id="rId7"/>
    <p:sldLayoutId id="2147484453" r:id="rId8"/>
    <p:sldLayoutId id="2147484452" r:id="rId9"/>
    <p:sldLayoutId id="2147484451" r:id="rId10"/>
    <p:sldLayoutId id="2147484450" r:id="rId11"/>
  </p:sldLayoutIdLst>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pitchFamily="34" charset="0"/>
        </a:defRPr>
      </a:lvl2pPr>
      <a:lvl3pPr algn="l" rtl="0" eaLnBrk="0" fontAlgn="base" hangingPunct="0">
        <a:spcBef>
          <a:spcPct val="0"/>
        </a:spcBef>
        <a:spcAft>
          <a:spcPct val="0"/>
        </a:spcAft>
        <a:defRPr sz="2800" b="1">
          <a:solidFill>
            <a:schemeClr val="bg1"/>
          </a:solidFill>
          <a:latin typeface="Arial" pitchFamily="34" charset="0"/>
        </a:defRPr>
      </a:lvl3pPr>
      <a:lvl4pPr algn="l" rtl="0" eaLnBrk="0" fontAlgn="base" hangingPunct="0">
        <a:spcBef>
          <a:spcPct val="0"/>
        </a:spcBef>
        <a:spcAft>
          <a:spcPct val="0"/>
        </a:spcAft>
        <a:defRPr sz="2800" b="1">
          <a:solidFill>
            <a:schemeClr val="bg1"/>
          </a:solidFill>
          <a:latin typeface="Arial" pitchFamily="34" charset="0"/>
        </a:defRPr>
      </a:lvl4pPr>
      <a:lvl5pPr algn="l" rtl="0" eaLnBrk="0" fontAlgn="base" hangingPunct="0">
        <a:spcBef>
          <a:spcPct val="0"/>
        </a:spcBef>
        <a:spcAft>
          <a:spcPct val="0"/>
        </a:spcAft>
        <a:defRPr sz="2800" b="1">
          <a:solidFill>
            <a:schemeClr val="bg1"/>
          </a:solidFill>
          <a:latin typeface="Arial" pitchFamily="34" charset="0"/>
        </a:defRPr>
      </a:lvl5pPr>
      <a:lvl6pPr marL="457200" algn="l" rtl="0" eaLnBrk="0" fontAlgn="base" hangingPunct="0">
        <a:spcBef>
          <a:spcPct val="0"/>
        </a:spcBef>
        <a:spcAft>
          <a:spcPct val="0"/>
        </a:spcAft>
        <a:defRPr sz="2800" b="1">
          <a:solidFill>
            <a:schemeClr val="bg1"/>
          </a:solidFill>
          <a:latin typeface="Arial" pitchFamily="34" charset="0"/>
        </a:defRPr>
      </a:lvl6pPr>
      <a:lvl7pPr marL="914400" algn="l" rtl="0" eaLnBrk="0" fontAlgn="base" hangingPunct="0">
        <a:spcBef>
          <a:spcPct val="0"/>
        </a:spcBef>
        <a:spcAft>
          <a:spcPct val="0"/>
        </a:spcAft>
        <a:defRPr sz="2800" b="1">
          <a:solidFill>
            <a:schemeClr val="bg1"/>
          </a:solidFill>
          <a:latin typeface="Arial" pitchFamily="34" charset="0"/>
        </a:defRPr>
      </a:lvl7pPr>
      <a:lvl8pPr marL="1371600" algn="l" rtl="0" eaLnBrk="0" fontAlgn="base" hangingPunct="0">
        <a:spcBef>
          <a:spcPct val="0"/>
        </a:spcBef>
        <a:spcAft>
          <a:spcPct val="0"/>
        </a:spcAft>
        <a:defRPr sz="2800" b="1">
          <a:solidFill>
            <a:schemeClr val="bg1"/>
          </a:solidFill>
          <a:latin typeface="Arial" pitchFamily="34" charset="0"/>
        </a:defRPr>
      </a:lvl8pPr>
      <a:lvl9pPr marL="1828800" algn="l" rtl="0" eaLnBrk="0" fontAlgn="base" hangingPunct="0">
        <a:spcBef>
          <a:spcPct val="0"/>
        </a:spcBef>
        <a:spcAft>
          <a:spcPct val="0"/>
        </a:spcAft>
        <a:defRPr sz="28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2534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82534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2534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extBox 6"/>
          <p:cNvSpPr txBox="1"/>
          <p:nvPr/>
        </p:nvSpPr>
        <p:spPr>
          <a:xfrm>
            <a:off x="7239000" y="6172200"/>
            <a:ext cx="1828800" cy="584200"/>
          </a:xfrm>
          <a:prstGeom prst="rect">
            <a:avLst/>
          </a:prstGeom>
          <a:solidFill>
            <a:srgbClr val="FFFFFF"/>
          </a:solidFill>
          <a:ln>
            <a:noFill/>
          </a:ln>
        </p:spPr>
        <p:txBody>
          <a:bodyPr>
            <a:spAutoFit/>
          </a:bodyPr>
          <a:lstStyle/>
          <a:p>
            <a:pPr>
              <a:defRPr/>
            </a:pPr>
            <a:endParaRPr lang="en-US" sz="3200" dirty="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471" r:id="rId1"/>
    <p:sldLayoutId id="2147484470" r:id="rId2"/>
    <p:sldLayoutId id="2147484469" r:id="rId3"/>
    <p:sldLayoutId id="2147484468" r:id="rId4"/>
    <p:sldLayoutId id="2147484467" r:id="rId5"/>
    <p:sldLayoutId id="2147484466" r:id="rId6"/>
    <p:sldLayoutId id="2147484465" r:id="rId7"/>
    <p:sldLayoutId id="2147484464" r:id="rId8"/>
    <p:sldLayoutId id="2147484463" r:id="rId9"/>
    <p:sldLayoutId id="2147484462" r:id="rId10"/>
    <p:sldLayoutId id="2147484461" r:id="rId11"/>
  </p:sldLayoutIdLst>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pitchFamily="34" charset="0"/>
        </a:defRPr>
      </a:lvl2pPr>
      <a:lvl3pPr algn="l" rtl="0" eaLnBrk="0" fontAlgn="base" hangingPunct="0">
        <a:spcBef>
          <a:spcPct val="0"/>
        </a:spcBef>
        <a:spcAft>
          <a:spcPct val="0"/>
        </a:spcAft>
        <a:defRPr sz="2800" b="1">
          <a:solidFill>
            <a:schemeClr val="bg1"/>
          </a:solidFill>
          <a:latin typeface="Arial" pitchFamily="34" charset="0"/>
        </a:defRPr>
      </a:lvl3pPr>
      <a:lvl4pPr algn="l" rtl="0" eaLnBrk="0" fontAlgn="base" hangingPunct="0">
        <a:spcBef>
          <a:spcPct val="0"/>
        </a:spcBef>
        <a:spcAft>
          <a:spcPct val="0"/>
        </a:spcAft>
        <a:defRPr sz="2800" b="1">
          <a:solidFill>
            <a:schemeClr val="bg1"/>
          </a:solidFill>
          <a:latin typeface="Arial" pitchFamily="34" charset="0"/>
        </a:defRPr>
      </a:lvl4pPr>
      <a:lvl5pPr algn="l" rtl="0" eaLnBrk="0" fontAlgn="base" hangingPunct="0">
        <a:spcBef>
          <a:spcPct val="0"/>
        </a:spcBef>
        <a:spcAft>
          <a:spcPct val="0"/>
        </a:spcAft>
        <a:defRPr sz="2800" b="1">
          <a:solidFill>
            <a:schemeClr val="bg1"/>
          </a:solidFill>
          <a:latin typeface="Arial" pitchFamily="34" charset="0"/>
        </a:defRPr>
      </a:lvl5pPr>
      <a:lvl6pPr marL="457200" algn="l" rtl="0" eaLnBrk="0" fontAlgn="base" hangingPunct="0">
        <a:spcBef>
          <a:spcPct val="0"/>
        </a:spcBef>
        <a:spcAft>
          <a:spcPct val="0"/>
        </a:spcAft>
        <a:defRPr sz="2800" b="1">
          <a:solidFill>
            <a:schemeClr val="bg1"/>
          </a:solidFill>
          <a:latin typeface="Arial" pitchFamily="34" charset="0"/>
        </a:defRPr>
      </a:lvl6pPr>
      <a:lvl7pPr marL="914400" algn="l" rtl="0" eaLnBrk="0" fontAlgn="base" hangingPunct="0">
        <a:spcBef>
          <a:spcPct val="0"/>
        </a:spcBef>
        <a:spcAft>
          <a:spcPct val="0"/>
        </a:spcAft>
        <a:defRPr sz="2800" b="1">
          <a:solidFill>
            <a:schemeClr val="bg1"/>
          </a:solidFill>
          <a:latin typeface="Arial" pitchFamily="34" charset="0"/>
        </a:defRPr>
      </a:lvl7pPr>
      <a:lvl8pPr marL="1371600" algn="l" rtl="0" eaLnBrk="0" fontAlgn="base" hangingPunct="0">
        <a:spcBef>
          <a:spcPct val="0"/>
        </a:spcBef>
        <a:spcAft>
          <a:spcPct val="0"/>
        </a:spcAft>
        <a:defRPr sz="2800" b="1">
          <a:solidFill>
            <a:schemeClr val="bg1"/>
          </a:solidFill>
          <a:latin typeface="Arial" pitchFamily="34" charset="0"/>
        </a:defRPr>
      </a:lvl8pPr>
      <a:lvl9pPr marL="1828800" algn="l" rtl="0" eaLnBrk="0" fontAlgn="base" hangingPunct="0">
        <a:spcBef>
          <a:spcPct val="0"/>
        </a:spcBef>
        <a:spcAft>
          <a:spcPct val="0"/>
        </a:spcAft>
        <a:defRPr sz="28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3763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83763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3763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65" charset="0"/>
              <a:ea typeface="+mn-ea"/>
              <a:cs typeface="+mn-cs"/>
            </a:endParaRPr>
          </a:p>
        </p:txBody>
      </p:sp>
    </p:spTree>
  </p:cSld>
  <p:clrMap bg1="lt1" tx1="dk1" bg2="lt2" tx2="dk2" accent1="accent1" accent2="accent2" accent3="accent3" accent4="accent4" accent5="accent5" accent6="accent6" hlink="hlink" folHlink="folHlink"/>
  <p:sldLayoutIdLst>
    <p:sldLayoutId id="2147484482" r:id="rId1"/>
    <p:sldLayoutId id="2147484481" r:id="rId2"/>
    <p:sldLayoutId id="2147484480" r:id="rId3"/>
    <p:sldLayoutId id="2147484479" r:id="rId4"/>
    <p:sldLayoutId id="2147484478" r:id="rId5"/>
    <p:sldLayoutId id="2147484477" r:id="rId6"/>
    <p:sldLayoutId id="2147484476" r:id="rId7"/>
    <p:sldLayoutId id="2147484475" r:id="rId8"/>
    <p:sldLayoutId id="2147484474" r:id="rId9"/>
    <p:sldLayoutId id="2147484473" r:id="rId10"/>
    <p:sldLayoutId id="2147484472"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5778"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75779"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5780"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3801" r:id="rId1"/>
    <p:sldLayoutId id="2147483800" r:id="rId2"/>
    <p:sldLayoutId id="2147483799" r:id="rId3"/>
    <p:sldLayoutId id="2147483798" r:id="rId4"/>
    <p:sldLayoutId id="2147483797" r:id="rId5"/>
    <p:sldLayoutId id="2147483796" r:id="rId6"/>
    <p:sldLayoutId id="2147483795" r:id="rId7"/>
    <p:sldLayoutId id="2147483794" r:id="rId8"/>
    <p:sldLayoutId id="2147483793" r:id="rId9"/>
    <p:sldLayoutId id="2147483792" r:id="rId10"/>
    <p:sldLayoutId id="2147483791"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49922" name="Picture 22"/>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pic>
        <p:nvPicPr>
          <p:cNvPr id="849923" name="Picture 23" descr="250px-Broad_institute_logo"/>
          <p:cNvPicPr>
            <a:picLocks noChangeAspect="1" noChangeArrowheads="1"/>
          </p:cNvPicPr>
          <p:nvPr/>
        </p:nvPicPr>
        <p:blipFill>
          <a:blip r:embed="rId14" cstate="print"/>
          <a:srcRect/>
          <a:stretch>
            <a:fillRect/>
          </a:stretch>
        </p:blipFill>
        <p:spPr bwMode="auto">
          <a:xfrm>
            <a:off x="152400" y="6065838"/>
            <a:ext cx="1828800" cy="515937"/>
          </a:xfrm>
          <a:prstGeom prst="rect">
            <a:avLst/>
          </a:prstGeom>
          <a:noFill/>
          <a:ln w="9525">
            <a:noFill/>
            <a:miter lim="800000"/>
            <a:headEnd/>
            <a:tailEnd/>
          </a:ln>
        </p:spPr>
      </p:pic>
      <p:pic>
        <p:nvPicPr>
          <p:cNvPr id="849924" name="Picture 24" descr="DHHS_Logo_small"/>
          <p:cNvPicPr>
            <a:picLocks noChangeAspect="1" noChangeArrowheads="1"/>
          </p:cNvPicPr>
          <p:nvPr/>
        </p:nvPicPr>
        <p:blipFill>
          <a:blip r:embed="rId15" cstate="print"/>
          <a:srcRect/>
          <a:stretch>
            <a:fillRect/>
          </a:stretch>
        </p:blipFill>
        <p:spPr bwMode="auto">
          <a:xfrm>
            <a:off x="6553200" y="5981700"/>
            <a:ext cx="614363" cy="622300"/>
          </a:xfrm>
          <a:prstGeom prst="rect">
            <a:avLst/>
          </a:prstGeom>
          <a:noFill/>
          <a:ln w="9525">
            <a:noFill/>
            <a:miter lim="800000"/>
            <a:headEnd/>
            <a:tailEnd/>
          </a:ln>
        </p:spPr>
      </p:pic>
      <p:pic>
        <p:nvPicPr>
          <p:cNvPr id="849925" name="Picture 25" descr="NIHLOGO"/>
          <p:cNvPicPr>
            <a:picLocks noChangeAspect="1" noChangeArrowheads="1"/>
          </p:cNvPicPr>
          <p:nvPr/>
        </p:nvPicPr>
        <p:blipFill>
          <a:blip r:embed="rId16" cstate="print"/>
          <a:srcRect/>
          <a:stretch>
            <a:fillRect/>
          </a:stretch>
        </p:blipFill>
        <p:spPr bwMode="auto">
          <a:xfrm>
            <a:off x="7353300" y="5983288"/>
            <a:ext cx="609600" cy="608012"/>
          </a:xfrm>
          <a:prstGeom prst="rect">
            <a:avLst/>
          </a:prstGeom>
          <a:noFill/>
          <a:ln w="9525">
            <a:noFill/>
            <a:miter lim="800000"/>
            <a:headEnd/>
            <a:tailEnd/>
          </a:ln>
        </p:spPr>
      </p:pic>
      <p:sp>
        <p:nvSpPr>
          <p:cNvPr id="10" name="Rectangle 26"/>
          <p:cNvSpPr>
            <a:spLocks noChangeArrowheads="1"/>
          </p:cNvSpPr>
          <p:nvPr/>
        </p:nvSpPr>
        <p:spPr bwMode="auto">
          <a:xfrm>
            <a:off x="0" y="5715000"/>
            <a:ext cx="9144000" cy="990600"/>
          </a:xfrm>
          <a:prstGeom prst="rect">
            <a:avLst/>
          </a:prstGeom>
          <a:solidFill>
            <a:schemeClr val="bg1"/>
          </a:solidFill>
          <a:ln w="9525">
            <a:noFill/>
            <a:miter lim="800000"/>
            <a:headEnd/>
            <a:tailEnd/>
          </a:ln>
          <a:effectLst/>
        </p:spPr>
        <p:txBody>
          <a:bodyPr wrap="none" anchor="ctr"/>
          <a:lstStyle/>
          <a:p>
            <a:pPr>
              <a:defRPr/>
            </a:pPr>
            <a:endParaRPr lang="en-US">
              <a:latin typeface="Arial" charset="0"/>
              <a:ea typeface="+mn-ea"/>
              <a:cs typeface="+mn-cs"/>
            </a:endParaRPr>
          </a:p>
        </p:txBody>
      </p:sp>
      <p:sp>
        <p:nvSpPr>
          <p:cNvPr id="84992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4992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493" r:id="rId1"/>
    <p:sldLayoutId id="2147484492" r:id="rId2"/>
    <p:sldLayoutId id="2147484491" r:id="rId3"/>
    <p:sldLayoutId id="2147484490" r:id="rId4"/>
    <p:sldLayoutId id="2147484489" r:id="rId5"/>
    <p:sldLayoutId id="2147484488" r:id="rId6"/>
    <p:sldLayoutId id="2147484487" r:id="rId7"/>
    <p:sldLayoutId id="2147484486" r:id="rId8"/>
    <p:sldLayoutId id="2147484485" r:id="rId9"/>
    <p:sldLayoutId id="2147484484" r:id="rId10"/>
    <p:sldLayoutId id="2147484483"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62210"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a:ea typeface="+mn-ea"/>
              <a:cs typeface="+mn-cs"/>
            </a:endParaRPr>
          </a:p>
        </p:txBody>
      </p:sp>
      <p:sp>
        <p:nvSpPr>
          <p:cNvPr id="862212"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62213"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Date Placeholder 1"/>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spcBef>
                <a:spcPct val="0"/>
              </a:spcBef>
              <a:defRPr sz="1800">
                <a:solidFill>
                  <a:srgbClr val="000000"/>
                </a:solidFill>
                <a:ea typeface="+mn-ea"/>
                <a:cs typeface="+mn-cs"/>
              </a:defRPr>
            </a:lvl1pPr>
          </a:lstStyle>
          <a:p>
            <a:pPr>
              <a:defRPr/>
            </a:pPr>
            <a:endParaRPr lang="en-US"/>
          </a:p>
        </p:txBody>
      </p:sp>
      <p:sp>
        <p:nvSpPr>
          <p:cNvPr id="7" name="Footer Placeholder 2"/>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spcBef>
                <a:spcPct val="0"/>
              </a:spcBef>
              <a:defRPr sz="1800">
                <a:solidFill>
                  <a:srgbClr val="000000"/>
                </a:solidFill>
                <a:ea typeface="+mn-ea"/>
                <a:cs typeface="+mn-cs"/>
              </a:defRPr>
            </a:lvl1pPr>
          </a:lstStyle>
          <a:p>
            <a:pPr>
              <a:defRPr/>
            </a:pPr>
            <a:endParaRPr lang="en-US"/>
          </a:p>
        </p:txBody>
      </p:sp>
      <p:sp>
        <p:nvSpPr>
          <p:cNvPr id="8" name="Slide Number Placeholder 3"/>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spcBef>
                <a:spcPct val="0"/>
              </a:spcBef>
              <a:defRPr sz="1800">
                <a:solidFill>
                  <a:srgbClr val="000000"/>
                </a:solidFill>
                <a:ea typeface="+mn-ea"/>
                <a:cs typeface="+mn-cs"/>
              </a:defRPr>
            </a:lvl1pPr>
          </a:lstStyle>
          <a:p>
            <a:pPr>
              <a:defRPr/>
            </a:pPr>
            <a:fld id="{171A34F1-771F-437B-A7BE-008E1C416DB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04" r:id="rId1"/>
    <p:sldLayoutId id="2147484503" r:id="rId2"/>
    <p:sldLayoutId id="2147484502" r:id="rId3"/>
    <p:sldLayoutId id="2147484501" r:id="rId4"/>
    <p:sldLayoutId id="2147484500" r:id="rId5"/>
    <p:sldLayoutId id="2147484499" r:id="rId6"/>
    <p:sldLayoutId id="2147484498" r:id="rId7"/>
    <p:sldLayoutId id="2147484497" r:id="rId8"/>
    <p:sldLayoutId id="2147484496" r:id="rId9"/>
    <p:sldLayoutId id="2147484495" r:id="rId10"/>
    <p:sldLayoutId id="2147484494"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8066"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88067"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8068"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sz="3200">
              <a:solidFill>
                <a:srgbClr val="000000"/>
              </a:solidFill>
              <a:latin typeface="Arial" pitchFamily="-106" charset="0"/>
              <a:ea typeface="+mn-ea"/>
              <a:cs typeface="+mn-cs"/>
            </a:endParaRPr>
          </a:p>
        </p:txBody>
      </p:sp>
    </p:spTree>
  </p:cSld>
  <p:clrMap bg1="lt1" tx1="dk1" bg2="lt2" tx2="dk2" accent1="accent1" accent2="accent2" accent3="accent3" accent4="accent4" accent5="accent5" accent6="accent6" hlink="hlink" folHlink="folHlink"/>
  <p:sldLayoutIdLst>
    <p:sldLayoutId id="2147483812" r:id="rId1"/>
    <p:sldLayoutId id="2147483811" r:id="rId2"/>
    <p:sldLayoutId id="2147483810" r:id="rId3"/>
    <p:sldLayoutId id="2147483809" r:id="rId4"/>
    <p:sldLayoutId id="2147483808" r:id="rId5"/>
    <p:sldLayoutId id="2147483807" r:id="rId6"/>
    <p:sldLayoutId id="2147483806" r:id="rId7"/>
    <p:sldLayoutId id="2147483805" r:id="rId8"/>
    <p:sldLayoutId id="2147483804" r:id="rId9"/>
    <p:sldLayoutId id="2147483803" r:id="rId10"/>
    <p:sldLayoutId id="2147483802"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2pPr>
      <a:lvl3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3pPr>
      <a:lvl4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4pPr>
      <a:lvl5pPr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5pPr>
      <a:lvl6pPr marL="4572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6pPr>
      <a:lvl7pPr marL="9144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7pPr>
      <a:lvl8pPr marL="13716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8pPr>
      <a:lvl9pPr marL="1828800" algn="l" rtl="0" eaLnBrk="0" fontAlgn="base" hangingPunct="0">
        <a:spcBef>
          <a:spcPct val="0"/>
        </a:spcBef>
        <a:spcAft>
          <a:spcPct val="0"/>
        </a:spcAft>
        <a:defRPr sz="2400" b="1">
          <a:solidFill>
            <a:schemeClr val="bg1"/>
          </a:solidFill>
          <a:latin typeface="Arial" pitchFamily="34" charset="0"/>
          <a:ea typeface="ＭＳ Ｐゴシック"/>
          <a:cs typeface="ＭＳ Ｐゴシック"/>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mn-ea"/>
          <a:cs typeface="+mn-cs"/>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0354" name="Picture 2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0355" name="Rectangle 2"/>
          <p:cNvSpPr>
            <a:spLocks noGrp="1" noChangeArrowheads="1"/>
          </p:cNvSpPr>
          <p:nvPr>
            <p:ph type="title"/>
          </p:nvPr>
        </p:nvSpPr>
        <p:spPr bwMode="auto">
          <a:xfrm>
            <a:off x="304800" y="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0356" name="Rectangle 3"/>
          <p:cNvSpPr>
            <a:spLocks noGrp="1" noChangeArrowheads="1"/>
          </p:cNvSpPr>
          <p:nvPr>
            <p:ph type="body" idx="1"/>
          </p:nvPr>
        </p:nvSpPr>
        <p:spPr bwMode="auto">
          <a:xfrm>
            <a:off x="304800" y="12192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Rectangle 23"/>
          <p:cNvSpPr>
            <a:spLocks noChangeArrowheads="1"/>
          </p:cNvSpPr>
          <p:nvPr/>
        </p:nvSpPr>
        <p:spPr bwMode="auto">
          <a:xfrm>
            <a:off x="6781800" y="6248400"/>
            <a:ext cx="2286000" cy="533400"/>
          </a:xfrm>
          <a:prstGeom prst="rect">
            <a:avLst/>
          </a:prstGeom>
          <a:solidFill>
            <a:schemeClr val="bg1"/>
          </a:solidFill>
          <a:ln w="9525">
            <a:noFill/>
            <a:miter lim="800000"/>
            <a:headEnd/>
            <a:tailEnd/>
          </a:ln>
          <a:effectLst/>
        </p:spPr>
        <p:txBody>
          <a:bodyPr wrap="none" anchor="ctr"/>
          <a:lstStyle/>
          <a:p>
            <a:pPr>
              <a:defRPr/>
            </a:pPr>
            <a:endParaRPr lang="en-US">
              <a:solidFill>
                <a:srgbClr val="000000"/>
              </a:solidFill>
              <a:latin typeface="Arial"/>
              <a:ea typeface="+mn-ea"/>
              <a:cs typeface="+mn-cs"/>
            </a:endParaRPr>
          </a:p>
        </p:txBody>
      </p:sp>
    </p:spTree>
  </p:cSld>
  <p:clrMap bg1="lt1" tx1="dk1" bg2="lt2" tx2="dk2" accent1="accent1" accent2="accent2" accent3="accent3" accent4="accent4" accent5="accent5" accent6="accent6" hlink="hlink" folHlink="folHlink"/>
  <p:sldLayoutIdLst>
    <p:sldLayoutId id="2147483823" r:id="rId1"/>
    <p:sldLayoutId id="2147483822" r:id="rId2"/>
    <p:sldLayoutId id="2147483821" r:id="rId3"/>
    <p:sldLayoutId id="2147483820" r:id="rId4"/>
    <p:sldLayoutId id="2147483819" r:id="rId5"/>
    <p:sldLayoutId id="2147483818" r:id="rId6"/>
    <p:sldLayoutId id="2147483817" r:id="rId7"/>
    <p:sldLayoutId id="2147483816" r:id="rId8"/>
    <p:sldLayoutId id="2147483815" r:id="rId9"/>
    <p:sldLayoutId id="2147483814" r:id="rId10"/>
    <p:sldLayoutId id="2147483813" r:id="rId11"/>
  </p:sldLayoutIdLst>
  <p:hf sldNum="0" hdr="0" ftr="0" dt="0"/>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eaLnBrk="0" fontAlgn="base" hangingPunct="0">
        <a:spcBef>
          <a:spcPct val="0"/>
        </a:spcBef>
        <a:spcAft>
          <a:spcPct val="0"/>
        </a:spcAft>
        <a:defRPr sz="2400" b="1">
          <a:solidFill>
            <a:schemeClr val="bg1"/>
          </a:solidFill>
          <a:latin typeface="Arial" pitchFamily="34" charset="0"/>
        </a:defRPr>
      </a:lvl6pPr>
      <a:lvl7pPr marL="914400" algn="l" rtl="0" eaLnBrk="0" fontAlgn="base" hangingPunct="0">
        <a:spcBef>
          <a:spcPct val="0"/>
        </a:spcBef>
        <a:spcAft>
          <a:spcPct val="0"/>
        </a:spcAft>
        <a:defRPr sz="2400" b="1">
          <a:solidFill>
            <a:schemeClr val="bg1"/>
          </a:solidFill>
          <a:latin typeface="Arial" pitchFamily="34" charset="0"/>
        </a:defRPr>
      </a:lvl7pPr>
      <a:lvl8pPr marL="1371600" algn="l" rtl="0" eaLnBrk="0" fontAlgn="base" hangingPunct="0">
        <a:spcBef>
          <a:spcPct val="0"/>
        </a:spcBef>
        <a:spcAft>
          <a:spcPct val="0"/>
        </a:spcAft>
        <a:defRPr sz="2400" b="1">
          <a:solidFill>
            <a:schemeClr val="bg1"/>
          </a:solidFill>
          <a:latin typeface="Arial" pitchFamily="34" charset="0"/>
        </a:defRPr>
      </a:lvl8pPr>
      <a:lvl9pPr marL="1828800" algn="l" rtl="0" eaLnBrk="0" fontAlgn="base" hangingPunct="0">
        <a:spcBef>
          <a:spcPct val="0"/>
        </a:spcBef>
        <a:spcAft>
          <a:spcPct val="0"/>
        </a:spcAft>
        <a:defRPr sz="2400" b="1">
          <a:solidFill>
            <a:schemeClr val="bg1"/>
          </a:solidFill>
          <a:latin typeface="Arial" pitchFamily="34" charset="0"/>
        </a:defRPr>
      </a:lvl9pPr>
    </p:titleStyle>
    <p:bodyStyle>
      <a:lvl1pPr marL="342900" indent="-342900" algn="l" rtl="0" eaLnBrk="0" fontAlgn="base" hangingPunct="0">
        <a:spcBef>
          <a:spcPct val="20000"/>
        </a:spcBef>
        <a:spcAft>
          <a:spcPct val="0"/>
        </a:spcAft>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99"/>
        </a:buClr>
        <a:buChar char="-"/>
        <a:defRPr sz="22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5pPr>
      <a:lvl6pPr marL="25146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6pPr>
      <a:lvl7pPr marL="29718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7pPr>
      <a:lvl8pPr marL="34290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8pPr>
      <a:lvl9pPr marL="3886200" indent="-228600" algn="l" rtl="0" eaLnBrk="0" fontAlgn="base" hangingPunct="0">
        <a:spcBef>
          <a:spcPct val="20000"/>
        </a:spcBef>
        <a:spcAft>
          <a:spcPct val="0"/>
        </a:spcAft>
        <a:buClr>
          <a:srgbClr val="003399"/>
        </a:buClr>
        <a:buChar char="•"/>
        <a:defRPr>
          <a:solidFill>
            <a:schemeClr val="tx1"/>
          </a:solidFill>
          <a:latin typeface="+mn-lt"/>
          <a:ea typeface="ＭＳ Ｐゴシック"/>
          <a:cs typeface="ＭＳ Ｐゴシック"/>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6.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53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emf"/><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536.xml"/><Relationship Id="rId5" Type="http://schemas.openxmlformats.org/officeDocument/2006/relationships/image" Target="../media/image32.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535.xml"/></Relationships>
</file>

<file path=ppt/slides/_rels/slide14.xml.rels><?xml version="1.0" encoding="UTF-8" standalone="yes"?>
<Relationships xmlns="http://schemas.openxmlformats.org/package/2006/relationships"><Relationship Id="rId8" Type="http://schemas.openxmlformats.org/officeDocument/2006/relationships/image" Target="../media/image40.emf"/><Relationship Id="rId3" Type="http://schemas.openxmlformats.org/officeDocument/2006/relationships/image" Target="../media/image35.png"/><Relationship Id="rId7" Type="http://schemas.openxmlformats.org/officeDocument/2006/relationships/image" Target="../media/image39.emf"/><Relationship Id="rId2" Type="http://schemas.openxmlformats.org/officeDocument/2006/relationships/image" Target="../media/image34.png"/><Relationship Id="rId1" Type="http://schemas.openxmlformats.org/officeDocument/2006/relationships/slideLayout" Target="../slideLayouts/slideLayout53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emf"/></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35.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535.xml"/></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535.xml"/><Relationship Id="rId4" Type="http://schemas.openxmlformats.org/officeDocument/2006/relationships/image" Target="../media/image48.png"/></Relationships>
</file>

<file path=ppt/slides/_rels/slide18.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535.xml"/></Relationships>
</file>

<file path=ppt/slides/_rels/slide1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3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535.xml"/></Relationships>
</file>

<file path=ppt/slides/_rels/slide2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535.xml"/></Relationships>
</file>

<file path=ppt/slides/_rels/slide2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535.xml"/></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5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3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31.xml"/></Relationships>
</file>

<file path=ppt/slides/_rels/slide26.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531.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slideLayout" Target="../slideLayouts/slideLayout535.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3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536.xml"/></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536.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31.xml"/></Relationships>
</file>

<file path=ppt/slides/_rels/slide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5.xml"/><Relationship Id="rId1" Type="http://schemas.openxmlformats.org/officeDocument/2006/relationships/slideLayout" Target="../slideLayouts/slideLayout536.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6.xml"/><Relationship Id="rId1" Type="http://schemas.openxmlformats.org/officeDocument/2006/relationships/slideLayout" Target="../slideLayouts/slideLayout536.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23.png"/><Relationship Id="rId2"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5521" name="Rectangle 2"/>
          <p:cNvSpPr>
            <a:spLocks noGrp="1" noChangeArrowheads="1"/>
          </p:cNvSpPr>
          <p:nvPr>
            <p:ph type="ctrTitle"/>
          </p:nvPr>
        </p:nvSpPr>
        <p:spPr>
          <a:xfrm>
            <a:off x="0" y="2590800"/>
            <a:ext cx="9144000" cy="1524000"/>
          </a:xfrm>
        </p:spPr>
        <p:txBody>
          <a:bodyPr/>
          <a:lstStyle/>
          <a:p>
            <a:pPr eaLnBrk="1" hangingPunct="1"/>
            <a:r>
              <a:rPr lang="en-US" sz="2800" dirty="0"/>
              <a:t>Effectively Dealing with Transition Selection and Data Analysis for Multiplexed Quantitative SRM-MS Assays across Multiple Vendor Instruments</a:t>
            </a:r>
            <a:endParaRPr lang="en-US" sz="2800" dirty="0" smtClean="0"/>
          </a:p>
        </p:txBody>
      </p:sp>
      <p:sp>
        <p:nvSpPr>
          <p:cNvPr id="875522" name="Rectangle 3"/>
          <p:cNvSpPr>
            <a:spLocks noGrp="1" noChangeArrowheads="1"/>
          </p:cNvSpPr>
          <p:nvPr>
            <p:ph type="subTitle" idx="1"/>
          </p:nvPr>
        </p:nvSpPr>
        <p:spPr>
          <a:xfrm>
            <a:off x="685800" y="4724400"/>
            <a:ext cx="7848600" cy="1219200"/>
          </a:xfrm>
        </p:spPr>
        <p:txBody>
          <a:bodyPr/>
          <a:lstStyle/>
          <a:p>
            <a:pPr eaLnBrk="1" hangingPunct="1">
              <a:lnSpc>
                <a:spcPct val="90000"/>
              </a:lnSpc>
            </a:pPr>
            <a:r>
              <a:rPr lang="en-US" sz="1800" b="0" i="0" dirty="0" smtClean="0"/>
              <a:t>Susan </a:t>
            </a:r>
            <a:r>
              <a:rPr lang="en-US" sz="1800" b="0" i="0" dirty="0" err="1" smtClean="0"/>
              <a:t>Abbatiello</a:t>
            </a:r>
            <a:r>
              <a:rPr lang="en-US" sz="1800" b="0" i="0" dirty="0" smtClean="0"/>
              <a:t>, Ph.D.</a:t>
            </a:r>
          </a:p>
          <a:p>
            <a:pPr eaLnBrk="1" hangingPunct="1">
              <a:lnSpc>
                <a:spcPct val="90000"/>
              </a:lnSpc>
            </a:pPr>
            <a:r>
              <a:rPr lang="en-US" sz="1800" b="0" i="0" dirty="0" smtClean="0"/>
              <a:t>Skyline User’s Meeting</a:t>
            </a:r>
          </a:p>
          <a:p>
            <a:pPr eaLnBrk="1" hangingPunct="1">
              <a:lnSpc>
                <a:spcPct val="90000"/>
              </a:lnSpc>
            </a:pPr>
            <a:r>
              <a:rPr lang="en-US" sz="1800" b="0" i="0" dirty="0" smtClean="0"/>
              <a:t>May 20,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905" name="Rectangle 2"/>
          <p:cNvSpPr>
            <a:spLocks noGrp="1" noChangeArrowheads="1"/>
          </p:cNvSpPr>
          <p:nvPr>
            <p:ph type="title"/>
          </p:nvPr>
        </p:nvSpPr>
        <p:spPr>
          <a:xfrm>
            <a:off x="0" y="0"/>
            <a:ext cx="8001000" cy="990600"/>
          </a:xfrm>
        </p:spPr>
        <p:txBody>
          <a:bodyPr/>
          <a:lstStyle/>
          <a:p>
            <a:r>
              <a:rPr lang="en-US" dirty="0" smtClean="0"/>
              <a:t>Retention Time Scheduling:</a:t>
            </a:r>
            <a:br>
              <a:rPr lang="en-US" dirty="0" smtClean="0"/>
            </a:br>
            <a:r>
              <a:rPr lang="en-US" dirty="0" smtClean="0"/>
              <a:t>A Necessity for &gt;100 Transitions</a:t>
            </a:r>
          </a:p>
        </p:txBody>
      </p:sp>
      <p:pic>
        <p:nvPicPr>
          <p:cNvPr id="891907" name="Picture 32"/>
          <p:cNvPicPr>
            <a:picLocks noChangeAspect="1" noChangeArrowheads="1"/>
          </p:cNvPicPr>
          <p:nvPr/>
        </p:nvPicPr>
        <p:blipFill>
          <a:blip r:embed="rId3" cstate="print"/>
          <a:srcRect t="4852"/>
          <a:stretch>
            <a:fillRect/>
          </a:stretch>
        </p:blipFill>
        <p:spPr bwMode="auto">
          <a:xfrm>
            <a:off x="7319963" y="1143000"/>
            <a:ext cx="1824037" cy="2209800"/>
          </a:xfrm>
          <a:prstGeom prst="rect">
            <a:avLst/>
          </a:prstGeom>
          <a:noFill/>
          <a:ln w="9525" algn="ctr">
            <a:noFill/>
            <a:miter lim="800000"/>
            <a:headEnd/>
            <a:tailEnd/>
          </a:ln>
        </p:spPr>
      </p:pic>
      <p:pic>
        <p:nvPicPr>
          <p:cNvPr id="891908" name="Picture 33"/>
          <p:cNvPicPr>
            <a:picLocks noChangeAspect="1" noChangeArrowheads="1"/>
          </p:cNvPicPr>
          <p:nvPr/>
        </p:nvPicPr>
        <p:blipFill>
          <a:blip r:embed="rId4" cstate="print"/>
          <a:srcRect t="4854"/>
          <a:stretch>
            <a:fillRect/>
          </a:stretch>
        </p:blipFill>
        <p:spPr bwMode="auto">
          <a:xfrm>
            <a:off x="5421313" y="1143000"/>
            <a:ext cx="1817687" cy="2209800"/>
          </a:xfrm>
          <a:prstGeom prst="rect">
            <a:avLst/>
          </a:prstGeom>
          <a:noFill/>
          <a:ln w="9525" algn="ctr">
            <a:noFill/>
            <a:miter lim="800000"/>
            <a:headEnd/>
            <a:tailEnd/>
          </a:ln>
        </p:spPr>
      </p:pic>
      <p:pic>
        <p:nvPicPr>
          <p:cNvPr id="891909" name="Picture 34"/>
          <p:cNvPicPr>
            <a:picLocks noChangeAspect="1" noChangeArrowheads="1"/>
          </p:cNvPicPr>
          <p:nvPr/>
        </p:nvPicPr>
        <p:blipFill>
          <a:blip r:embed="rId5" cstate="print"/>
          <a:srcRect t="4852"/>
          <a:stretch>
            <a:fillRect/>
          </a:stretch>
        </p:blipFill>
        <p:spPr bwMode="auto">
          <a:xfrm>
            <a:off x="3516313" y="1143000"/>
            <a:ext cx="1817687" cy="2209800"/>
          </a:xfrm>
          <a:prstGeom prst="rect">
            <a:avLst/>
          </a:prstGeom>
          <a:noFill/>
          <a:ln w="9525" algn="ctr">
            <a:noFill/>
            <a:miter lim="800000"/>
            <a:headEnd/>
            <a:tailEnd/>
          </a:ln>
        </p:spPr>
      </p:pic>
      <p:sp>
        <p:nvSpPr>
          <p:cNvPr id="891910" name="Text Box 35"/>
          <p:cNvSpPr txBox="1">
            <a:spLocks noChangeArrowheads="1"/>
          </p:cNvSpPr>
          <p:nvPr/>
        </p:nvSpPr>
        <p:spPr bwMode="auto">
          <a:xfrm>
            <a:off x="4648200" y="1873250"/>
            <a:ext cx="990600" cy="336550"/>
          </a:xfrm>
          <a:prstGeom prst="rect">
            <a:avLst/>
          </a:prstGeom>
          <a:noFill/>
          <a:ln w="9525" algn="ctr">
            <a:noFill/>
            <a:miter lim="800000"/>
            <a:headEnd/>
            <a:tailEnd/>
          </a:ln>
        </p:spPr>
        <p:txBody>
          <a:bodyPr>
            <a:spAutoFit/>
          </a:bodyPr>
          <a:lstStyle/>
          <a:p>
            <a:pPr>
              <a:spcBef>
                <a:spcPct val="50000"/>
              </a:spcBef>
            </a:pPr>
            <a:r>
              <a:rPr lang="en-US" sz="1600" b="1">
                <a:solidFill>
                  <a:schemeClr val="accent2"/>
                </a:solidFill>
              </a:rPr>
              <a:t>Inj. 1</a:t>
            </a:r>
          </a:p>
        </p:txBody>
      </p:sp>
      <p:sp>
        <p:nvSpPr>
          <p:cNvPr id="891911" name="Text Box 36"/>
          <p:cNvSpPr txBox="1">
            <a:spLocks noChangeArrowheads="1"/>
          </p:cNvSpPr>
          <p:nvPr/>
        </p:nvSpPr>
        <p:spPr bwMode="auto">
          <a:xfrm>
            <a:off x="6629400" y="1873250"/>
            <a:ext cx="762000" cy="336550"/>
          </a:xfrm>
          <a:prstGeom prst="rect">
            <a:avLst/>
          </a:prstGeom>
          <a:noFill/>
          <a:ln w="9525" algn="ctr">
            <a:noFill/>
            <a:miter lim="800000"/>
            <a:headEnd/>
            <a:tailEnd/>
          </a:ln>
        </p:spPr>
        <p:txBody>
          <a:bodyPr>
            <a:spAutoFit/>
          </a:bodyPr>
          <a:lstStyle/>
          <a:p>
            <a:pPr>
              <a:spcBef>
                <a:spcPct val="50000"/>
              </a:spcBef>
            </a:pPr>
            <a:r>
              <a:rPr lang="en-US" sz="1600" b="1">
                <a:solidFill>
                  <a:schemeClr val="accent2"/>
                </a:solidFill>
              </a:rPr>
              <a:t>Inj. 2</a:t>
            </a:r>
          </a:p>
        </p:txBody>
      </p:sp>
      <p:sp>
        <p:nvSpPr>
          <p:cNvPr id="891912" name="Text Box 37"/>
          <p:cNvSpPr txBox="1">
            <a:spLocks noChangeArrowheads="1"/>
          </p:cNvSpPr>
          <p:nvPr/>
        </p:nvSpPr>
        <p:spPr bwMode="auto">
          <a:xfrm>
            <a:off x="8077200" y="1873250"/>
            <a:ext cx="990600" cy="336550"/>
          </a:xfrm>
          <a:prstGeom prst="rect">
            <a:avLst/>
          </a:prstGeom>
          <a:noFill/>
          <a:ln w="9525" algn="ctr">
            <a:noFill/>
            <a:miter lim="800000"/>
            <a:headEnd/>
            <a:tailEnd/>
          </a:ln>
        </p:spPr>
        <p:txBody>
          <a:bodyPr>
            <a:spAutoFit/>
          </a:bodyPr>
          <a:lstStyle/>
          <a:p>
            <a:pPr algn="r">
              <a:spcBef>
                <a:spcPct val="50000"/>
              </a:spcBef>
            </a:pPr>
            <a:r>
              <a:rPr lang="en-US" sz="1600" b="1">
                <a:solidFill>
                  <a:schemeClr val="accent2"/>
                </a:solidFill>
              </a:rPr>
              <a:t>Inj. 3</a:t>
            </a:r>
          </a:p>
        </p:txBody>
      </p:sp>
      <p:sp>
        <p:nvSpPr>
          <p:cNvPr id="891913" name="Text Box 40"/>
          <p:cNvSpPr txBox="1">
            <a:spLocks noChangeArrowheads="1"/>
          </p:cNvSpPr>
          <p:nvPr/>
        </p:nvSpPr>
        <p:spPr bwMode="auto">
          <a:xfrm>
            <a:off x="4191000" y="1114425"/>
            <a:ext cx="990600" cy="274638"/>
          </a:xfrm>
          <a:prstGeom prst="rect">
            <a:avLst/>
          </a:prstGeom>
          <a:solidFill>
            <a:schemeClr val="bg1"/>
          </a:solidFill>
          <a:ln w="9525" algn="ctr">
            <a:noFill/>
            <a:miter lim="800000"/>
            <a:headEnd/>
            <a:tailEnd/>
          </a:ln>
        </p:spPr>
        <p:txBody>
          <a:bodyPr>
            <a:spAutoFit/>
          </a:bodyPr>
          <a:lstStyle/>
          <a:p>
            <a:pPr>
              <a:spcBef>
                <a:spcPct val="50000"/>
              </a:spcBef>
            </a:pPr>
            <a:r>
              <a:rPr lang="en-US" sz="1200" b="1">
                <a:solidFill>
                  <a:schemeClr val="accent2"/>
                </a:solidFill>
              </a:rPr>
              <a:t>28.3 min</a:t>
            </a:r>
          </a:p>
        </p:txBody>
      </p:sp>
      <p:sp>
        <p:nvSpPr>
          <p:cNvPr id="891914" name="Text Box 41"/>
          <p:cNvSpPr txBox="1">
            <a:spLocks noChangeArrowheads="1"/>
          </p:cNvSpPr>
          <p:nvPr/>
        </p:nvSpPr>
        <p:spPr bwMode="auto">
          <a:xfrm>
            <a:off x="6172200" y="1106488"/>
            <a:ext cx="914400" cy="274637"/>
          </a:xfrm>
          <a:prstGeom prst="rect">
            <a:avLst/>
          </a:prstGeom>
          <a:solidFill>
            <a:schemeClr val="bg1"/>
          </a:solidFill>
          <a:ln w="9525" algn="ctr">
            <a:noFill/>
            <a:miter lim="800000"/>
            <a:headEnd/>
            <a:tailEnd/>
          </a:ln>
        </p:spPr>
        <p:txBody>
          <a:bodyPr>
            <a:spAutoFit/>
          </a:bodyPr>
          <a:lstStyle/>
          <a:p>
            <a:pPr>
              <a:spcBef>
                <a:spcPct val="50000"/>
              </a:spcBef>
            </a:pPr>
            <a:r>
              <a:rPr lang="en-US" sz="1200" b="1">
                <a:solidFill>
                  <a:schemeClr val="accent2"/>
                </a:solidFill>
              </a:rPr>
              <a:t>28.2 min</a:t>
            </a:r>
          </a:p>
        </p:txBody>
      </p:sp>
      <p:sp>
        <p:nvSpPr>
          <p:cNvPr id="891915" name="Text Box 42"/>
          <p:cNvSpPr txBox="1">
            <a:spLocks noChangeArrowheads="1"/>
          </p:cNvSpPr>
          <p:nvPr/>
        </p:nvSpPr>
        <p:spPr bwMode="auto">
          <a:xfrm>
            <a:off x="7772400" y="1181100"/>
            <a:ext cx="990600" cy="274638"/>
          </a:xfrm>
          <a:prstGeom prst="rect">
            <a:avLst/>
          </a:prstGeom>
          <a:solidFill>
            <a:schemeClr val="bg1"/>
          </a:solidFill>
          <a:ln w="9525" algn="ctr">
            <a:noFill/>
            <a:miter lim="800000"/>
            <a:headEnd/>
            <a:tailEnd/>
          </a:ln>
        </p:spPr>
        <p:txBody>
          <a:bodyPr>
            <a:spAutoFit/>
          </a:bodyPr>
          <a:lstStyle/>
          <a:p>
            <a:pPr algn="r">
              <a:spcBef>
                <a:spcPct val="50000"/>
              </a:spcBef>
            </a:pPr>
            <a:r>
              <a:rPr lang="en-US" sz="1200" b="1">
                <a:solidFill>
                  <a:schemeClr val="accent2"/>
                </a:solidFill>
              </a:rPr>
              <a:t>28.0 min</a:t>
            </a:r>
          </a:p>
        </p:txBody>
      </p:sp>
      <p:sp>
        <p:nvSpPr>
          <p:cNvPr id="891906" name="Rectangle 31"/>
          <p:cNvSpPr>
            <a:spLocks noChangeArrowheads="1"/>
          </p:cNvSpPr>
          <p:nvPr/>
        </p:nvSpPr>
        <p:spPr bwMode="auto">
          <a:xfrm>
            <a:off x="0" y="1143000"/>
            <a:ext cx="3810000" cy="2362200"/>
          </a:xfrm>
          <a:prstGeom prst="rect">
            <a:avLst/>
          </a:prstGeom>
          <a:noFill/>
          <a:ln w="9525">
            <a:noFill/>
            <a:miter lim="800000"/>
            <a:headEnd/>
            <a:tailEnd/>
          </a:ln>
        </p:spPr>
        <p:txBody>
          <a:bodyPr/>
          <a:lstStyle/>
          <a:p>
            <a:pPr marL="166688" indent="-166688">
              <a:spcBef>
                <a:spcPct val="50000"/>
              </a:spcBef>
              <a:buFont typeface="Wingdings" pitchFamily="2" charset="2"/>
              <a:buChar char="§"/>
            </a:pPr>
            <a:r>
              <a:rPr lang="en-US" sz="1800" b="1"/>
              <a:t>Scheduling puts rigorous </a:t>
            </a:r>
            <a:br>
              <a:rPr lang="en-US" sz="1800" b="1"/>
            </a:br>
            <a:r>
              <a:rPr lang="en-US" sz="1800" b="1" smtClean="0"/>
              <a:t>demands </a:t>
            </a:r>
            <a:r>
              <a:rPr lang="en-US" sz="1800" b="1"/>
              <a:t>on RT </a:t>
            </a:r>
            <a:r>
              <a:rPr lang="en-US" sz="1800" b="1" smtClean="0"/>
              <a:t>reproducibility</a:t>
            </a:r>
            <a:endParaRPr lang="en-US" sz="1800" b="1"/>
          </a:p>
          <a:p>
            <a:pPr marL="166688" indent="-166688">
              <a:spcBef>
                <a:spcPct val="50000"/>
              </a:spcBef>
              <a:buFont typeface="Wingdings" pitchFamily="2" charset="2"/>
              <a:buChar char="§"/>
            </a:pPr>
            <a:r>
              <a:rPr lang="en-US" sz="1800" b="1"/>
              <a:t>Peak width and RT drift are often limiting factors</a:t>
            </a:r>
          </a:p>
          <a:p>
            <a:pPr marL="166688" indent="-166688">
              <a:spcBef>
                <a:spcPct val="50000"/>
              </a:spcBef>
              <a:buFont typeface="Wingdings" pitchFamily="2" charset="2"/>
              <a:buChar char="§"/>
            </a:pPr>
            <a:r>
              <a:rPr lang="en-US" sz="1800" b="1"/>
              <a:t>Different peptides shift to various degrees</a:t>
            </a:r>
            <a:r>
              <a:rPr lang="en-US" sz="1800" b="1" smtClean="0"/>
              <a:t>. </a:t>
            </a:r>
            <a:endParaRPr lang="en-US" sz="1800" b="1"/>
          </a:p>
        </p:txBody>
      </p:sp>
      <p:grpSp>
        <p:nvGrpSpPr>
          <p:cNvPr id="2" name="Group 1"/>
          <p:cNvGrpSpPr/>
          <p:nvPr/>
        </p:nvGrpSpPr>
        <p:grpSpPr>
          <a:xfrm>
            <a:off x="0" y="3562350"/>
            <a:ext cx="9067800" cy="3219450"/>
            <a:chOff x="0" y="3562350"/>
            <a:chExt cx="9067800" cy="3219450"/>
          </a:xfrm>
        </p:grpSpPr>
        <p:sp>
          <p:nvSpPr>
            <p:cNvPr id="891919" name="Text Box 15"/>
            <p:cNvSpPr txBox="1">
              <a:spLocks noChangeArrowheads="1"/>
            </p:cNvSpPr>
            <p:nvPr/>
          </p:nvSpPr>
          <p:spPr bwMode="auto">
            <a:xfrm rot="16200000">
              <a:off x="-1340643" y="4902993"/>
              <a:ext cx="3048000" cy="366713"/>
            </a:xfrm>
            <a:prstGeom prst="rect">
              <a:avLst/>
            </a:prstGeom>
            <a:solidFill>
              <a:schemeClr val="bg1"/>
            </a:solidFill>
            <a:ln w="9525">
              <a:noFill/>
              <a:miter lim="800000"/>
              <a:headEnd/>
              <a:tailEnd/>
            </a:ln>
            <a:effectLst/>
          </p:spPr>
          <p:txBody>
            <a:bodyPr>
              <a:spAutoFit/>
            </a:bodyPr>
            <a:lstStyle/>
            <a:p>
              <a:pPr>
                <a:spcBef>
                  <a:spcPct val="50000"/>
                </a:spcBef>
              </a:pPr>
              <a:r>
                <a:rPr lang="en-US" sz="1800" b="1"/>
                <a:t># Concurrent Transitions</a:t>
              </a:r>
            </a:p>
          </p:txBody>
        </p:sp>
        <p:pic>
          <p:nvPicPr>
            <p:cNvPr id="891917" name="Picture 3"/>
            <p:cNvPicPr>
              <a:picLocks noChangeAspect="1" noChangeArrowheads="1"/>
            </p:cNvPicPr>
            <p:nvPr/>
          </p:nvPicPr>
          <p:blipFill>
            <a:blip r:embed="rId6" cstate="print"/>
            <a:srcRect l="5661" t="7157"/>
            <a:stretch>
              <a:fillRect/>
            </a:stretch>
          </p:blipFill>
          <p:spPr bwMode="auto">
            <a:xfrm>
              <a:off x="381000" y="3733800"/>
              <a:ext cx="3810000" cy="3048000"/>
            </a:xfrm>
            <a:prstGeom prst="rect">
              <a:avLst/>
            </a:prstGeom>
            <a:noFill/>
            <a:ln w="9525">
              <a:noFill/>
              <a:miter lim="800000"/>
              <a:headEnd/>
              <a:tailEnd/>
            </a:ln>
          </p:spPr>
        </p:pic>
        <p:sp>
          <p:nvSpPr>
            <p:cNvPr id="891920" name="Text Box 16"/>
            <p:cNvSpPr txBox="1">
              <a:spLocks noChangeArrowheads="1"/>
            </p:cNvSpPr>
            <p:nvPr/>
          </p:nvSpPr>
          <p:spPr bwMode="auto">
            <a:xfrm>
              <a:off x="4133850" y="5410200"/>
              <a:ext cx="1504950" cy="461665"/>
            </a:xfrm>
            <a:prstGeom prst="rect">
              <a:avLst/>
            </a:prstGeom>
            <a:noFill/>
            <a:ln w="9525">
              <a:noFill/>
              <a:miter lim="800000"/>
              <a:headEnd/>
              <a:tailEnd/>
            </a:ln>
            <a:effectLst/>
          </p:spPr>
          <p:txBody>
            <a:bodyPr wrap="square">
              <a:spAutoFit/>
            </a:bodyPr>
            <a:lstStyle/>
            <a:p>
              <a:pPr>
                <a:spcBef>
                  <a:spcPct val="50000"/>
                </a:spcBef>
              </a:pPr>
              <a:r>
                <a:rPr lang="en-US" smtClean="0"/>
                <a:t>80 trs</a:t>
              </a:r>
              <a:endParaRPr lang="en-US"/>
            </a:p>
          </p:txBody>
        </p:sp>
        <p:sp>
          <p:nvSpPr>
            <p:cNvPr id="891921" name="Text Box 17"/>
            <p:cNvSpPr txBox="1">
              <a:spLocks noChangeArrowheads="1"/>
            </p:cNvSpPr>
            <p:nvPr/>
          </p:nvSpPr>
          <p:spPr bwMode="auto">
            <a:xfrm>
              <a:off x="3962400" y="4724400"/>
              <a:ext cx="1752600" cy="461665"/>
            </a:xfrm>
            <a:prstGeom prst="rect">
              <a:avLst/>
            </a:prstGeom>
            <a:noFill/>
            <a:ln w="9525">
              <a:noFill/>
              <a:miter lim="800000"/>
              <a:headEnd/>
              <a:tailEnd/>
            </a:ln>
            <a:effectLst/>
          </p:spPr>
          <p:txBody>
            <a:bodyPr wrap="square">
              <a:spAutoFit/>
            </a:bodyPr>
            <a:lstStyle/>
            <a:p>
              <a:pPr>
                <a:spcBef>
                  <a:spcPct val="50000"/>
                </a:spcBef>
              </a:pPr>
              <a:r>
                <a:rPr lang="en-US" smtClean="0"/>
                <a:t>190 trs</a:t>
              </a:r>
              <a:endParaRPr lang="en-US"/>
            </a:p>
          </p:txBody>
        </p:sp>
        <p:sp>
          <p:nvSpPr>
            <p:cNvPr id="891922" name="Text Box 18"/>
            <p:cNvSpPr txBox="1">
              <a:spLocks noChangeArrowheads="1"/>
            </p:cNvSpPr>
            <p:nvPr/>
          </p:nvSpPr>
          <p:spPr bwMode="auto">
            <a:xfrm>
              <a:off x="3962400" y="3810000"/>
              <a:ext cx="1676400" cy="461665"/>
            </a:xfrm>
            <a:prstGeom prst="rect">
              <a:avLst/>
            </a:prstGeom>
            <a:noFill/>
            <a:ln w="9525">
              <a:noFill/>
              <a:miter lim="800000"/>
              <a:headEnd/>
              <a:tailEnd/>
            </a:ln>
            <a:effectLst/>
          </p:spPr>
          <p:txBody>
            <a:bodyPr wrap="square">
              <a:spAutoFit/>
            </a:bodyPr>
            <a:lstStyle/>
            <a:p>
              <a:pPr>
                <a:spcBef>
                  <a:spcPct val="50000"/>
                </a:spcBef>
              </a:pPr>
              <a:r>
                <a:rPr lang="en-US" smtClean="0"/>
                <a:t>325 trs</a:t>
              </a:r>
              <a:endParaRPr lang="en-US"/>
            </a:p>
          </p:txBody>
        </p:sp>
        <p:sp>
          <p:nvSpPr>
            <p:cNvPr id="891923" name="Line 19"/>
            <p:cNvSpPr>
              <a:spLocks noChangeShapeType="1"/>
            </p:cNvSpPr>
            <p:nvPr/>
          </p:nvSpPr>
          <p:spPr bwMode="auto">
            <a:xfrm>
              <a:off x="2743200" y="4038600"/>
              <a:ext cx="1047750" cy="0"/>
            </a:xfrm>
            <a:prstGeom prst="line">
              <a:avLst/>
            </a:prstGeom>
            <a:noFill/>
            <a:ln w="28575">
              <a:solidFill>
                <a:schemeClr val="tx1"/>
              </a:solidFill>
              <a:round/>
              <a:headEnd/>
              <a:tailEnd/>
            </a:ln>
            <a:effectLst/>
          </p:spPr>
          <p:txBody>
            <a:bodyPr/>
            <a:lstStyle/>
            <a:p>
              <a:endParaRPr lang="en-US"/>
            </a:p>
          </p:txBody>
        </p:sp>
        <p:sp>
          <p:nvSpPr>
            <p:cNvPr id="891924" name="Line 20"/>
            <p:cNvSpPr>
              <a:spLocks noChangeShapeType="1"/>
            </p:cNvSpPr>
            <p:nvPr/>
          </p:nvSpPr>
          <p:spPr bwMode="auto">
            <a:xfrm>
              <a:off x="2590800" y="4953000"/>
              <a:ext cx="1200150" cy="0"/>
            </a:xfrm>
            <a:prstGeom prst="line">
              <a:avLst/>
            </a:prstGeom>
            <a:noFill/>
            <a:ln w="28575">
              <a:solidFill>
                <a:schemeClr val="tx1"/>
              </a:solidFill>
              <a:round/>
              <a:headEnd/>
              <a:tailEnd/>
            </a:ln>
            <a:effectLst/>
          </p:spPr>
          <p:txBody>
            <a:bodyPr/>
            <a:lstStyle/>
            <a:p>
              <a:endParaRPr lang="en-US"/>
            </a:p>
          </p:txBody>
        </p:sp>
        <p:sp>
          <p:nvSpPr>
            <p:cNvPr id="891926" name="Line 22"/>
            <p:cNvSpPr>
              <a:spLocks noChangeShapeType="1"/>
            </p:cNvSpPr>
            <p:nvPr/>
          </p:nvSpPr>
          <p:spPr bwMode="auto">
            <a:xfrm>
              <a:off x="2514600" y="5715000"/>
              <a:ext cx="1295400" cy="0"/>
            </a:xfrm>
            <a:prstGeom prst="line">
              <a:avLst/>
            </a:prstGeom>
            <a:noFill/>
            <a:ln w="28575">
              <a:solidFill>
                <a:schemeClr val="tx1"/>
              </a:solidFill>
              <a:round/>
              <a:headEnd/>
              <a:tailEnd/>
            </a:ln>
            <a:effectLst/>
          </p:spPr>
          <p:txBody>
            <a:bodyPr/>
            <a:lstStyle/>
            <a:p>
              <a:endParaRPr lang="en-US"/>
            </a:p>
          </p:txBody>
        </p:sp>
        <p:sp>
          <p:nvSpPr>
            <p:cNvPr id="891927" name="Text Box 23"/>
            <p:cNvSpPr txBox="1">
              <a:spLocks noChangeArrowheads="1"/>
            </p:cNvSpPr>
            <p:nvPr/>
          </p:nvSpPr>
          <p:spPr bwMode="auto">
            <a:xfrm>
              <a:off x="5334000" y="3581400"/>
              <a:ext cx="3733800" cy="2862322"/>
            </a:xfrm>
            <a:prstGeom prst="rect">
              <a:avLst/>
            </a:prstGeom>
            <a:noFill/>
            <a:ln w="9525">
              <a:noFill/>
              <a:miter lim="800000"/>
              <a:headEnd/>
              <a:tailEnd/>
            </a:ln>
            <a:effectLst/>
          </p:spPr>
          <p:txBody>
            <a:bodyPr>
              <a:spAutoFit/>
            </a:bodyPr>
            <a:lstStyle/>
            <a:p>
              <a:pPr marL="228600" indent="-228600">
                <a:spcBef>
                  <a:spcPct val="50000"/>
                </a:spcBef>
                <a:buFont typeface="Wingdings" pitchFamily="2" charset="2"/>
                <a:buChar char="§"/>
              </a:pPr>
              <a:r>
                <a:rPr lang="en-US" sz="1800" b="1" dirty="0"/>
                <a:t>Large numbers of transitions require narrow RT </a:t>
              </a:r>
              <a:r>
                <a:rPr lang="en-US" sz="1800" b="1" dirty="0" smtClean="0"/>
                <a:t>windows or longer cycle times</a:t>
              </a:r>
            </a:p>
            <a:p>
              <a:pPr marL="228600" indent="-228600">
                <a:spcBef>
                  <a:spcPct val="50000"/>
                </a:spcBef>
                <a:buFont typeface="Wingdings" pitchFamily="2" charset="2"/>
                <a:buChar char="§"/>
              </a:pPr>
              <a:r>
                <a:rPr lang="en-US" sz="1800" b="1" dirty="0" smtClean="0"/>
                <a:t>Cycle times may be governed by chromatographic peak width</a:t>
              </a:r>
            </a:p>
            <a:p>
              <a:pPr marL="228600" indent="-228600">
                <a:spcBef>
                  <a:spcPct val="50000"/>
                </a:spcBef>
                <a:buFont typeface="Wingdings" pitchFamily="2" charset="2"/>
                <a:buChar char="§"/>
              </a:pPr>
              <a:r>
                <a:rPr lang="en-US" sz="1800" b="1" dirty="0" smtClean="0"/>
                <a:t>Skyline helps gauge number of concurrent transitions based on RT window</a:t>
              </a:r>
              <a:endParaRPr lang="en-US" sz="1800" b="1" dirty="0"/>
            </a:p>
          </p:txBody>
        </p:sp>
        <p:sp>
          <p:nvSpPr>
            <p:cNvPr id="22" name="TextBox 21"/>
            <p:cNvSpPr txBox="1"/>
            <p:nvPr/>
          </p:nvSpPr>
          <p:spPr>
            <a:xfrm>
              <a:off x="676272" y="5562600"/>
              <a:ext cx="1066800" cy="457200"/>
            </a:xfrm>
            <a:prstGeom prst="rect">
              <a:avLst/>
            </a:prstGeom>
            <a:noFill/>
          </p:spPr>
          <p:txBody>
            <a:bodyPr wrap="square" rtlCol="0">
              <a:spAutoFit/>
            </a:bodyPr>
            <a:lstStyle/>
            <a:p>
              <a:r>
                <a:rPr lang="en-US" smtClean="0">
                  <a:solidFill>
                    <a:srgbClr val="3333CC"/>
                  </a:solidFill>
                </a:rPr>
                <a:t>2 min</a:t>
              </a:r>
              <a:endParaRPr lang="en-US">
                <a:solidFill>
                  <a:srgbClr val="3333CC"/>
                </a:solidFill>
              </a:endParaRPr>
            </a:p>
          </p:txBody>
        </p:sp>
        <p:sp>
          <p:nvSpPr>
            <p:cNvPr id="23" name="TextBox 22"/>
            <p:cNvSpPr txBox="1"/>
            <p:nvPr/>
          </p:nvSpPr>
          <p:spPr>
            <a:xfrm>
              <a:off x="838200" y="4876800"/>
              <a:ext cx="1066800" cy="457200"/>
            </a:xfrm>
            <a:prstGeom prst="rect">
              <a:avLst/>
            </a:prstGeom>
            <a:noFill/>
          </p:spPr>
          <p:txBody>
            <a:bodyPr wrap="square" rtlCol="0">
              <a:spAutoFit/>
            </a:bodyPr>
            <a:lstStyle/>
            <a:p>
              <a:r>
                <a:rPr lang="en-US" smtClean="0">
                  <a:solidFill>
                    <a:srgbClr val="7030A0"/>
                  </a:solidFill>
                </a:rPr>
                <a:t>5 min</a:t>
              </a:r>
              <a:endParaRPr lang="en-US">
                <a:solidFill>
                  <a:srgbClr val="7030A0"/>
                </a:solidFill>
              </a:endParaRPr>
            </a:p>
          </p:txBody>
        </p:sp>
        <p:sp>
          <p:nvSpPr>
            <p:cNvPr id="24" name="TextBox 23"/>
            <p:cNvSpPr txBox="1"/>
            <p:nvPr/>
          </p:nvSpPr>
          <p:spPr>
            <a:xfrm>
              <a:off x="847728" y="3810000"/>
              <a:ext cx="1209672" cy="461665"/>
            </a:xfrm>
            <a:prstGeom prst="rect">
              <a:avLst/>
            </a:prstGeom>
            <a:noFill/>
          </p:spPr>
          <p:txBody>
            <a:bodyPr wrap="square" rtlCol="0">
              <a:spAutoFit/>
            </a:bodyPr>
            <a:lstStyle/>
            <a:p>
              <a:r>
                <a:rPr lang="en-US" smtClean="0">
                  <a:solidFill>
                    <a:srgbClr val="993300"/>
                  </a:solidFill>
                </a:rPr>
                <a:t>10 min</a:t>
              </a:r>
              <a:endParaRPr lang="en-US">
                <a:solidFill>
                  <a:srgbClr val="9933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990600"/>
          </a:xfrm>
        </p:spPr>
        <p:txBody>
          <a:bodyPr/>
          <a:lstStyle/>
          <a:p>
            <a:r>
              <a:rPr lang="en-US" dirty="0" smtClean="0"/>
              <a:t>Retention Time Scheduling for 1095 Transitions is Challenging – and Different from System to System</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536" y="1143000"/>
            <a:ext cx="8433962" cy="2667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p:cNvPicPr>
            <a:picLocks noChangeAspect="1" noChangeArrowheads="1"/>
          </p:cNvPicPr>
          <p:nvPr/>
        </p:nvPicPr>
        <p:blipFill>
          <a:blip r:embed="rId3" cstate="print"/>
          <a:srcRect l="19374" t="4156" r="10001" b="2338"/>
          <a:stretch>
            <a:fillRect/>
          </a:stretch>
        </p:blipFill>
        <p:spPr bwMode="auto">
          <a:xfrm>
            <a:off x="76200" y="3924300"/>
            <a:ext cx="8702298" cy="2857500"/>
          </a:xfrm>
          <a:prstGeom prst="rect">
            <a:avLst/>
          </a:prstGeom>
          <a:noFill/>
          <a:ln w="9525">
            <a:noFill/>
            <a:miter lim="800000"/>
            <a:headEnd/>
            <a:tailEnd/>
          </a:ln>
          <a:effectLst/>
        </p:spPr>
      </p:pic>
      <p:sp>
        <p:nvSpPr>
          <p:cNvPr id="6" name="TextBox 5"/>
          <p:cNvSpPr txBox="1"/>
          <p:nvPr/>
        </p:nvSpPr>
        <p:spPr>
          <a:xfrm>
            <a:off x="1066800" y="1371600"/>
            <a:ext cx="2667000" cy="369332"/>
          </a:xfrm>
          <a:prstGeom prst="rect">
            <a:avLst/>
          </a:prstGeom>
          <a:noFill/>
        </p:spPr>
        <p:txBody>
          <a:bodyPr wrap="square" rtlCol="0">
            <a:spAutoFit/>
          </a:bodyPr>
          <a:lstStyle/>
          <a:p>
            <a:r>
              <a:rPr lang="en-US" sz="1800" dirty="0" smtClean="0"/>
              <a:t>Agilent 6490 </a:t>
            </a:r>
            <a:r>
              <a:rPr lang="en-US" sz="1800" dirty="0" err="1" smtClean="0"/>
              <a:t>ChipCube</a:t>
            </a:r>
            <a:endParaRPr lang="en-US" sz="1800" dirty="0"/>
          </a:p>
        </p:txBody>
      </p:sp>
      <p:sp>
        <p:nvSpPr>
          <p:cNvPr id="7" name="TextBox 6"/>
          <p:cNvSpPr txBox="1"/>
          <p:nvPr/>
        </p:nvSpPr>
        <p:spPr>
          <a:xfrm>
            <a:off x="1066800" y="4202668"/>
            <a:ext cx="2667000" cy="369332"/>
          </a:xfrm>
          <a:prstGeom prst="rect">
            <a:avLst/>
          </a:prstGeom>
          <a:noFill/>
        </p:spPr>
        <p:txBody>
          <a:bodyPr wrap="square" rtlCol="0">
            <a:spAutoFit/>
          </a:bodyPr>
          <a:lstStyle/>
          <a:p>
            <a:r>
              <a:rPr lang="en-US" sz="1800" dirty="0" smtClean="0"/>
              <a:t>AB </a:t>
            </a:r>
            <a:r>
              <a:rPr lang="en-US" sz="1800" dirty="0" err="1" smtClean="0"/>
              <a:t>Sciex</a:t>
            </a:r>
            <a:r>
              <a:rPr lang="en-US" sz="1800" dirty="0" smtClean="0"/>
              <a:t> 4000 </a:t>
            </a:r>
            <a:r>
              <a:rPr lang="en-US" sz="1800" dirty="0" err="1" smtClean="0"/>
              <a:t>QTrap</a:t>
            </a:r>
            <a:endParaRPr lang="en-US" sz="1800" dirty="0"/>
          </a:p>
        </p:txBody>
      </p:sp>
    </p:spTree>
    <p:extLst>
      <p:ext uri="{BB962C8B-B14F-4D97-AF65-F5344CB8AC3E}">
        <p14:creationId xmlns:p14="http://schemas.microsoft.com/office/powerpoint/2010/main" val="2258565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2145" name="Text Box 4"/>
          <p:cNvSpPr txBox="1">
            <a:spLocks noChangeArrowheads="1"/>
          </p:cNvSpPr>
          <p:nvPr/>
        </p:nvSpPr>
        <p:spPr bwMode="auto">
          <a:xfrm>
            <a:off x="76200" y="76200"/>
            <a:ext cx="8382000" cy="822325"/>
          </a:xfrm>
          <a:prstGeom prst="rect">
            <a:avLst/>
          </a:prstGeom>
          <a:noFill/>
          <a:ln w="9525">
            <a:noFill/>
            <a:miter lim="800000"/>
            <a:headEnd/>
            <a:tailEnd/>
          </a:ln>
        </p:spPr>
        <p:txBody>
          <a:bodyPr>
            <a:spAutoFit/>
          </a:bodyPr>
          <a:lstStyle/>
          <a:p>
            <a:pPr>
              <a:spcBef>
                <a:spcPct val="50000"/>
              </a:spcBef>
            </a:pPr>
            <a:r>
              <a:rPr lang="en-US" b="1">
                <a:solidFill>
                  <a:schemeClr val="bg1"/>
                </a:solidFill>
              </a:rPr>
              <a:t>Data Quality Filtering and Custom Annotation by Operators for Data Sets Improves LOD</a:t>
            </a:r>
          </a:p>
        </p:txBody>
      </p:sp>
      <p:grpSp>
        <p:nvGrpSpPr>
          <p:cNvPr id="902146" name="Group 14"/>
          <p:cNvGrpSpPr>
            <a:grpSpLocks/>
          </p:cNvGrpSpPr>
          <p:nvPr/>
        </p:nvGrpSpPr>
        <p:grpSpPr bwMode="auto">
          <a:xfrm>
            <a:off x="152400" y="969963"/>
            <a:ext cx="6781800" cy="2687637"/>
            <a:chOff x="304800" y="685800"/>
            <a:chExt cx="6781800" cy="2687638"/>
          </a:xfrm>
        </p:grpSpPr>
        <p:pic>
          <p:nvPicPr>
            <p:cNvPr id="902156" name="Picture 5"/>
            <p:cNvPicPr>
              <a:picLocks noChangeAspect="1" noChangeArrowheads="1"/>
            </p:cNvPicPr>
            <p:nvPr/>
          </p:nvPicPr>
          <p:blipFill>
            <a:blip r:embed="rId3" cstate="print"/>
            <a:srcRect b="11702"/>
            <a:stretch>
              <a:fillRect/>
            </a:stretch>
          </p:blipFill>
          <p:spPr bwMode="auto">
            <a:xfrm>
              <a:off x="304800" y="685800"/>
              <a:ext cx="6781800" cy="2687638"/>
            </a:xfrm>
            <a:prstGeom prst="rect">
              <a:avLst/>
            </a:prstGeom>
            <a:noFill/>
            <a:ln w="9525">
              <a:noFill/>
              <a:miter lim="800000"/>
              <a:headEnd/>
              <a:tailEnd/>
            </a:ln>
          </p:spPr>
        </p:pic>
        <p:sp>
          <p:nvSpPr>
            <p:cNvPr id="902157" name="Oval 11"/>
            <p:cNvSpPr>
              <a:spLocks noChangeArrowheads="1"/>
            </p:cNvSpPr>
            <p:nvPr/>
          </p:nvSpPr>
          <p:spPr bwMode="auto">
            <a:xfrm>
              <a:off x="3124200" y="1676400"/>
              <a:ext cx="1676400" cy="304800"/>
            </a:xfrm>
            <a:prstGeom prst="ellipse">
              <a:avLst/>
            </a:prstGeom>
            <a:noFill/>
            <a:ln w="28575">
              <a:solidFill>
                <a:srgbClr val="FF0000"/>
              </a:solidFill>
              <a:round/>
              <a:headEnd/>
              <a:tailEnd/>
            </a:ln>
          </p:spPr>
          <p:txBody>
            <a:bodyPr wrap="none" anchor="ctr"/>
            <a:lstStyle/>
            <a:p>
              <a:pPr>
                <a:spcBef>
                  <a:spcPct val="50000"/>
                </a:spcBef>
              </a:pPr>
              <a:endParaRPr lang="en-US"/>
            </a:p>
          </p:txBody>
        </p:sp>
        <p:sp>
          <p:nvSpPr>
            <p:cNvPr id="902158" name="Oval 12"/>
            <p:cNvSpPr>
              <a:spLocks noChangeArrowheads="1"/>
            </p:cNvSpPr>
            <p:nvPr/>
          </p:nvSpPr>
          <p:spPr bwMode="auto">
            <a:xfrm>
              <a:off x="6096000" y="1676400"/>
              <a:ext cx="533400" cy="304800"/>
            </a:xfrm>
            <a:prstGeom prst="ellipse">
              <a:avLst/>
            </a:prstGeom>
            <a:noFill/>
            <a:ln w="28575">
              <a:solidFill>
                <a:srgbClr val="FF0000"/>
              </a:solidFill>
              <a:round/>
              <a:headEnd/>
              <a:tailEnd/>
            </a:ln>
          </p:spPr>
          <p:txBody>
            <a:bodyPr wrap="none" anchor="ctr"/>
            <a:lstStyle/>
            <a:p>
              <a:pPr>
                <a:spcBef>
                  <a:spcPct val="50000"/>
                </a:spcBef>
              </a:pPr>
              <a:endParaRPr lang="en-US"/>
            </a:p>
          </p:txBody>
        </p:sp>
      </p:grpSp>
      <p:sp>
        <p:nvSpPr>
          <p:cNvPr id="902147" name="Text Box 18"/>
          <p:cNvSpPr txBox="1">
            <a:spLocks noChangeArrowheads="1"/>
          </p:cNvSpPr>
          <p:nvPr/>
        </p:nvSpPr>
        <p:spPr bwMode="auto">
          <a:xfrm>
            <a:off x="304800" y="3733800"/>
            <a:ext cx="4648200" cy="3170099"/>
          </a:xfrm>
          <a:prstGeom prst="rect">
            <a:avLst/>
          </a:prstGeom>
          <a:noFill/>
          <a:ln w="9525">
            <a:noFill/>
            <a:miter lim="800000"/>
            <a:headEnd/>
            <a:tailEnd/>
          </a:ln>
        </p:spPr>
        <p:txBody>
          <a:bodyPr>
            <a:spAutoFit/>
          </a:bodyPr>
          <a:lstStyle/>
          <a:p>
            <a:pPr>
              <a:spcBef>
                <a:spcPct val="50000"/>
              </a:spcBef>
            </a:pPr>
            <a:r>
              <a:rPr lang="en-US" sz="1800" b="1">
                <a:solidFill>
                  <a:srgbClr val="FF0000"/>
                </a:solidFill>
              </a:rPr>
              <a:t>Automated version = “AuDIT”</a:t>
            </a:r>
          </a:p>
          <a:p>
            <a:pPr>
              <a:spcBef>
                <a:spcPct val="50000"/>
              </a:spcBef>
            </a:pPr>
            <a:r>
              <a:rPr lang="en-US" sz="1800" b="1">
                <a:solidFill>
                  <a:srgbClr val="FF0000"/>
                </a:solidFill>
              </a:rPr>
              <a:t>Flags potentially bad transitions</a:t>
            </a:r>
          </a:p>
          <a:p>
            <a:pPr lvl="1">
              <a:lnSpc>
                <a:spcPts val="1600"/>
              </a:lnSpc>
              <a:spcBef>
                <a:spcPct val="50000"/>
              </a:spcBef>
              <a:buFont typeface="Arial" pitchFamily="34" charset="0"/>
              <a:buChar char="•"/>
            </a:pPr>
            <a:r>
              <a:rPr lang="en-US" sz="1800" b="1">
                <a:solidFill>
                  <a:srgbClr val="FF0000"/>
                </a:solidFill>
              </a:rPr>
              <a:t>	poor peak shape</a:t>
            </a:r>
          </a:p>
          <a:p>
            <a:pPr lvl="1">
              <a:lnSpc>
                <a:spcPts val="1600"/>
              </a:lnSpc>
              <a:spcBef>
                <a:spcPct val="50000"/>
              </a:spcBef>
              <a:buFont typeface="Arial" pitchFamily="34" charset="0"/>
              <a:buChar char="•"/>
            </a:pPr>
            <a:r>
              <a:rPr lang="en-US" sz="1800" b="1">
                <a:solidFill>
                  <a:srgbClr val="FF0000"/>
                </a:solidFill>
              </a:rPr>
              <a:t>	interferences</a:t>
            </a:r>
          </a:p>
          <a:p>
            <a:pPr lvl="1">
              <a:lnSpc>
                <a:spcPts val="1600"/>
              </a:lnSpc>
              <a:spcBef>
                <a:spcPct val="50000"/>
              </a:spcBef>
              <a:buFont typeface="Arial" pitchFamily="34" charset="0"/>
              <a:buChar char="•"/>
            </a:pPr>
            <a:r>
              <a:rPr lang="en-US" sz="1800" b="1">
                <a:solidFill>
                  <a:srgbClr val="FF0000"/>
                </a:solidFill>
              </a:rPr>
              <a:t>	missing data</a:t>
            </a:r>
          </a:p>
          <a:p>
            <a:pPr>
              <a:spcBef>
                <a:spcPct val="50000"/>
              </a:spcBef>
            </a:pPr>
            <a:r>
              <a:rPr lang="en-US" sz="1800" b="1">
                <a:solidFill>
                  <a:srgbClr val="FF0000"/>
                </a:solidFill>
              </a:rPr>
              <a:t>Reduces manual inspection to questionable </a:t>
            </a:r>
            <a:r>
              <a:rPr lang="en-US" sz="1800" b="1" smtClean="0">
                <a:solidFill>
                  <a:srgbClr val="FF0000"/>
                </a:solidFill>
              </a:rPr>
              <a:t>data</a:t>
            </a:r>
          </a:p>
          <a:p>
            <a:pPr>
              <a:spcBef>
                <a:spcPct val="50000"/>
              </a:spcBef>
            </a:pPr>
            <a:r>
              <a:rPr lang="en-US" sz="1800" b="1" smtClean="0">
                <a:solidFill>
                  <a:srgbClr val="FF0000"/>
                </a:solidFill>
              </a:rPr>
              <a:t>Reduces subjectivity in data analysis</a:t>
            </a:r>
            <a:br>
              <a:rPr lang="en-US" sz="1800" b="1" smtClean="0">
                <a:solidFill>
                  <a:srgbClr val="FF0000"/>
                </a:solidFill>
              </a:rPr>
            </a:br>
            <a:r>
              <a:rPr lang="en-US" sz="1400" smtClean="0"/>
              <a:t>(Abbatiello, Mani </a:t>
            </a:r>
            <a:r>
              <a:rPr lang="en-US" sz="1400"/>
              <a:t>et al. Clin. Chem. 2010)</a:t>
            </a:r>
          </a:p>
        </p:txBody>
      </p:sp>
      <p:pic>
        <p:nvPicPr>
          <p:cNvPr id="902148" name="Picture 17"/>
          <p:cNvPicPr>
            <a:picLocks noChangeAspect="1" noChangeArrowheads="1"/>
          </p:cNvPicPr>
          <p:nvPr/>
        </p:nvPicPr>
        <p:blipFill>
          <a:blip r:embed="rId4" cstate="print"/>
          <a:srcRect/>
          <a:stretch>
            <a:fillRect/>
          </a:stretch>
        </p:blipFill>
        <p:spPr bwMode="auto">
          <a:xfrm>
            <a:off x="7696200" y="990600"/>
            <a:ext cx="1016000" cy="1363663"/>
          </a:xfrm>
          <a:prstGeom prst="rect">
            <a:avLst/>
          </a:prstGeom>
          <a:noFill/>
          <a:ln w="9525">
            <a:noFill/>
            <a:miter lim="800000"/>
            <a:headEnd/>
            <a:tailEnd/>
          </a:ln>
        </p:spPr>
      </p:pic>
      <p:sp>
        <p:nvSpPr>
          <p:cNvPr id="902149" name="Rectangle 15"/>
          <p:cNvSpPr>
            <a:spLocks noChangeArrowheads="1"/>
          </p:cNvSpPr>
          <p:nvPr/>
        </p:nvSpPr>
        <p:spPr bwMode="auto">
          <a:xfrm>
            <a:off x="4953000" y="2362200"/>
            <a:ext cx="4130675" cy="4343400"/>
          </a:xfrm>
          <a:prstGeom prst="rect">
            <a:avLst/>
          </a:prstGeom>
          <a:solidFill>
            <a:schemeClr val="bg1"/>
          </a:solidFill>
          <a:ln w="19050" algn="ctr">
            <a:solidFill>
              <a:srgbClr val="006699"/>
            </a:solidFill>
            <a:round/>
            <a:headEnd/>
            <a:tailEnd/>
          </a:ln>
        </p:spPr>
        <p:txBody>
          <a:bodyPr/>
          <a:lstStyle/>
          <a:p>
            <a:pPr>
              <a:spcBef>
                <a:spcPct val="50000"/>
              </a:spcBef>
            </a:pPr>
            <a:endParaRPr lang="en-US"/>
          </a:p>
        </p:txBody>
      </p:sp>
      <p:grpSp>
        <p:nvGrpSpPr>
          <p:cNvPr id="902150" name="Group 17"/>
          <p:cNvGrpSpPr>
            <a:grpSpLocks/>
          </p:cNvGrpSpPr>
          <p:nvPr/>
        </p:nvGrpSpPr>
        <p:grpSpPr bwMode="auto">
          <a:xfrm>
            <a:off x="5029200" y="2514600"/>
            <a:ext cx="3530600" cy="4143375"/>
            <a:chOff x="4996780" y="1219200"/>
            <a:chExt cx="4604420" cy="4981248"/>
          </a:xfrm>
        </p:grpSpPr>
        <p:pic>
          <p:nvPicPr>
            <p:cNvPr id="902153" name="Picture 4"/>
            <p:cNvPicPr>
              <a:picLocks noChangeAspect="1" noChangeArrowheads="1"/>
            </p:cNvPicPr>
            <p:nvPr/>
          </p:nvPicPr>
          <p:blipFill>
            <a:blip r:embed="rId5" cstate="print"/>
            <a:srcRect l="68005" t="44849" r="5550"/>
            <a:stretch>
              <a:fillRect/>
            </a:stretch>
          </p:blipFill>
          <p:spPr bwMode="auto">
            <a:xfrm>
              <a:off x="5791200" y="1219200"/>
              <a:ext cx="3810000" cy="4953000"/>
            </a:xfrm>
            <a:prstGeom prst="rect">
              <a:avLst/>
            </a:prstGeom>
            <a:noFill/>
            <a:ln w="9525">
              <a:noFill/>
              <a:miter lim="800000"/>
              <a:headEnd/>
              <a:tailEnd/>
            </a:ln>
          </p:spPr>
        </p:pic>
        <p:pic>
          <p:nvPicPr>
            <p:cNvPr id="902154" name="Picture 4"/>
            <p:cNvPicPr>
              <a:picLocks noChangeAspect="1" noChangeArrowheads="1"/>
            </p:cNvPicPr>
            <p:nvPr/>
          </p:nvPicPr>
          <p:blipFill>
            <a:blip r:embed="rId5" cstate="print"/>
            <a:srcRect l="5101" t="44843" r="89610"/>
            <a:stretch>
              <a:fillRect/>
            </a:stretch>
          </p:blipFill>
          <p:spPr bwMode="auto">
            <a:xfrm>
              <a:off x="5410200" y="1219200"/>
              <a:ext cx="762000" cy="4981248"/>
            </a:xfrm>
            <a:prstGeom prst="rect">
              <a:avLst/>
            </a:prstGeom>
            <a:noFill/>
            <a:ln w="9525">
              <a:noFill/>
              <a:miter lim="800000"/>
              <a:headEnd/>
              <a:tailEnd/>
            </a:ln>
          </p:spPr>
        </p:pic>
        <p:pic>
          <p:nvPicPr>
            <p:cNvPr id="902155" name="Picture 4"/>
            <p:cNvPicPr>
              <a:picLocks noChangeAspect="1" noChangeArrowheads="1"/>
            </p:cNvPicPr>
            <p:nvPr/>
          </p:nvPicPr>
          <p:blipFill>
            <a:blip r:embed="rId5" cstate="print"/>
            <a:srcRect t="24593" r="97015" b="41656"/>
            <a:stretch>
              <a:fillRect/>
            </a:stretch>
          </p:blipFill>
          <p:spPr bwMode="auto">
            <a:xfrm>
              <a:off x="4996780" y="1676399"/>
              <a:ext cx="429986" cy="3048000"/>
            </a:xfrm>
            <a:prstGeom prst="rect">
              <a:avLst/>
            </a:prstGeom>
            <a:noFill/>
            <a:ln w="9525">
              <a:noFill/>
              <a:miter lim="800000"/>
              <a:headEnd/>
              <a:tailEnd/>
            </a:ln>
          </p:spPr>
        </p:pic>
      </p:grpSp>
      <p:sp>
        <p:nvSpPr>
          <p:cNvPr id="902151" name="Text Box 17"/>
          <p:cNvSpPr txBox="1">
            <a:spLocks noChangeArrowheads="1"/>
          </p:cNvSpPr>
          <p:nvPr/>
        </p:nvSpPr>
        <p:spPr bwMode="auto">
          <a:xfrm>
            <a:off x="7010400" y="2438400"/>
            <a:ext cx="1828800" cy="708025"/>
          </a:xfrm>
          <a:prstGeom prst="rect">
            <a:avLst/>
          </a:prstGeom>
          <a:solidFill>
            <a:schemeClr val="bg1"/>
          </a:solidFill>
          <a:ln w="9525">
            <a:noFill/>
            <a:miter lim="800000"/>
            <a:headEnd/>
            <a:tailEnd/>
          </a:ln>
        </p:spPr>
        <p:txBody>
          <a:bodyPr>
            <a:spAutoFit/>
          </a:bodyPr>
          <a:lstStyle/>
          <a:p>
            <a:pPr algn="ctr">
              <a:spcBef>
                <a:spcPct val="50000"/>
              </a:spcBef>
            </a:pPr>
            <a:r>
              <a:rPr lang="en-US" sz="2000" b="1">
                <a:solidFill>
                  <a:srgbClr val="FF0000"/>
                </a:solidFill>
              </a:rPr>
              <a:t>custom annotation</a:t>
            </a:r>
          </a:p>
        </p:txBody>
      </p:sp>
      <p:sp>
        <p:nvSpPr>
          <p:cNvPr id="902152" name="Text Box 16"/>
          <p:cNvSpPr txBox="1">
            <a:spLocks noChangeArrowheads="1"/>
          </p:cNvSpPr>
          <p:nvPr/>
        </p:nvSpPr>
        <p:spPr bwMode="auto">
          <a:xfrm>
            <a:off x="5945188" y="2438400"/>
            <a:ext cx="1293812" cy="400050"/>
          </a:xfrm>
          <a:prstGeom prst="rect">
            <a:avLst/>
          </a:prstGeom>
          <a:solidFill>
            <a:schemeClr val="bg1"/>
          </a:solidFill>
          <a:ln w="9525">
            <a:noFill/>
            <a:miter lim="800000"/>
            <a:headEnd/>
            <a:tailEnd/>
          </a:ln>
        </p:spPr>
        <p:txBody>
          <a:bodyPr wrap="none">
            <a:spAutoFit/>
          </a:bodyPr>
          <a:lstStyle/>
          <a:p>
            <a:pPr>
              <a:spcBef>
                <a:spcPct val="50000"/>
              </a:spcBef>
            </a:pPr>
            <a:r>
              <a:rPr lang="en-US" sz="2000" b="1">
                <a:solidFill>
                  <a:schemeClr val="accent2"/>
                </a:solidFill>
              </a:rPr>
              <a:t>raw data </a:t>
            </a:r>
          </a:p>
        </p:txBody>
      </p:sp>
      <p:sp>
        <p:nvSpPr>
          <p:cNvPr id="16" name="TextBox 15"/>
          <p:cNvSpPr txBox="1"/>
          <p:nvPr/>
        </p:nvSpPr>
        <p:spPr>
          <a:xfrm>
            <a:off x="5867400" y="5562600"/>
            <a:ext cx="1371600" cy="338554"/>
          </a:xfrm>
          <a:prstGeom prst="rect">
            <a:avLst/>
          </a:prstGeom>
          <a:noFill/>
        </p:spPr>
        <p:txBody>
          <a:bodyPr wrap="square" rtlCol="0">
            <a:spAutoFit/>
          </a:bodyPr>
          <a:lstStyle/>
          <a:p>
            <a:r>
              <a:rPr lang="en-US" sz="1600" smtClean="0"/>
              <a:t>44 amol/uL</a:t>
            </a:r>
            <a:endParaRPr lang="en-US" sz="1600"/>
          </a:p>
        </p:txBody>
      </p:sp>
      <p:sp>
        <p:nvSpPr>
          <p:cNvPr id="17" name="TextBox 16"/>
          <p:cNvSpPr txBox="1"/>
          <p:nvPr/>
        </p:nvSpPr>
        <p:spPr>
          <a:xfrm>
            <a:off x="7391400" y="5562600"/>
            <a:ext cx="1371600" cy="338554"/>
          </a:xfrm>
          <a:prstGeom prst="rect">
            <a:avLst/>
          </a:prstGeom>
          <a:noFill/>
        </p:spPr>
        <p:txBody>
          <a:bodyPr wrap="square" rtlCol="0">
            <a:spAutoFit/>
          </a:bodyPr>
          <a:lstStyle/>
          <a:p>
            <a:r>
              <a:rPr lang="en-US" sz="1600" smtClean="0"/>
              <a:t>23 amol/uL</a:t>
            </a:r>
            <a:endParaRPr lang="en-US" sz="16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543800" cy="990600"/>
          </a:xfrm>
        </p:spPr>
        <p:txBody>
          <a:bodyPr/>
          <a:lstStyle/>
          <a:p>
            <a:r>
              <a:rPr lang="en-US" dirty="0" smtClean="0"/>
              <a:t>Automatic Integration as Good as Manual Intervention (but takes less time)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3852" y="1181100"/>
            <a:ext cx="5739458" cy="521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267200" y="3810000"/>
            <a:ext cx="1371600" cy="461665"/>
          </a:xfrm>
          <a:prstGeom prst="rect">
            <a:avLst/>
          </a:prstGeom>
          <a:noFill/>
        </p:spPr>
        <p:txBody>
          <a:bodyPr wrap="square" rtlCol="0">
            <a:spAutoFit/>
          </a:bodyPr>
          <a:lstStyle/>
          <a:p>
            <a:r>
              <a:rPr lang="en-US" dirty="0" smtClean="0"/>
              <a:t>p = 0.6</a:t>
            </a:r>
            <a:endParaRPr lang="en-US" dirty="0"/>
          </a:p>
        </p:txBody>
      </p:sp>
    </p:spTree>
    <p:extLst>
      <p:ext uri="{BB962C8B-B14F-4D97-AF65-F5344CB8AC3E}">
        <p14:creationId xmlns:p14="http://schemas.microsoft.com/office/powerpoint/2010/main" val="23418571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b="24807"/>
          <a:stretch>
            <a:fillRect/>
          </a:stretch>
        </p:blipFill>
        <p:spPr bwMode="auto">
          <a:xfrm>
            <a:off x="25022" y="1417320"/>
            <a:ext cx="2625982" cy="1097280"/>
          </a:xfrm>
          <a:prstGeom prst="rect">
            <a:avLst/>
          </a:prstGeom>
          <a:noFill/>
          <a:ln w="9525">
            <a:noFill/>
            <a:miter lim="800000"/>
            <a:headEnd/>
            <a:tailEnd/>
          </a:ln>
          <a:effectLst/>
        </p:spPr>
      </p:pic>
      <p:grpSp>
        <p:nvGrpSpPr>
          <p:cNvPr id="4" name="Group 7"/>
          <p:cNvGrpSpPr>
            <a:grpSpLocks noChangeAspect="1"/>
          </p:cNvGrpSpPr>
          <p:nvPr/>
        </p:nvGrpSpPr>
        <p:grpSpPr>
          <a:xfrm>
            <a:off x="3401624" y="1296674"/>
            <a:ext cx="1476395" cy="1828562"/>
            <a:chOff x="3276600" y="2362200"/>
            <a:chExt cx="2768600" cy="3429000"/>
          </a:xfrm>
        </p:grpSpPr>
        <p:pic>
          <p:nvPicPr>
            <p:cNvPr id="18" name="Picture 17" descr="Algorithm Figure v2.pdf"/>
            <p:cNvPicPr>
              <a:picLocks noChangeAspect="1"/>
            </p:cNvPicPr>
            <p:nvPr/>
          </p:nvPicPr>
          <p:blipFill>
            <a:blip r:embed="rId3"/>
            <a:srcRect l="15638" t="30366" r="39506" b="26709"/>
            <a:stretch>
              <a:fillRect/>
            </a:stretch>
          </p:blipFill>
          <p:spPr bwMode="auto">
            <a:xfrm>
              <a:off x="3276600" y="2362200"/>
              <a:ext cx="2768600" cy="3429000"/>
            </a:xfrm>
            <a:prstGeom prst="rect">
              <a:avLst/>
            </a:prstGeom>
            <a:noFill/>
            <a:ln w="9525">
              <a:noFill/>
              <a:miter lim="800000"/>
              <a:headEnd/>
              <a:tailEnd/>
            </a:ln>
          </p:spPr>
        </p:pic>
        <p:sp>
          <p:nvSpPr>
            <p:cNvPr id="19" name="Rectangle 18"/>
            <p:cNvSpPr/>
            <p:nvPr/>
          </p:nvSpPr>
          <p:spPr bwMode="auto">
            <a:xfrm>
              <a:off x="4267200" y="2362200"/>
              <a:ext cx="533400" cy="609600"/>
            </a:xfrm>
            <a:prstGeom prst="rect">
              <a:avLst/>
            </a:prstGeom>
            <a:solidFill>
              <a:srgbClr val="FFFFFF">
                <a:lumMod val="8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Arial" pitchFamily="-105" charset="0"/>
                <a:ea typeface="Arial" pitchFamily="-105" charset="0"/>
                <a:cs typeface="Arial" pitchFamily="-105" charset="0"/>
              </a:endParaRPr>
            </a:p>
          </p:txBody>
        </p:sp>
      </p:grpSp>
      <p:pic>
        <p:nvPicPr>
          <p:cNvPr id="5" name="Picture 4"/>
          <p:cNvPicPr>
            <a:picLocks noChangeAspect="1" noChangeArrowheads="1"/>
          </p:cNvPicPr>
          <p:nvPr/>
        </p:nvPicPr>
        <p:blipFill>
          <a:blip r:embed="rId4"/>
          <a:srcRect/>
          <a:stretch>
            <a:fillRect/>
          </a:stretch>
        </p:blipFill>
        <p:spPr bwMode="auto">
          <a:xfrm>
            <a:off x="5686074" y="1459213"/>
            <a:ext cx="2157446" cy="1507355"/>
          </a:xfrm>
          <a:prstGeom prst="rect">
            <a:avLst/>
          </a:prstGeom>
          <a:noFill/>
          <a:ln w="9525">
            <a:noFill/>
            <a:miter lim="800000"/>
            <a:headEnd/>
            <a:tailEnd/>
          </a:ln>
          <a:effectLst/>
        </p:spPr>
      </p:pic>
      <p:grpSp>
        <p:nvGrpSpPr>
          <p:cNvPr id="6" name="Group 13"/>
          <p:cNvGrpSpPr/>
          <p:nvPr/>
        </p:nvGrpSpPr>
        <p:grpSpPr>
          <a:xfrm>
            <a:off x="390782" y="3366605"/>
            <a:ext cx="1022369" cy="1616875"/>
            <a:chOff x="914400" y="2667000"/>
            <a:chExt cx="851974" cy="1347396"/>
          </a:xfrm>
        </p:grpSpPr>
        <p:pic>
          <p:nvPicPr>
            <p:cNvPr id="16" name="Picture 3"/>
            <p:cNvPicPr>
              <a:picLocks noChangeAspect="1" noChangeArrowheads="1"/>
            </p:cNvPicPr>
            <p:nvPr/>
          </p:nvPicPr>
          <p:blipFill>
            <a:blip r:embed="rId5"/>
            <a:srcRect b="24324"/>
            <a:stretch>
              <a:fillRect/>
            </a:stretch>
          </p:blipFill>
          <p:spPr bwMode="auto">
            <a:xfrm>
              <a:off x="990600" y="2667000"/>
              <a:ext cx="693965" cy="762000"/>
            </a:xfrm>
            <a:prstGeom prst="rect">
              <a:avLst/>
            </a:prstGeom>
            <a:noFill/>
            <a:ln w="9525">
              <a:solidFill>
                <a:srgbClr val="000090"/>
              </a:solidFill>
              <a:miter lim="800000"/>
              <a:headEnd/>
              <a:tailEnd/>
            </a:ln>
            <a:effectLst/>
          </p:spPr>
        </p:pic>
        <p:pic>
          <p:nvPicPr>
            <p:cNvPr id="17" name="Picture 6"/>
            <p:cNvPicPr>
              <a:picLocks noChangeAspect="1" noChangeArrowheads="1"/>
            </p:cNvPicPr>
            <p:nvPr/>
          </p:nvPicPr>
          <p:blipFill>
            <a:blip r:embed="rId6"/>
            <a:srcRect l="3333" t="27573" r="3494" b="27679"/>
            <a:stretch>
              <a:fillRect/>
            </a:stretch>
          </p:blipFill>
          <p:spPr bwMode="auto">
            <a:xfrm>
              <a:off x="914400" y="3505200"/>
              <a:ext cx="851974" cy="509196"/>
            </a:xfrm>
            <a:prstGeom prst="rect">
              <a:avLst/>
            </a:prstGeom>
            <a:noFill/>
            <a:ln w="9525">
              <a:solidFill>
                <a:srgbClr val="000090"/>
              </a:solidFill>
              <a:miter lim="800000"/>
              <a:headEnd/>
              <a:tailEnd/>
            </a:ln>
            <a:effectLst/>
          </p:spPr>
        </p:pic>
      </p:grpSp>
      <p:sp>
        <p:nvSpPr>
          <p:cNvPr id="7" name="Rounded Rectangle 6"/>
          <p:cNvSpPr/>
          <p:nvPr/>
        </p:nvSpPr>
        <p:spPr bwMode="auto">
          <a:xfrm>
            <a:off x="1945262" y="3464814"/>
            <a:ext cx="1280160" cy="731520"/>
          </a:xfrm>
          <a:prstGeom prst="roundRect">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000000"/>
                </a:solidFill>
                <a:effectLst/>
                <a:uLnTx/>
                <a:uFillTx/>
                <a:latin typeface="Arial"/>
                <a:ea typeface="Arial" pitchFamily="-105" charset="0"/>
                <a:cs typeface="Arial" pitchFamily="-105" charset="0"/>
              </a:rPr>
              <a:t>Pre-process &amp; Filter</a:t>
            </a:r>
            <a:endParaRPr kumimoji="0" lang="en-US" sz="1400" b="0" i="0" u="none" strike="noStrike" kern="0" cap="none" spc="0" normalizeH="0" baseline="0" noProof="0" dirty="0">
              <a:ln>
                <a:noFill/>
              </a:ln>
              <a:solidFill>
                <a:srgbClr val="000000"/>
              </a:solidFill>
              <a:effectLst/>
              <a:uLnTx/>
              <a:uFillTx/>
              <a:latin typeface="Arial"/>
              <a:ea typeface="Arial" pitchFamily="-105" charset="0"/>
              <a:cs typeface="Arial" pitchFamily="-105" charset="0"/>
            </a:endParaRPr>
          </a:p>
        </p:txBody>
      </p:sp>
      <p:sp>
        <p:nvSpPr>
          <p:cNvPr id="8" name="Rounded Rectangle 7"/>
          <p:cNvSpPr/>
          <p:nvPr/>
        </p:nvSpPr>
        <p:spPr bwMode="auto">
          <a:xfrm>
            <a:off x="665102" y="5532120"/>
            <a:ext cx="1463040" cy="731520"/>
          </a:xfrm>
          <a:prstGeom prst="roundRect">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000000"/>
                </a:solidFill>
                <a:effectLst/>
                <a:uLnTx/>
                <a:uFillTx/>
                <a:latin typeface="Arial"/>
                <a:ea typeface="Arial" pitchFamily="-105" charset="0"/>
                <a:cs typeface="Arial" pitchFamily="-105" charset="0"/>
              </a:rPr>
              <a:t>Concentration &amp; sample info</a:t>
            </a:r>
            <a:endParaRPr kumimoji="0" lang="en-US" sz="1400" b="0" i="0" u="none" strike="noStrike" kern="0" cap="none" spc="0" normalizeH="0" baseline="0" noProof="0" dirty="0">
              <a:ln>
                <a:noFill/>
              </a:ln>
              <a:solidFill>
                <a:srgbClr val="000000"/>
              </a:solidFill>
              <a:effectLst/>
              <a:uLnTx/>
              <a:uFillTx/>
              <a:latin typeface="Arial"/>
              <a:ea typeface="Arial" pitchFamily="-105" charset="0"/>
              <a:cs typeface="Arial" pitchFamily="-105" charset="0"/>
            </a:endParaRPr>
          </a:p>
        </p:txBody>
      </p:sp>
      <p:cxnSp>
        <p:nvCxnSpPr>
          <p:cNvPr id="9" name="Elbow Connector 8"/>
          <p:cNvCxnSpPr>
            <a:stCxn id="3" idx="2"/>
          </p:cNvCxnSpPr>
          <p:nvPr/>
        </p:nvCxnSpPr>
        <p:spPr bwMode="auto">
          <a:xfrm rot="5400000">
            <a:off x="692305" y="2720897"/>
            <a:ext cx="852005" cy="439411"/>
          </a:xfrm>
          <a:prstGeom prst="bentConnector3">
            <a:avLst>
              <a:gd name="adj1" fmla="val 50000"/>
            </a:avLst>
          </a:prstGeom>
          <a:solidFill>
            <a:srgbClr val="BBE0E3"/>
          </a:solidFill>
          <a:ln w="28575" cap="flat" cmpd="tri" algn="ctr">
            <a:solidFill>
              <a:srgbClr val="000090"/>
            </a:solidFill>
            <a:prstDash val="solid"/>
            <a:round/>
            <a:headEnd type="none" w="med" len="med"/>
            <a:tailEnd type="arrow" w="med" len="med"/>
          </a:ln>
          <a:effectLst/>
        </p:spPr>
      </p:cxnSp>
      <p:cxnSp>
        <p:nvCxnSpPr>
          <p:cNvPr id="10" name="Elbow Connector 9"/>
          <p:cNvCxnSpPr>
            <a:endCxn id="7" idx="1"/>
          </p:cNvCxnSpPr>
          <p:nvPr/>
        </p:nvCxnSpPr>
        <p:spPr bwMode="auto">
          <a:xfrm>
            <a:off x="1314980" y="3823805"/>
            <a:ext cx="630282" cy="6769"/>
          </a:xfrm>
          <a:prstGeom prst="bentConnector3">
            <a:avLst>
              <a:gd name="adj1" fmla="val -408"/>
            </a:avLst>
          </a:prstGeom>
          <a:solidFill>
            <a:srgbClr val="BBE0E3"/>
          </a:solidFill>
          <a:ln w="28575" cap="flat" cmpd="tri" algn="ctr">
            <a:solidFill>
              <a:srgbClr val="000090"/>
            </a:solidFill>
            <a:prstDash val="solid"/>
            <a:round/>
            <a:headEnd type="none" w="med" len="med"/>
            <a:tailEnd type="arrow" w="med" len="med"/>
          </a:ln>
          <a:effectLst/>
        </p:spPr>
      </p:cxnSp>
      <p:cxnSp>
        <p:nvCxnSpPr>
          <p:cNvPr id="11" name="Shape 71"/>
          <p:cNvCxnSpPr>
            <a:stCxn id="8" idx="3"/>
            <a:endCxn id="7" idx="2"/>
          </p:cNvCxnSpPr>
          <p:nvPr/>
        </p:nvCxnSpPr>
        <p:spPr bwMode="auto">
          <a:xfrm flipV="1">
            <a:off x="2128142" y="4196334"/>
            <a:ext cx="457200" cy="1701546"/>
          </a:xfrm>
          <a:prstGeom prst="bentConnector2">
            <a:avLst/>
          </a:prstGeom>
          <a:solidFill>
            <a:srgbClr val="BBE0E3"/>
          </a:solidFill>
          <a:ln w="28575" cap="flat" cmpd="tri" algn="ctr">
            <a:solidFill>
              <a:srgbClr val="000090"/>
            </a:solidFill>
            <a:prstDash val="solid"/>
            <a:round/>
            <a:headEnd type="none" w="med" len="med"/>
            <a:tailEnd type="arrow" w="med" len="med"/>
          </a:ln>
          <a:effectLst/>
        </p:spPr>
      </p:cxnSp>
      <p:cxnSp>
        <p:nvCxnSpPr>
          <p:cNvPr id="12" name="Straight Arrow Connector 11"/>
          <p:cNvCxnSpPr>
            <a:stCxn id="7" idx="3"/>
            <a:endCxn id="18" idx="2"/>
          </p:cNvCxnSpPr>
          <p:nvPr/>
        </p:nvCxnSpPr>
        <p:spPr bwMode="auto">
          <a:xfrm flipV="1">
            <a:off x="3225422" y="3125236"/>
            <a:ext cx="914400" cy="705338"/>
          </a:xfrm>
          <a:prstGeom prst="straightConnector1">
            <a:avLst/>
          </a:prstGeom>
          <a:solidFill>
            <a:srgbClr val="BBE0E3"/>
          </a:solidFill>
          <a:ln w="28575" cap="flat" cmpd="tri" algn="ctr">
            <a:solidFill>
              <a:srgbClr val="000090"/>
            </a:solidFill>
            <a:prstDash val="solid"/>
            <a:round/>
            <a:headEnd type="none" w="med" len="med"/>
            <a:tailEnd type="arrow" w="med" len="med"/>
          </a:ln>
          <a:effectLst/>
        </p:spPr>
      </p:cxnSp>
      <p:cxnSp>
        <p:nvCxnSpPr>
          <p:cNvPr id="13" name="Straight Arrow Connector 12"/>
          <p:cNvCxnSpPr>
            <a:stCxn id="7" idx="3"/>
          </p:cNvCxnSpPr>
          <p:nvPr/>
        </p:nvCxnSpPr>
        <p:spPr bwMode="auto">
          <a:xfrm flipV="1">
            <a:off x="3225422" y="3125236"/>
            <a:ext cx="2460652" cy="705338"/>
          </a:xfrm>
          <a:prstGeom prst="straightConnector1">
            <a:avLst/>
          </a:prstGeom>
          <a:solidFill>
            <a:srgbClr val="BBE0E3"/>
          </a:solidFill>
          <a:ln w="28575" cap="flat" cmpd="tri" algn="ctr">
            <a:solidFill>
              <a:srgbClr val="000090"/>
            </a:solidFill>
            <a:prstDash val="solid"/>
            <a:round/>
            <a:headEnd type="none" w="med" len="med"/>
            <a:tailEnd type="arrow" w="med" len="med"/>
          </a:ln>
          <a:effectLst/>
        </p:spPr>
      </p:cxnSp>
      <p:cxnSp>
        <p:nvCxnSpPr>
          <p:cNvPr id="14" name="Straight Arrow Connector 13"/>
          <p:cNvCxnSpPr>
            <a:stCxn id="7" idx="3"/>
          </p:cNvCxnSpPr>
          <p:nvPr/>
        </p:nvCxnSpPr>
        <p:spPr bwMode="auto">
          <a:xfrm>
            <a:off x="3225422" y="3830574"/>
            <a:ext cx="3175378" cy="970026"/>
          </a:xfrm>
          <a:prstGeom prst="straightConnector1">
            <a:avLst/>
          </a:prstGeom>
          <a:solidFill>
            <a:srgbClr val="BBE0E3"/>
          </a:solidFill>
          <a:ln w="28575" cap="flat" cmpd="tri" algn="ctr">
            <a:solidFill>
              <a:srgbClr val="000090"/>
            </a:solidFill>
            <a:prstDash val="solid"/>
            <a:round/>
            <a:headEnd type="none" w="med" len="med"/>
            <a:tailEnd type="arrow" w="med" len="med"/>
          </a:ln>
          <a:effectLst/>
        </p:spPr>
      </p:cxnSp>
      <p:cxnSp>
        <p:nvCxnSpPr>
          <p:cNvPr id="15" name="Straight Arrow Connector 14"/>
          <p:cNvCxnSpPr>
            <a:stCxn id="7" idx="3"/>
          </p:cNvCxnSpPr>
          <p:nvPr/>
        </p:nvCxnSpPr>
        <p:spPr bwMode="auto">
          <a:xfrm>
            <a:off x="3225422" y="3830574"/>
            <a:ext cx="1422778" cy="1427226"/>
          </a:xfrm>
          <a:prstGeom prst="straightConnector1">
            <a:avLst/>
          </a:prstGeom>
          <a:solidFill>
            <a:srgbClr val="BBE0E3"/>
          </a:solidFill>
          <a:ln w="28575" cap="flat" cmpd="tri" algn="ctr">
            <a:solidFill>
              <a:srgbClr val="000090"/>
            </a:solidFill>
            <a:prstDash val="solid"/>
            <a:round/>
            <a:headEnd type="none" w="med" len="med"/>
            <a:tailEnd type="arrow" w="med" len="med"/>
          </a:ln>
          <a:effectLst/>
        </p:spPr>
      </p:cxnSp>
      <p:pic>
        <p:nvPicPr>
          <p:cNvPr id="20" name="Picture 19" descr="Agilent6490_SurrogateStudy_Fwd_MinMatrix_011912_jmr-cvplot.pdf"/>
          <p:cNvPicPr>
            <a:picLocks noChangeAspect="1"/>
          </p:cNvPicPr>
          <p:nvPr/>
        </p:nvPicPr>
        <p:blipFill>
          <a:blip r:embed="rId7"/>
          <a:srcRect t="6250"/>
          <a:stretch>
            <a:fillRect/>
          </a:stretch>
        </p:blipFill>
        <p:spPr>
          <a:xfrm>
            <a:off x="6543040" y="4038600"/>
            <a:ext cx="2600960" cy="2438400"/>
          </a:xfrm>
          <a:prstGeom prst="rect">
            <a:avLst/>
          </a:prstGeom>
        </p:spPr>
      </p:pic>
      <p:pic>
        <p:nvPicPr>
          <p:cNvPr id="21" name="Picture 20" descr="Agilent6490_SurrogateStudy_Fwd_MinMatrix_011912_jmr-lodboxplot.pdf"/>
          <p:cNvPicPr>
            <a:picLocks noChangeAspect="1"/>
          </p:cNvPicPr>
          <p:nvPr/>
        </p:nvPicPr>
        <p:blipFill>
          <a:blip r:embed="rId8"/>
          <a:srcRect t="3704"/>
          <a:stretch>
            <a:fillRect/>
          </a:stretch>
        </p:blipFill>
        <p:spPr>
          <a:xfrm>
            <a:off x="8001000" y="2061762"/>
            <a:ext cx="1004952" cy="1935464"/>
          </a:xfrm>
          <a:prstGeom prst="rect">
            <a:avLst/>
          </a:prstGeom>
        </p:spPr>
      </p:pic>
      <p:pic>
        <p:nvPicPr>
          <p:cNvPr id="22" name="Picture 21" descr="Agilent6490_SurrogateStudy_Fwd_MinMatrix_011912_jmr-calcurves.pdf"/>
          <p:cNvPicPr>
            <a:picLocks noChangeAspect="1"/>
          </p:cNvPicPr>
          <p:nvPr/>
        </p:nvPicPr>
        <p:blipFill>
          <a:blip r:embed="rId9"/>
          <a:srcRect t="3333" b="65000"/>
          <a:stretch>
            <a:fillRect/>
          </a:stretch>
        </p:blipFill>
        <p:spPr>
          <a:xfrm>
            <a:off x="2819400" y="5181600"/>
            <a:ext cx="3480177" cy="1426190"/>
          </a:xfrm>
          <a:prstGeom prst="rect">
            <a:avLst/>
          </a:prstGeom>
        </p:spPr>
      </p:pic>
      <p:cxnSp>
        <p:nvCxnSpPr>
          <p:cNvPr id="27" name="Straight Arrow Connector 26"/>
          <p:cNvCxnSpPr>
            <a:stCxn id="7" idx="3"/>
          </p:cNvCxnSpPr>
          <p:nvPr/>
        </p:nvCxnSpPr>
        <p:spPr bwMode="auto">
          <a:xfrm flipV="1">
            <a:off x="3225422" y="3554105"/>
            <a:ext cx="4618098" cy="276469"/>
          </a:xfrm>
          <a:prstGeom prst="straightConnector1">
            <a:avLst/>
          </a:prstGeom>
          <a:solidFill>
            <a:srgbClr val="BBE0E3"/>
          </a:solidFill>
          <a:ln w="28575" cap="flat" cmpd="tri" algn="ctr">
            <a:solidFill>
              <a:srgbClr val="000090"/>
            </a:solidFill>
            <a:prstDash val="solid"/>
            <a:round/>
            <a:headEnd type="none" w="med" len="med"/>
            <a:tailEnd type="arrow" w="med" len="med"/>
          </a:ln>
          <a:effectLst/>
        </p:spPr>
      </p:cxnSp>
      <p:sp>
        <p:nvSpPr>
          <p:cNvPr id="31" name="Title 27"/>
          <p:cNvSpPr txBox="1">
            <a:spLocks noGrp="1"/>
          </p:cNvSpPr>
          <p:nvPr>
            <p:ph type="title"/>
          </p:nvPr>
        </p:nvSpPr>
        <p:spPr bwMode="auto">
          <a:xfrm>
            <a:off x="304800" y="0"/>
            <a:ext cx="8534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2800" i="0" u="none" strike="noStrike" kern="1200" cap="none" spc="0" normalizeH="0" baseline="0" noProof="0" dirty="0" err="1" smtClean="0">
                <a:ln>
                  <a:noFill/>
                </a:ln>
                <a:effectLst/>
                <a:uLnTx/>
                <a:uFillTx/>
                <a:latin typeface="+mj-lt"/>
                <a:ea typeface="+mj-ea"/>
                <a:cs typeface="+mj-cs"/>
              </a:rPr>
              <a:t>QuaSAR</a:t>
            </a:r>
            <a:r>
              <a:rPr kumimoji="0" lang="en-US" sz="2800" i="0" u="none" strike="noStrike" kern="1200" cap="none" spc="0" normalizeH="0" baseline="0" noProof="0" dirty="0" smtClean="0">
                <a:ln>
                  <a:noFill/>
                </a:ln>
                <a:effectLst/>
                <a:uLnTx/>
                <a:uFillTx/>
                <a:latin typeface="+mj-lt"/>
                <a:ea typeface="+mj-ea"/>
                <a:cs typeface="+mj-cs"/>
              </a:rPr>
              <a:t> Overview:</a:t>
            </a:r>
            <a:br>
              <a:rPr kumimoji="0" lang="en-US" sz="2800" i="0" u="none" strike="noStrike" kern="1200" cap="none" spc="0" normalizeH="0" baseline="0" noProof="0" dirty="0" smtClean="0">
                <a:ln>
                  <a:noFill/>
                </a:ln>
                <a:effectLst/>
                <a:uLnTx/>
                <a:uFillTx/>
                <a:latin typeface="+mj-lt"/>
                <a:ea typeface="+mj-ea"/>
                <a:cs typeface="+mj-cs"/>
              </a:rPr>
            </a:br>
            <a:r>
              <a:rPr lang="en-US" sz="1800" u="sng" kern="1200" dirty="0" smtClean="0"/>
              <a:t>Qua</a:t>
            </a:r>
            <a:r>
              <a:rPr lang="en-US" sz="1800" kern="1200" dirty="0" smtClean="0"/>
              <a:t>ntitative </a:t>
            </a:r>
            <a:r>
              <a:rPr lang="en-US" sz="1800" u="sng" kern="1200" dirty="0" smtClean="0"/>
              <a:t>S</a:t>
            </a:r>
            <a:r>
              <a:rPr lang="en-US" sz="1800" kern="1200" dirty="0" smtClean="0"/>
              <a:t>tatistical </a:t>
            </a:r>
            <a:r>
              <a:rPr lang="en-US" sz="1800" u="sng" kern="1200" dirty="0" smtClean="0"/>
              <a:t>A</a:t>
            </a:r>
            <a:r>
              <a:rPr lang="en-US" sz="1800" kern="1200" dirty="0" smtClean="0"/>
              <a:t>nalysis of </a:t>
            </a:r>
            <a:r>
              <a:rPr lang="en-US" sz="1800" u="sng" kern="1200" dirty="0" smtClean="0"/>
              <a:t>R</a:t>
            </a:r>
            <a:r>
              <a:rPr lang="en-US" sz="1800" kern="1200" dirty="0" smtClean="0"/>
              <a:t>eaction Monitoring Results</a:t>
            </a:r>
            <a:endParaRPr kumimoji="0" lang="en-US" sz="1800" i="0" u="none" strike="noStrike" kern="1200" cap="none" spc="0" normalizeH="0" baseline="0" noProof="0" dirty="0">
              <a:ln>
                <a:noFill/>
              </a:ln>
              <a:effectLst/>
              <a:uLnTx/>
              <a:uFillTx/>
            </a:endParaRPr>
          </a:p>
        </p:txBody>
      </p:sp>
      <p:sp>
        <p:nvSpPr>
          <p:cNvPr id="34" name="TextBox 33"/>
          <p:cNvSpPr txBox="1"/>
          <p:nvPr/>
        </p:nvSpPr>
        <p:spPr>
          <a:xfrm>
            <a:off x="6858000" y="3883223"/>
            <a:ext cx="2147952" cy="307777"/>
          </a:xfrm>
          <a:prstGeom prst="rect">
            <a:avLst/>
          </a:prstGeom>
          <a:solidFill>
            <a:schemeClr val="bg1"/>
          </a:solidFill>
        </p:spPr>
        <p:txBody>
          <a:bodyPr wrap="square" rtlCol="0">
            <a:spAutoFit/>
          </a:bodyPr>
          <a:lstStyle/>
          <a:p>
            <a:r>
              <a:rPr lang="en-US" sz="1400" dirty="0" smtClean="0"/>
              <a:t>Overall Reproducibility</a:t>
            </a:r>
            <a:endParaRPr lang="en-US" sz="1400" dirty="0"/>
          </a:p>
        </p:txBody>
      </p:sp>
      <p:sp>
        <p:nvSpPr>
          <p:cNvPr id="2" name="TextBox 1"/>
          <p:cNvSpPr txBox="1"/>
          <p:nvPr/>
        </p:nvSpPr>
        <p:spPr>
          <a:xfrm>
            <a:off x="5867400" y="6548735"/>
            <a:ext cx="3276600" cy="338554"/>
          </a:xfrm>
          <a:prstGeom prst="rect">
            <a:avLst/>
          </a:prstGeom>
          <a:noFill/>
        </p:spPr>
        <p:txBody>
          <a:bodyPr wrap="square" rtlCol="0">
            <a:spAutoFit/>
          </a:bodyPr>
          <a:lstStyle/>
          <a:p>
            <a:pPr algn="r"/>
            <a:r>
              <a:rPr lang="en-US" sz="1600" dirty="0" smtClean="0"/>
              <a:t>Poster ThP12, #284</a:t>
            </a:r>
            <a:endParaRPr lang="en-US" sz="1600" dirty="0"/>
          </a:p>
        </p:txBody>
      </p:sp>
    </p:spTree>
    <p:extLst>
      <p:ext uri="{BB962C8B-B14F-4D97-AF65-F5344CB8AC3E}">
        <p14:creationId xmlns:p14="http://schemas.microsoft.com/office/powerpoint/2010/main" val="4441446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t="5423"/>
          <a:stretch/>
        </p:blipFill>
        <p:spPr bwMode="auto">
          <a:xfrm>
            <a:off x="-7387" y="1940700"/>
            <a:ext cx="4394566" cy="3442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2" name="Group 71"/>
          <p:cNvGrpSpPr/>
          <p:nvPr/>
        </p:nvGrpSpPr>
        <p:grpSpPr>
          <a:xfrm>
            <a:off x="3984436" y="2278836"/>
            <a:ext cx="526862" cy="2753122"/>
            <a:chOff x="3968938" y="2278836"/>
            <a:chExt cx="526862" cy="2753122"/>
          </a:xfrm>
        </p:grpSpPr>
        <p:sp>
          <p:nvSpPr>
            <p:cNvPr id="40" name="TextBox 39"/>
            <p:cNvSpPr txBox="1"/>
            <p:nvPr/>
          </p:nvSpPr>
          <p:spPr>
            <a:xfrm>
              <a:off x="3977786" y="4022318"/>
              <a:ext cx="518014" cy="246221"/>
            </a:xfrm>
            <a:prstGeom prst="rect">
              <a:avLst/>
            </a:prstGeom>
            <a:solidFill>
              <a:schemeClr val="bg1"/>
            </a:solidFill>
          </p:spPr>
          <p:txBody>
            <a:bodyPr wrap="square" rtlCol="0">
              <a:spAutoFit/>
            </a:bodyPr>
            <a:lstStyle/>
            <a:p>
              <a:pPr algn="ctr"/>
              <a:r>
                <a:rPr lang="en-US" sz="1000" b="1" dirty="0" smtClean="0"/>
                <a:t>10</a:t>
              </a:r>
              <a:endParaRPr lang="en-US" sz="1000" b="1" dirty="0"/>
            </a:p>
          </p:txBody>
        </p:sp>
        <p:sp>
          <p:nvSpPr>
            <p:cNvPr id="41" name="TextBox 40"/>
            <p:cNvSpPr txBox="1"/>
            <p:nvPr/>
          </p:nvSpPr>
          <p:spPr>
            <a:xfrm>
              <a:off x="3977786" y="4208015"/>
              <a:ext cx="518014" cy="246221"/>
            </a:xfrm>
            <a:prstGeom prst="rect">
              <a:avLst/>
            </a:prstGeom>
            <a:solidFill>
              <a:schemeClr val="bg1"/>
            </a:solidFill>
          </p:spPr>
          <p:txBody>
            <a:bodyPr wrap="square" rtlCol="0">
              <a:spAutoFit/>
            </a:bodyPr>
            <a:lstStyle/>
            <a:p>
              <a:pPr algn="ctr"/>
              <a:r>
                <a:rPr lang="en-US" sz="1000" b="1" dirty="0" smtClean="0"/>
                <a:t>11</a:t>
              </a:r>
              <a:endParaRPr lang="en-US" sz="1000" b="1" dirty="0"/>
            </a:p>
          </p:txBody>
        </p:sp>
        <p:sp>
          <p:nvSpPr>
            <p:cNvPr id="42" name="TextBox 41"/>
            <p:cNvSpPr txBox="1"/>
            <p:nvPr/>
          </p:nvSpPr>
          <p:spPr>
            <a:xfrm>
              <a:off x="3977786" y="4393711"/>
              <a:ext cx="518014" cy="246221"/>
            </a:xfrm>
            <a:prstGeom prst="rect">
              <a:avLst/>
            </a:prstGeom>
            <a:solidFill>
              <a:schemeClr val="bg1"/>
            </a:solidFill>
          </p:spPr>
          <p:txBody>
            <a:bodyPr wrap="square" rtlCol="0">
              <a:spAutoFit/>
            </a:bodyPr>
            <a:lstStyle/>
            <a:p>
              <a:pPr algn="ctr"/>
              <a:r>
                <a:rPr lang="en-US" sz="1000" b="1" dirty="0" smtClean="0"/>
                <a:t>12</a:t>
              </a:r>
              <a:endParaRPr lang="en-US" sz="1000" b="1" dirty="0"/>
            </a:p>
          </p:txBody>
        </p:sp>
        <p:sp>
          <p:nvSpPr>
            <p:cNvPr id="43" name="TextBox 42"/>
            <p:cNvSpPr txBox="1"/>
            <p:nvPr/>
          </p:nvSpPr>
          <p:spPr>
            <a:xfrm>
              <a:off x="3977786" y="4589724"/>
              <a:ext cx="518014" cy="246221"/>
            </a:xfrm>
            <a:prstGeom prst="rect">
              <a:avLst/>
            </a:prstGeom>
            <a:solidFill>
              <a:schemeClr val="bg1"/>
            </a:solidFill>
          </p:spPr>
          <p:txBody>
            <a:bodyPr wrap="square" rtlCol="0">
              <a:spAutoFit/>
            </a:bodyPr>
            <a:lstStyle/>
            <a:p>
              <a:pPr algn="ctr"/>
              <a:r>
                <a:rPr lang="en-US" sz="1000" b="1" dirty="0" smtClean="0"/>
                <a:t>13</a:t>
              </a:r>
              <a:endParaRPr lang="en-US" sz="1000" b="1" dirty="0"/>
            </a:p>
          </p:txBody>
        </p:sp>
        <p:sp>
          <p:nvSpPr>
            <p:cNvPr id="44" name="TextBox 43"/>
            <p:cNvSpPr txBox="1"/>
            <p:nvPr/>
          </p:nvSpPr>
          <p:spPr>
            <a:xfrm>
              <a:off x="3977786" y="4785737"/>
              <a:ext cx="518014" cy="246221"/>
            </a:xfrm>
            <a:prstGeom prst="rect">
              <a:avLst/>
            </a:prstGeom>
            <a:solidFill>
              <a:schemeClr val="bg1"/>
            </a:solidFill>
          </p:spPr>
          <p:txBody>
            <a:bodyPr wrap="square" rtlCol="0">
              <a:spAutoFit/>
            </a:bodyPr>
            <a:lstStyle/>
            <a:p>
              <a:pPr algn="ctr"/>
              <a:r>
                <a:rPr lang="en-US" sz="1000" b="1" dirty="0" smtClean="0"/>
                <a:t>14</a:t>
              </a:r>
              <a:endParaRPr lang="en-US" sz="1000" b="1" dirty="0"/>
            </a:p>
          </p:txBody>
        </p:sp>
        <p:sp>
          <p:nvSpPr>
            <p:cNvPr id="45" name="TextBox 44"/>
            <p:cNvSpPr txBox="1"/>
            <p:nvPr/>
          </p:nvSpPr>
          <p:spPr>
            <a:xfrm>
              <a:off x="3968938" y="2278836"/>
              <a:ext cx="406032" cy="266680"/>
            </a:xfrm>
            <a:prstGeom prst="rect">
              <a:avLst/>
            </a:prstGeom>
            <a:solidFill>
              <a:schemeClr val="bg1"/>
            </a:solidFill>
          </p:spPr>
          <p:txBody>
            <a:bodyPr wrap="square" rtlCol="0">
              <a:spAutoFit/>
            </a:bodyPr>
            <a:lstStyle/>
            <a:p>
              <a:pPr algn="r"/>
              <a:r>
                <a:rPr lang="en-US" sz="1000" b="1" dirty="0" smtClean="0"/>
                <a:t>1</a:t>
              </a:r>
              <a:endParaRPr lang="en-US" sz="1000" b="1" dirty="0"/>
            </a:p>
          </p:txBody>
        </p:sp>
        <p:sp>
          <p:nvSpPr>
            <p:cNvPr id="46" name="TextBox 45"/>
            <p:cNvSpPr txBox="1"/>
            <p:nvPr/>
          </p:nvSpPr>
          <p:spPr>
            <a:xfrm>
              <a:off x="3968938" y="2485165"/>
              <a:ext cx="406032" cy="266680"/>
            </a:xfrm>
            <a:prstGeom prst="rect">
              <a:avLst/>
            </a:prstGeom>
            <a:solidFill>
              <a:schemeClr val="bg1"/>
            </a:solidFill>
          </p:spPr>
          <p:txBody>
            <a:bodyPr wrap="square" rtlCol="0">
              <a:spAutoFit/>
            </a:bodyPr>
            <a:lstStyle/>
            <a:p>
              <a:pPr algn="r"/>
              <a:r>
                <a:rPr lang="en-US" sz="1000" b="1" dirty="0" smtClean="0"/>
                <a:t>2</a:t>
              </a:r>
              <a:endParaRPr lang="en-US" sz="1000" b="1" dirty="0"/>
            </a:p>
          </p:txBody>
        </p:sp>
        <p:sp>
          <p:nvSpPr>
            <p:cNvPr id="47" name="TextBox 46"/>
            <p:cNvSpPr txBox="1"/>
            <p:nvPr/>
          </p:nvSpPr>
          <p:spPr>
            <a:xfrm>
              <a:off x="3968938" y="2681178"/>
              <a:ext cx="406032" cy="266680"/>
            </a:xfrm>
            <a:prstGeom prst="rect">
              <a:avLst/>
            </a:prstGeom>
            <a:solidFill>
              <a:schemeClr val="bg1"/>
            </a:solidFill>
          </p:spPr>
          <p:txBody>
            <a:bodyPr wrap="square" rtlCol="0">
              <a:spAutoFit/>
            </a:bodyPr>
            <a:lstStyle/>
            <a:p>
              <a:pPr algn="r"/>
              <a:r>
                <a:rPr lang="en-US" sz="1000" b="1" dirty="0" smtClean="0"/>
                <a:t>3</a:t>
              </a:r>
              <a:endParaRPr lang="en-US" sz="1000" b="1" dirty="0"/>
            </a:p>
          </p:txBody>
        </p:sp>
        <p:sp>
          <p:nvSpPr>
            <p:cNvPr id="48" name="TextBox 47"/>
            <p:cNvSpPr txBox="1"/>
            <p:nvPr/>
          </p:nvSpPr>
          <p:spPr>
            <a:xfrm>
              <a:off x="3968938" y="2866874"/>
              <a:ext cx="406033" cy="266680"/>
            </a:xfrm>
            <a:prstGeom prst="rect">
              <a:avLst/>
            </a:prstGeom>
            <a:solidFill>
              <a:schemeClr val="bg1"/>
            </a:solidFill>
          </p:spPr>
          <p:txBody>
            <a:bodyPr wrap="square" rtlCol="0">
              <a:spAutoFit/>
            </a:bodyPr>
            <a:lstStyle/>
            <a:p>
              <a:pPr algn="r"/>
              <a:r>
                <a:rPr lang="en-US" sz="1000" b="1" dirty="0" smtClean="0"/>
                <a:t>4</a:t>
              </a:r>
              <a:endParaRPr lang="en-US" sz="1000" b="1" dirty="0"/>
            </a:p>
          </p:txBody>
        </p:sp>
        <p:sp>
          <p:nvSpPr>
            <p:cNvPr id="49" name="TextBox 48"/>
            <p:cNvSpPr txBox="1"/>
            <p:nvPr/>
          </p:nvSpPr>
          <p:spPr>
            <a:xfrm>
              <a:off x="3968941" y="3052571"/>
              <a:ext cx="406031" cy="266680"/>
            </a:xfrm>
            <a:prstGeom prst="rect">
              <a:avLst/>
            </a:prstGeom>
            <a:solidFill>
              <a:schemeClr val="bg1"/>
            </a:solidFill>
          </p:spPr>
          <p:txBody>
            <a:bodyPr wrap="square" rtlCol="0">
              <a:spAutoFit/>
            </a:bodyPr>
            <a:lstStyle/>
            <a:p>
              <a:pPr algn="r"/>
              <a:r>
                <a:rPr lang="en-US" sz="1000" b="1" dirty="0" smtClean="0"/>
                <a:t>5</a:t>
              </a:r>
              <a:endParaRPr lang="en-US" sz="1000" b="1" dirty="0"/>
            </a:p>
          </p:txBody>
        </p:sp>
        <p:sp>
          <p:nvSpPr>
            <p:cNvPr id="50" name="TextBox 49"/>
            <p:cNvSpPr txBox="1"/>
            <p:nvPr/>
          </p:nvSpPr>
          <p:spPr>
            <a:xfrm>
              <a:off x="3968938" y="3248584"/>
              <a:ext cx="406033" cy="266680"/>
            </a:xfrm>
            <a:prstGeom prst="rect">
              <a:avLst/>
            </a:prstGeom>
            <a:solidFill>
              <a:schemeClr val="bg1"/>
            </a:solidFill>
          </p:spPr>
          <p:txBody>
            <a:bodyPr wrap="square" rtlCol="0">
              <a:spAutoFit/>
            </a:bodyPr>
            <a:lstStyle/>
            <a:p>
              <a:pPr algn="r"/>
              <a:r>
                <a:rPr lang="en-US" sz="1000" b="1" dirty="0" smtClean="0"/>
                <a:t>6</a:t>
              </a:r>
              <a:endParaRPr lang="en-US" sz="1000" b="1" dirty="0"/>
            </a:p>
          </p:txBody>
        </p:sp>
        <p:sp>
          <p:nvSpPr>
            <p:cNvPr id="51" name="TextBox 50"/>
            <p:cNvSpPr txBox="1"/>
            <p:nvPr/>
          </p:nvSpPr>
          <p:spPr>
            <a:xfrm>
              <a:off x="3968938" y="3444596"/>
              <a:ext cx="406032" cy="266680"/>
            </a:xfrm>
            <a:prstGeom prst="rect">
              <a:avLst/>
            </a:prstGeom>
            <a:solidFill>
              <a:schemeClr val="bg1"/>
            </a:solidFill>
          </p:spPr>
          <p:txBody>
            <a:bodyPr wrap="square" rtlCol="0">
              <a:spAutoFit/>
            </a:bodyPr>
            <a:lstStyle/>
            <a:p>
              <a:pPr algn="r"/>
              <a:r>
                <a:rPr lang="en-US" sz="1000" b="1" dirty="0" smtClean="0"/>
                <a:t>7</a:t>
              </a:r>
              <a:endParaRPr lang="en-US" sz="1000" b="1" dirty="0"/>
            </a:p>
          </p:txBody>
        </p:sp>
        <p:sp>
          <p:nvSpPr>
            <p:cNvPr id="52" name="TextBox 51"/>
            <p:cNvSpPr txBox="1"/>
            <p:nvPr/>
          </p:nvSpPr>
          <p:spPr>
            <a:xfrm>
              <a:off x="3968938" y="3619976"/>
              <a:ext cx="406032" cy="266680"/>
            </a:xfrm>
            <a:prstGeom prst="rect">
              <a:avLst/>
            </a:prstGeom>
            <a:solidFill>
              <a:schemeClr val="bg1"/>
            </a:solidFill>
          </p:spPr>
          <p:txBody>
            <a:bodyPr wrap="square" rtlCol="0">
              <a:spAutoFit/>
            </a:bodyPr>
            <a:lstStyle/>
            <a:p>
              <a:pPr algn="r"/>
              <a:r>
                <a:rPr lang="en-US" sz="1000" b="1" dirty="0" smtClean="0"/>
                <a:t>8</a:t>
              </a:r>
              <a:endParaRPr lang="en-US" sz="1000" b="1" dirty="0"/>
            </a:p>
          </p:txBody>
        </p:sp>
        <p:sp>
          <p:nvSpPr>
            <p:cNvPr id="53" name="TextBox 52"/>
            <p:cNvSpPr txBox="1"/>
            <p:nvPr/>
          </p:nvSpPr>
          <p:spPr>
            <a:xfrm>
              <a:off x="3968941" y="3826306"/>
              <a:ext cx="406031" cy="266680"/>
            </a:xfrm>
            <a:prstGeom prst="rect">
              <a:avLst/>
            </a:prstGeom>
            <a:solidFill>
              <a:schemeClr val="bg1"/>
            </a:solidFill>
          </p:spPr>
          <p:txBody>
            <a:bodyPr wrap="square" rtlCol="0">
              <a:spAutoFit/>
            </a:bodyPr>
            <a:lstStyle/>
            <a:p>
              <a:pPr algn="r"/>
              <a:r>
                <a:rPr lang="en-US" sz="1000" b="1" dirty="0" smtClean="0"/>
                <a:t>9</a:t>
              </a:r>
              <a:endParaRPr lang="en-US" sz="1000" b="1" dirty="0"/>
            </a:p>
          </p:txBody>
        </p:sp>
      </p:grpSp>
      <p:sp>
        <p:nvSpPr>
          <p:cNvPr id="2" name="Title 1"/>
          <p:cNvSpPr>
            <a:spLocks noGrp="1"/>
          </p:cNvSpPr>
          <p:nvPr>
            <p:ph type="title"/>
          </p:nvPr>
        </p:nvSpPr>
        <p:spPr>
          <a:xfrm>
            <a:off x="304799" y="0"/>
            <a:ext cx="7959841" cy="990600"/>
          </a:xfrm>
        </p:spPr>
        <p:txBody>
          <a:bodyPr/>
          <a:lstStyle/>
          <a:p>
            <a:r>
              <a:rPr lang="en-US" dirty="0" smtClean="0"/>
              <a:t>Outcome of CPTAC Study 9 is Promising for the Use of Highly Multiplexed SID-MRM-MS Assays</a:t>
            </a:r>
            <a:endParaRPr lang="en-US" dirty="0"/>
          </a:p>
        </p:txBody>
      </p:sp>
      <p:sp>
        <p:nvSpPr>
          <p:cNvPr id="6" name="TextBox 5"/>
          <p:cNvSpPr txBox="1"/>
          <p:nvPr/>
        </p:nvSpPr>
        <p:spPr>
          <a:xfrm>
            <a:off x="4759441" y="1299157"/>
            <a:ext cx="3505200" cy="523220"/>
          </a:xfrm>
          <a:prstGeom prst="rect">
            <a:avLst/>
          </a:prstGeom>
          <a:noFill/>
        </p:spPr>
        <p:txBody>
          <a:bodyPr wrap="square" rtlCol="0">
            <a:spAutoFit/>
          </a:bodyPr>
          <a:lstStyle/>
          <a:p>
            <a:pPr algn="ctr"/>
            <a:r>
              <a:rPr lang="en-US" sz="1400" dirty="0" smtClean="0"/>
              <a:t>Median CV at each Concentration, </a:t>
            </a:r>
            <a:br>
              <a:rPr lang="en-US" sz="1400" dirty="0" smtClean="0"/>
            </a:br>
            <a:r>
              <a:rPr lang="en-US" sz="1400" dirty="0" smtClean="0"/>
              <a:t>Study 9.1</a:t>
            </a:r>
            <a:endParaRPr lang="en-US" sz="1400" dirty="0"/>
          </a:p>
        </p:txBody>
      </p:sp>
      <p:sp>
        <p:nvSpPr>
          <p:cNvPr id="37" name="TextBox 36"/>
          <p:cNvSpPr txBox="1"/>
          <p:nvPr/>
        </p:nvSpPr>
        <p:spPr>
          <a:xfrm>
            <a:off x="296205" y="1309586"/>
            <a:ext cx="3505200" cy="523220"/>
          </a:xfrm>
          <a:prstGeom prst="rect">
            <a:avLst/>
          </a:prstGeom>
          <a:noFill/>
        </p:spPr>
        <p:txBody>
          <a:bodyPr wrap="square" rtlCol="0">
            <a:spAutoFit/>
          </a:bodyPr>
          <a:lstStyle/>
          <a:p>
            <a:pPr algn="ctr"/>
            <a:r>
              <a:rPr lang="en-US" sz="1400" dirty="0" smtClean="0"/>
              <a:t>LOD Distribution for all peptides across Sites, Study 9.1</a:t>
            </a:r>
            <a:endParaRPr lang="en-US" sz="1400" dirty="0"/>
          </a:p>
        </p:txBody>
      </p:sp>
      <p:sp>
        <p:nvSpPr>
          <p:cNvPr id="54" name="Rectangle 53"/>
          <p:cNvSpPr/>
          <p:nvPr/>
        </p:nvSpPr>
        <p:spPr>
          <a:xfrm>
            <a:off x="4347795" y="2278836"/>
            <a:ext cx="148005" cy="2712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p:cNvGrpSpPr/>
          <p:nvPr/>
        </p:nvGrpSpPr>
        <p:grpSpPr>
          <a:xfrm>
            <a:off x="459750" y="5157321"/>
            <a:ext cx="3274050" cy="329079"/>
            <a:chOff x="15568163" y="7412958"/>
            <a:chExt cx="3100837" cy="215444"/>
          </a:xfrm>
        </p:grpSpPr>
        <p:sp>
          <p:nvSpPr>
            <p:cNvPr id="57" name="TextBox 56"/>
            <p:cNvSpPr txBox="1"/>
            <p:nvPr/>
          </p:nvSpPr>
          <p:spPr>
            <a:xfrm>
              <a:off x="15568163" y="7412958"/>
              <a:ext cx="313569" cy="215444"/>
            </a:xfrm>
            <a:prstGeom prst="rect">
              <a:avLst/>
            </a:prstGeom>
            <a:solidFill>
              <a:schemeClr val="bg1"/>
            </a:solidFill>
          </p:spPr>
          <p:txBody>
            <a:bodyPr wrap="square" rtlCol="0">
              <a:spAutoFit/>
            </a:bodyPr>
            <a:lstStyle/>
            <a:p>
              <a:pPr algn="ctr"/>
              <a:r>
                <a:rPr lang="en-US" sz="800" b="1" dirty="0" smtClean="0"/>
                <a:t>1</a:t>
              </a:r>
              <a:endParaRPr lang="en-US" sz="800" b="1" dirty="0"/>
            </a:p>
          </p:txBody>
        </p:sp>
        <p:sp>
          <p:nvSpPr>
            <p:cNvPr id="58" name="TextBox 57"/>
            <p:cNvSpPr txBox="1"/>
            <p:nvPr/>
          </p:nvSpPr>
          <p:spPr>
            <a:xfrm>
              <a:off x="15777713" y="7412958"/>
              <a:ext cx="313569" cy="215444"/>
            </a:xfrm>
            <a:prstGeom prst="rect">
              <a:avLst/>
            </a:prstGeom>
            <a:solidFill>
              <a:schemeClr val="bg1"/>
            </a:solidFill>
          </p:spPr>
          <p:txBody>
            <a:bodyPr wrap="square" rtlCol="0">
              <a:spAutoFit/>
            </a:bodyPr>
            <a:lstStyle/>
            <a:p>
              <a:pPr algn="ctr"/>
              <a:r>
                <a:rPr lang="en-US" sz="800" b="1" dirty="0"/>
                <a:t>2</a:t>
              </a:r>
            </a:p>
          </p:txBody>
        </p:sp>
        <p:sp>
          <p:nvSpPr>
            <p:cNvPr id="59" name="TextBox 58"/>
            <p:cNvSpPr txBox="1"/>
            <p:nvPr/>
          </p:nvSpPr>
          <p:spPr>
            <a:xfrm>
              <a:off x="15987263" y="7412958"/>
              <a:ext cx="313569" cy="215444"/>
            </a:xfrm>
            <a:prstGeom prst="rect">
              <a:avLst/>
            </a:prstGeom>
            <a:solidFill>
              <a:schemeClr val="bg1"/>
            </a:solidFill>
          </p:spPr>
          <p:txBody>
            <a:bodyPr wrap="square" rtlCol="0">
              <a:spAutoFit/>
            </a:bodyPr>
            <a:lstStyle/>
            <a:p>
              <a:pPr algn="ctr"/>
              <a:r>
                <a:rPr lang="en-US" sz="800" b="1" dirty="0"/>
                <a:t>3</a:t>
              </a:r>
            </a:p>
          </p:txBody>
        </p:sp>
        <p:sp>
          <p:nvSpPr>
            <p:cNvPr id="60" name="TextBox 59"/>
            <p:cNvSpPr txBox="1"/>
            <p:nvPr/>
          </p:nvSpPr>
          <p:spPr>
            <a:xfrm>
              <a:off x="16196813" y="7412958"/>
              <a:ext cx="313569" cy="215444"/>
            </a:xfrm>
            <a:prstGeom prst="rect">
              <a:avLst/>
            </a:prstGeom>
            <a:solidFill>
              <a:schemeClr val="bg1"/>
            </a:solidFill>
          </p:spPr>
          <p:txBody>
            <a:bodyPr wrap="square" rtlCol="0">
              <a:spAutoFit/>
            </a:bodyPr>
            <a:lstStyle/>
            <a:p>
              <a:pPr algn="ctr"/>
              <a:r>
                <a:rPr lang="en-US" sz="800" b="1" dirty="0"/>
                <a:t>4</a:t>
              </a:r>
            </a:p>
          </p:txBody>
        </p:sp>
        <p:sp>
          <p:nvSpPr>
            <p:cNvPr id="61" name="TextBox 60"/>
            <p:cNvSpPr txBox="1"/>
            <p:nvPr/>
          </p:nvSpPr>
          <p:spPr>
            <a:xfrm>
              <a:off x="16406363" y="7412958"/>
              <a:ext cx="313569" cy="215444"/>
            </a:xfrm>
            <a:prstGeom prst="rect">
              <a:avLst/>
            </a:prstGeom>
            <a:solidFill>
              <a:schemeClr val="bg1"/>
            </a:solidFill>
          </p:spPr>
          <p:txBody>
            <a:bodyPr wrap="square" rtlCol="0">
              <a:spAutoFit/>
            </a:bodyPr>
            <a:lstStyle/>
            <a:p>
              <a:pPr algn="ctr"/>
              <a:r>
                <a:rPr lang="en-US" sz="800" b="1" dirty="0" smtClean="0"/>
                <a:t>5</a:t>
              </a:r>
              <a:endParaRPr lang="en-US" sz="800" b="1" dirty="0"/>
            </a:p>
          </p:txBody>
        </p:sp>
        <p:sp>
          <p:nvSpPr>
            <p:cNvPr id="62" name="TextBox 61"/>
            <p:cNvSpPr txBox="1"/>
            <p:nvPr/>
          </p:nvSpPr>
          <p:spPr>
            <a:xfrm>
              <a:off x="16606388" y="7412958"/>
              <a:ext cx="313569" cy="215444"/>
            </a:xfrm>
            <a:prstGeom prst="rect">
              <a:avLst/>
            </a:prstGeom>
            <a:solidFill>
              <a:schemeClr val="bg1"/>
            </a:solidFill>
          </p:spPr>
          <p:txBody>
            <a:bodyPr wrap="square" rtlCol="0">
              <a:spAutoFit/>
            </a:bodyPr>
            <a:lstStyle/>
            <a:p>
              <a:pPr algn="ctr"/>
              <a:r>
                <a:rPr lang="en-US" sz="800" b="1" dirty="0" smtClean="0"/>
                <a:t>6</a:t>
              </a:r>
              <a:endParaRPr lang="en-US" sz="800" b="1" dirty="0"/>
            </a:p>
          </p:txBody>
        </p:sp>
        <p:sp>
          <p:nvSpPr>
            <p:cNvPr id="63" name="TextBox 62"/>
            <p:cNvSpPr txBox="1"/>
            <p:nvPr/>
          </p:nvSpPr>
          <p:spPr>
            <a:xfrm>
              <a:off x="16815938" y="7412958"/>
              <a:ext cx="313569" cy="215444"/>
            </a:xfrm>
            <a:prstGeom prst="rect">
              <a:avLst/>
            </a:prstGeom>
            <a:solidFill>
              <a:schemeClr val="bg1"/>
            </a:solidFill>
          </p:spPr>
          <p:txBody>
            <a:bodyPr wrap="square" rtlCol="0">
              <a:spAutoFit/>
            </a:bodyPr>
            <a:lstStyle/>
            <a:p>
              <a:pPr algn="ctr"/>
              <a:r>
                <a:rPr lang="en-US" sz="800" b="1" dirty="0" smtClean="0"/>
                <a:t>7</a:t>
              </a:r>
              <a:endParaRPr lang="en-US" sz="800" b="1" dirty="0"/>
            </a:p>
          </p:txBody>
        </p:sp>
        <p:sp>
          <p:nvSpPr>
            <p:cNvPr id="64" name="TextBox 63"/>
            <p:cNvSpPr txBox="1"/>
            <p:nvPr/>
          </p:nvSpPr>
          <p:spPr>
            <a:xfrm>
              <a:off x="17035013" y="7412958"/>
              <a:ext cx="313569" cy="215444"/>
            </a:xfrm>
            <a:prstGeom prst="rect">
              <a:avLst/>
            </a:prstGeom>
            <a:solidFill>
              <a:schemeClr val="bg1"/>
            </a:solidFill>
          </p:spPr>
          <p:txBody>
            <a:bodyPr wrap="square" rtlCol="0">
              <a:spAutoFit/>
            </a:bodyPr>
            <a:lstStyle/>
            <a:p>
              <a:pPr algn="ctr"/>
              <a:r>
                <a:rPr lang="en-US" sz="800" b="1" dirty="0" smtClean="0"/>
                <a:t>8</a:t>
              </a:r>
              <a:endParaRPr lang="en-US" sz="800" b="1" dirty="0"/>
            </a:p>
          </p:txBody>
        </p:sp>
        <p:sp>
          <p:nvSpPr>
            <p:cNvPr id="65" name="TextBox 64"/>
            <p:cNvSpPr txBox="1"/>
            <p:nvPr/>
          </p:nvSpPr>
          <p:spPr>
            <a:xfrm>
              <a:off x="17235038" y="7412958"/>
              <a:ext cx="313569" cy="215444"/>
            </a:xfrm>
            <a:prstGeom prst="rect">
              <a:avLst/>
            </a:prstGeom>
            <a:solidFill>
              <a:schemeClr val="bg1"/>
            </a:solidFill>
          </p:spPr>
          <p:txBody>
            <a:bodyPr wrap="square" rtlCol="0">
              <a:spAutoFit/>
            </a:bodyPr>
            <a:lstStyle/>
            <a:p>
              <a:pPr algn="ctr"/>
              <a:r>
                <a:rPr lang="en-US" sz="800" b="1" dirty="0" smtClean="0"/>
                <a:t>9</a:t>
              </a:r>
              <a:endParaRPr lang="en-US" sz="800" b="1" dirty="0"/>
            </a:p>
          </p:txBody>
        </p:sp>
        <p:sp>
          <p:nvSpPr>
            <p:cNvPr id="66" name="TextBox 65"/>
            <p:cNvSpPr txBox="1"/>
            <p:nvPr/>
          </p:nvSpPr>
          <p:spPr>
            <a:xfrm>
              <a:off x="17872711" y="7412958"/>
              <a:ext cx="358139" cy="215444"/>
            </a:xfrm>
            <a:prstGeom prst="rect">
              <a:avLst/>
            </a:prstGeom>
            <a:solidFill>
              <a:schemeClr val="bg1"/>
            </a:solidFill>
          </p:spPr>
          <p:txBody>
            <a:bodyPr wrap="square" rtlCol="0">
              <a:spAutoFit/>
            </a:bodyPr>
            <a:lstStyle/>
            <a:p>
              <a:r>
                <a:rPr lang="en-US" sz="800" b="1" dirty="0" smtClean="0"/>
                <a:t>12</a:t>
              </a:r>
              <a:endParaRPr lang="en-US" sz="800" b="1" dirty="0"/>
            </a:p>
          </p:txBody>
        </p:sp>
        <p:sp>
          <p:nvSpPr>
            <p:cNvPr id="67" name="TextBox 66"/>
            <p:cNvSpPr txBox="1"/>
            <p:nvPr/>
          </p:nvSpPr>
          <p:spPr>
            <a:xfrm>
              <a:off x="17581517" y="7412958"/>
              <a:ext cx="384538" cy="215444"/>
            </a:xfrm>
            <a:prstGeom prst="rect">
              <a:avLst/>
            </a:prstGeom>
            <a:solidFill>
              <a:schemeClr val="bg1"/>
            </a:solidFill>
          </p:spPr>
          <p:txBody>
            <a:bodyPr wrap="square" rtlCol="0">
              <a:spAutoFit/>
            </a:bodyPr>
            <a:lstStyle/>
            <a:p>
              <a:pPr algn="r"/>
              <a:r>
                <a:rPr lang="en-US" sz="800" b="1" dirty="0" smtClean="0"/>
                <a:t>11</a:t>
              </a:r>
              <a:endParaRPr lang="en-US" sz="800" b="1" dirty="0"/>
            </a:p>
          </p:txBody>
        </p:sp>
        <p:sp>
          <p:nvSpPr>
            <p:cNvPr id="68" name="TextBox 67"/>
            <p:cNvSpPr txBox="1"/>
            <p:nvPr/>
          </p:nvSpPr>
          <p:spPr>
            <a:xfrm>
              <a:off x="17434967" y="7412958"/>
              <a:ext cx="323580" cy="215444"/>
            </a:xfrm>
            <a:prstGeom prst="rect">
              <a:avLst/>
            </a:prstGeom>
            <a:solidFill>
              <a:schemeClr val="bg1"/>
            </a:solidFill>
          </p:spPr>
          <p:txBody>
            <a:bodyPr wrap="square" rtlCol="0">
              <a:spAutoFit/>
            </a:bodyPr>
            <a:lstStyle/>
            <a:p>
              <a:pPr algn="ctr"/>
              <a:r>
                <a:rPr lang="en-US" sz="800" b="1" dirty="0" smtClean="0"/>
                <a:t>10</a:t>
              </a:r>
              <a:endParaRPr lang="en-US" sz="800" b="1" dirty="0"/>
            </a:p>
          </p:txBody>
        </p:sp>
        <p:sp>
          <p:nvSpPr>
            <p:cNvPr id="69" name="TextBox 68"/>
            <p:cNvSpPr txBox="1"/>
            <p:nvPr/>
          </p:nvSpPr>
          <p:spPr>
            <a:xfrm>
              <a:off x="18091786" y="7412958"/>
              <a:ext cx="358139" cy="215444"/>
            </a:xfrm>
            <a:prstGeom prst="rect">
              <a:avLst/>
            </a:prstGeom>
            <a:solidFill>
              <a:schemeClr val="bg1"/>
            </a:solidFill>
          </p:spPr>
          <p:txBody>
            <a:bodyPr wrap="square" rtlCol="0">
              <a:spAutoFit/>
            </a:bodyPr>
            <a:lstStyle/>
            <a:p>
              <a:r>
                <a:rPr lang="en-US" sz="800" b="1" dirty="0" smtClean="0"/>
                <a:t>13</a:t>
              </a:r>
              <a:endParaRPr lang="en-US" sz="800" b="1" dirty="0"/>
            </a:p>
          </p:txBody>
        </p:sp>
        <p:sp>
          <p:nvSpPr>
            <p:cNvPr id="70" name="TextBox 69"/>
            <p:cNvSpPr txBox="1"/>
            <p:nvPr/>
          </p:nvSpPr>
          <p:spPr>
            <a:xfrm>
              <a:off x="18310861" y="7412958"/>
              <a:ext cx="358139" cy="215444"/>
            </a:xfrm>
            <a:prstGeom prst="rect">
              <a:avLst/>
            </a:prstGeom>
            <a:solidFill>
              <a:schemeClr val="bg1"/>
            </a:solidFill>
          </p:spPr>
          <p:txBody>
            <a:bodyPr wrap="square" rtlCol="0">
              <a:spAutoFit/>
            </a:bodyPr>
            <a:lstStyle/>
            <a:p>
              <a:r>
                <a:rPr lang="en-US" sz="800" b="1" dirty="0" smtClean="0"/>
                <a:t>14</a:t>
              </a:r>
              <a:endParaRPr lang="en-US" sz="800" b="1" dirty="0"/>
            </a:p>
          </p:txBody>
        </p:sp>
      </p:grpSp>
      <p:sp>
        <p:nvSpPr>
          <p:cNvPr id="56" name="TextBox 55"/>
          <p:cNvSpPr txBox="1"/>
          <p:nvPr/>
        </p:nvSpPr>
        <p:spPr>
          <a:xfrm>
            <a:off x="1295400" y="5377190"/>
            <a:ext cx="1466348" cy="261610"/>
          </a:xfrm>
          <a:prstGeom prst="rect">
            <a:avLst/>
          </a:prstGeom>
          <a:noFill/>
        </p:spPr>
        <p:txBody>
          <a:bodyPr wrap="square" rtlCol="0">
            <a:spAutoFit/>
          </a:bodyPr>
          <a:lstStyle/>
          <a:p>
            <a:pPr algn="ctr"/>
            <a:r>
              <a:rPr lang="en-US" sz="1100" dirty="0" smtClean="0"/>
              <a:t>Site Number</a:t>
            </a:r>
            <a:endParaRPr lang="en-US" sz="1100" dirty="0"/>
          </a:p>
        </p:txBody>
      </p:sp>
      <p:pic>
        <p:nvPicPr>
          <p:cNvPr id="4"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t="4854"/>
          <a:stretch/>
        </p:blipFill>
        <p:spPr bwMode="auto">
          <a:xfrm>
            <a:off x="4378990" y="1898766"/>
            <a:ext cx="4664151" cy="3587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3" name="Group 72"/>
          <p:cNvGrpSpPr/>
          <p:nvPr/>
        </p:nvGrpSpPr>
        <p:grpSpPr>
          <a:xfrm>
            <a:off x="4892298" y="5179631"/>
            <a:ext cx="3448456" cy="342954"/>
            <a:chOff x="4857344" y="5187380"/>
            <a:chExt cx="3248490" cy="217824"/>
          </a:xfrm>
        </p:grpSpPr>
        <p:sp>
          <p:nvSpPr>
            <p:cNvPr id="8" name="TextBox 7"/>
            <p:cNvSpPr txBox="1"/>
            <p:nvPr/>
          </p:nvSpPr>
          <p:spPr>
            <a:xfrm>
              <a:off x="4857344" y="5188298"/>
              <a:ext cx="313569" cy="215444"/>
            </a:xfrm>
            <a:prstGeom prst="rect">
              <a:avLst/>
            </a:prstGeom>
            <a:solidFill>
              <a:schemeClr val="bg1"/>
            </a:solidFill>
          </p:spPr>
          <p:txBody>
            <a:bodyPr wrap="square" rtlCol="0">
              <a:spAutoFit/>
            </a:bodyPr>
            <a:lstStyle/>
            <a:p>
              <a:pPr algn="ctr"/>
              <a:r>
                <a:rPr lang="en-US" sz="800" b="1" dirty="0"/>
                <a:t>0</a:t>
              </a:r>
            </a:p>
          </p:txBody>
        </p:sp>
        <p:sp>
          <p:nvSpPr>
            <p:cNvPr id="9" name="TextBox 8"/>
            <p:cNvSpPr txBox="1"/>
            <p:nvPr/>
          </p:nvSpPr>
          <p:spPr>
            <a:xfrm>
              <a:off x="5047470" y="5187380"/>
              <a:ext cx="479880" cy="215444"/>
            </a:xfrm>
            <a:prstGeom prst="rect">
              <a:avLst/>
            </a:prstGeom>
            <a:solidFill>
              <a:schemeClr val="bg1"/>
            </a:solidFill>
          </p:spPr>
          <p:txBody>
            <a:bodyPr wrap="square" rtlCol="0">
              <a:spAutoFit/>
            </a:bodyPr>
            <a:lstStyle/>
            <a:p>
              <a:pPr algn="r"/>
              <a:r>
                <a:rPr lang="en-US" sz="800" b="1" dirty="0" smtClean="0"/>
                <a:t>0.001</a:t>
              </a:r>
              <a:endParaRPr lang="en-US" sz="800" b="1" dirty="0"/>
            </a:p>
          </p:txBody>
        </p:sp>
        <p:sp>
          <p:nvSpPr>
            <p:cNvPr id="10" name="TextBox 9"/>
            <p:cNvSpPr txBox="1"/>
            <p:nvPr/>
          </p:nvSpPr>
          <p:spPr>
            <a:xfrm>
              <a:off x="6103528" y="5188298"/>
              <a:ext cx="455614" cy="215444"/>
            </a:xfrm>
            <a:prstGeom prst="rect">
              <a:avLst/>
            </a:prstGeom>
            <a:solidFill>
              <a:schemeClr val="bg1"/>
            </a:solidFill>
          </p:spPr>
          <p:txBody>
            <a:bodyPr wrap="square" rtlCol="0">
              <a:spAutoFit/>
            </a:bodyPr>
            <a:lstStyle/>
            <a:p>
              <a:r>
                <a:rPr lang="en-US" sz="800" b="1" dirty="0" smtClean="0"/>
                <a:t>0.075</a:t>
              </a:r>
              <a:endParaRPr lang="en-US" sz="800" b="1" dirty="0"/>
            </a:p>
          </p:txBody>
        </p:sp>
        <p:sp>
          <p:nvSpPr>
            <p:cNvPr id="11" name="TextBox 10"/>
            <p:cNvSpPr txBox="1"/>
            <p:nvPr/>
          </p:nvSpPr>
          <p:spPr>
            <a:xfrm>
              <a:off x="6470235" y="5188298"/>
              <a:ext cx="419109" cy="215444"/>
            </a:xfrm>
            <a:prstGeom prst="rect">
              <a:avLst/>
            </a:prstGeom>
            <a:solidFill>
              <a:schemeClr val="bg1"/>
            </a:solidFill>
          </p:spPr>
          <p:txBody>
            <a:bodyPr wrap="square" rtlCol="0">
              <a:spAutoFit/>
            </a:bodyPr>
            <a:lstStyle/>
            <a:p>
              <a:r>
                <a:rPr lang="en-US" sz="800" b="1" dirty="0" smtClean="0"/>
                <a:t>0.32</a:t>
              </a:r>
              <a:endParaRPr lang="en-US" sz="800" b="1" dirty="0"/>
            </a:p>
          </p:txBody>
        </p:sp>
        <p:sp>
          <p:nvSpPr>
            <p:cNvPr id="12" name="TextBox 11"/>
            <p:cNvSpPr txBox="1"/>
            <p:nvPr/>
          </p:nvSpPr>
          <p:spPr>
            <a:xfrm>
              <a:off x="7098382" y="5188298"/>
              <a:ext cx="358139" cy="215444"/>
            </a:xfrm>
            <a:prstGeom prst="rect">
              <a:avLst/>
            </a:prstGeom>
            <a:solidFill>
              <a:schemeClr val="bg1"/>
            </a:solidFill>
          </p:spPr>
          <p:txBody>
            <a:bodyPr wrap="square" rtlCol="0">
              <a:spAutoFit/>
            </a:bodyPr>
            <a:lstStyle/>
            <a:p>
              <a:pPr algn="ctr"/>
              <a:r>
                <a:rPr lang="en-US" sz="800" b="1" dirty="0" smtClean="0"/>
                <a:t>5.6</a:t>
              </a:r>
              <a:endParaRPr lang="en-US" sz="800" b="1" dirty="0"/>
            </a:p>
          </p:txBody>
        </p:sp>
        <p:sp>
          <p:nvSpPr>
            <p:cNvPr id="13" name="TextBox 12"/>
            <p:cNvSpPr txBox="1"/>
            <p:nvPr/>
          </p:nvSpPr>
          <p:spPr>
            <a:xfrm>
              <a:off x="6764752" y="5189759"/>
              <a:ext cx="377002" cy="215444"/>
            </a:xfrm>
            <a:prstGeom prst="rect">
              <a:avLst/>
            </a:prstGeom>
            <a:solidFill>
              <a:schemeClr val="bg1"/>
            </a:solidFill>
          </p:spPr>
          <p:txBody>
            <a:bodyPr wrap="square" rtlCol="0">
              <a:spAutoFit/>
            </a:bodyPr>
            <a:lstStyle/>
            <a:p>
              <a:pPr algn="ctr"/>
              <a:r>
                <a:rPr lang="en-US" sz="800" b="1" dirty="0" smtClean="0"/>
                <a:t>1.3</a:t>
              </a:r>
              <a:endParaRPr lang="en-US" sz="800" b="1" dirty="0"/>
            </a:p>
          </p:txBody>
        </p:sp>
        <p:sp>
          <p:nvSpPr>
            <p:cNvPr id="14" name="TextBox 13"/>
            <p:cNvSpPr txBox="1"/>
            <p:nvPr/>
          </p:nvSpPr>
          <p:spPr>
            <a:xfrm>
              <a:off x="7422243" y="5188298"/>
              <a:ext cx="358139" cy="215444"/>
            </a:xfrm>
            <a:prstGeom prst="rect">
              <a:avLst/>
            </a:prstGeom>
            <a:solidFill>
              <a:schemeClr val="bg1"/>
            </a:solidFill>
          </p:spPr>
          <p:txBody>
            <a:bodyPr wrap="square" rtlCol="0">
              <a:spAutoFit/>
            </a:bodyPr>
            <a:lstStyle/>
            <a:p>
              <a:pPr algn="ctr"/>
              <a:r>
                <a:rPr lang="en-US" sz="800" b="1" dirty="0" smtClean="0"/>
                <a:t>24</a:t>
              </a:r>
              <a:endParaRPr lang="en-US" sz="800" b="1" dirty="0"/>
            </a:p>
          </p:txBody>
        </p:sp>
        <p:sp>
          <p:nvSpPr>
            <p:cNvPr id="15" name="TextBox 14"/>
            <p:cNvSpPr txBox="1"/>
            <p:nvPr/>
          </p:nvSpPr>
          <p:spPr>
            <a:xfrm>
              <a:off x="7747695" y="5188298"/>
              <a:ext cx="358139" cy="215444"/>
            </a:xfrm>
            <a:prstGeom prst="rect">
              <a:avLst/>
            </a:prstGeom>
            <a:solidFill>
              <a:schemeClr val="bg1"/>
            </a:solidFill>
          </p:spPr>
          <p:txBody>
            <a:bodyPr wrap="square" rtlCol="0">
              <a:spAutoFit/>
            </a:bodyPr>
            <a:lstStyle/>
            <a:p>
              <a:pPr algn="ctr"/>
              <a:r>
                <a:rPr lang="en-US" sz="800" b="1" dirty="0" smtClean="0"/>
                <a:t>100</a:t>
              </a:r>
              <a:endParaRPr lang="en-US" sz="800" b="1" dirty="0"/>
            </a:p>
          </p:txBody>
        </p:sp>
        <p:sp>
          <p:nvSpPr>
            <p:cNvPr id="16" name="Rectangle 15"/>
            <p:cNvSpPr/>
            <p:nvPr/>
          </p:nvSpPr>
          <p:spPr>
            <a:xfrm>
              <a:off x="5898744" y="5187380"/>
              <a:ext cx="152400" cy="1215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570131" y="5187380"/>
              <a:ext cx="170686" cy="1215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417723" y="5189760"/>
              <a:ext cx="481021" cy="215444"/>
            </a:xfrm>
            <a:prstGeom prst="rect">
              <a:avLst/>
            </a:prstGeom>
            <a:noFill/>
          </p:spPr>
          <p:txBody>
            <a:bodyPr wrap="square" rtlCol="0">
              <a:spAutoFit/>
            </a:bodyPr>
            <a:lstStyle/>
            <a:p>
              <a:pPr algn="ctr"/>
              <a:r>
                <a:rPr lang="en-US" sz="800" b="1" dirty="0" smtClean="0"/>
                <a:t>0.010</a:t>
              </a:r>
              <a:endParaRPr lang="en-US" sz="800" b="1" dirty="0"/>
            </a:p>
          </p:txBody>
        </p:sp>
        <p:sp>
          <p:nvSpPr>
            <p:cNvPr id="19" name="TextBox 18"/>
            <p:cNvSpPr txBox="1"/>
            <p:nvPr/>
          </p:nvSpPr>
          <p:spPr>
            <a:xfrm>
              <a:off x="5740817" y="5189759"/>
              <a:ext cx="476206" cy="215444"/>
            </a:xfrm>
            <a:prstGeom prst="rect">
              <a:avLst/>
            </a:prstGeom>
            <a:noFill/>
          </p:spPr>
          <p:txBody>
            <a:bodyPr wrap="square" rtlCol="0">
              <a:spAutoFit/>
            </a:bodyPr>
            <a:lstStyle/>
            <a:p>
              <a:pPr algn="ctr"/>
              <a:r>
                <a:rPr lang="en-US" sz="800" b="1" dirty="0" smtClean="0"/>
                <a:t>0.018</a:t>
              </a:r>
              <a:endParaRPr lang="en-US" sz="800" b="1" dirty="0"/>
            </a:p>
          </p:txBody>
        </p:sp>
      </p:grpSp>
      <p:sp>
        <p:nvSpPr>
          <p:cNvPr id="20" name="TextBox 19"/>
          <p:cNvSpPr txBox="1"/>
          <p:nvPr/>
        </p:nvSpPr>
        <p:spPr>
          <a:xfrm>
            <a:off x="4665256" y="5345668"/>
            <a:ext cx="3599385" cy="369332"/>
          </a:xfrm>
          <a:prstGeom prst="rect">
            <a:avLst/>
          </a:prstGeom>
          <a:solidFill>
            <a:schemeClr val="bg1"/>
          </a:solidFill>
        </p:spPr>
        <p:txBody>
          <a:bodyPr wrap="square" rtlCol="0">
            <a:spAutoFit/>
          </a:bodyPr>
          <a:lstStyle/>
          <a:p>
            <a:pPr algn="ctr"/>
            <a:r>
              <a:rPr lang="en-US" sz="900" dirty="0" smtClean="0"/>
              <a:t>Concentration of each peptide </a:t>
            </a:r>
            <a:br>
              <a:rPr lang="en-US" sz="900" dirty="0" smtClean="0"/>
            </a:br>
            <a:r>
              <a:rPr lang="en-US" sz="900" dirty="0" smtClean="0"/>
              <a:t>(</a:t>
            </a:r>
            <a:r>
              <a:rPr lang="en-US" sz="900" dirty="0" err="1" smtClean="0"/>
              <a:t>fmol</a:t>
            </a:r>
            <a:r>
              <a:rPr lang="en-US" sz="900" dirty="0" smtClean="0"/>
              <a:t>/</a:t>
            </a:r>
            <a:r>
              <a:rPr lang="en-US" sz="900" dirty="0" smtClean="0">
                <a:latin typeface="Symbol" pitchFamily="18" charset="2"/>
              </a:rPr>
              <a:t>m</a:t>
            </a:r>
            <a:r>
              <a:rPr lang="en-US" sz="900" dirty="0" smtClean="0"/>
              <a:t>L in 0.5 </a:t>
            </a:r>
            <a:r>
              <a:rPr lang="en-US" sz="900" dirty="0" smtClean="0">
                <a:latin typeface="Symbol" pitchFamily="18" charset="2"/>
              </a:rPr>
              <a:t>m</a:t>
            </a:r>
            <a:r>
              <a:rPr lang="en-US" sz="900" dirty="0" smtClean="0"/>
              <a:t>g/</a:t>
            </a:r>
            <a:r>
              <a:rPr lang="en-US" sz="900" dirty="0" smtClean="0">
                <a:latin typeface="Symbol" pitchFamily="18" charset="2"/>
              </a:rPr>
              <a:t>m</a:t>
            </a:r>
            <a:r>
              <a:rPr lang="en-US" sz="900" dirty="0" smtClean="0">
                <a:cs typeface="Arial" pitchFamily="34" charset="0"/>
              </a:rPr>
              <a:t>L</a:t>
            </a:r>
            <a:r>
              <a:rPr lang="en-US" sz="900" dirty="0" smtClean="0"/>
              <a:t> depleted plasma)</a:t>
            </a:r>
            <a:endParaRPr lang="en-US" sz="900" dirty="0"/>
          </a:p>
        </p:txBody>
      </p:sp>
      <p:grpSp>
        <p:nvGrpSpPr>
          <p:cNvPr id="7" name="Group 6"/>
          <p:cNvGrpSpPr/>
          <p:nvPr/>
        </p:nvGrpSpPr>
        <p:grpSpPr>
          <a:xfrm>
            <a:off x="8601475" y="2288362"/>
            <a:ext cx="618725" cy="2786925"/>
            <a:chOff x="18909818" y="4686300"/>
            <a:chExt cx="406883" cy="2538882"/>
          </a:xfrm>
        </p:grpSpPr>
        <p:sp>
          <p:nvSpPr>
            <p:cNvPr id="21" name="TextBox 20"/>
            <p:cNvSpPr txBox="1"/>
            <p:nvPr/>
          </p:nvSpPr>
          <p:spPr>
            <a:xfrm>
              <a:off x="18916651" y="6296025"/>
              <a:ext cx="400050" cy="224307"/>
            </a:xfrm>
            <a:prstGeom prst="rect">
              <a:avLst/>
            </a:prstGeom>
            <a:solidFill>
              <a:schemeClr val="bg1"/>
            </a:solidFill>
          </p:spPr>
          <p:txBody>
            <a:bodyPr wrap="square" rtlCol="0">
              <a:spAutoFit/>
            </a:bodyPr>
            <a:lstStyle/>
            <a:p>
              <a:pPr algn="ctr"/>
              <a:r>
                <a:rPr lang="en-US" sz="1000" b="1" dirty="0" smtClean="0"/>
                <a:t>10</a:t>
              </a:r>
              <a:endParaRPr lang="en-US" sz="1000" b="1" dirty="0"/>
            </a:p>
          </p:txBody>
        </p:sp>
        <p:sp>
          <p:nvSpPr>
            <p:cNvPr id="22" name="TextBox 21"/>
            <p:cNvSpPr txBox="1"/>
            <p:nvPr/>
          </p:nvSpPr>
          <p:spPr>
            <a:xfrm>
              <a:off x="18916651" y="6467475"/>
              <a:ext cx="400050" cy="224307"/>
            </a:xfrm>
            <a:prstGeom prst="rect">
              <a:avLst/>
            </a:prstGeom>
            <a:solidFill>
              <a:schemeClr val="bg1"/>
            </a:solidFill>
          </p:spPr>
          <p:txBody>
            <a:bodyPr wrap="square" rtlCol="0">
              <a:spAutoFit/>
            </a:bodyPr>
            <a:lstStyle/>
            <a:p>
              <a:pPr algn="ctr"/>
              <a:r>
                <a:rPr lang="en-US" sz="1000" b="1" dirty="0" smtClean="0"/>
                <a:t>11</a:t>
              </a:r>
              <a:endParaRPr lang="en-US" sz="1000" b="1" dirty="0"/>
            </a:p>
          </p:txBody>
        </p:sp>
        <p:sp>
          <p:nvSpPr>
            <p:cNvPr id="23" name="TextBox 22"/>
            <p:cNvSpPr txBox="1"/>
            <p:nvPr/>
          </p:nvSpPr>
          <p:spPr>
            <a:xfrm>
              <a:off x="18916651" y="6638925"/>
              <a:ext cx="400050" cy="224307"/>
            </a:xfrm>
            <a:prstGeom prst="rect">
              <a:avLst/>
            </a:prstGeom>
            <a:solidFill>
              <a:schemeClr val="bg1"/>
            </a:solidFill>
          </p:spPr>
          <p:txBody>
            <a:bodyPr wrap="square" rtlCol="0">
              <a:spAutoFit/>
            </a:bodyPr>
            <a:lstStyle/>
            <a:p>
              <a:pPr algn="ctr"/>
              <a:r>
                <a:rPr lang="en-US" sz="1000" b="1" dirty="0" smtClean="0"/>
                <a:t>12</a:t>
              </a:r>
              <a:endParaRPr lang="en-US" sz="1000" b="1" dirty="0"/>
            </a:p>
          </p:txBody>
        </p:sp>
        <p:sp>
          <p:nvSpPr>
            <p:cNvPr id="24" name="TextBox 23"/>
            <p:cNvSpPr txBox="1"/>
            <p:nvPr/>
          </p:nvSpPr>
          <p:spPr>
            <a:xfrm>
              <a:off x="18916651" y="6819900"/>
              <a:ext cx="400050" cy="224307"/>
            </a:xfrm>
            <a:prstGeom prst="rect">
              <a:avLst/>
            </a:prstGeom>
            <a:solidFill>
              <a:schemeClr val="bg1"/>
            </a:solidFill>
          </p:spPr>
          <p:txBody>
            <a:bodyPr wrap="square" rtlCol="0">
              <a:spAutoFit/>
            </a:bodyPr>
            <a:lstStyle/>
            <a:p>
              <a:pPr algn="ctr"/>
              <a:r>
                <a:rPr lang="en-US" sz="1000" b="1" dirty="0" smtClean="0"/>
                <a:t>13</a:t>
              </a:r>
              <a:endParaRPr lang="en-US" sz="1000" b="1" dirty="0"/>
            </a:p>
          </p:txBody>
        </p:sp>
        <p:sp>
          <p:nvSpPr>
            <p:cNvPr id="25" name="TextBox 24"/>
            <p:cNvSpPr txBox="1"/>
            <p:nvPr/>
          </p:nvSpPr>
          <p:spPr>
            <a:xfrm>
              <a:off x="18916651" y="7000875"/>
              <a:ext cx="400050" cy="224307"/>
            </a:xfrm>
            <a:prstGeom prst="rect">
              <a:avLst/>
            </a:prstGeom>
            <a:solidFill>
              <a:schemeClr val="bg1"/>
            </a:solidFill>
          </p:spPr>
          <p:txBody>
            <a:bodyPr wrap="square" rtlCol="0">
              <a:spAutoFit/>
            </a:bodyPr>
            <a:lstStyle/>
            <a:p>
              <a:pPr algn="ctr"/>
              <a:r>
                <a:rPr lang="en-US" sz="1000" b="1" dirty="0" smtClean="0"/>
                <a:t>14</a:t>
              </a:r>
              <a:endParaRPr lang="en-US" sz="1000" b="1" dirty="0"/>
            </a:p>
          </p:txBody>
        </p:sp>
        <p:sp>
          <p:nvSpPr>
            <p:cNvPr id="26" name="TextBox 25"/>
            <p:cNvSpPr txBox="1"/>
            <p:nvPr/>
          </p:nvSpPr>
          <p:spPr>
            <a:xfrm>
              <a:off x="18909818" y="4686300"/>
              <a:ext cx="313569" cy="246221"/>
            </a:xfrm>
            <a:prstGeom prst="rect">
              <a:avLst/>
            </a:prstGeom>
            <a:solidFill>
              <a:schemeClr val="bg1"/>
            </a:solidFill>
          </p:spPr>
          <p:txBody>
            <a:bodyPr wrap="square" rtlCol="0">
              <a:spAutoFit/>
            </a:bodyPr>
            <a:lstStyle/>
            <a:p>
              <a:pPr algn="r"/>
              <a:r>
                <a:rPr lang="en-US" sz="1000" b="1" dirty="0" smtClean="0"/>
                <a:t>1</a:t>
              </a:r>
              <a:endParaRPr lang="en-US" sz="1000" b="1" dirty="0"/>
            </a:p>
          </p:txBody>
        </p:sp>
        <p:sp>
          <p:nvSpPr>
            <p:cNvPr id="27" name="TextBox 26"/>
            <p:cNvSpPr txBox="1"/>
            <p:nvPr/>
          </p:nvSpPr>
          <p:spPr>
            <a:xfrm>
              <a:off x="18909818" y="4876800"/>
              <a:ext cx="313569" cy="246221"/>
            </a:xfrm>
            <a:prstGeom prst="rect">
              <a:avLst/>
            </a:prstGeom>
            <a:solidFill>
              <a:schemeClr val="bg1"/>
            </a:solidFill>
          </p:spPr>
          <p:txBody>
            <a:bodyPr wrap="square" rtlCol="0">
              <a:spAutoFit/>
            </a:bodyPr>
            <a:lstStyle/>
            <a:p>
              <a:pPr algn="r"/>
              <a:r>
                <a:rPr lang="en-US" sz="1000" b="1" dirty="0" smtClean="0"/>
                <a:t>2</a:t>
              </a:r>
              <a:endParaRPr lang="en-US" sz="1000" b="1" dirty="0"/>
            </a:p>
          </p:txBody>
        </p:sp>
        <p:sp>
          <p:nvSpPr>
            <p:cNvPr id="28" name="TextBox 27"/>
            <p:cNvSpPr txBox="1"/>
            <p:nvPr/>
          </p:nvSpPr>
          <p:spPr>
            <a:xfrm>
              <a:off x="18909818" y="5057775"/>
              <a:ext cx="313569" cy="246221"/>
            </a:xfrm>
            <a:prstGeom prst="rect">
              <a:avLst/>
            </a:prstGeom>
            <a:solidFill>
              <a:schemeClr val="bg1"/>
            </a:solidFill>
          </p:spPr>
          <p:txBody>
            <a:bodyPr wrap="square" rtlCol="0">
              <a:spAutoFit/>
            </a:bodyPr>
            <a:lstStyle/>
            <a:p>
              <a:pPr algn="r"/>
              <a:r>
                <a:rPr lang="en-US" sz="1000" b="1" dirty="0" smtClean="0"/>
                <a:t>3</a:t>
              </a:r>
              <a:endParaRPr lang="en-US" sz="1000" b="1" dirty="0"/>
            </a:p>
          </p:txBody>
        </p:sp>
        <p:sp>
          <p:nvSpPr>
            <p:cNvPr id="29" name="TextBox 28"/>
            <p:cNvSpPr txBox="1"/>
            <p:nvPr/>
          </p:nvSpPr>
          <p:spPr>
            <a:xfrm>
              <a:off x="18909818" y="5229225"/>
              <a:ext cx="313570" cy="246221"/>
            </a:xfrm>
            <a:prstGeom prst="rect">
              <a:avLst/>
            </a:prstGeom>
            <a:solidFill>
              <a:schemeClr val="bg1"/>
            </a:solidFill>
          </p:spPr>
          <p:txBody>
            <a:bodyPr wrap="square" rtlCol="0">
              <a:spAutoFit/>
            </a:bodyPr>
            <a:lstStyle/>
            <a:p>
              <a:pPr algn="r"/>
              <a:r>
                <a:rPr lang="en-US" sz="1000" b="1" dirty="0" smtClean="0"/>
                <a:t>4</a:t>
              </a:r>
              <a:endParaRPr lang="en-US" sz="1000" b="1" dirty="0"/>
            </a:p>
          </p:txBody>
        </p:sp>
        <p:sp>
          <p:nvSpPr>
            <p:cNvPr id="30" name="TextBox 29"/>
            <p:cNvSpPr txBox="1"/>
            <p:nvPr/>
          </p:nvSpPr>
          <p:spPr>
            <a:xfrm>
              <a:off x="18909820" y="5400675"/>
              <a:ext cx="313568" cy="246221"/>
            </a:xfrm>
            <a:prstGeom prst="rect">
              <a:avLst/>
            </a:prstGeom>
            <a:solidFill>
              <a:schemeClr val="bg1"/>
            </a:solidFill>
          </p:spPr>
          <p:txBody>
            <a:bodyPr wrap="square" rtlCol="0">
              <a:spAutoFit/>
            </a:bodyPr>
            <a:lstStyle/>
            <a:p>
              <a:pPr algn="r"/>
              <a:r>
                <a:rPr lang="en-US" sz="1000" b="1" dirty="0" smtClean="0"/>
                <a:t>5</a:t>
              </a:r>
              <a:endParaRPr lang="en-US" sz="1000" b="1" dirty="0"/>
            </a:p>
          </p:txBody>
        </p:sp>
        <p:sp>
          <p:nvSpPr>
            <p:cNvPr id="31" name="TextBox 30"/>
            <p:cNvSpPr txBox="1"/>
            <p:nvPr/>
          </p:nvSpPr>
          <p:spPr>
            <a:xfrm>
              <a:off x="18909818" y="5581650"/>
              <a:ext cx="313570" cy="246221"/>
            </a:xfrm>
            <a:prstGeom prst="rect">
              <a:avLst/>
            </a:prstGeom>
            <a:solidFill>
              <a:schemeClr val="bg1"/>
            </a:solidFill>
          </p:spPr>
          <p:txBody>
            <a:bodyPr wrap="square" rtlCol="0">
              <a:spAutoFit/>
            </a:bodyPr>
            <a:lstStyle/>
            <a:p>
              <a:pPr algn="r"/>
              <a:r>
                <a:rPr lang="en-US" sz="1000" b="1" dirty="0" smtClean="0"/>
                <a:t>6</a:t>
              </a:r>
              <a:endParaRPr lang="en-US" sz="1000" b="1" dirty="0"/>
            </a:p>
          </p:txBody>
        </p:sp>
        <p:sp>
          <p:nvSpPr>
            <p:cNvPr id="32" name="TextBox 31"/>
            <p:cNvSpPr txBox="1"/>
            <p:nvPr/>
          </p:nvSpPr>
          <p:spPr>
            <a:xfrm>
              <a:off x="18909818" y="5762625"/>
              <a:ext cx="313569" cy="246221"/>
            </a:xfrm>
            <a:prstGeom prst="rect">
              <a:avLst/>
            </a:prstGeom>
            <a:solidFill>
              <a:schemeClr val="bg1"/>
            </a:solidFill>
          </p:spPr>
          <p:txBody>
            <a:bodyPr wrap="square" rtlCol="0">
              <a:spAutoFit/>
            </a:bodyPr>
            <a:lstStyle/>
            <a:p>
              <a:pPr algn="r"/>
              <a:r>
                <a:rPr lang="en-US" sz="1000" b="1" dirty="0" smtClean="0"/>
                <a:t>7</a:t>
              </a:r>
              <a:endParaRPr lang="en-US" sz="1000" b="1" dirty="0"/>
            </a:p>
          </p:txBody>
        </p:sp>
        <p:sp>
          <p:nvSpPr>
            <p:cNvPr id="33" name="TextBox 32"/>
            <p:cNvSpPr txBox="1"/>
            <p:nvPr/>
          </p:nvSpPr>
          <p:spPr>
            <a:xfrm>
              <a:off x="18909818" y="5924550"/>
              <a:ext cx="313569" cy="246221"/>
            </a:xfrm>
            <a:prstGeom prst="rect">
              <a:avLst/>
            </a:prstGeom>
            <a:solidFill>
              <a:schemeClr val="bg1"/>
            </a:solidFill>
          </p:spPr>
          <p:txBody>
            <a:bodyPr wrap="square" rtlCol="0">
              <a:spAutoFit/>
            </a:bodyPr>
            <a:lstStyle/>
            <a:p>
              <a:pPr algn="r"/>
              <a:r>
                <a:rPr lang="en-US" sz="1000" b="1" dirty="0" smtClean="0"/>
                <a:t>8</a:t>
              </a:r>
              <a:endParaRPr lang="en-US" sz="1000" b="1" dirty="0"/>
            </a:p>
          </p:txBody>
        </p:sp>
        <p:sp>
          <p:nvSpPr>
            <p:cNvPr id="34" name="TextBox 33"/>
            <p:cNvSpPr txBox="1"/>
            <p:nvPr/>
          </p:nvSpPr>
          <p:spPr>
            <a:xfrm>
              <a:off x="18909820" y="6115050"/>
              <a:ext cx="313568" cy="246221"/>
            </a:xfrm>
            <a:prstGeom prst="rect">
              <a:avLst/>
            </a:prstGeom>
            <a:solidFill>
              <a:schemeClr val="bg1"/>
            </a:solidFill>
          </p:spPr>
          <p:txBody>
            <a:bodyPr wrap="square" rtlCol="0">
              <a:spAutoFit/>
            </a:bodyPr>
            <a:lstStyle/>
            <a:p>
              <a:pPr algn="r"/>
              <a:r>
                <a:rPr lang="en-US" sz="1000" b="1" dirty="0" smtClean="0"/>
                <a:t>9</a:t>
              </a:r>
              <a:endParaRPr lang="en-US" sz="1000" b="1" dirty="0"/>
            </a:p>
          </p:txBody>
        </p:sp>
        <p:sp>
          <p:nvSpPr>
            <p:cNvPr id="35" name="Rectangle 34"/>
            <p:cNvSpPr/>
            <p:nvPr/>
          </p:nvSpPr>
          <p:spPr>
            <a:xfrm>
              <a:off x="19202400" y="4686300"/>
              <a:ext cx="114301" cy="25041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278635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6168286" cy="990600"/>
          </a:xfrm>
        </p:spPr>
        <p:txBody>
          <a:bodyPr/>
          <a:lstStyle/>
          <a:p>
            <a:r>
              <a:rPr lang="en-US" dirty="0" smtClean="0"/>
              <a:t>Good Reproducibility and Accuracy is Demonstrated Through Blinded Samples</a:t>
            </a:r>
            <a:endParaRPr lang="en-US" dirty="0"/>
          </a:p>
        </p:txBody>
      </p:sp>
      <p:pic>
        <p:nvPicPr>
          <p:cNvPr id="7"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t="3210" r="10338"/>
          <a:stretch/>
        </p:blipFill>
        <p:spPr bwMode="auto">
          <a:xfrm>
            <a:off x="270410" y="1734324"/>
            <a:ext cx="3720715" cy="3404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l="88974" t="34621" b="36946"/>
          <a:stretch/>
        </p:blipFill>
        <p:spPr bwMode="auto">
          <a:xfrm>
            <a:off x="3969361" y="1602319"/>
            <a:ext cx="372964" cy="923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Group 8"/>
          <p:cNvGrpSpPr/>
          <p:nvPr/>
        </p:nvGrpSpPr>
        <p:grpSpPr>
          <a:xfrm>
            <a:off x="787669" y="4936083"/>
            <a:ext cx="3100837" cy="215444"/>
            <a:chOff x="15568163" y="7412958"/>
            <a:chExt cx="3100837" cy="215444"/>
          </a:xfrm>
        </p:grpSpPr>
        <p:sp>
          <p:nvSpPr>
            <p:cNvPr id="16" name="TextBox 15"/>
            <p:cNvSpPr txBox="1"/>
            <p:nvPr/>
          </p:nvSpPr>
          <p:spPr>
            <a:xfrm>
              <a:off x="15568163" y="7412958"/>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a:t>
              </a:r>
            </a:p>
          </p:txBody>
        </p:sp>
        <p:sp>
          <p:nvSpPr>
            <p:cNvPr id="17" name="TextBox 16"/>
            <p:cNvSpPr txBox="1"/>
            <p:nvPr/>
          </p:nvSpPr>
          <p:spPr>
            <a:xfrm>
              <a:off x="15777713" y="7412958"/>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2</a:t>
              </a:r>
            </a:p>
          </p:txBody>
        </p:sp>
        <p:sp>
          <p:nvSpPr>
            <p:cNvPr id="18" name="TextBox 17"/>
            <p:cNvSpPr txBox="1"/>
            <p:nvPr/>
          </p:nvSpPr>
          <p:spPr>
            <a:xfrm>
              <a:off x="15987263" y="7412958"/>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3</a:t>
              </a:r>
            </a:p>
          </p:txBody>
        </p:sp>
        <p:sp>
          <p:nvSpPr>
            <p:cNvPr id="19" name="TextBox 18"/>
            <p:cNvSpPr txBox="1"/>
            <p:nvPr/>
          </p:nvSpPr>
          <p:spPr>
            <a:xfrm>
              <a:off x="16196813" y="7412958"/>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4</a:t>
              </a:r>
            </a:p>
          </p:txBody>
        </p:sp>
        <p:sp>
          <p:nvSpPr>
            <p:cNvPr id="20" name="TextBox 19"/>
            <p:cNvSpPr txBox="1"/>
            <p:nvPr/>
          </p:nvSpPr>
          <p:spPr>
            <a:xfrm>
              <a:off x="16406363" y="7412958"/>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5</a:t>
              </a:r>
            </a:p>
          </p:txBody>
        </p:sp>
        <p:sp>
          <p:nvSpPr>
            <p:cNvPr id="21" name="TextBox 20"/>
            <p:cNvSpPr txBox="1"/>
            <p:nvPr/>
          </p:nvSpPr>
          <p:spPr>
            <a:xfrm>
              <a:off x="16606388" y="7412958"/>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6</a:t>
              </a:r>
            </a:p>
          </p:txBody>
        </p:sp>
        <p:sp>
          <p:nvSpPr>
            <p:cNvPr id="22" name="TextBox 21"/>
            <p:cNvSpPr txBox="1"/>
            <p:nvPr/>
          </p:nvSpPr>
          <p:spPr>
            <a:xfrm>
              <a:off x="16815938" y="7412958"/>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7</a:t>
              </a:r>
            </a:p>
          </p:txBody>
        </p:sp>
        <p:sp>
          <p:nvSpPr>
            <p:cNvPr id="23" name="TextBox 22"/>
            <p:cNvSpPr txBox="1"/>
            <p:nvPr/>
          </p:nvSpPr>
          <p:spPr>
            <a:xfrm>
              <a:off x="17035013" y="7412958"/>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8</a:t>
              </a:r>
            </a:p>
          </p:txBody>
        </p:sp>
        <p:sp>
          <p:nvSpPr>
            <p:cNvPr id="24" name="TextBox 23"/>
            <p:cNvSpPr txBox="1"/>
            <p:nvPr/>
          </p:nvSpPr>
          <p:spPr>
            <a:xfrm>
              <a:off x="17235038" y="7412958"/>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9</a:t>
              </a:r>
            </a:p>
          </p:txBody>
        </p:sp>
        <p:sp>
          <p:nvSpPr>
            <p:cNvPr id="25" name="TextBox 24"/>
            <p:cNvSpPr txBox="1"/>
            <p:nvPr/>
          </p:nvSpPr>
          <p:spPr>
            <a:xfrm>
              <a:off x="17872711" y="7412958"/>
              <a:ext cx="358139" cy="215444"/>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12</a:t>
              </a:r>
            </a:p>
          </p:txBody>
        </p:sp>
        <p:sp>
          <p:nvSpPr>
            <p:cNvPr id="26" name="TextBox 25"/>
            <p:cNvSpPr txBox="1"/>
            <p:nvPr/>
          </p:nvSpPr>
          <p:spPr>
            <a:xfrm>
              <a:off x="17581517" y="7412958"/>
              <a:ext cx="384538" cy="215444"/>
            </a:xfrm>
            <a:prstGeom prst="rect">
              <a:avLst/>
            </a:prstGeom>
            <a:solidFill>
              <a:sysClr val="window" lastClr="FFFFFF"/>
            </a:solid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11</a:t>
              </a:r>
            </a:p>
          </p:txBody>
        </p:sp>
        <p:sp>
          <p:nvSpPr>
            <p:cNvPr id="27" name="TextBox 26"/>
            <p:cNvSpPr txBox="1"/>
            <p:nvPr/>
          </p:nvSpPr>
          <p:spPr>
            <a:xfrm>
              <a:off x="17434967" y="7412958"/>
              <a:ext cx="323580"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10</a:t>
              </a:r>
            </a:p>
          </p:txBody>
        </p:sp>
        <p:sp>
          <p:nvSpPr>
            <p:cNvPr id="28" name="TextBox 27"/>
            <p:cNvSpPr txBox="1"/>
            <p:nvPr/>
          </p:nvSpPr>
          <p:spPr>
            <a:xfrm>
              <a:off x="18091786" y="7412958"/>
              <a:ext cx="358139" cy="215444"/>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13</a:t>
              </a:r>
            </a:p>
          </p:txBody>
        </p:sp>
        <p:sp>
          <p:nvSpPr>
            <p:cNvPr id="29" name="TextBox 28"/>
            <p:cNvSpPr txBox="1"/>
            <p:nvPr/>
          </p:nvSpPr>
          <p:spPr>
            <a:xfrm>
              <a:off x="18310861" y="7412958"/>
              <a:ext cx="358139" cy="215444"/>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14</a:t>
              </a:r>
            </a:p>
          </p:txBody>
        </p:sp>
      </p:grpSp>
      <p:sp>
        <p:nvSpPr>
          <p:cNvPr id="10" name="TextBox 9"/>
          <p:cNvSpPr txBox="1"/>
          <p:nvPr/>
        </p:nvSpPr>
        <p:spPr>
          <a:xfrm>
            <a:off x="3885711" y="2460291"/>
            <a:ext cx="801380" cy="246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72 </a:t>
            </a:r>
            <a:r>
              <a:rPr kumimoji="0" lang="en-US" sz="1000" b="0" i="0" u="none" strike="noStrike" kern="0" cap="none" spc="0" normalizeH="0" baseline="0" noProof="0" dirty="0" err="1" smtClean="0">
                <a:ln>
                  <a:noFill/>
                </a:ln>
                <a:solidFill>
                  <a:sysClr val="windowText" lastClr="000000"/>
                </a:solidFill>
                <a:effectLst/>
                <a:uLnTx/>
                <a:uFillTx/>
              </a:rPr>
              <a:t>fmol</a:t>
            </a:r>
            <a:r>
              <a:rPr kumimoji="0" lang="en-US" sz="1000" b="0" i="0" u="none" strike="noStrike" kern="0" cap="none" spc="0" normalizeH="0" baseline="0" noProof="0" dirty="0" smtClean="0">
                <a:ln>
                  <a:noFill/>
                </a:ln>
                <a:solidFill>
                  <a:sysClr val="windowText" lastClr="000000"/>
                </a:solidFill>
                <a:effectLst/>
                <a:uLnTx/>
                <a:uFillTx/>
              </a:rPr>
              <a:t>/</a:t>
            </a:r>
            <a:r>
              <a:rPr kumimoji="0" lang="en-US" sz="1000" b="0" i="0" u="none" strike="noStrike" kern="0" cap="none" spc="0" normalizeH="0" baseline="0" noProof="0" dirty="0" smtClean="0">
                <a:ln>
                  <a:noFill/>
                </a:ln>
                <a:solidFill>
                  <a:sysClr val="windowText" lastClr="000000"/>
                </a:solidFill>
                <a:effectLst/>
                <a:uLnTx/>
                <a:uFillTx/>
                <a:latin typeface="Symbol" pitchFamily="18" charset="2"/>
              </a:rPr>
              <a:t>m</a:t>
            </a:r>
            <a:r>
              <a:rPr kumimoji="0" lang="en-US" sz="1000" b="0" i="0" u="none" strike="noStrike" kern="0" cap="none" spc="0" normalizeH="0" baseline="0" noProof="0" dirty="0" smtClean="0">
                <a:ln>
                  <a:noFill/>
                </a:ln>
                <a:solidFill>
                  <a:sysClr val="windowText" lastClr="000000"/>
                </a:solidFill>
                <a:effectLst/>
                <a:uLnTx/>
                <a:uFillTx/>
              </a:rPr>
              <a:t>L</a:t>
            </a:r>
          </a:p>
        </p:txBody>
      </p:sp>
      <p:sp>
        <p:nvSpPr>
          <p:cNvPr id="11" name="TextBox 10"/>
          <p:cNvSpPr txBox="1"/>
          <p:nvPr/>
        </p:nvSpPr>
        <p:spPr>
          <a:xfrm>
            <a:off x="3885711" y="2765091"/>
            <a:ext cx="801380" cy="246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19 </a:t>
            </a:r>
            <a:r>
              <a:rPr kumimoji="0" lang="en-US" sz="1000" b="0" i="0" u="none" strike="noStrike" kern="0" cap="none" spc="0" normalizeH="0" baseline="0" noProof="0" dirty="0" err="1" smtClean="0">
                <a:ln>
                  <a:noFill/>
                </a:ln>
                <a:solidFill>
                  <a:sysClr val="windowText" lastClr="000000"/>
                </a:solidFill>
                <a:effectLst/>
                <a:uLnTx/>
                <a:uFillTx/>
              </a:rPr>
              <a:t>fmol</a:t>
            </a:r>
            <a:r>
              <a:rPr kumimoji="0" lang="en-US" sz="1000" b="0" i="0" u="none" strike="noStrike" kern="0" cap="none" spc="0" normalizeH="0" baseline="0" noProof="0" dirty="0" smtClean="0">
                <a:ln>
                  <a:noFill/>
                </a:ln>
                <a:solidFill>
                  <a:sysClr val="windowText" lastClr="000000"/>
                </a:solidFill>
                <a:effectLst/>
                <a:uLnTx/>
                <a:uFillTx/>
              </a:rPr>
              <a:t>/</a:t>
            </a:r>
            <a:r>
              <a:rPr kumimoji="0" lang="en-US" sz="1000" b="0" i="0" u="none" strike="noStrike" kern="0" cap="none" spc="0" normalizeH="0" baseline="0" noProof="0" dirty="0" smtClean="0">
                <a:ln>
                  <a:noFill/>
                </a:ln>
                <a:solidFill>
                  <a:sysClr val="windowText" lastClr="000000"/>
                </a:solidFill>
                <a:effectLst/>
                <a:uLnTx/>
                <a:uFillTx/>
                <a:latin typeface="Symbol" pitchFamily="18" charset="2"/>
              </a:rPr>
              <a:t>m</a:t>
            </a:r>
            <a:r>
              <a:rPr kumimoji="0" lang="en-US" sz="1000" b="0" i="0" u="none" strike="noStrike" kern="0" cap="none" spc="0" normalizeH="0" baseline="0" noProof="0" dirty="0" smtClean="0">
                <a:ln>
                  <a:noFill/>
                </a:ln>
                <a:solidFill>
                  <a:sysClr val="windowText" lastClr="000000"/>
                </a:solidFill>
                <a:effectLst/>
                <a:uLnTx/>
                <a:uFillTx/>
              </a:rPr>
              <a:t>L</a:t>
            </a:r>
          </a:p>
        </p:txBody>
      </p:sp>
      <p:sp>
        <p:nvSpPr>
          <p:cNvPr id="12" name="TextBox 11"/>
          <p:cNvSpPr txBox="1"/>
          <p:nvPr/>
        </p:nvSpPr>
        <p:spPr>
          <a:xfrm>
            <a:off x="3885710" y="3355641"/>
            <a:ext cx="934089" cy="246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1.8 </a:t>
            </a:r>
            <a:r>
              <a:rPr kumimoji="0" lang="en-US" sz="1000" b="0" i="0" u="none" strike="noStrike" kern="0" cap="none" spc="0" normalizeH="0" baseline="0" noProof="0" dirty="0" err="1" smtClean="0">
                <a:ln>
                  <a:noFill/>
                </a:ln>
                <a:solidFill>
                  <a:sysClr val="windowText" lastClr="000000"/>
                </a:solidFill>
                <a:effectLst/>
                <a:uLnTx/>
                <a:uFillTx/>
              </a:rPr>
              <a:t>fmol</a:t>
            </a:r>
            <a:r>
              <a:rPr kumimoji="0" lang="en-US" sz="1000" b="0" i="0" u="none" strike="noStrike" kern="0" cap="none" spc="0" normalizeH="0" baseline="0" noProof="0" dirty="0" smtClean="0">
                <a:ln>
                  <a:noFill/>
                </a:ln>
                <a:solidFill>
                  <a:sysClr val="windowText" lastClr="000000"/>
                </a:solidFill>
                <a:effectLst/>
                <a:uLnTx/>
                <a:uFillTx/>
              </a:rPr>
              <a:t>/</a:t>
            </a:r>
            <a:r>
              <a:rPr kumimoji="0" lang="en-US" sz="1000" b="0" i="0" u="none" strike="noStrike" kern="0" cap="none" spc="0" normalizeH="0" baseline="0" noProof="0" dirty="0" smtClean="0">
                <a:ln>
                  <a:noFill/>
                </a:ln>
                <a:solidFill>
                  <a:sysClr val="windowText" lastClr="000000"/>
                </a:solidFill>
                <a:effectLst/>
                <a:uLnTx/>
                <a:uFillTx/>
                <a:latin typeface="Symbol" pitchFamily="18" charset="2"/>
              </a:rPr>
              <a:t>m</a:t>
            </a:r>
            <a:r>
              <a:rPr kumimoji="0" lang="en-US" sz="1000" b="0" i="0" u="none" strike="noStrike" kern="0" cap="none" spc="0" normalizeH="0" baseline="0" noProof="0" dirty="0" smtClean="0">
                <a:ln>
                  <a:noFill/>
                </a:ln>
                <a:solidFill>
                  <a:sysClr val="windowText" lastClr="000000"/>
                </a:solidFill>
                <a:effectLst/>
                <a:uLnTx/>
                <a:uFillTx/>
              </a:rPr>
              <a:t>L</a:t>
            </a:r>
          </a:p>
        </p:txBody>
      </p:sp>
      <p:sp>
        <p:nvSpPr>
          <p:cNvPr id="13" name="TextBox 12"/>
          <p:cNvSpPr txBox="1"/>
          <p:nvPr/>
        </p:nvSpPr>
        <p:spPr>
          <a:xfrm>
            <a:off x="3885711" y="4060491"/>
            <a:ext cx="838324" cy="246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0.1 </a:t>
            </a:r>
            <a:r>
              <a:rPr kumimoji="0" lang="en-US" sz="1000" b="0" i="0" u="none" strike="noStrike" kern="0" cap="none" spc="0" normalizeH="0" baseline="0" noProof="0" dirty="0" err="1" smtClean="0">
                <a:ln>
                  <a:noFill/>
                </a:ln>
                <a:solidFill>
                  <a:sysClr val="windowText" lastClr="000000"/>
                </a:solidFill>
                <a:effectLst/>
                <a:uLnTx/>
                <a:uFillTx/>
              </a:rPr>
              <a:t>fmol</a:t>
            </a:r>
            <a:r>
              <a:rPr kumimoji="0" lang="en-US" sz="1000" b="0" i="0" u="none" strike="noStrike" kern="0" cap="none" spc="0" normalizeH="0" baseline="0" noProof="0" dirty="0" smtClean="0">
                <a:ln>
                  <a:noFill/>
                </a:ln>
                <a:solidFill>
                  <a:sysClr val="windowText" lastClr="000000"/>
                </a:solidFill>
                <a:effectLst/>
                <a:uLnTx/>
                <a:uFillTx/>
              </a:rPr>
              <a:t>/</a:t>
            </a:r>
            <a:r>
              <a:rPr kumimoji="0" lang="en-US" sz="1000" b="0" i="0" u="none" strike="noStrike" kern="0" cap="none" spc="0" normalizeH="0" baseline="0" noProof="0" dirty="0" smtClean="0">
                <a:ln>
                  <a:noFill/>
                </a:ln>
                <a:solidFill>
                  <a:sysClr val="windowText" lastClr="000000"/>
                </a:solidFill>
                <a:effectLst/>
                <a:uLnTx/>
                <a:uFillTx/>
                <a:latin typeface="Symbol" pitchFamily="18" charset="2"/>
              </a:rPr>
              <a:t>m</a:t>
            </a:r>
            <a:r>
              <a:rPr kumimoji="0" lang="en-US" sz="1000" b="0" i="0" u="none" strike="noStrike" kern="0" cap="none" spc="0" normalizeH="0" baseline="0" noProof="0" dirty="0" smtClean="0">
                <a:ln>
                  <a:noFill/>
                </a:ln>
                <a:solidFill>
                  <a:sysClr val="windowText" lastClr="000000"/>
                </a:solidFill>
                <a:effectLst/>
                <a:uLnTx/>
                <a:uFillTx/>
              </a:rPr>
              <a:t>L</a:t>
            </a:r>
          </a:p>
        </p:txBody>
      </p:sp>
      <p:sp>
        <p:nvSpPr>
          <p:cNvPr id="14" name="TextBox 13"/>
          <p:cNvSpPr txBox="1"/>
          <p:nvPr/>
        </p:nvSpPr>
        <p:spPr>
          <a:xfrm>
            <a:off x="311759" y="1447800"/>
            <a:ext cx="3963228" cy="307777"/>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rPr>
              <a:t>Blinded Sample Concentration Distribution </a:t>
            </a:r>
          </a:p>
        </p:txBody>
      </p:sp>
      <p:sp>
        <p:nvSpPr>
          <p:cNvPr id="15" name="TextBox 14"/>
          <p:cNvSpPr txBox="1"/>
          <p:nvPr/>
        </p:nvSpPr>
        <p:spPr>
          <a:xfrm>
            <a:off x="1642763" y="5028943"/>
            <a:ext cx="1348755" cy="24622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ysClr val="windowText" lastClr="000000"/>
                </a:solidFill>
                <a:effectLst/>
                <a:uLnTx/>
                <a:uFillTx/>
              </a:rPr>
              <a:t>Site</a:t>
            </a:r>
          </a:p>
        </p:txBody>
      </p:sp>
      <p:sp>
        <p:nvSpPr>
          <p:cNvPr id="5" name="TextBox 4"/>
          <p:cNvSpPr txBox="1"/>
          <p:nvPr/>
        </p:nvSpPr>
        <p:spPr>
          <a:xfrm>
            <a:off x="-1313867" y="3029588"/>
            <a:ext cx="3259917" cy="276999"/>
          </a:xfrm>
          <a:prstGeom prst="rect">
            <a:avLst/>
          </a:prstGeom>
          <a:solidFill>
            <a:sysClr val="window" lastClr="FFFFFF"/>
          </a:solidFill>
          <a:scene3d>
            <a:camera prst="orthographicFront">
              <a:rot lat="0" lon="0" rev="5400000"/>
            </a:camera>
            <a:lightRig rig="threePt" dir="t"/>
          </a:scene3d>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Mean Determined Concentration (</a:t>
            </a:r>
            <a:r>
              <a:rPr kumimoji="0" lang="en-US" sz="1200" b="0" i="0" u="none" strike="noStrike" kern="0" cap="none" spc="0" normalizeH="0" baseline="0" noProof="0" dirty="0" err="1" smtClean="0">
                <a:ln>
                  <a:noFill/>
                </a:ln>
                <a:solidFill>
                  <a:sysClr val="windowText" lastClr="000000"/>
                </a:solidFill>
                <a:effectLst/>
                <a:uLnTx/>
                <a:uFillTx/>
              </a:rPr>
              <a:t>fmol</a:t>
            </a:r>
            <a:r>
              <a:rPr kumimoji="0" lang="en-US" sz="1200" b="0" i="0" u="none" strike="noStrike" kern="0" cap="none" spc="0" normalizeH="0" baseline="0" noProof="0" dirty="0" smtClean="0">
                <a:ln>
                  <a:noFill/>
                </a:ln>
                <a:solidFill>
                  <a:sysClr val="windowText" lastClr="000000"/>
                </a:solidFill>
                <a:effectLst/>
                <a:uLnTx/>
                <a:uFillTx/>
              </a:rPr>
              <a:t>/</a:t>
            </a:r>
            <a:r>
              <a:rPr kumimoji="0" lang="en-US" sz="1200" b="0" i="0" u="none" strike="noStrike" kern="0" cap="none" spc="0" normalizeH="0" baseline="0" noProof="0" dirty="0" smtClean="0">
                <a:ln>
                  <a:noFill/>
                </a:ln>
                <a:solidFill>
                  <a:sysClr val="windowText" lastClr="000000"/>
                </a:solidFill>
                <a:effectLst/>
                <a:uLnTx/>
                <a:uFillTx/>
                <a:latin typeface="Symbol" pitchFamily="18" charset="2"/>
              </a:rPr>
              <a:t>m</a:t>
            </a:r>
            <a:r>
              <a:rPr kumimoji="0" lang="en-US" sz="1200" b="0" i="0" u="none" strike="noStrike" kern="0" cap="none" spc="0" normalizeH="0" baseline="0" noProof="0" dirty="0" smtClean="0">
                <a:ln>
                  <a:noFill/>
                </a:ln>
                <a:solidFill>
                  <a:sysClr val="windowText" lastClr="000000"/>
                </a:solidFill>
                <a:effectLst/>
                <a:uLnTx/>
                <a:uFillTx/>
                <a:cs typeface="Arial" pitchFamily="34" charset="0"/>
              </a:rPr>
              <a:t>L)</a:t>
            </a:r>
            <a:endParaRPr kumimoji="0" lang="en-US" sz="1200" b="0" i="0" u="none" strike="noStrike" kern="0" cap="none" spc="0" normalizeH="0" baseline="0" noProof="0" dirty="0" smtClean="0">
              <a:ln>
                <a:noFill/>
              </a:ln>
              <a:solidFill>
                <a:sysClr val="windowText" lastClr="000000"/>
              </a:solidFill>
              <a:effectLst/>
              <a:uLnTx/>
              <a:uFillTx/>
            </a:endParaRPr>
          </a:p>
        </p:txBody>
      </p:sp>
      <p:pic>
        <p:nvPicPr>
          <p:cNvPr id="31"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3123" t="598" r="7710"/>
          <a:stretch/>
        </p:blipFill>
        <p:spPr bwMode="auto">
          <a:xfrm>
            <a:off x="4790641" y="1601688"/>
            <a:ext cx="3782077" cy="3521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a:off x="5152490" y="1422988"/>
            <a:ext cx="3420228" cy="307777"/>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rPr>
              <a:t>Blinded Sample %CV Distribution </a:t>
            </a:r>
          </a:p>
        </p:txBody>
      </p:sp>
      <p:grpSp>
        <p:nvGrpSpPr>
          <p:cNvPr id="34" name="Group 33"/>
          <p:cNvGrpSpPr/>
          <p:nvPr/>
        </p:nvGrpSpPr>
        <p:grpSpPr>
          <a:xfrm>
            <a:off x="5064372" y="4916957"/>
            <a:ext cx="3411732" cy="215444"/>
            <a:chOff x="19411561" y="14107807"/>
            <a:chExt cx="3529462" cy="215444"/>
          </a:xfrm>
        </p:grpSpPr>
        <p:sp>
          <p:nvSpPr>
            <p:cNvPr id="36" name="TextBox 35"/>
            <p:cNvSpPr txBox="1"/>
            <p:nvPr/>
          </p:nvSpPr>
          <p:spPr>
            <a:xfrm>
              <a:off x="19411561" y="14107807"/>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a:t>
              </a:r>
            </a:p>
          </p:txBody>
        </p:sp>
        <p:sp>
          <p:nvSpPr>
            <p:cNvPr id="37" name="TextBox 36"/>
            <p:cNvSpPr txBox="1"/>
            <p:nvPr/>
          </p:nvSpPr>
          <p:spPr>
            <a:xfrm>
              <a:off x="19649686" y="14107807"/>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2</a:t>
              </a:r>
            </a:p>
          </p:txBody>
        </p:sp>
        <p:sp>
          <p:nvSpPr>
            <p:cNvPr id="38" name="TextBox 37"/>
            <p:cNvSpPr txBox="1"/>
            <p:nvPr/>
          </p:nvSpPr>
          <p:spPr>
            <a:xfrm>
              <a:off x="19887811" y="14107807"/>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3</a:t>
              </a:r>
            </a:p>
          </p:txBody>
        </p:sp>
        <p:sp>
          <p:nvSpPr>
            <p:cNvPr id="39" name="TextBox 38"/>
            <p:cNvSpPr txBox="1"/>
            <p:nvPr/>
          </p:nvSpPr>
          <p:spPr>
            <a:xfrm>
              <a:off x="20144986" y="14107807"/>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4</a:t>
              </a:r>
            </a:p>
          </p:txBody>
        </p:sp>
        <p:sp>
          <p:nvSpPr>
            <p:cNvPr id="40" name="TextBox 39"/>
            <p:cNvSpPr txBox="1"/>
            <p:nvPr/>
          </p:nvSpPr>
          <p:spPr>
            <a:xfrm>
              <a:off x="20383111" y="14107807"/>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5</a:t>
              </a:r>
            </a:p>
          </p:txBody>
        </p:sp>
        <p:sp>
          <p:nvSpPr>
            <p:cNvPr id="41" name="TextBox 40"/>
            <p:cNvSpPr txBox="1"/>
            <p:nvPr/>
          </p:nvSpPr>
          <p:spPr>
            <a:xfrm>
              <a:off x="20630761" y="14107807"/>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6</a:t>
              </a:r>
            </a:p>
          </p:txBody>
        </p:sp>
        <p:sp>
          <p:nvSpPr>
            <p:cNvPr id="42" name="TextBox 41"/>
            <p:cNvSpPr txBox="1"/>
            <p:nvPr/>
          </p:nvSpPr>
          <p:spPr>
            <a:xfrm>
              <a:off x="20868886" y="14107807"/>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7</a:t>
              </a:r>
            </a:p>
          </p:txBody>
        </p:sp>
        <p:sp>
          <p:nvSpPr>
            <p:cNvPr id="43" name="TextBox 42"/>
            <p:cNvSpPr txBox="1"/>
            <p:nvPr/>
          </p:nvSpPr>
          <p:spPr>
            <a:xfrm>
              <a:off x="21126061" y="14107807"/>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8</a:t>
              </a:r>
            </a:p>
          </p:txBody>
        </p:sp>
        <p:sp>
          <p:nvSpPr>
            <p:cNvPr id="44" name="TextBox 43"/>
            <p:cNvSpPr txBox="1"/>
            <p:nvPr/>
          </p:nvSpPr>
          <p:spPr>
            <a:xfrm>
              <a:off x="21373711" y="14107807"/>
              <a:ext cx="313569"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9</a:t>
              </a:r>
            </a:p>
          </p:txBody>
        </p:sp>
        <p:sp>
          <p:nvSpPr>
            <p:cNvPr id="45" name="TextBox 44"/>
            <p:cNvSpPr txBox="1"/>
            <p:nvPr/>
          </p:nvSpPr>
          <p:spPr>
            <a:xfrm>
              <a:off x="22087584" y="14107807"/>
              <a:ext cx="358139" cy="215444"/>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12</a:t>
              </a:r>
            </a:p>
          </p:txBody>
        </p:sp>
        <p:sp>
          <p:nvSpPr>
            <p:cNvPr id="46" name="TextBox 45"/>
            <p:cNvSpPr txBox="1"/>
            <p:nvPr/>
          </p:nvSpPr>
          <p:spPr>
            <a:xfrm>
              <a:off x="21767815" y="14107807"/>
              <a:ext cx="384538" cy="215444"/>
            </a:xfrm>
            <a:prstGeom prst="rect">
              <a:avLst/>
            </a:prstGeom>
            <a:solidFill>
              <a:sysClr val="window" lastClr="FFFFFF"/>
            </a:solid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11</a:t>
              </a:r>
            </a:p>
          </p:txBody>
        </p:sp>
        <p:sp>
          <p:nvSpPr>
            <p:cNvPr id="47" name="TextBox 46"/>
            <p:cNvSpPr txBox="1"/>
            <p:nvPr/>
          </p:nvSpPr>
          <p:spPr>
            <a:xfrm>
              <a:off x="21611740" y="14107807"/>
              <a:ext cx="323580" cy="21544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10</a:t>
              </a:r>
            </a:p>
          </p:txBody>
        </p:sp>
        <p:sp>
          <p:nvSpPr>
            <p:cNvPr id="48" name="TextBox 47"/>
            <p:cNvSpPr txBox="1"/>
            <p:nvPr/>
          </p:nvSpPr>
          <p:spPr>
            <a:xfrm>
              <a:off x="22335234" y="14107807"/>
              <a:ext cx="358139" cy="215444"/>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13</a:t>
              </a:r>
            </a:p>
          </p:txBody>
        </p:sp>
        <p:sp>
          <p:nvSpPr>
            <p:cNvPr id="49" name="TextBox 48"/>
            <p:cNvSpPr txBox="1"/>
            <p:nvPr/>
          </p:nvSpPr>
          <p:spPr>
            <a:xfrm>
              <a:off x="22582884" y="14107807"/>
              <a:ext cx="358139" cy="215444"/>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14</a:t>
              </a:r>
            </a:p>
          </p:txBody>
        </p:sp>
      </p:grpSp>
      <p:sp>
        <p:nvSpPr>
          <p:cNvPr id="35" name="TextBox 34"/>
          <p:cNvSpPr txBox="1"/>
          <p:nvPr/>
        </p:nvSpPr>
        <p:spPr>
          <a:xfrm>
            <a:off x="6202757" y="5010011"/>
            <a:ext cx="1348755" cy="24622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ysClr val="windowText" lastClr="000000"/>
                </a:solidFill>
                <a:effectLst/>
                <a:uLnTx/>
                <a:uFillTx/>
              </a:rPr>
              <a:t>Site</a:t>
            </a:r>
          </a:p>
        </p:txBody>
      </p:sp>
      <p:grpSp>
        <p:nvGrpSpPr>
          <p:cNvPr id="50" name="Group 49"/>
          <p:cNvGrpSpPr/>
          <p:nvPr/>
        </p:nvGrpSpPr>
        <p:grpSpPr>
          <a:xfrm>
            <a:off x="5070652" y="1825928"/>
            <a:ext cx="1103134" cy="939163"/>
            <a:chOff x="19331986" y="10967725"/>
            <a:chExt cx="1103134" cy="939163"/>
          </a:xfrm>
        </p:grpSpPr>
        <p:grpSp>
          <p:nvGrpSpPr>
            <p:cNvPr id="51" name="Group 50"/>
            <p:cNvGrpSpPr/>
            <p:nvPr/>
          </p:nvGrpSpPr>
          <p:grpSpPr>
            <a:xfrm>
              <a:off x="19331986" y="10968424"/>
              <a:ext cx="1053962" cy="938464"/>
              <a:chOff x="20132086" y="10968424"/>
              <a:chExt cx="1053962" cy="938464"/>
            </a:xfrm>
          </p:grpSpPr>
          <p:pic>
            <p:nvPicPr>
              <p:cNvPr id="57"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l="88974" t="34621" b="36946"/>
              <a:stretch/>
            </p:blipFill>
            <p:spPr bwMode="auto">
              <a:xfrm>
                <a:off x="20132086" y="10982956"/>
                <a:ext cx="372964" cy="923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Rectangle 57"/>
              <p:cNvSpPr/>
              <p:nvPr/>
            </p:nvSpPr>
            <p:spPr>
              <a:xfrm>
                <a:off x="20497553" y="10968424"/>
                <a:ext cx="688495" cy="923015"/>
              </a:xfrm>
              <a:prstGeom prst="rect">
                <a:avLst/>
              </a:prstGeom>
              <a:solidFill>
                <a:sysClr val="window" lastClr="FFFFFF"/>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smtClean="0">
                  <a:ln>
                    <a:noFill/>
                  </a:ln>
                  <a:solidFill>
                    <a:sysClr val="window" lastClr="FFFFFF"/>
                  </a:solidFill>
                  <a:effectLst/>
                  <a:uLnTx/>
                  <a:uFillTx/>
                  <a:latin typeface="Calibri"/>
                  <a:ea typeface="+mn-ea"/>
                  <a:cs typeface="+mn-cs"/>
                </a:endParaRPr>
              </a:p>
            </p:txBody>
          </p:sp>
        </p:grpSp>
        <p:sp>
          <p:nvSpPr>
            <p:cNvPr id="52" name="TextBox 51"/>
            <p:cNvSpPr txBox="1"/>
            <p:nvPr/>
          </p:nvSpPr>
          <p:spPr>
            <a:xfrm>
              <a:off x="19580944" y="10967725"/>
              <a:ext cx="816076"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ysClr val="windowText" lastClr="000000"/>
                  </a:solidFill>
                  <a:effectLst/>
                  <a:uLnTx/>
                  <a:uFillTx/>
                </a:rPr>
                <a:t>Inter-Lab</a:t>
              </a:r>
              <a:br>
                <a:rPr kumimoji="0" lang="en-US" sz="800" b="1" i="0" u="none" strike="noStrike" kern="0" cap="none" spc="0" normalizeH="0" baseline="0" noProof="0" dirty="0" smtClean="0">
                  <a:ln>
                    <a:noFill/>
                  </a:ln>
                  <a:solidFill>
                    <a:sysClr val="windowText" lastClr="000000"/>
                  </a:solidFill>
                  <a:effectLst/>
                  <a:uLnTx/>
                  <a:uFillTx/>
                </a:rPr>
              </a:br>
              <a:r>
                <a:rPr kumimoji="0" lang="en-US" sz="800" b="1" i="0" u="none" strike="noStrike" kern="0" cap="none" spc="0" normalizeH="0" baseline="0" noProof="0" dirty="0" smtClean="0">
                  <a:ln>
                    <a:noFill/>
                  </a:ln>
                  <a:solidFill>
                    <a:sysClr val="windowText" lastClr="000000"/>
                  </a:solidFill>
                  <a:effectLst/>
                  <a:uLnTx/>
                  <a:uFillTx/>
                </a:rPr>
                <a:t> CV</a:t>
              </a:r>
            </a:p>
          </p:txBody>
        </p:sp>
        <p:sp>
          <p:nvSpPr>
            <p:cNvPr id="53" name="TextBox 52"/>
            <p:cNvSpPr txBox="1"/>
            <p:nvPr/>
          </p:nvSpPr>
          <p:spPr>
            <a:xfrm>
              <a:off x="19619044" y="11224900"/>
              <a:ext cx="816076" cy="2154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sysClr val="windowText" lastClr="000000"/>
                  </a:solidFill>
                  <a:effectLst/>
                  <a:uLnTx/>
                  <a:uFillTx/>
                </a:rPr>
                <a:t>45%</a:t>
              </a:r>
            </a:p>
          </p:txBody>
        </p:sp>
        <p:sp>
          <p:nvSpPr>
            <p:cNvPr id="54" name="TextBox 53"/>
            <p:cNvSpPr txBox="1"/>
            <p:nvPr/>
          </p:nvSpPr>
          <p:spPr>
            <a:xfrm>
              <a:off x="19619044" y="11358250"/>
              <a:ext cx="816076" cy="2154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sysClr val="windowText" lastClr="000000"/>
                  </a:solidFill>
                  <a:effectLst/>
                  <a:uLnTx/>
                  <a:uFillTx/>
                </a:rPr>
                <a:t>17%</a:t>
              </a:r>
            </a:p>
          </p:txBody>
        </p:sp>
        <p:sp>
          <p:nvSpPr>
            <p:cNvPr id="55" name="TextBox 54"/>
            <p:cNvSpPr txBox="1"/>
            <p:nvPr/>
          </p:nvSpPr>
          <p:spPr>
            <a:xfrm>
              <a:off x="19619044" y="11491600"/>
              <a:ext cx="816076" cy="2154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sysClr val="windowText" lastClr="000000"/>
                  </a:solidFill>
                  <a:effectLst/>
                  <a:uLnTx/>
                  <a:uFillTx/>
                </a:rPr>
                <a:t>15%</a:t>
              </a:r>
            </a:p>
          </p:txBody>
        </p:sp>
        <p:sp>
          <p:nvSpPr>
            <p:cNvPr id="56" name="TextBox 55"/>
            <p:cNvSpPr txBox="1"/>
            <p:nvPr/>
          </p:nvSpPr>
          <p:spPr>
            <a:xfrm>
              <a:off x="19619044" y="11624950"/>
              <a:ext cx="816076" cy="2154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sysClr val="windowText" lastClr="000000"/>
                  </a:solidFill>
                  <a:effectLst/>
                  <a:uLnTx/>
                  <a:uFillTx/>
                </a:rPr>
                <a:t>16%</a:t>
              </a:r>
            </a:p>
          </p:txBody>
        </p:sp>
      </p:grpSp>
    </p:spTree>
    <p:extLst>
      <p:ext uri="{BB962C8B-B14F-4D97-AF65-F5344CB8AC3E}">
        <p14:creationId xmlns:p14="http://schemas.microsoft.com/office/powerpoint/2010/main" val="17346238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aseline="30000" dirty="0" smtClean="0"/>
              <a:t>15</a:t>
            </a:r>
            <a:r>
              <a:rPr lang="en-US" dirty="0" smtClean="0"/>
              <a:t>N Protein Standards Improve Quantitative Accuracy</a:t>
            </a:r>
            <a:endParaRPr lang="en-US" dirty="0"/>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1054"/>
          <a:stretch/>
        </p:blipFill>
        <p:spPr bwMode="auto">
          <a:xfrm>
            <a:off x="457200" y="3525431"/>
            <a:ext cx="3906775" cy="2826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9783"/>
          <a:stretch/>
        </p:blipFill>
        <p:spPr bwMode="auto">
          <a:xfrm>
            <a:off x="4581525" y="3521731"/>
            <a:ext cx="3906775" cy="285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2427" y="1608615"/>
            <a:ext cx="2621126" cy="1616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559891" y="2067812"/>
            <a:ext cx="960551"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Peptide </a:t>
            </a:r>
            <a:r>
              <a:rPr kumimoji="0" lang="en-US" sz="1200" b="1" i="0" u="none" strike="noStrike" kern="0" cap="none" spc="0" normalizeH="0" baseline="0" noProof="0" dirty="0" err="1" smtClean="0">
                <a:ln>
                  <a:noFill/>
                </a:ln>
                <a:solidFill>
                  <a:sysClr val="windowText" lastClr="000000"/>
                </a:solidFill>
                <a:effectLst/>
                <a:uLnTx/>
                <a:uFillTx/>
              </a:rPr>
              <a:t>Conc</a:t>
            </a:r>
            <a:r>
              <a:rPr kumimoji="0" lang="en-US" sz="1200" b="1" i="0" u="none" strike="noStrike" kern="0" cap="none" spc="0" normalizeH="0" baseline="-25000" noProof="0" dirty="0" smtClean="0">
                <a:ln>
                  <a:noFill/>
                </a:ln>
                <a:solidFill>
                  <a:sysClr val="windowText" lastClr="000000"/>
                </a:solidFill>
                <a:effectLst/>
                <a:uLnTx/>
                <a:uFillTx/>
              </a:rPr>
              <a:t>(15N)</a:t>
            </a:r>
            <a:endParaRPr kumimoji="0" lang="en-US" sz="1200" b="1" i="0" u="none" strike="noStrike" kern="0" cap="none" spc="0" normalizeH="0" baseline="0" noProof="0" dirty="0" smtClean="0">
              <a:ln>
                <a:noFill/>
              </a:ln>
              <a:solidFill>
                <a:sysClr val="windowText" lastClr="000000"/>
              </a:solidFill>
              <a:effectLst/>
              <a:uLnTx/>
              <a:uFillTx/>
            </a:endParaRPr>
          </a:p>
        </p:txBody>
      </p:sp>
      <p:sp>
        <p:nvSpPr>
          <p:cNvPr id="7" name="Rectangle 6"/>
          <p:cNvSpPr/>
          <p:nvPr/>
        </p:nvSpPr>
        <p:spPr>
          <a:xfrm>
            <a:off x="6345192" y="2058693"/>
            <a:ext cx="1341136"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0000"/>
                </a:solidFill>
                <a:effectLst/>
                <a:uLnTx/>
                <a:uFillTx/>
              </a:rPr>
              <a:t>Light Peak Area</a:t>
            </a:r>
            <a:endParaRPr kumimoji="0" lang="en-US" sz="1200" b="1" i="0" u="none" strike="noStrike" kern="0" cap="none" spc="0" normalizeH="0" baseline="0" noProof="0" dirty="0">
              <a:ln>
                <a:noFill/>
              </a:ln>
              <a:solidFill>
                <a:srgbClr val="FF0000"/>
              </a:solidFill>
              <a:effectLst/>
              <a:uLnTx/>
              <a:uFillTx/>
            </a:endParaRPr>
          </a:p>
        </p:txBody>
      </p:sp>
      <p:sp>
        <p:nvSpPr>
          <p:cNvPr id="8" name="Rectangle 7"/>
          <p:cNvSpPr/>
          <p:nvPr/>
        </p:nvSpPr>
        <p:spPr>
          <a:xfrm>
            <a:off x="6360877" y="2318029"/>
            <a:ext cx="1188852"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30000" noProof="0" dirty="0" smtClean="0">
                <a:ln>
                  <a:noFill/>
                </a:ln>
                <a:solidFill>
                  <a:srgbClr val="F79646">
                    <a:lumMod val="50000"/>
                  </a:srgbClr>
                </a:solidFill>
                <a:effectLst/>
                <a:uLnTx/>
                <a:uFillTx/>
              </a:rPr>
              <a:t>15</a:t>
            </a:r>
            <a:r>
              <a:rPr kumimoji="0" lang="en-US" sz="1200" b="1" i="0" u="none" strike="noStrike" kern="0" cap="none" spc="0" normalizeH="0" baseline="0" noProof="0" dirty="0" smtClean="0">
                <a:ln>
                  <a:noFill/>
                </a:ln>
                <a:solidFill>
                  <a:srgbClr val="F79646">
                    <a:lumMod val="50000"/>
                  </a:srgbClr>
                </a:solidFill>
                <a:effectLst/>
                <a:uLnTx/>
                <a:uFillTx/>
              </a:rPr>
              <a:t>N Peak Area</a:t>
            </a:r>
            <a:endParaRPr kumimoji="0" lang="en-US" sz="1200" b="1" i="0" u="none" strike="noStrike" kern="0" cap="none" spc="0" normalizeH="0" baseline="0" noProof="0" dirty="0">
              <a:ln>
                <a:noFill/>
              </a:ln>
              <a:solidFill>
                <a:srgbClr val="F79646">
                  <a:lumMod val="50000"/>
                </a:srgbClr>
              </a:solidFill>
              <a:effectLst/>
              <a:uLnTx/>
              <a:uFillTx/>
            </a:endParaRPr>
          </a:p>
        </p:txBody>
      </p:sp>
      <p:cxnSp>
        <p:nvCxnSpPr>
          <p:cNvPr id="9" name="Straight Connector 8"/>
          <p:cNvCxnSpPr/>
          <p:nvPr/>
        </p:nvCxnSpPr>
        <p:spPr>
          <a:xfrm>
            <a:off x="6494227" y="2316487"/>
            <a:ext cx="999239" cy="0"/>
          </a:xfrm>
          <a:prstGeom prst="line">
            <a:avLst/>
          </a:prstGeom>
          <a:noFill/>
          <a:ln w="28575" cap="flat" cmpd="sng" algn="ctr">
            <a:solidFill>
              <a:sysClr val="windowText" lastClr="000000"/>
            </a:solidFill>
            <a:prstDash val="solid"/>
          </a:ln>
          <a:effectLst/>
        </p:spPr>
      </p:cxnSp>
      <p:sp>
        <p:nvSpPr>
          <p:cNvPr id="10" name="Down Arrow 9"/>
          <p:cNvSpPr/>
          <p:nvPr/>
        </p:nvSpPr>
        <p:spPr>
          <a:xfrm>
            <a:off x="6826716" y="2736934"/>
            <a:ext cx="167130" cy="642609"/>
          </a:xfrm>
          <a:prstGeom prst="down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11" name="TextBox 10"/>
          <p:cNvSpPr txBox="1"/>
          <p:nvPr/>
        </p:nvSpPr>
        <p:spPr>
          <a:xfrm>
            <a:off x="321141" y="2093617"/>
            <a:ext cx="1152525"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Peptide </a:t>
            </a:r>
            <a:r>
              <a:rPr kumimoji="0" lang="en-US" sz="1200" b="1" i="0" u="none" strike="noStrike" kern="0" cap="none" spc="0" normalizeH="0" baseline="0" noProof="0" dirty="0" err="1" smtClean="0">
                <a:ln>
                  <a:noFill/>
                </a:ln>
                <a:solidFill>
                  <a:sysClr val="windowText" lastClr="000000"/>
                </a:solidFill>
                <a:effectLst/>
                <a:uLnTx/>
                <a:uFillTx/>
              </a:rPr>
              <a:t>Conc</a:t>
            </a:r>
            <a:r>
              <a:rPr kumimoji="0" lang="en-US" sz="1200" b="1" i="0" u="none" strike="noStrike" kern="0" cap="none" spc="0" normalizeH="0" baseline="-25000" noProof="0" dirty="0" smtClean="0">
                <a:ln>
                  <a:noFill/>
                </a:ln>
                <a:solidFill>
                  <a:sysClr val="windowText" lastClr="000000"/>
                </a:solidFill>
                <a:effectLst/>
                <a:uLnTx/>
                <a:uFillTx/>
              </a:rPr>
              <a:t>(13C/15N)</a:t>
            </a:r>
            <a:endParaRPr kumimoji="0" lang="en-US" sz="1200" b="1" i="0" u="none" strike="noStrike" kern="0" cap="none" spc="0" normalizeH="0" baseline="0" noProof="0" dirty="0" smtClean="0">
              <a:ln>
                <a:noFill/>
              </a:ln>
              <a:solidFill>
                <a:sysClr val="windowText" lastClr="000000"/>
              </a:solidFill>
              <a:effectLst/>
              <a:uLnTx/>
              <a:uFillTx/>
            </a:endParaRPr>
          </a:p>
        </p:txBody>
      </p:sp>
      <p:sp>
        <p:nvSpPr>
          <p:cNvPr id="12" name="Rectangle 11"/>
          <p:cNvSpPr/>
          <p:nvPr/>
        </p:nvSpPr>
        <p:spPr>
          <a:xfrm>
            <a:off x="1306467" y="2132123"/>
            <a:ext cx="1341136"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0000"/>
                </a:solidFill>
                <a:effectLst/>
                <a:uLnTx/>
                <a:uFillTx/>
              </a:rPr>
              <a:t>Light Peak Area</a:t>
            </a:r>
            <a:endParaRPr kumimoji="0" lang="en-US" sz="1200" b="1" i="0" u="none" strike="noStrike" kern="0" cap="none" spc="0" normalizeH="0" baseline="0" noProof="0" dirty="0">
              <a:ln>
                <a:noFill/>
              </a:ln>
              <a:solidFill>
                <a:srgbClr val="FF0000"/>
              </a:solidFill>
              <a:effectLst/>
              <a:uLnTx/>
              <a:uFillTx/>
            </a:endParaRPr>
          </a:p>
        </p:txBody>
      </p:sp>
      <p:sp>
        <p:nvSpPr>
          <p:cNvPr id="13" name="Rectangle 12"/>
          <p:cNvSpPr/>
          <p:nvPr/>
        </p:nvSpPr>
        <p:spPr>
          <a:xfrm>
            <a:off x="1187501" y="2391459"/>
            <a:ext cx="1458156"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30000" noProof="0" dirty="0" smtClean="0">
                <a:ln>
                  <a:noFill/>
                </a:ln>
                <a:solidFill>
                  <a:srgbClr val="0000FF"/>
                </a:solidFill>
                <a:effectLst/>
                <a:uLnTx/>
                <a:uFillTx/>
              </a:rPr>
              <a:t>13</a:t>
            </a:r>
            <a:r>
              <a:rPr kumimoji="0" lang="en-US" sz="1200" b="1" i="0" u="none" strike="noStrike" kern="0" cap="none" spc="0" normalizeH="0" baseline="0" noProof="0" dirty="0" smtClean="0">
                <a:ln>
                  <a:noFill/>
                </a:ln>
                <a:solidFill>
                  <a:srgbClr val="0000FF"/>
                </a:solidFill>
                <a:effectLst/>
                <a:uLnTx/>
                <a:uFillTx/>
              </a:rPr>
              <a:t>C/</a:t>
            </a:r>
            <a:r>
              <a:rPr kumimoji="0" lang="en-US" sz="1200" b="1" i="0" u="none" strike="noStrike" kern="0" cap="none" spc="0" normalizeH="0" baseline="30000" noProof="0" dirty="0" smtClean="0">
                <a:ln>
                  <a:noFill/>
                </a:ln>
                <a:solidFill>
                  <a:srgbClr val="0000FF"/>
                </a:solidFill>
                <a:effectLst/>
                <a:uLnTx/>
                <a:uFillTx/>
              </a:rPr>
              <a:t>15</a:t>
            </a:r>
            <a:r>
              <a:rPr kumimoji="0" lang="en-US" sz="1200" b="1" i="0" u="none" strike="noStrike" kern="0" cap="none" spc="0" normalizeH="0" baseline="0" noProof="0" dirty="0" smtClean="0">
                <a:ln>
                  <a:noFill/>
                </a:ln>
                <a:solidFill>
                  <a:srgbClr val="0000FF"/>
                </a:solidFill>
                <a:effectLst/>
                <a:uLnTx/>
                <a:uFillTx/>
              </a:rPr>
              <a:t>N Peak Area</a:t>
            </a:r>
            <a:endParaRPr kumimoji="0" lang="en-US" sz="1200" b="1" i="0" u="none" strike="noStrike" kern="0" cap="none" spc="0" normalizeH="0" baseline="0" noProof="0" dirty="0">
              <a:ln>
                <a:noFill/>
              </a:ln>
              <a:solidFill>
                <a:srgbClr val="0000FF"/>
              </a:solidFill>
              <a:effectLst/>
              <a:uLnTx/>
              <a:uFillTx/>
            </a:endParaRPr>
          </a:p>
        </p:txBody>
      </p:sp>
      <p:cxnSp>
        <p:nvCxnSpPr>
          <p:cNvPr id="14" name="Straight Connector 13"/>
          <p:cNvCxnSpPr/>
          <p:nvPr/>
        </p:nvCxnSpPr>
        <p:spPr>
          <a:xfrm>
            <a:off x="1455502" y="2370867"/>
            <a:ext cx="999239" cy="0"/>
          </a:xfrm>
          <a:prstGeom prst="line">
            <a:avLst/>
          </a:prstGeom>
          <a:noFill/>
          <a:ln w="28575" cap="flat" cmpd="sng" algn="ctr">
            <a:solidFill>
              <a:sysClr val="windowText" lastClr="000000"/>
            </a:solidFill>
            <a:prstDash val="solid"/>
          </a:ln>
          <a:effectLst/>
        </p:spPr>
      </p:cxnSp>
      <p:sp>
        <p:nvSpPr>
          <p:cNvPr id="15" name="Down Arrow 14"/>
          <p:cNvSpPr/>
          <p:nvPr/>
        </p:nvSpPr>
        <p:spPr>
          <a:xfrm>
            <a:off x="1989407" y="2781481"/>
            <a:ext cx="167130" cy="642609"/>
          </a:xfrm>
          <a:prstGeom prst="down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cxnSp>
        <p:nvCxnSpPr>
          <p:cNvPr id="16" name="Straight Arrow Connector 15"/>
          <p:cNvCxnSpPr/>
          <p:nvPr/>
        </p:nvCxnSpPr>
        <p:spPr>
          <a:xfrm>
            <a:off x="4512990" y="2048762"/>
            <a:ext cx="1046901" cy="221860"/>
          </a:xfrm>
          <a:prstGeom prst="straightConnector1">
            <a:avLst/>
          </a:prstGeom>
          <a:noFill/>
          <a:ln w="19050" cap="flat" cmpd="sng" algn="ctr">
            <a:solidFill>
              <a:srgbClr val="F79646">
                <a:lumMod val="50000"/>
              </a:srgbClr>
            </a:solidFill>
            <a:prstDash val="solid"/>
            <a:tailEnd type="arrow"/>
          </a:ln>
          <a:effectLst/>
        </p:spPr>
      </p:cxnSp>
      <p:cxnSp>
        <p:nvCxnSpPr>
          <p:cNvPr id="17" name="Straight Arrow Connector 16"/>
          <p:cNvCxnSpPr/>
          <p:nvPr/>
        </p:nvCxnSpPr>
        <p:spPr>
          <a:xfrm flipH="1">
            <a:off x="3221477" y="2265067"/>
            <a:ext cx="1161548" cy="65069"/>
          </a:xfrm>
          <a:prstGeom prst="straightConnector1">
            <a:avLst/>
          </a:prstGeom>
          <a:noFill/>
          <a:ln w="19050" cap="flat" cmpd="sng" algn="ctr">
            <a:solidFill>
              <a:srgbClr val="0000FF"/>
            </a:solidFill>
            <a:prstDash val="solid"/>
            <a:tailEnd type="arrow"/>
          </a:ln>
          <a:effectLst/>
        </p:spPr>
      </p:cxnSp>
      <p:sp>
        <p:nvSpPr>
          <p:cNvPr id="18" name="TextBox 17"/>
          <p:cNvSpPr txBox="1"/>
          <p:nvPr/>
        </p:nvSpPr>
        <p:spPr>
          <a:xfrm>
            <a:off x="854541" y="1524000"/>
            <a:ext cx="2347886"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30000" noProof="0" dirty="0" smtClean="0">
                <a:ln>
                  <a:noFill/>
                </a:ln>
                <a:solidFill>
                  <a:srgbClr val="0000FF"/>
                </a:solidFill>
                <a:effectLst/>
                <a:uLnTx/>
                <a:uFillTx/>
              </a:rPr>
              <a:t>13</a:t>
            </a:r>
            <a:r>
              <a:rPr kumimoji="0" lang="en-US" sz="1400" b="1" i="0" u="none" strike="noStrike" kern="0" cap="none" spc="0" normalizeH="0" baseline="0" noProof="0" dirty="0" smtClean="0">
                <a:ln>
                  <a:noFill/>
                </a:ln>
                <a:solidFill>
                  <a:srgbClr val="0000FF"/>
                </a:solidFill>
                <a:effectLst/>
                <a:uLnTx/>
                <a:uFillTx/>
              </a:rPr>
              <a:t>C/</a:t>
            </a:r>
            <a:r>
              <a:rPr kumimoji="0" lang="en-US" sz="1400" b="1" i="0" u="none" strike="noStrike" kern="0" cap="none" spc="0" normalizeH="0" baseline="30000" noProof="0" dirty="0" smtClean="0">
                <a:ln>
                  <a:noFill/>
                </a:ln>
                <a:solidFill>
                  <a:srgbClr val="0000FF"/>
                </a:solidFill>
                <a:effectLst/>
                <a:uLnTx/>
                <a:uFillTx/>
              </a:rPr>
              <a:t>15</a:t>
            </a:r>
            <a:r>
              <a:rPr kumimoji="0" lang="en-US" sz="1400" b="1" i="0" u="none" strike="noStrike" kern="0" cap="none" spc="0" normalizeH="0" baseline="0" noProof="0" dirty="0" smtClean="0">
                <a:ln>
                  <a:noFill/>
                </a:ln>
                <a:solidFill>
                  <a:srgbClr val="0000FF"/>
                </a:solidFill>
                <a:effectLst/>
                <a:uLnTx/>
                <a:uFillTx/>
              </a:rPr>
              <a:t>N Peptide Internal Standards</a:t>
            </a:r>
          </a:p>
        </p:txBody>
      </p:sp>
      <p:sp>
        <p:nvSpPr>
          <p:cNvPr id="19" name="TextBox 18"/>
          <p:cNvSpPr txBox="1"/>
          <p:nvPr/>
        </p:nvSpPr>
        <p:spPr>
          <a:xfrm>
            <a:off x="5889414" y="1524000"/>
            <a:ext cx="2366936"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30000" noProof="0" dirty="0" smtClean="0">
                <a:ln>
                  <a:noFill/>
                </a:ln>
                <a:solidFill>
                  <a:srgbClr val="F79646">
                    <a:lumMod val="50000"/>
                  </a:srgbClr>
                </a:solidFill>
                <a:effectLst/>
                <a:uLnTx/>
                <a:uFillTx/>
              </a:rPr>
              <a:t>15</a:t>
            </a:r>
            <a:r>
              <a:rPr kumimoji="0" lang="en-US" sz="1400" b="1" i="0" u="none" strike="noStrike" kern="0" cap="none" spc="0" normalizeH="0" baseline="0" noProof="0" dirty="0" smtClean="0">
                <a:ln>
                  <a:noFill/>
                </a:ln>
                <a:solidFill>
                  <a:srgbClr val="F79646">
                    <a:lumMod val="50000"/>
                  </a:srgbClr>
                </a:solidFill>
                <a:effectLst/>
                <a:uLnTx/>
                <a:uFillTx/>
              </a:rPr>
              <a:t>N Protein Internal Standards</a:t>
            </a:r>
          </a:p>
        </p:txBody>
      </p:sp>
      <p:sp>
        <p:nvSpPr>
          <p:cNvPr id="20" name="TextBox 19"/>
          <p:cNvSpPr txBox="1"/>
          <p:nvPr/>
        </p:nvSpPr>
        <p:spPr>
          <a:xfrm>
            <a:off x="806916" y="3289733"/>
            <a:ext cx="103075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A</a:t>
            </a:r>
          </a:p>
        </p:txBody>
      </p:sp>
      <p:sp>
        <p:nvSpPr>
          <p:cNvPr id="21" name="TextBox 20"/>
          <p:cNvSpPr txBox="1"/>
          <p:nvPr/>
        </p:nvSpPr>
        <p:spPr>
          <a:xfrm>
            <a:off x="4942737" y="3269270"/>
            <a:ext cx="103075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B</a:t>
            </a:r>
          </a:p>
        </p:txBody>
      </p:sp>
      <p:sp>
        <p:nvSpPr>
          <p:cNvPr id="22" name="TextBox 21"/>
          <p:cNvSpPr txBox="1"/>
          <p:nvPr/>
        </p:nvSpPr>
        <p:spPr>
          <a:xfrm>
            <a:off x="7817863" y="2313466"/>
            <a:ext cx="381337"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79646">
                    <a:lumMod val="50000"/>
                  </a:srgbClr>
                </a:solidFill>
                <a:effectLst/>
                <a:uLnTx/>
                <a:uFillTx/>
                <a:latin typeface="Symbol" pitchFamily="18" charset="2"/>
              </a:rPr>
              <a:t>m</a:t>
            </a:r>
            <a:r>
              <a:rPr kumimoji="0" lang="en-US" sz="1200" b="1" i="0" u="none" strike="noStrike" kern="0" cap="none" spc="0" normalizeH="0" baseline="0" noProof="0" dirty="0" smtClean="0">
                <a:ln>
                  <a:noFill/>
                </a:ln>
                <a:solidFill>
                  <a:srgbClr val="F79646">
                    <a:lumMod val="50000"/>
                  </a:srgbClr>
                </a:solidFill>
                <a:effectLst/>
                <a:uLnTx/>
                <a:uFillTx/>
              </a:rPr>
              <a:t>L</a:t>
            </a:r>
          </a:p>
        </p:txBody>
      </p:sp>
      <p:sp>
        <p:nvSpPr>
          <p:cNvPr id="23" name="TextBox 22"/>
          <p:cNvSpPr txBox="1"/>
          <p:nvPr/>
        </p:nvSpPr>
        <p:spPr>
          <a:xfrm>
            <a:off x="7515747" y="2172587"/>
            <a:ext cx="266378"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x</a:t>
            </a:r>
            <a:endParaRPr kumimoji="0" lang="en-US" sz="1200" b="1" i="0" u="none" strike="noStrike" kern="0" cap="none" spc="0" normalizeH="0" baseline="0" noProof="0" dirty="0" smtClean="0">
              <a:ln>
                <a:noFill/>
              </a:ln>
              <a:solidFill>
                <a:srgbClr val="F79646">
                  <a:lumMod val="50000"/>
                </a:srgbClr>
              </a:solidFill>
              <a:effectLst/>
              <a:uLnTx/>
              <a:uFillTx/>
            </a:endParaRPr>
          </a:p>
        </p:txBody>
      </p:sp>
      <p:cxnSp>
        <p:nvCxnSpPr>
          <p:cNvPr id="24" name="Straight Connector 23"/>
          <p:cNvCxnSpPr/>
          <p:nvPr/>
        </p:nvCxnSpPr>
        <p:spPr>
          <a:xfrm>
            <a:off x="7828442" y="2321570"/>
            <a:ext cx="332489" cy="0"/>
          </a:xfrm>
          <a:prstGeom prst="line">
            <a:avLst/>
          </a:prstGeom>
          <a:noFill/>
          <a:ln w="28575" cap="flat" cmpd="sng" algn="ctr">
            <a:solidFill>
              <a:sysClr val="windowText" lastClr="000000"/>
            </a:solidFill>
            <a:prstDash val="solid"/>
          </a:ln>
          <a:effectLst/>
        </p:spPr>
      </p:cxnSp>
      <p:sp>
        <p:nvSpPr>
          <p:cNvPr id="25" name="TextBox 24"/>
          <p:cNvSpPr txBox="1"/>
          <p:nvPr/>
        </p:nvSpPr>
        <p:spPr>
          <a:xfrm>
            <a:off x="2540882" y="2115437"/>
            <a:ext cx="960551"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0000FF"/>
                </a:solidFill>
                <a:effectLst/>
                <a:uLnTx/>
                <a:uFillTx/>
              </a:rPr>
              <a:t>10 </a:t>
            </a:r>
            <a:r>
              <a:rPr kumimoji="0" lang="en-US" sz="1200" b="1" i="0" u="none" strike="noStrike" kern="0" cap="none" spc="0" normalizeH="0" baseline="0" noProof="0" dirty="0" err="1" smtClean="0">
                <a:ln>
                  <a:noFill/>
                </a:ln>
                <a:solidFill>
                  <a:srgbClr val="0000FF"/>
                </a:solidFill>
                <a:effectLst/>
                <a:uLnTx/>
                <a:uFillTx/>
              </a:rPr>
              <a:t>fmol</a:t>
            </a:r>
            <a:endParaRPr kumimoji="0" lang="en-US" sz="1200" b="1" i="0" u="none" strike="noStrike" kern="0" cap="none" spc="0" normalizeH="0" baseline="0" noProof="0" dirty="0" smtClean="0">
              <a:ln>
                <a:noFill/>
              </a:ln>
              <a:solidFill>
                <a:srgbClr val="0000FF"/>
              </a:solidFill>
              <a:effectLst/>
              <a:uLnTx/>
              <a:uFillTx/>
            </a:endParaRPr>
          </a:p>
        </p:txBody>
      </p:sp>
      <p:sp>
        <p:nvSpPr>
          <p:cNvPr id="26" name="TextBox 25"/>
          <p:cNvSpPr txBox="1"/>
          <p:nvPr/>
        </p:nvSpPr>
        <p:spPr>
          <a:xfrm>
            <a:off x="2731607" y="2359835"/>
            <a:ext cx="381337"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0000FF"/>
                </a:solidFill>
                <a:effectLst/>
                <a:uLnTx/>
                <a:uFillTx/>
                <a:latin typeface="Symbol" pitchFamily="18" charset="2"/>
              </a:rPr>
              <a:t>m</a:t>
            </a:r>
            <a:r>
              <a:rPr kumimoji="0" lang="en-US" sz="1200" b="1" i="0" u="none" strike="noStrike" kern="0" cap="none" spc="0" normalizeH="0" baseline="0" noProof="0" dirty="0" smtClean="0">
                <a:ln>
                  <a:noFill/>
                </a:ln>
                <a:solidFill>
                  <a:srgbClr val="0000FF"/>
                </a:solidFill>
                <a:effectLst/>
                <a:uLnTx/>
                <a:uFillTx/>
              </a:rPr>
              <a:t>L</a:t>
            </a:r>
          </a:p>
        </p:txBody>
      </p:sp>
      <p:sp>
        <p:nvSpPr>
          <p:cNvPr id="27" name="TextBox 26"/>
          <p:cNvSpPr txBox="1"/>
          <p:nvPr/>
        </p:nvSpPr>
        <p:spPr>
          <a:xfrm>
            <a:off x="2458066" y="2218956"/>
            <a:ext cx="266378"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x</a:t>
            </a:r>
            <a:endParaRPr kumimoji="0" lang="en-US" sz="1200" b="1" i="0" u="none" strike="noStrike" kern="0" cap="none" spc="0" normalizeH="0" baseline="0" noProof="0" dirty="0" smtClean="0">
              <a:ln>
                <a:noFill/>
              </a:ln>
              <a:solidFill>
                <a:srgbClr val="F79646">
                  <a:lumMod val="50000"/>
                </a:srgbClr>
              </a:solidFill>
              <a:effectLst/>
              <a:uLnTx/>
              <a:uFillTx/>
            </a:endParaRPr>
          </a:p>
        </p:txBody>
      </p:sp>
      <p:cxnSp>
        <p:nvCxnSpPr>
          <p:cNvPr id="28" name="Straight Connector 27"/>
          <p:cNvCxnSpPr/>
          <p:nvPr/>
        </p:nvCxnSpPr>
        <p:spPr>
          <a:xfrm>
            <a:off x="2742186" y="2367939"/>
            <a:ext cx="332489" cy="0"/>
          </a:xfrm>
          <a:prstGeom prst="line">
            <a:avLst/>
          </a:prstGeom>
          <a:noFill/>
          <a:ln w="28575" cap="flat" cmpd="sng" algn="ctr">
            <a:solidFill>
              <a:sysClr val="windowText" lastClr="000000"/>
            </a:solidFill>
            <a:prstDash val="solid"/>
          </a:ln>
          <a:effectLst/>
        </p:spPr>
      </p:cxnSp>
      <p:sp>
        <p:nvSpPr>
          <p:cNvPr id="29" name="Rectangle 28"/>
          <p:cNvSpPr/>
          <p:nvPr/>
        </p:nvSpPr>
        <p:spPr>
          <a:xfrm>
            <a:off x="1028658" y="2217792"/>
            <a:ext cx="274434"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rPr>
              <a:t>=</a:t>
            </a:r>
            <a:endParaRPr kumimoji="0" lang="en-US" sz="1200" b="1" i="0" u="none" strike="noStrike" kern="0" cap="none" spc="0" normalizeH="0" baseline="0" noProof="0" dirty="0">
              <a:ln>
                <a:noFill/>
              </a:ln>
              <a:solidFill>
                <a:prstClr val="black"/>
              </a:solidFill>
              <a:effectLst/>
              <a:uLnTx/>
              <a:uFillTx/>
            </a:endParaRPr>
          </a:p>
        </p:txBody>
      </p:sp>
      <p:sp>
        <p:nvSpPr>
          <p:cNvPr id="30" name="Rectangle 29"/>
          <p:cNvSpPr/>
          <p:nvPr/>
        </p:nvSpPr>
        <p:spPr>
          <a:xfrm>
            <a:off x="6198450" y="2179529"/>
            <a:ext cx="274434"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rPr>
              <a:t>=</a:t>
            </a:r>
            <a:endParaRPr kumimoji="0" lang="en-US" sz="1200" b="1" i="0" u="none" strike="noStrike" kern="0" cap="none" spc="0" normalizeH="0" baseline="0" noProof="0" dirty="0">
              <a:ln>
                <a:noFill/>
              </a:ln>
              <a:solidFill>
                <a:prstClr val="black"/>
              </a:solidFill>
              <a:effectLst/>
              <a:uLnTx/>
              <a:uFillTx/>
            </a:endParaRPr>
          </a:p>
        </p:txBody>
      </p:sp>
      <p:graphicFrame>
        <p:nvGraphicFramePr>
          <p:cNvPr id="31" name="Table 30"/>
          <p:cNvGraphicFramePr>
            <a:graphicFrameLocks noGrp="1"/>
          </p:cNvGraphicFramePr>
          <p:nvPr>
            <p:extLst>
              <p:ext uri="{D42A27DB-BD31-4B8C-83A1-F6EECF244321}">
                <p14:modId xmlns:p14="http://schemas.microsoft.com/office/powerpoint/2010/main" val="2554107201"/>
              </p:ext>
            </p:extLst>
          </p:nvPr>
        </p:nvGraphicFramePr>
        <p:xfrm>
          <a:off x="2781594" y="5044610"/>
          <a:ext cx="1384300" cy="628650"/>
        </p:xfrm>
        <a:graphic>
          <a:graphicData uri="http://schemas.openxmlformats.org/drawingml/2006/table">
            <a:tbl>
              <a:tblPr/>
              <a:tblGrid>
                <a:gridCol w="647700"/>
                <a:gridCol w="736600"/>
              </a:tblGrid>
              <a:tr h="16192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Transition</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 Recovery</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524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y5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55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r>
              <a:tr h="1524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y6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57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16192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y8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dirty="0">
                          <a:solidFill>
                            <a:srgbClr val="000000"/>
                          </a:solidFill>
                          <a:effectLst/>
                          <a:latin typeface="Calibri"/>
                        </a:rPr>
                        <a:t>50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3074216412"/>
              </p:ext>
            </p:extLst>
          </p:nvPr>
        </p:nvGraphicFramePr>
        <p:xfrm>
          <a:off x="6934988" y="5060198"/>
          <a:ext cx="1384300" cy="628650"/>
        </p:xfrm>
        <a:graphic>
          <a:graphicData uri="http://schemas.openxmlformats.org/drawingml/2006/table">
            <a:tbl>
              <a:tblPr/>
              <a:tblGrid>
                <a:gridCol w="647700"/>
                <a:gridCol w="736600"/>
              </a:tblGrid>
              <a:tr h="16192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Transition</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 Recovery</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524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y5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110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r>
              <a:tr h="1524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y6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111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16192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a:solidFill>
                            <a:srgbClr val="000000"/>
                          </a:solidFill>
                          <a:effectLst/>
                          <a:latin typeface="Calibri"/>
                        </a:rPr>
                        <a:t>y8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0" i="0" u="none" strike="noStrike" dirty="0">
                          <a:solidFill>
                            <a:srgbClr val="000000"/>
                          </a:solidFill>
                          <a:effectLst/>
                          <a:latin typeface="Calibri"/>
                        </a:rPr>
                        <a:t>94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3" name="TextBox 32"/>
          <p:cNvSpPr txBox="1"/>
          <p:nvPr/>
        </p:nvSpPr>
        <p:spPr>
          <a:xfrm>
            <a:off x="2800645" y="4690236"/>
            <a:ext cx="138430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1.3 </a:t>
            </a:r>
            <a:r>
              <a:rPr kumimoji="0" lang="en-US" sz="1000" b="0" i="0" u="none" strike="noStrike" kern="0" cap="none" spc="0" normalizeH="0" baseline="0" noProof="0" dirty="0" err="1" smtClean="0">
                <a:ln>
                  <a:noFill/>
                </a:ln>
                <a:solidFill>
                  <a:sysClr val="windowText" lastClr="000000"/>
                </a:solidFill>
                <a:effectLst/>
                <a:uLnTx/>
                <a:uFillTx/>
              </a:rPr>
              <a:t>fmol</a:t>
            </a:r>
            <a:r>
              <a:rPr kumimoji="0" lang="en-US" sz="1000" b="0" i="0" u="none" strike="noStrike" kern="0" cap="none" spc="0" normalizeH="0" baseline="0" noProof="0" dirty="0" smtClean="0">
                <a:ln>
                  <a:noFill/>
                </a:ln>
                <a:solidFill>
                  <a:sysClr val="windowText" lastClr="000000"/>
                </a:solidFill>
                <a:effectLst/>
                <a:uLnTx/>
                <a:uFillTx/>
              </a:rPr>
              <a:t>/</a:t>
            </a:r>
            <a:r>
              <a:rPr kumimoji="0" lang="en-US" sz="1000" b="0" i="0" u="none" strike="noStrike" kern="0" cap="none" spc="0" normalizeH="0" baseline="0" noProof="0" dirty="0" smtClean="0">
                <a:ln>
                  <a:noFill/>
                </a:ln>
                <a:solidFill>
                  <a:sysClr val="windowText" lastClr="000000"/>
                </a:solidFill>
                <a:effectLst/>
                <a:uLnTx/>
                <a:uFillTx/>
                <a:latin typeface="Symbol" pitchFamily="18" charset="2"/>
              </a:rPr>
              <a:t>m</a:t>
            </a:r>
            <a:r>
              <a:rPr kumimoji="0" lang="en-US" sz="1000" b="0" i="0" u="none" strike="noStrike" kern="0" cap="none" spc="0" normalizeH="0" baseline="0" noProof="0" dirty="0" smtClean="0">
                <a:ln>
                  <a:noFill/>
                </a:ln>
                <a:solidFill>
                  <a:sysClr val="windowText" lastClr="000000"/>
                </a:solidFill>
                <a:effectLst/>
                <a:uLnTx/>
                <a:uFillTx/>
              </a:rPr>
              <a:t>L concentration point</a:t>
            </a:r>
          </a:p>
        </p:txBody>
      </p:sp>
      <p:sp>
        <p:nvSpPr>
          <p:cNvPr id="34" name="Oval 33"/>
          <p:cNvSpPr/>
          <p:nvPr/>
        </p:nvSpPr>
        <p:spPr>
          <a:xfrm>
            <a:off x="2550407" y="4604029"/>
            <a:ext cx="191779" cy="391163"/>
          </a:xfrm>
          <a:prstGeom prst="ellipse">
            <a:avLst/>
          </a:prstGeom>
          <a:no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35" name="Oval 34"/>
          <p:cNvSpPr/>
          <p:nvPr/>
        </p:nvSpPr>
        <p:spPr>
          <a:xfrm>
            <a:off x="6683841" y="4471393"/>
            <a:ext cx="191779" cy="391163"/>
          </a:xfrm>
          <a:prstGeom prst="ellipse">
            <a:avLst/>
          </a:prstGeom>
          <a:no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cxnSp>
        <p:nvCxnSpPr>
          <p:cNvPr id="36" name="Straight Arrow Connector 35"/>
          <p:cNvCxnSpPr>
            <a:stCxn id="34" idx="6"/>
          </p:cNvCxnSpPr>
          <p:nvPr/>
        </p:nvCxnSpPr>
        <p:spPr>
          <a:xfrm>
            <a:off x="2742186" y="4799611"/>
            <a:ext cx="370758" cy="62945"/>
          </a:xfrm>
          <a:prstGeom prst="straightConnector1">
            <a:avLst/>
          </a:prstGeom>
          <a:noFill/>
          <a:ln w="19050" cap="flat" cmpd="sng" algn="ctr">
            <a:solidFill>
              <a:srgbClr val="8064A2">
                <a:lumMod val="75000"/>
              </a:srgbClr>
            </a:solidFill>
            <a:prstDash val="solid"/>
            <a:tailEnd type="arrow"/>
          </a:ln>
          <a:effectLst/>
        </p:spPr>
      </p:cxnSp>
      <p:cxnSp>
        <p:nvCxnSpPr>
          <p:cNvPr id="37" name="Straight Arrow Connector 36"/>
          <p:cNvCxnSpPr/>
          <p:nvPr/>
        </p:nvCxnSpPr>
        <p:spPr>
          <a:xfrm>
            <a:off x="6887503" y="4694005"/>
            <a:ext cx="370758" cy="62945"/>
          </a:xfrm>
          <a:prstGeom prst="straightConnector1">
            <a:avLst/>
          </a:prstGeom>
          <a:noFill/>
          <a:ln w="19050" cap="flat" cmpd="sng" algn="ctr">
            <a:solidFill>
              <a:srgbClr val="8064A2">
                <a:lumMod val="75000"/>
              </a:srgbClr>
            </a:solidFill>
            <a:prstDash val="solid"/>
            <a:tailEnd type="arrow"/>
          </a:ln>
          <a:effectLst/>
        </p:spPr>
      </p:cxnSp>
      <p:sp>
        <p:nvSpPr>
          <p:cNvPr id="38" name="TextBox 37"/>
          <p:cNvSpPr txBox="1"/>
          <p:nvPr/>
        </p:nvSpPr>
        <p:spPr>
          <a:xfrm>
            <a:off x="6934988" y="4672026"/>
            <a:ext cx="138430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1.3 </a:t>
            </a:r>
            <a:r>
              <a:rPr kumimoji="0" lang="en-US" sz="1000" b="0" i="0" u="none" strike="noStrike" kern="0" cap="none" spc="0" normalizeH="0" baseline="0" noProof="0" dirty="0" err="1" smtClean="0">
                <a:ln>
                  <a:noFill/>
                </a:ln>
                <a:solidFill>
                  <a:sysClr val="windowText" lastClr="000000"/>
                </a:solidFill>
                <a:effectLst/>
                <a:uLnTx/>
                <a:uFillTx/>
              </a:rPr>
              <a:t>fmol</a:t>
            </a:r>
            <a:r>
              <a:rPr kumimoji="0" lang="en-US" sz="1000" b="0" i="0" u="none" strike="noStrike" kern="0" cap="none" spc="0" normalizeH="0" baseline="0" noProof="0" dirty="0" smtClean="0">
                <a:ln>
                  <a:noFill/>
                </a:ln>
                <a:solidFill>
                  <a:sysClr val="windowText" lastClr="000000"/>
                </a:solidFill>
                <a:effectLst/>
                <a:uLnTx/>
                <a:uFillTx/>
              </a:rPr>
              <a:t>/</a:t>
            </a:r>
            <a:r>
              <a:rPr kumimoji="0" lang="en-US" sz="1000" b="0" i="0" u="none" strike="noStrike" kern="0" cap="none" spc="0" normalizeH="0" baseline="0" noProof="0" dirty="0" smtClean="0">
                <a:ln>
                  <a:noFill/>
                </a:ln>
                <a:solidFill>
                  <a:sysClr val="windowText" lastClr="000000"/>
                </a:solidFill>
                <a:effectLst/>
                <a:uLnTx/>
                <a:uFillTx/>
                <a:latin typeface="Symbol" pitchFamily="18" charset="2"/>
              </a:rPr>
              <a:t>m</a:t>
            </a:r>
            <a:r>
              <a:rPr kumimoji="0" lang="en-US" sz="1000" b="0" i="0" u="none" strike="noStrike" kern="0" cap="none" spc="0" normalizeH="0" baseline="0" noProof="0" dirty="0" smtClean="0">
                <a:ln>
                  <a:noFill/>
                </a:ln>
                <a:solidFill>
                  <a:sysClr val="windowText" lastClr="000000"/>
                </a:solidFill>
                <a:effectLst/>
                <a:uLnTx/>
                <a:uFillTx/>
              </a:rPr>
              <a:t>L concentration point</a:t>
            </a:r>
          </a:p>
        </p:txBody>
      </p:sp>
      <p:sp>
        <p:nvSpPr>
          <p:cNvPr id="39" name="TextBox 38"/>
          <p:cNvSpPr txBox="1"/>
          <p:nvPr/>
        </p:nvSpPr>
        <p:spPr>
          <a:xfrm>
            <a:off x="7650049" y="2057400"/>
            <a:ext cx="960551"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993300"/>
                </a:solidFill>
                <a:effectLst/>
                <a:uLnTx/>
                <a:uFillTx/>
              </a:rPr>
              <a:t>25 </a:t>
            </a:r>
            <a:r>
              <a:rPr kumimoji="0" lang="en-US" sz="1200" b="1" i="0" u="none" strike="noStrike" kern="0" cap="none" spc="0" normalizeH="0" baseline="0" noProof="0" dirty="0" err="1" smtClean="0">
                <a:ln>
                  <a:noFill/>
                </a:ln>
                <a:solidFill>
                  <a:srgbClr val="993300"/>
                </a:solidFill>
                <a:effectLst/>
                <a:uLnTx/>
                <a:uFillTx/>
              </a:rPr>
              <a:t>fmol</a:t>
            </a:r>
            <a:endParaRPr kumimoji="0" lang="en-US" sz="1200" b="1" i="0" u="none" strike="noStrike" kern="0" cap="none" spc="0" normalizeH="0" baseline="0" noProof="0" dirty="0" smtClean="0">
              <a:ln>
                <a:noFill/>
              </a:ln>
              <a:solidFill>
                <a:srgbClr val="993300"/>
              </a:solidFill>
              <a:effectLst/>
              <a:uLnTx/>
              <a:uFillTx/>
            </a:endParaRPr>
          </a:p>
        </p:txBody>
      </p:sp>
    </p:spTree>
    <p:extLst>
      <p:ext uri="{BB962C8B-B14F-4D97-AF65-F5344CB8AC3E}">
        <p14:creationId xmlns:p14="http://schemas.microsoft.com/office/powerpoint/2010/main" val="3722413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Protein Digestion Controls Help Gauge Assay Variability</a:t>
            </a:r>
            <a:endParaRPr lang="en-US"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2787241"/>
            <a:ext cx="5812707" cy="3603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948532" y="2837573"/>
            <a:ext cx="2087634"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ysClr val="windowText" lastClr="000000"/>
                </a:solidFill>
                <a:effectLst/>
                <a:uLnTx/>
                <a:uFillTx/>
              </a:rPr>
              <a:t>Light Peak Area from Protein Digestion Controls </a:t>
            </a:r>
          </a:p>
        </p:txBody>
      </p:sp>
      <p:sp>
        <p:nvSpPr>
          <p:cNvPr id="5" name="Rectangle 4"/>
          <p:cNvSpPr/>
          <p:nvPr/>
        </p:nvSpPr>
        <p:spPr>
          <a:xfrm>
            <a:off x="6643733" y="2910187"/>
            <a:ext cx="282700" cy="325383"/>
          </a:xfrm>
          <a:prstGeom prst="rect">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6" name="TextBox 5"/>
          <p:cNvSpPr txBox="1"/>
          <p:nvPr/>
        </p:nvSpPr>
        <p:spPr>
          <a:xfrm>
            <a:off x="6958056" y="3538838"/>
            <a:ext cx="209850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30000" noProof="0" dirty="0" smtClean="0">
                <a:ln>
                  <a:noFill/>
                </a:ln>
                <a:solidFill>
                  <a:sysClr val="windowText" lastClr="000000"/>
                </a:solidFill>
                <a:effectLst/>
                <a:uLnTx/>
                <a:uFillTx/>
              </a:rPr>
              <a:t>13</a:t>
            </a:r>
            <a:r>
              <a:rPr kumimoji="0" lang="en-US" sz="1100" b="0" i="0" u="none" strike="noStrike" kern="0" cap="none" spc="0" normalizeH="0" baseline="0" noProof="0" dirty="0" smtClean="0">
                <a:ln>
                  <a:noFill/>
                </a:ln>
                <a:solidFill>
                  <a:sysClr val="windowText" lastClr="000000"/>
                </a:solidFill>
                <a:effectLst/>
                <a:uLnTx/>
                <a:uFillTx/>
              </a:rPr>
              <a:t>C/</a:t>
            </a:r>
            <a:r>
              <a:rPr kumimoji="0" lang="en-US" sz="1100" b="0" i="0" u="none" strike="noStrike" kern="0" cap="none" spc="0" normalizeH="0" baseline="30000" noProof="0" dirty="0" smtClean="0">
                <a:ln>
                  <a:noFill/>
                </a:ln>
                <a:solidFill>
                  <a:sysClr val="windowText" lastClr="000000"/>
                </a:solidFill>
                <a:effectLst/>
                <a:uLnTx/>
                <a:uFillTx/>
              </a:rPr>
              <a:t>15</a:t>
            </a:r>
            <a:r>
              <a:rPr kumimoji="0" lang="en-US" sz="1100" b="0" i="0" u="none" strike="noStrike" kern="0" cap="none" spc="0" normalizeH="0" baseline="0" noProof="0" dirty="0" smtClean="0">
                <a:ln>
                  <a:noFill/>
                </a:ln>
                <a:solidFill>
                  <a:sysClr val="windowText" lastClr="000000"/>
                </a:solidFill>
                <a:effectLst/>
                <a:uLnTx/>
                <a:uFillTx/>
              </a:rPr>
              <a:t>N Peak Area from post-desalt peptide spikes</a:t>
            </a:r>
          </a:p>
        </p:txBody>
      </p:sp>
      <p:sp>
        <p:nvSpPr>
          <p:cNvPr id="7" name="Rectangle 6"/>
          <p:cNvSpPr/>
          <p:nvPr/>
        </p:nvSpPr>
        <p:spPr>
          <a:xfrm>
            <a:off x="6653258" y="3624562"/>
            <a:ext cx="282700" cy="325383"/>
          </a:xfrm>
          <a:prstGeom prst="rect">
            <a:avLst/>
          </a:prstGeom>
          <a:solidFill>
            <a:srgbClr val="0000FF"/>
          </a:solidFill>
          <a:ln w="25400" cap="flat" cmpd="sng" algn="ctr">
            <a:solidFill>
              <a:srgbClr val="0000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8" name="TextBox 7"/>
          <p:cNvSpPr txBox="1"/>
          <p:nvPr/>
        </p:nvSpPr>
        <p:spPr>
          <a:xfrm>
            <a:off x="1789699" y="3787253"/>
            <a:ext cx="2248901" cy="276999"/>
          </a:xfrm>
          <a:prstGeom prst="rect">
            <a:avLst/>
          </a:prstGeom>
          <a:solidFill>
            <a:sysClr val="window" lastClr="FFFFFF"/>
          </a:solidFill>
          <a:scene3d>
            <a:camera prst="orthographicFront">
              <a:rot lat="0" lon="0" rev="5400000"/>
            </a:camera>
            <a:lightRig rig="threePt" dir="t"/>
          </a:scene3d>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Peak Area CV(%)</a:t>
            </a:r>
          </a:p>
        </p:txBody>
      </p:sp>
      <p:sp>
        <p:nvSpPr>
          <p:cNvPr id="9" name="TextBox 8"/>
          <p:cNvSpPr txBox="1"/>
          <p:nvPr/>
        </p:nvSpPr>
        <p:spPr>
          <a:xfrm>
            <a:off x="6948532" y="2656597"/>
            <a:ext cx="2087634"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sng" strike="noStrike" kern="0" cap="none" spc="0" normalizeH="0" baseline="0" noProof="0" dirty="0" smtClean="0">
                <a:ln>
                  <a:noFill/>
                </a:ln>
                <a:solidFill>
                  <a:sysClr val="windowText" lastClr="000000"/>
                </a:solidFill>
                <a:effectLst/>
                <a:uLnTx/>
                <a:uFillTx/>
              </a:rPr>
              <a:t>Process Variability:</a:t>
            </a:r>
          </a:p>
        </p:txBody>
      </p:sp>
      <p:sp>
        <p:nvSpPr>
          <p:cNvPr id="10" name="TextBox 9"/>
          <p:cNvSpPr txBox="1"/>
          <p:nvPr/>
        </p:nvSpPr>
        <p:spPr>
          <a:xfrm>
            <a:off x="6967582" y="3342397"/>
            <a:ext cx="2087634"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sng" strike="noStrike" kern="0" cap="none" spc="0" normalizeH="0" baseline="0" noProof="0" dirty="0" smtClean="0">
                <a:ln>
                  <a:noFill/>
                </a:ln>
                <a:solidFill>
                  <a:sysClr val="windowText" lastClr="000000"/>
                </a:solidFill>
                <a:effectLst/>
                <a:uLnTx/>
                <a:uFillTx/>
              </a:rPr>
              <a:t>Technical Variability:</a:t>
            </a:r>
          </a:p>
        </p:txBody>
      </p:sp>
      <p:sp>
        <p:nvSpPr>
          <p:cNvPr id="11" name="TextBox 10"/>
          <p:cNvSpPr txBox="1"/>
          <p:nvPr/>
        </p:nvSpPr>
        <p:spPr>
          <a:xfrm>
            <a:off x="3109735" y="1970797"/>
            <a:ext cx="5642028" cy="523220"/>
          </a:xfrm>
          <a:prstGeom prst="rect">
            <a:avLst/>
          </a:prstGeom>
          <a:noFill/>
        </p:spPr>
        <p:txBody>
          <a:bodyPr wrap="square" rtlCol="0">
            <a:spAutoFit/>
          </a:bodyPr>
          <a:lstStyle/>
          <a:p>
            <a:pPr algn="ctr"/>
            <a:r>
              <a:rPr lang="en-US" sz="1400" dirty="0" smtClean="0"/>
              <a:t>Technical and Process Variability Assessed From </a:t>
            </a:r>
            <a:br>
              <a:rPr lang="en-US" sz="1400" dirty="0" smtClean="0"/>
            </a:br>
            <a:r>
              <a:rPr lang="en-US" sz="1400" dirty="0" smtClean="0"/>
              <a:t>Digestion Controls and SIS Peptide Spikes</a:t>
            </a:r>
            <a:endParaRPr lang="en-US" sz="1400" dirty="0"/>
          </a:p>
        </p:txBody>
      </p:sp>
      <p:pic>
        <p:nvPicPr>
          <p:cNvPr id="1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11812"/>
          <a:stretch/>
        </p:blipFill>
        <p:spPr bwMode="auto">
          <a:xfrm>
            <a:off x="213846" y="2122488"/>
            <a:ext cx="2700303" cy="1664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5334000" y="6477000"/>
            <a:ext cx="3810000" cy="338554"/>
          </a:xfrm>
          <a:prstGeom prst="rect">
            <a:avLst/>
          </a:prstGeom>
          <a:noFill/>
        </p:spPr>
        <p:txBody>
          <a:bodyPr wrap="square" rtlCol="0">
            <a:spAutoFit/>
          </a:bodyPr>
          <a:lstStyle/>
          <a:p>
            <a:pPr algn="r"/>
            <a:r>
              <a:rPr lang="en-US" sz="1600" dirty="0" smtClean="0"/>
              <a:t>Poster MP01, #004</a:t>
            </a:r>
            <a:endParaRPr lang="en-US" sz="1600" dirty="0"/>
          </a:p>
        </p:txBody>
      </p:sp>
    </p:spTree>
    <p:extLst>
      <p:ext uri="{BB962C8B-B14F-4D97-AF65-F5344CB8AC3E}">
        <p14:creationId xmlns:p14="http://schemas.microsoft.com/office/powerpoint/2010/main" val="30428802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799" y="0"/>
            <a:ext cx="7934325" cy="990600"/>
          </a:xfrm>
        </p:spPr>
        <p:txBody>
          <a:bodyPr>
            <a:normAutofit/>
          </a:bodyPr>
          <a:lstStyle/>
          <a:p>
            <a:r>
              <a:rPr lang="en-US" dirty="0" smtClean="0"/>
              <a:t>Skyline Facilitates Rapid Data Analysis Through Overview Plots</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904875" y="1504950"/>
            <a:ext cx="7334250" cy="5276850"/>
          </a:xfrm>
          <a:prstGeom prst="rect">
            <a:avLst/>
          </a:prstGeom>
          <a:noFill/>
          <a:ln w="9525">
            <a:noFill/>
            <a:miter lim="800000"/>
            <a:headEnd/>
            <a:tailEnd/>
          </a:ln>
        </p:spPr>
      </p:pic>
      <p:sp>
        <p:nvSpPr>
          <p:cNvPr id="2" name="TextBox 1"/>
          <p:cNvSpPr txBox="1"/>
          <p:nvPr/>
        </p:nvSpPr>
        <p:spPr>
          <a:xfrm>
            <a:off x="868680" y="1066800"/>
            <a:ext cx="7391400" cy="461665"/>
          </a:xfrm>
          <a:prstGeom prst="rect">
            <a:avLst/>
          </a:prstGeom>
          <a:noFill/>
        </p:spPr>
        <p:txBody>
          <a:bodyPr wrap="square" rtlCol="0">
            <a:spAutoFit/>
          </a:bodyPr>
          <a:lstStyle/>
          <a:p>
            <a:pPr algn="ctr"/>
            <a:r>
              <a:rPr lang="en-US" dirty="0" smtClean="0"/>
              <a:t>Peak Area Replicate View, Light and Heavy</a:t>
            </a:r>
            <a:endParaRPr lang="en-US" dirty="0"/>
          </a:p>
        </p:txBody>
      </p:sp>
    </p:spTree>
    <p:extLst>
      <p:ext uri="{BB962C8B-B14F-4D97-AF65-F5344CB8AC3E}">
        <p14:creationId xmlns:p14="http://schemas.microsoft.com/office/powerpoint/2010/main" val="836673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45" name="Rectangle 2"/>
          <p:cNvSpPr>
            <a:spLocks noGrp="1" noChangeArrowheads="1"/>
          </p:cNvSpPr>
          <p:nvPr>
            <p:ph type="title"/>
          </p:nvPr>
        </p:nvSpPr>
        <p:spPr>
          <a:xfrm>
            <a:off x="304800" y="0"/>
            <a:ext cx="7162800" cy="990600"/>
          </a:xfrm>
        </p:spPr>
        <p:txBody>
          <a:bodyPr/>
          <a:lstStyle/>
          <a:p>
            <a:r>
              <a:rPr lang="en-US" dirty="0" smtClean="0"/>
              <a:t>CPTAC – Clinical Proteomic Technologies Assessment for Cancer</a:t>
            </a:r>
          </a:p>
        </p:txBody>
      </p:sp>
      <p:sp>
        <p:nvSpPr>
          <p:cNvPr id="876546" name="Rectangle 3"/>
          <p:cNvSpPr txBox="1">
            <a:spLocks noChangeArrowheads="1"/>
          </p:cNvSpPr>
          <p:nvPr/>
        </p:nvSpPr>
        <p:spPr bwMode="auto">
          <a:xfrm>
            <a:off x="152400" y="3962400"/>
            <a:ext cx="8763000" cy="2209800"/>
          </a:xfrm>
          <a:prstGeom prst="rect">
            <a:avLst/>
          </a:prstGeom>
          <a:noFill/>
          <a:ln w="9525">
            <a:noFill/>
            <a:miter lim="800000"/>
            <a:headEnd/>
            <a:tailEnd/>
          </a:ln>
        </p:spPr>
        <p:txBody>
          <a:bodyPr/>
          <a:lstStyle/>
          <a:p>
            <a:pPr marL="228600" indent="-228600" algn="ctr">
              <a:spcBef>
                <a:spcPct val="40000"/>
              </a:spcBef>
              <a:buClr>
                <a:srgbClr val="003399"/>
              </a:buClr>
            </a:pPr>
            <a:r>
              <a:rPr lang="en-US" sz="1800" b="1" dirty="0"/>
              <a:t>NCI established </a:t>
            </a:r>
            <a:r>
              <a:rPr lang="en-US" sz="1800" b="1" dirty="0" smtClean="0"/>
              <a:t>CPTAC </a:t>
            </a:r>
            <a:r>
              <a:rPr lang="en-US" sz="1800" b="1" dirty="0"/>
              <a:t>October 2006 to Support Biomarker Development</a:t>
            </a:r>
            <a:br>
              <a:rPr lang="en-US" sz="1800" b="1" dirty="0"/>
            </a:br>
            <a:endParaRPr lang="en-US" sz="1800" b="1" dirty="0"/>
          </a:p>
          <a:p>
            <a:pPr marL="228600" indent="-228600">
              <a:spcBef>
                <a:spcPts val="600"/>
              </a:spcBef>
              <a:buClr>
                <a:srgbClr val="003399"/>
              </a:buClr>
              <a:buFontTx/>
              <a:buChar char="•"/>
            </a:pPr>
            <a:r>
              <a:rPr lang="en-US" b="1" dirty="0">
                <a:solidFill>
                  <a:schemeClr val="accent2"/>
                </a:solidFill>
              </a:rPr>
              <a:t>Evaluate and standardize proteomic </a:t>
            </a:r>
            <a:r>
              <a:rPr lang="en-US" b="1" u="sng" dirty="0" smtClean="0">
                <a:solidFill>
                  <a:schemeClr val="accent2"/>
                </a:solidFill>
              </a:rPr>
              <a:t>verification</a:t>
            </a:r>
            <a:r>
              <a:rPr lang="en-US" b="1" dirty="0" smtClean="0">
                <a:solidFill>
                  <a:schemeClr val="accent2"/>
                </a:solidFill>
              </a:rPr>
              <a:t> </a:t>
            </a:r>
            <a:r>
              <a:rPr lang="en-US" b="1" dirty="0">
                <a:solidFill>
                  <a:schemeClr val="accent2"/>
                </a:solidFill>
              </a:rPr>
              <a:t>platforms for analysis of cancer-relevant proteomic changes in human clinical specimens.</a:t>
            </a:r>
          </a:p>
        </p:txBody>
      </p:sp>
      <p:pic>
        <p:nvPicPr>
          <p:cNvPr id="876547" name="Picture 9" descr="Picture1"/>
          <p:cNvPicPr>
            <a:picLocks noChangeAspect="1" noChangeArrowheads="1"/>
          </p:cNvPicPr>
          <p:nvPr/>
        </p:nvPicPr>
        <p:blipFill>
          <a:blip r:embed="rId3" cstate="print"/>
          <a:srcRect/>
          <a:stretch>
            <a:fillRect/>
          </a:stretch>
        </p:blipFill>
        <p:spPr bwMode="auto">
          <a:xfrm>
            <a:off x="1447800" y="1081088"/>
            <a:ext cx="6218238" cy="2424112"/>
          </a:xfrm>
          <a:prstGeom prst="rect">
            <a:avLst/>
          </a:prstGeom>
          <a:noFill/>
          <a:ln w="9525">
            <a:noFill/>
            <a:miter lim="800000"/>
            <a:headEnd/>
            <a:tailEnd/>
          </a:ln>
        </p:spPr>
      </p:pic>
      <p:sp>
        <p:nvSpPr>
          <p:cNvPr id="876548" name="Rectangle 10"/>
          <p:cNvSpPr>
            <a:spLocks noChangeArrowheads="1"/>
          </p:cNvSpPr>
          <p:nvPr/>
        </p:nvSpPr>
        <p:spPr bwMode="auto">
          <a:xfrm>
            <a:off x="4411663" y="1019175"/>
            <a:ext cx="1600200" cy="2590800"/>
          </a:xfrm>
          <a:prstGeom prst="rect">
            <a:avLst/>
          </a:prstGeom>
          <a:noFill/>
          <a:ln w="38100" algn="ctr">
            <a:solidFill>
              <a:srgbClr val="FF0000"/>
            </a:solidFill>
            <a:prstDash val="dash"/>
            <a:miter lim="800000"/>
            <a:headEnd/>
            <a:tailEnd/>
          </a:ln>
        </p:spPr>
        <p:txBody>
          <a:bodyPr wrap="none" anchor="ctr"/>
          <a:lstStyle/>
          <a:p>
            <a:pPr>
              <a:spcBef>
                <a:spcPct val="50000"/>
              </a:spcBef>
            </a:pP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153400" cy="990600"/>
          </a:xfrm>
        </p:spPr>
        <p:txBody>
          <a:bodyPr/>
          <a:lstStyle/>
          <a:p>
            <a:r>
              <a:rPr lang="en-US" dirty="0" smtClean="0"/>
              <a:t>Peak Area CV Plots Provide Quick Assessment of Reproducibility Across a Series of Samples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57200" y="1182857"/>
            <a:ext cx="7781925" cy="5598943"/>
          </a:xfrm>
          <a:prstGeom prst="rect">
            <a:avLst/>
          </a:prstGeom>
          <a:noFill/>
          <a:ln w="9525">
            <a:noFill/>
            <a:miter lim="800000"/>
            <a:headEnd/>
            <a:tailEnd/>
          </a:ln>
        </p:spPr>
      </p:pic>
    </p:spTree>
    <p:extLst>
      <p:ext uri="{BB962C8B-B14F-4D97-AF65-F5344CB8AC3E}">
        <p14:creationId xmlns:p14="http://schemas.microsoft.com/office/powerpoint/2010/main" val="4101367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Retention Time Reproducibility Plots Show Trends in Retention Time</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653144" y="1295400"/>
            <a:ext cx="7805056" cy="5463540"/>
          </a:xfrm>
          <a:prstGeom prst="rect">
            <a:avLst/>
          </a:prstGeom>
          <a:noFill/>
          <a:ln w="9525">
            <a:noFill/>
            <a:miter lim="800000"/>
            <a:headEnd/>
            <a:tailEnd/>
          </a:ln>
        </p:spPr>
      </p:pic>
    </p:spTree>
    <p:extLst>
      <p:ext uri="{BB962C8B-B14F-4D97-AF65-F5344CB8AC3E}">
        <p14:creationId xmlns:p14="http://schemas.microsoft.com/office/powerpoint/2010/main" val="33855670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View of All Replicates</a:t>
            </a:r>
            <a:endParaRPr lang="en-US" dirty="0"/>
          </a:p>
        </p:txBody>
      </p:sp>
      <p:pic>
        <p:nvPicPr>
          <p:cNvPr id="4099" name="Picture 3"/>
          <p:cNvPicPr>
            <a:picLocks noChangeAspect="1" noChangeArrowheads="1"/>
          </p:cNvPicPr>
          <p:nvPr/>
        </p:nvPicPr>
        <p:blipFill>
          <a:blip r:embed="rId2" cstate="print"/>
          <a:srcRect b="3478"/>
          <a:stretch>
            <a:fillRect/>
          </a:stretch>
        </p:blipFill>
        <p:spPr bwMode="auto">
          <a:xfrm>
            <a:off x="129541" y="1295400"/>
            <a:ext cx="8763000" cy="4757738"/>
          </a:xfrm>
          <a:prstGeom prst="rect">
            <a:avLst/>
          </a:prstGeom>
          <a:noFill/>
          <a:ln w="9525">
            <a:noFill/>
            <a:miter lim="800000"/>
            <a:headEnd/>
            <a:tailEnd/>
          </a:ln>
        </p:spPr>
      </p:pic>
    </p:spTree>
    <p:extLst>
      <p:ext uri="{BB962C8B-B14F-4D97-AF65-F5344CB8AC3E}">
        <p14:creationId xmlns:p14="http://schemas.microsoft.com/office/powerpoint/2010/main" val="16971923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p>
            <a:r>
              <a:rPr lang="en-US" sz="3200" dirty="0" smtClean="0"/>
              <a:t>Interference Visualization</a:t>
            </a:r>
            <a:endParaRPr lang="en-US" sz="3200" dirty="0"/>
          </a:p>
        </p:txBody>
      </p:sp>
      <p:pic>
        <p:nvPicPr>
          <p:cNvPr id="6147" name="Picture 3"/>
          <p:cNvPicPr>
            <a:picLocks noChangeAspect="1" noChangeArrowheads="1"/>
          </p:cNvPicPr>
          <p:nvPr/>
        </p:nvPicPr>
        <p:blipFill>
          <a:blip r:embed="rId2" cstate="print"/>
          <a:srcRect/>
          <a:stretch>
            <a:fillRect/>
          </a:stretch>
        </p:blipFill>
        <p:spPr bwMode="auto">
          <a:xfrm>
            <a:off x="228600" y="990600"/>
            <a:ext cx="6019800" cy="4331129"/>
          </a:xfrm>
          <a:prstGeom prst="rect">
            <a:avLst/>
          </a:prstGeom>
          <a:noFill/>
          <a:ln w="9525">
            <a:noFill/>
            <a:miter lim="800000"/>
            <a:headEnd/>
            <a:tailEnd/>
          </a:ln>
        </p:spPr>
      </p:pic>
      <p:sp>
        <p:nvSpPr>
          <p:cNvPr id="3" name="TextBox 2"/>
          <p:cNvSpPr txBox="1"/>
          <p:nvPr/>
        </p:nvSpPr>
        <p:spPr>
          <a:xfrm>
            <a:off x="6460219" y="1246287"/>
            <a:ext cx="2683781" cy="830997"/>
          </a:xfrm>
          <a:prstGeom prst="rect">
            <a:avLst/>
          </a:prstGeom>
          <a:noFill/>
        </p:spPr>
        <p:txBody>
          <a:bodyPr wrap="square" rtlCol="0">
            <a:spAutoFit/>
          </a:bodyPr>
          <a:lstStyle/>
          <a:p>
            <a:r>
              <a:rPr lang="en-US" dirty="0" smtClean="0"/>
              <a:t>Heavy Peptide Transitions</a:t>
            </a:r>
            <a:endParaRPr lang="en-US" dirty="0"/>
          </a:p>
        </p:txBody>
      </p:sp>
      <p:grpSp>
        <p:nvGrpSpPr>
          <p:cNvPr id="4" name="Group 3"/>
          <p:cNvGrpSpPr/>
          <p:nvPr/>
        </p:nvGrpSpPr>
        <p:grpSpPr>
          <a:xfrm>
            <a:off x="685800" y="2209800"/>
            <a:ext cx="8246381" cy="4343202"/>
            <a:chOff x="685800" y="2209800"/>
            <a:chExt cx="8246381" cy="4343202"/>
          </a:xfrm>
        </p:grpSpPr>
        <p:pic>
          <p:nvPicPr>
            <p:cNvPr id="6146" name="Picture 2"/>
            <p:cNvPicPr>
              <a:picLocks noChangeAspect="1" noChangeArrowheads="1"/>
            </p:cNvPicPr>
            <p:nvPr/>
          </p:nvPicPr>
          <p:blipFill>
            <a:blip r:embed="rId3" cstate="print"/>
            <a:srcRect/>
            <a:stretch>
              <a:fillRect/>
            </a:stretch>
          </p:blipFill>
          <p:spPr bwMode="auto">
            <a:xfrm>
              <a:off x="2895600" y="2209800"/>
              <a:ext cx="6036581" cy="4343202"/>
            </a:xfrm>
            <a:prstGeom prst="rect">
              <a:avLst/>
            </a:prstGeom>
            <a:noFill/>
            <a:ln w="9525">
              <a:noFill/>
              <a:miter lim="800000"/>
              <a:headEnd/>
              <a:tailEnd/>
            </a:ln>
          </p:spPr>
        </p:pic>
        <p:sp>
          <p:nvSpPr>
            <p:cNvPr id="6" name="TextBox 5"/>
            <p:cNvSpPr txBox="1"/>
            <p:nvPr/>
          </p:nvSpPr>
          <p:spPr>
            <a:xfrm>
              <a:off x="685800" y="5722005"/>
              <a:ext cx="2683781" cy="830997"/>
            </a:xfrm>
            <a:prstGeom prst="rect">
              <a:avLst/>
            </a:prstGeom>
            <a:noFill/>
          </p:spPr>
          <p:txBody>
            <a:bodyPr wrap="square" rtlCol="0">
              <a:spAutoFit/>
            </a:bodyPr>
            <a:lstStyle/>
            <a:p>
              <a:r>
                <a:rPr lang="en-US" dirty="0" smtClean="0"/>
                <a:t>Light Peptide Transitions</a:t>
              </a:r>
              <a:endParaRPr lang="en-US" dirty="0"/>
            </a:p>
          </p:txBody>
        </p:sp>
      </p:grpSp>
    </p:spTree>
    <p:extLst>
      <p:ext uri="{BB962C8B-B14F-4D97-AF65-F5344CB8AC3E}">
        <p14:creationId xmlns:p14="http://schemas.microsoft.com/office/powerpoint/2010/main" val="17705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4193" name="Title 1"/>
          <p:cNvSpPr>
            <a:spLocks noGrp="1"/>
          </p:cNvSpPr>
          <p:nvPr>
            <p:ph type="title"/>
          </p:nvPr>
        </p:nvSpPr>
        <p:spPr/>
        <p:txBody>
          <a:bodyPr/>
          <a:lstStyle/>
          <a:p>
            <a:r>
              <a:rPr lang="en-US" smtClean="0"/>
              <a:t>Summary</a:t>
            </a:r>
          </a:p>
        </p:txBody>
      </p:sp>
      <p:sp>
        <p:nvSpPr>
          <p:cNvPr id="904197" name="Rectangle 5"/>
          <p:cNvSpPr>
            <a:spLocks noGrp="1" noChangeArrowheads="1"/>
          </p:cNvSpPr>
          <p:nvPr>
            <p:ph type="body" idx="4294967295"/>
          </p:nvPr>
        </p:nvSpPr>
        <p:spPr>
          <a:xfrm>
            <a:off x="304800" y="1219200"/>
            <a:ext cx="8458200" cy="5334000"/>
          </a:xfrm>
        </p:spPr>
        <p:txBody>
          <a:bodyPr/>
          <a:lstStyle/>
          <a:p>
            <a:pPr>
              <a:buFontTx/>
              <a:buChar char="•"/>
            </a:pPr>
            <a:r>
              <a:rPr lang="en-US" dirty="0" smtClean="0"/>
              <a:t>First large-scale </a:t>
            </a:r>
            <a:r>
              <a:rPr lang="en-US" dirty="0" err="1" smtClean="0"/>
              <a:t>interlab</a:t>
            </a:r>
            <a:r>
              <a:rPr lang="en-US" dirty="0" smtClean="0"/>
              <a:t> study to include 15N protein reagents and &gt;100 peptide targets (&gt;350 peptide forms)</a:t>
            </a:r>
          </a:p>
          <a:p>
            <a:pPr>
              <a:buFontTx/>
              <a:buChar char="•"/>
            </a:pPr>
            <a:r>
              <a:rPr lang="en-US" dirty="0" smtClean="0"/>
              <a:t>Sensitivity improvement from previous study by using depleted plasma, adjusting the gradient</a:t>
            </a:r>
          </a:p>
          <a:p>
            <a:pPr>
              <a:buFontTx/>
              <a:buChar char="•"/>
            </a:pPr>
            <a:r>
              <a:rPr lang="en-US" dirty="0" smtClean="0"/>
              <a:t>Transition selection and MS method transfer across 4 instrument platforms facilitated through Skyline</a:t>
            </a:r>
          </a:p>
          <a:p>
            <a:pPr>
              <a:buFontTx/>
              <a:buChar char="•"/>
            </a:pPr>
            <a:r>
              <a:rPr lang="en-US" dirty="0" smtClean="0"/>
              <a:t>Peak Area and Retention Time views help quickly assess data quality</a:t>
            </a:r>
            <a:endParaRPr lang="en-US" dirty="0"/>
          </a:p>
          <a:p>
            <a:pPr>
              <a:buFontTx/>
              <a:buChar char="•"/>
            </a:pPr>
            <a:r>
              <a:rPr lang="en-US" dirty="0" smtClean="0"/>
              <a:t>Customizable reports from Skyline enable down-stream processing, helps remove subjectivity of data evaluation, and increases data analysis throughput</a:t>
            </a:r>
          </a:p>
          <a:p>
            <a:pPr>
              <a:buFontTx/>
              <a:buChar char="•"/>
            </a:pPr>
            <a:r>
              <a:rPr lang="en-US" dirty="0" smtClean="0"/>
              <a:t>Skyline helps maintain objective processing of data, requiring less manual tweaking</a:t>
            </a:r>
          </a:p>
          <a:p>
            <a:pPr>
              <a:buFontTx/>
              <a:buChar char="•"/>
            </a:pPr>
            <a:r>
              <a:rPr lang="en-US" dirty="0" smtClean="0"/>
              <a:t>It’s free, it </a:t>
            </a:r>
            <a:r>
              <a:rPr lang="en-US" smtClean="0"/>
              <a:t>is easy, </a:t>
            </a:r>
            <a:r>
              <a:rPr lang="en-US" dirty="0" smtClean="0"/>
              <a:t>and it will process </a:t>
            </a:r>
            <a:r>
              <a:rPr lang="en-US" smtClean="0"/>
              <a:t>your data</a:t>
            </a:r>
            <a:endParaRPr lang="en-US" dirty="0" smtClean="0"/>
          </a:p>
          <a:p>
            <a:pPr>
              <a:buFontTx/>
              <a:buChar char="•"/>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5217" name="Rectangle 2"/>
          <p:cNvSpPr>
            <a:spLocks noGrp="1" noChangeArrowheads="1"/>
          </p:cNvSpPr>
          <p:nvPr>
            <p:ph type="title"/>
          </p:nvPr>
        </p:nvSpPr>
        <p:spPr>
          <a:xfrm>
            <a:off x="76200" y="0"/>
            <a:ext cx="7315200" cy="990600"/>
          </a:xfrm>
        </p:spPr>
        <p:txBody>
          <a:bodyPr/>
          <a:lstStyle/>
          <a:p>
            <a:r>
              <a:rPr lang="en-US" smtClean="0"/>
              <a:t>CPTAC VWG Participants &amp; Acknowledgements</a:t>
            </a:r>
          </a:p>
        </p:txBody>
      </p:sp>
      <p:sp>
        <p:nvSpPr>
          <p:cNvPr id="905218" name="Rectangle 4"/>
          <p:cNvSpPr>
            <a:spLocks noChangeArrowheads="1"/>
          </p:cNvSpPr>
          <p:nvPr/>
        </p:nvSpPr>
        <p:spPr bwMode="auto">
          <a:xfrm>
            <a:off x="4586288" y="1049338"/>
            <a:ext cx="4557712" cy="4772025"/>
          </a:xfrm>
          <a:prstGeom prst="rect">
            <a:avLst/>
          </a:prstGeom>
          <a:noFill/>
          <a:ln w="9525">
            <a:noFill/>
            <a:miter lim="800000"/>
            <a:headEnd/>
            <a:tailEnd/>
          </a:ln>
        </p:spPr>
        <p:txBody>
          <a:bodyPr anchor="ctr">
            <a:spAutoFit/>
          </a:bodyPr>
          <a:lstStyle/>
          <a:p>
            <a:r>
              <a:rPr lang="en-US" sz="1600" b="1" dirty="0">
                <a:solidFill>
                  <a:schemeClr val="accent2"/>
                </a:solidFill>
              </a:rPr>
              <a:t>NISS: </a:t>
            </a:r>
            <a:r>
              <a:rPr lang="en-US" sz="1600" dirty="0" err="1"/>
              <a:t>Xingdong</a:t>
            </a:r>
            <a:r>
              <a:rPr lang="en-US" sz="1600" dirty="0"/>
              <a:t> </a:t>
            </a:r>
            <a:r>
              <a:rPr lang="en-US" sz="1600" dirty="0" err="1"/>
              <a:t>Feng</a:t>
            </a:r>
            <a:r>
              <a:rPr lang="en-US" sz="1600" dirty="0"/>
              <a:t>, Nell </a:t>
            </a:r>
            <a:r>
              <a:rPr lang="en-US" sz="1600" dirty="0" err="1"/>
              <a:t>Sedransk</a:t>
            </a:r>
            <a:r>
              <a:rPr lang="en-US" sz="1600" dirty="0"/>
              <a:t>, </a:t>
            </a:r>
            <a:r>
              <a:rPr lang="en-US" sz="1600" dirty="0" smtClean="0"/>
              <a:t/>
            </a:r>
            <a:br>
              <a:rPr lang="en-US" sz="1600" dirty="0" smtClean="0"/>
            </a:br>
            <a:r>
              <a:rPr lang="en-US" sz="1600" dirty="0" smtClean="0"/>
              <a:t>Jessie </a:t>
            </a:r>
            <a:r>
              <a:rPr lang="en-US" sz="1600" dirty="0"/>
              <a:t>Xia</a:t>
            </a:r>
            <a:endParaRPr lang="en-US" sz="1600" b="1" dirty="0">
              <a:solidFill>
                <a:schemeClr val="accent2"/>
              </a:solidFill>
            </a:endParaRPr>
          </a:p>
          <a:p>
            <a:r>
              <a:rPr lang="en-US" sz="1600" b="1" dirty="0">
                <a:solidFill>
                  <a:schemeClr val="accent2"/>
                </a:solidFill>
              </a:rPr>
              <a:t>NIST: </a:t>
            </a:r>
            <a:r>
              <a:rPr lang="en-US" sz="1600" dirty="0"/>
              <a:t>Paul Rudnick</a:t>
            </a:r>
          </a:p>
          <a:p>
            <a:r>
              <a:rPr lang="en-US" sz="1600" b="1" dirty="0">
                <a:solidFill>
                  <a:schemeClr val="accent2"/>
                </a:solidFill>
              </a:rPr>
              <a:t>New York University: </a:t>
            </a:r>
            <a:r>
              <a:rPr lang="en-US" sz="1600" dirty="0"/>
              <a:t>Thomas A. </a:t>
            </a:r>
            <a:r>
              <a:rPr lang="en-US" sz="1600" dirty="0" err="1"/>
              <a:t>Neubert</a:t>
            </a:r>
            <a:r>
              <a:rPr lang="en-US" sz="1600" dirty="0"/>
              <a:t>,  </a:t>
            </a:r>
            <a:br>
              <a:rPr lang="en-US" sz="1600" dirty="0"/>
            </a:br>
            <a:r>
              <a:rPr lang="en-US" sz="1600" dirty="0" err="1"/>
              <a:t>Åsa</a:t>
            </a:r>
            <a:r>
              <a:rPr lang="en-US" sz="1600" dirty="0"/>
              <a:t> </a:t>
            </a:r>
            <a:r>
              <a:rPr lang="en-US" sz="1600" dirty="0" err="1"/>
              <a:t>Wahlander</a:t>
            </a:r>
            <a:r>
              <a:rPr lang="en-US" sz="1600" dirty="0"/>
              <a:t>, Sofia </a:t>
            </a:r>
            <a:r>
              <a:rPr lang="en-US" sz="1600" dirty="0" err="1"/>
              <a:t>Waldemarson</a:t>
            </a:r>
            <a:r>
              <a:rPr lang="en-US" sz="1600" dirty="0"/>
              <a:t>, </a:t>
            </a:r>
            <a:r>
              <a:rPr lang="en-US" sz="1600" dirty="0" err="1"/>
              <a:t>Pawel</a:t>
            </a:r>
            <a:r>
              <a:rPr lang="en-US" sz="1600" dirty="0"/>
              <a:t> </a:t>
            </a:r>
            <a:r>
              <a:rPr lang="en-US" sz="1600" dirty="0" err="1" smtClean="0"/>
              <a:t>Sadowski</a:t>
            </a:r>
            <a:r>
              <a:rPr lang="en-US" sz="1600" dirty="0" smtClean="0"/>
              <a:t>, John </a:t>
            </a:r>
            <a:r>
              <a:rPr lang="en-US" sz="1600" dirty="0" err="1" smtClean="0"/>
              <a:t>Lyssand</a:t>
            </a:r>
            <a:endParaRPr lang="en-US" sz="1600" dirty="0"/>
          </a:p>
          <a:p>
            <a:r>
              <a:rPr lang="en-US" sz="1600" b="1" dirty="0">
                <a:solidFill>
                  <a:schemeClr val="accent2"/>
                </a:solidFill>
              </a:rPr>
              <a:t>Plasma Proteome Institute:</a:t>
            </a:r>
            <a:r>
              <a:rPr lang="en-US" sz="1600" b="1" dirty="0"/>
              <a:t>  </a:t>
            </a:r>
            <a:br>
              <a:rPr lang="en-US" sz="1600" b="1" dirty="0"/>
            </a:br>
            <a:r>
              <a:rPr lang="en-US" sz="1600" dirty="0"/>
              <a:t>N. Leigh Anderson </a:t>
            </a:r>
          </a:p>
          <a:p>
            <a:r>
              <a:rPr lang="en-US" sz="1600" b="1" dirty="0">
                <a:solidFill>
                  <a:schemeClr val="accent2"/>
                </a:solidFill>
              </a:rPr>
              <a:t>Purdue University:</a:t>
            </a:r>
            <a:r>
              <a:rPr lang="en-US" sz="1600" b="1" dirty="0"/>
              <a:t>  </a:t>
            </a:r>
            <a:r>
              <a:rPr lang="en-US" sz="1600" dirty="0"/>
              <a:t>Charles Buck, Fred </a:t>
            </a:r>
            <a:r>
              <a:rPr lang="en-US" sz="1600" dirty="0" err="1"/>
              <a:t>Regnier</a:t>
            </a:r>
            <a:r>
              <a:rPr lang="en-US" sz="1600" dirty="0"/>
              <a:t>, </a:t>
            </a:r>
            <a:r>
              <a:rPr lang="en-US" sz="1600" dirty="0" err="1"/>
              <a:t>Dorota</a:t>
            </a:r>
            <a:r>
              <a:rPr lang="en-US" sz="1600" dirty="0"/>
              <a:t> </a:t>
            </a:r>
            <a:r>
              <a:rPr lang="en-US" sz="1600" dirty="0" err="1"/>
              <a:t>Inerowicz</a:t>
            </a:r>
            <a:r>
              <a:rPr lang="en-US" sz="1600" dirty="0"/>
              <a:t>, Vicki Hedrick</a:t>
            </a:r>
            <a:endParaRPr lang="en-US" sz="1600" dirty="0">
              <a:solidFill>
                <a:srgbClr val="0066FF"/>
              </a:solidFill>
            </a:endParaRPr>
          </a:p>
          <a:p>
            <a:r>
              <a:rPr lang="en-US" sz="1600" b="1" dirty="0">
                <a:solidFill>
                  <a:schemeClr val="accent2"/>
                </a:solidFill>
              </a:rPr>
              <a:t>University of California, San Francisco</a:t>
            </a:r>
            <a:r>
              <a:rPr lang="en-US" sz="1600" dirty="0">
                <a:solidFill>
                  <a:schemeClr val="accent2"/>
                </a:solidFill>
              </a:rPr>
              <a:t>:</a:t>
            </a:r>
            <a:endParaRPr lang="en-US" sz="1600" dirty="0"/>
          </a:p>
          <a:p>
            <a:r>
              <a:rPr lang="en-US" sz="1600" dirty="0"/>
              <a:t>Simon Allen, Susan J. Fisher, </a:t>
            </a:r>
            <a:r>
              <a:rPr lang="en-US" sz="1600" b="1" dirty="0">
                <a:solidFill>
                  <a:srgbClr val="FF0000"/>
                </a:solidFill>
              </a:rPr>
              <a:t>Steven C. Hall</a:t>
            </a:r>
            <a:r>
              <a:rPr lang="en-US" sz="1600" dirty="0"/>
              <a:t>,</a:t>
            </a:r>
          </a:p>
          <a:p>
            <a:r>
              <a:rPr lang="en-US" sz="1600" b="1" dirty="0">
                <a:solidFill>
                  <a:schemeClr val="accent2"/>
                </a:solidFill>
              </a:rPr>
              <a:t>University of North Carolina:</a:t>
            </a:r>
            <a:r>
              <a:rPr lang="en-US" sz="1600" b="1" dirty="0"/>
              <a:t> </a:t>
            </a:r>
            <a:r>
              <a:rPr lang="en-US" sz="1600" dirty="0"/>
              <a:t>David </a:t>
            </a:r>
            <a:r>
              <a:rPr lang="en-US" sz="1600" dirty="0" err="1"/>
              <a:t>Ransohof</a:t>
            </a:r>
            <a:endParaRPr lang="en-US" sz="1600" dirty="0"/>
          </a:p>
          <a:p>
            <a:r>
              <a:rPr lang="en-US" sz="1600" b="1" dirty="0">
                <a:solidFill>
                  <a:schemeClr val="accent2"/>
                </a:solidFill>
              </a:rPr>
              <a:t>University of Victoria:</a:t>
            </a:r>
            <a:r>
              <a:rPr lang="en-US" sz="1600" b="1" dirty="0"/>
              <a:t>  </a:t>
            </a:r>
            <a:r>
              <a:rPr lang="en-US" sz="1600" dirty="0" err="1"/>
              <a:t>Christoph</a:t>
            </a:r>
            <a:r>
              <a:rPr lang="en-US" sz="1600" dirty="0"/>
              <a:t> H. </a:t>
            </a:r>
            <a:r>
              <a:rPr lang="en-US" sz="1600" dirty="0" err="1"/>
              <a:t>Borchers</a:t>
            </a:r>
            <a:r>
              <a:rPr lang="en-US" sz="1600" dirty="0"/>
              <a:t>, Angela Jackson, Derek Smith</a:t>
            </a:r>
          </a:p>
          <a:p>
            <a:r>
              <a:rPr lang="en-US" sz="1600" b="1" dirty="0">
                <a:solidFill>
                  <a:schemeClr val="accent2"/>
                </a:solidFill>
              </a:rPr>
              <a:t>University of Washington:</a:t>
            </a:r>
            <a:r>
              <a:rPr lang="en-US" sz="1600" dirty="0"/>
              <a:t> Michael </a:t>
            </a:r>
            <a:r>
              <a:rPr lang="en-US" sz="1600" dirty="0" err="1"/>
              <a:t>MacCoss</a:t>
            </a:r>
            <a:r>
              <a:rPr lang="en-US" sz="1600" dirty="0"/>
              <a:t>, Brendan MacLean, Daniela </a:t>
            </a:r>
            <a:r>
              <a:rPr lang="en-US" sz="1600" dirty="0" err="1"/>
              <a:t>Tomazela</a:t>
            </a:r>
            <a:endParaRPr lang="en-US" sz="1600" dirty="0"/>
          </a:p>
          <a:p>
            <a:r>
              <a:rPr lang="en-US" sz="1600" b="1" dirty="0">
                <a:solidFill>
                  <a:schemeClr val="accent2"/>
                </a:solidFill>
              </a:rPr>
              <a:t>Vanderbilt University:</a:t>
            </a:r>
            <a:r>
              <a:rPr lang="en-US" sz="1600" b="1" dirty="0"/>
              <a:t> </a:t>
            </a:r>
            <a:r>
              <a:rPr lang="en-US" sz="1600" dirty="0"/>
              <a:t>Daniel </a:t>
            </a:r>
            <a:r>
              <a:rPr lang="en-US" sz="1600" dirty="0" err="1"/>
              <a:t>Liebler</a:t>
            </a:r>
            <a:r>
              <a:rPr lang="en-US" sz="1600" dirty="0"/>
              <a:t>, Kent </a:t>
            </a:r>
            <a:r>
              <a:rPr lang="en-US" sz="1600" dirty="0" err="1"/>
              <a:t>Shaddox</a:t>
            </a:r>
            <a:r>
              <a:rPr lang="en-US" sz="1600" dirty="0"/>
              <a:t>, Corbin Whitwell, Lisa Zimmerman</a:t>
            </a:r>
          </a:p>
        </p:txBody>
      </p:sp>
      <p:sp>
        <p:nvSpPr>
          <p:cNvPr id="905219" name="Rectangle 5"/>
          <p:cNvSpPr>
            <a:spLocks noChangeArrowheads="1"/>
          </p:cNvSpPr>
          <p:nvPr/>
        </p:nvSpPr>
        <p:spPr bwMode="auto">
          <a:xfrm>
            <a:off x="114300" y="1049338"/>
            <a:ext cx="4406900" cy="4772025"/>
          </a:xfrm>
          <a:prstGeom prst="rect">
            <a:avLst/>
          </a:prstGeom>
          <a:noFill/>
          <a:ln w="9525">
            <a:noFill/>
            <a:miter lim="800000"/>
            <a:headEnd/>
            <a:tailEnd/>
          </a:ln>
        </p:spPr>
        <p:txBody>
          <a:bodyPr anchor="ctr">
            <a:spAutoFit/>
          </a:bodyPr>
          <a:lstStyle/>
          <a:p>
            <a:r>
              <a:rPr lang="en-US" sz="1600" b="1">
                <a:solidFill>
                  <a:schemeClr val="accent2"/>
                </a:solidFill>
              </a:rPr>
              <a:t>Broad Institute:</a:t>
            </a:r>
            <a:r>
              <a:rPr lang="en-US" sz="1600"/>
              <a:t>  Susan Abbatiello,</a:t>
            </a:r>
          </a:p>
          <a:p>
            <a:r>
              <a:rPr lang="en-US" sz="1600"/>
              <a:t>Terri Addona, Steven A. Carr, Hasmik Keshishian, D.R. Mani, Michael Burgess, James Markell</a:t>
            </a:r>
          </a:p>
          <a:p>
            <a:r>
              <a:rPr lang="en-US" sz="1600" b="1">
                <a:solidFill>
                  <a:schemeClr val="accent2"/>
                </a:solidFill>
              </a:rPr>
              <a:t>Buck Institute for Age Research</a:t>
            </a:r>
            <a:r>
              <a:rPr lang="en-US" sz="1600">
                <a:solidFill>
                  <a:schemeClr val="accent2"/>
                </a:solidFill>
              </a:rPr>
              <a:t>:</a:t>
            </a:r>
            <a:endParaRPr lang="en-US" sz="1600"/>
          </a:p>
          <a:p>
            <a:r>
              <a:rPr lang="en-US" sz="1600"/>
              <a:t>Michael P. Cusack, Bradford W. Gibson.</a:t>
            </a:r>
          </a:p>
          <a:p>
            <a:r>
              <a:rPr lang="en-US" sz="1600"/>
              <a:t>Jason M. Held, </a:t>
            </a:r>
            <a:r>
              <a:rPr lang="en-US" sz="1600" b="1">
                <a:solidFill>
                  <a:srgbClr val="FF0000"/>
                </a:solidFill>
              </a:rPr>
              <a:t>Birgit Schilling</a:t>
            </a:r>
          </a:p>
          <a:p>
            <a:r>
              <a:rPr lang="en-US" sz="1600" b="1">
                <a:solidFill>
                  <a:schemeClr val="accent2"/>
                </a:solidFill>
              </a:rPr>
              <a:t>Fred Hutchinson Cancer Research Center</a:t>
            </a:r>
            <a:r>
              <a:rPr lang="en-US" sz="1600">
                <a:solidFill>
                  <a:schemeClr val="accent2"/>
                </a:solidFill>
              </a:rPr>
              <a:t>:</a:t>
            </a:r>
            <a:r>
              <a:rPr lang="en-US" sz="1600"/>
              <a:t>  Amanda G. Paulovich, Jeffrey R. Whiteaker, Shucha Zhang</a:t>
            </a:r>
          </a:p>
          <a:p>
            <a:r>
              <a:rPr lang="en-US" sz="1600" b="1">
                <a:solidFill>
                  <a:schemeClr val="accent2"/>
                </a:solidFill>
              </a:rPr>
              <a:t>Indiana University</a:t>
            </a:r>
            <a:r>
              <a:rPr lang="en-US" sz="1600">
                <a:solidFill>
                  <a:schemeClr val="accent2"/>
                </a:solidFill>
              </a:rPr>
              <a:t>:</a:t>
            </a:r>
            <a:r>
              <a:rPr lang="en-US" sz="1600"/>
              <a:t>  Mu Wang, Jong-Won Kim, Jimsan You </a:t>
            </a:r>
          </a:p>
          <a:p>
            <a:r>
              <a:rPr lang="en-US" sz="1600" b="1">
                <a:solidFill>
                  <a:schemeClr val="accent2"/>
                </a:solidFill>
              </a:rPr>
              <a:t>Massachusetts General Hospital:</a:t>
            </a:r>
            <a:endParaRPr lang="en-US" sz="1600" b="1"/>
          </a:p>
          <a:p>
            <a:r>
              <a:rPr lang="en-US" sz="1600"/>
              <a:t>Steven J. Skates</a:t>
            </a:r>
          </a:p>
          <a:p>
            <a:r>
              <a:rPr lang="en-US" sz="1600" b="1">
                <a:solidFill>
                  <a:schemeClr val="accent2"/>
                </a:solidFill>
              </a:rPr>
              <a:t>Memorial Sloan-Kettering Cancer Center:</a:t>
            </a:r>
            <a:r>
              <a:rPr lang="en-US" sz="1600" b="1"/>
              <a:t> </a:t>
            </a:r>
          </a:p>
          <a:p>
            <a:r>
              <a:rPr lang="en-US" sz="1600"/>
              <a:t>Paul Tempst, Mousumi Ghosh</a:t>
            </a:r>
          </a:p>
          <a:p>
            <a:r>
              <a:rPr lang="en-US" sz="1600" b="1">
                <a:solidFill>
                  <a:schemeClr val="accent2"/>
                </a:solidFill>
              </a:rPr>
              <a:t>National Cancer Institute:  </a:t>
            </a:r>
            <a:r>
              <a:rPr lang="en-US" sz="1600"/>
              <a:t>Emily Boja</a:t>
            </a:r>
          </a:p>
          <a:p>
            <a:r>
              <a:rPr lang="en-US" sz="1600"/>
              <a:t>Tara Hiltke, Christopher Kinsinger,</a:t>
            </a:r>
          </a:p>
          <a:p>
            <a:r>
              <a:rPr lang="en-US" sz="1600"/>
              <a:t>Mehdi Mesri, Henry Rodriguez, Robert Rivers</a:t>
            </a:r>
          </a:p>
        </p:txBody>
      </p:sp>
      <p:sp>
        <p:nvSpPr>
          <p:cNvPr id="905220" name="Text Box 6"/>
          <p:cNvSpPr txBox="1">
            <a:spLocks noChangeArrowheads="1"/>
          </p:cNvSpPr>
          <p:nvPr/>
        </p:nvSpPr>
        <p:spPr bwMode="auto">
          <a:xfrm>
            <a:off x="2811463" y="5988050"/>
            <a:ext cx="3505200" cy="336550"/>
          </a:xfrm>
          <a:prstGeom prst="rect">
            <a:avLst/>
          </a:prstGeom>
          <a:solidFill>
            <a:schemeClr val="bg1"/>
          </a:solidFill>
          <a:ln w="9525">
            <a:noFill/>
            <a:miter lim="800000"/>
            <a:headEnd/>
            <a:tailEnd/>
          </a:ln>
        </p:spPr>
        <p:txBody>
          <a:bodyPr wrap="none">
            <a:spAutoFit/>
          </a:bodyPr>
          <a:lstStyle/>
          <a:p>
            <a:r>
              <a:rPr lang="en-US" sz="1600" b="1" dirty="0">
                <a:solidFill>
                  <a:schemeClr val="accent2"/>
                </a:solidFill>
              </a:rPr>
              <a:t>Funding: National Cancer Institute</a:t>
            </a:r>
            <a:endParaRPr lang="en-US" sz="16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Skyline…</a:t>
            </a:r>
            <a:br>
              <a:rPr lang="en-US" dirty="0" smtClean="0"/>
            </a:br>
            <a:r>
              <a:rPr lang="en-US" dirty="0" smtClean="0"/>
              <a:t>So easy a baby can do it</a:t>
            </a:r>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2833" b="22167"/>
          <a:stretch/>
        </p:blipFill>
        <p:spPr>
          <a:xfrm>
            <a:off x="2000250" y="1295400"/>
            <a:ext cx="5143500" cy="5143500"/>
          </a:xfrm>
          <a:prstGeom prst="rect">
            <a:avLst/>
          </a:prstGeom>
        </p:spPr>
      </p:pic>
    </p:spTree>
    <p:extLst>
      <p:ext uri="{BB962C8B-B14F-4D97-AF65-F5344CB8AC3E}">
        <p14:creationId xmlns:p14="http://schemas.microsoft.com/office/powerpoint/2010/main" val="9101396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a:blip r:embed="rId3" cstate="print"/>
          <a:srcRect l="19374" t="4156" r="10001" b="2338"/>
          <a:stretch>
            <a:fillRect/>
          </a:stretch>
        </p:blipFill>
        <p:spPr bwMode="auto">
          <a:xfrm>
            <a:off x="76200" y="1066800"/>
            <a:ext cx="8991600" cy="5715000"/>
          </a:xfrm>
          <a:prstGeom prst="rect">
            <a:avLst/>
          </a:prstGeom>
          <a:noFill/>
          <a:ln w="9525">
            <a:noFill/>
            <a:miter lim="800000"/>
            <a:headEnd/>
            <a:tailEnd/>
          </a:ln>
          <a:effectLst/>
        </p:spPr>
      </p:pic>
      <p:sp>
        <p:nvSpPr>
          <p:cNvPr id="913411" name="Title 3"/>
          <p:cNvSpPr>
            <a:spLocks noGrp="1"/>
          </p:cNvSpPr>
          <p:nvPr>
            <p:ph type="title" idx="4294967295"/>
          </p:nvPr>
        </p:nvSpPr>
        <p:spPr>
          <a:xfrm>
            <a:off x="304800" y="0"/>
            <a:ext cx="7010400" cy="990600"/>
          </a:xfrm>
        </p:spPr>
        <p:txBody>
          <a:bodyPr/>
          <a:lstStyle/>
          <a:p>
            <a:r>
              <a:rPr lang="en-US" dirty="0" smtClean="0"/>
              <a:t>1000 Q1/Q3 Pairs – AB </a:t>
            </a:r>
            <a:r>
              <a:rPr lang="en-US" dirty="0" err="1" smtClean="0"/>
              <a:t>Sciex</a:t>
            </a:r>
            <a:r>
              <a:rPr lang="en-US" dirty="0" smtClean="0"/>
              <a:t> 4000 QTRAP</a:t>
            </a:r>
          </a:p>
        </p:txBody>
      </p:sp>
      <p:sp>
        <p:nvSpPr>
          <p:cNvPr id="913412" name="TextBox 4"/>
          <p:cNvSpPr txBox="1">
            <a:spLocks noChangeArrowheads="1"/>
          </p:cNvSpPr>
          <p:nvPr/>
        </p:nvSpPr>
        <p:spPr bwMode="auto">
          <a:xfrm>
            <a:off x="685800" y="1143000"/>
            <a:ext cx="2819400" cy="1200329"/>
          </a:xfrm>
          <a:prstGeom prst="rect">
            <a:avLst/>
          </a:prstGeom>
          <a:noFill/>
          <a:ln w="9525">
            <a:noFill/>
            <a:miter lim="800000"/>
            <a:headEnd/>
            <a:tailEnd/>
          </a:ln>
        </p:spPr>
        <p:txBody>
          <a:bodyPr wrap="square">
            <a:spAutoFit/>
          </a:bodyPr>
          <a:lstStyle/>
          <a:p>
            <a:pPr>
              <a:spcBef>
                <a:spcPct val="50000"/>
              </a:spcBef>
            </a:pPr>
            <a:r>
              <a:rPr lang="en-US" sz="1800" b="1" u="sng"/>
              <a:t>334 precursors:</a:t>
            </a:r>
          </a:p>
          <a:p>
            <a:pPr>
              <a:spcBef>
                <a:spcPct val="50000"/>
              </a:spcBef>
            </a:pPr>
            <a:r>
              <a:rPr lang="en-US" sz="1800" b="1"/>
              <a:t>108 peptides in 3 forms </a:t>
            </a:r>
          </a:p>
          <a:p>
            <a:pPr>
              <a:spcBef>
                <a:spcPct val="50000"/>
              </a:spcBef>
            </a:pPr>
            <a:r>
              <a:rPr lang="en-US" sz="1800" b="1"/>
              <a:t>10 control peptides</a:t>
            </a:r>
          </a:p>
        </p:txBody>
      </p:sp>
    </p:spTree>
    <p:extLst>
      <p:ext uri="{BB962C8B-B14F-4D97-AF65-F5344CB8AC3E}">
        <p14:creationId xmlns:p14="http://schemas.microsoft.com/office/powerpoint/2010/main" val="6975652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001000" cy="990600"/>
          </a:xfrm>
        </p:spPr>
        <p:txBody>
          <a:bodyPr/>
          <a:lstStyle/>
          <a:p>
            <a:r>
              <a:rPr lang="en-US" dirty="0" smtClean="0"/>
              <a:t>Gradient Optimization will Improve Sensitivity </a:t>
            </a:r>
            <a:br>
              <a:rPr lang="en-US" dirty="0" smtClean="0"/>
            </a:br>
            <a:r>
              <a:rPr lang="en-US" dirty="0" smtClean="0"/>
              <a:t>and Data Acquisition</a:t>
            </a:r>
            <a:endParaRPr lang="en-US" dirty="0"/>
          </a:p>
        </p:txBody>
      </p:sp>
      <p:pic>
        <p:nvPicPr>
          <p:cNvPr id="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066800"/>
            <a:ext cx="8991600" cy="55768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81482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95009" name="Group 33"/>
          <p:cNvGraphicFramePr>
            <a:graphicFrameLocks noGrp="1"/>
          </p:cNvGraphicFramePr>
          <p:nvPr/>
        </p:nvGraphicFramePr>
        <p:xfrm>
          <a:off x="457200" y="1524000"/>
          <a:ext cx="1617663" cy="4657662"/>
        </p:xfrm>
        <a:graphic>
          <a:graphicData uri="http://schemas.openxmlformats.org/drawingml/2006/table">
            <a:tbl>
              <a:tblPr/>
              <a:tblGrid>
                <a:gridCol w="1617663"/>
              </a:tblGrid>
              <a:tr h="731838">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(fmol/µL)</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250</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113</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51</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23</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10</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4.6</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2.0</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0.9</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0.42</a:t>
                      </a:r>
                    </a:p>
                  </a:txBody>
                  <a:tcPr marL="58199" marR="58199" marT="0" marB="0"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0.19</a:t>
                      </a:r>
                    </a:p>
                  </a:txBody>
                  <a:tcPr marL="58199" marR="58199" marT="0" marB="0"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0.09</a:t>
                      </a:r>
                    </a:p>
                  </a:txBody>
                  <a:tcPr marL="58199" marR="58199" marT="0" marB="0"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0.04</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0.017</a:t>
                      </a:r>
                    </a:p>
                  </a:txBody>
                  <a:tcPr marL="58199" marR="58199" marT="0" marB="0" anchor="b"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0.008</a:t>
                      </a:r>
                    </a:p>
                  </a:txBody>
                  <a:tcPr marL="58199" marR="58199" marT="0" marB="0"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0.004</a:t>
                      </a:r>
                    </a:p>
                  </a:txBody>
                  <a:tcPr marL="58199" marR="58199" marT="0" marB="0" horzOverflow="overflow">
                    <a:lnL>
                      <a:noFill/>
                    </a:lnL>
                    <a:lnR>
                      <a:noFill/>
                    </a:lnR>
                    <a:lnT>
                      <a:noFill/>
                    </a:lnT>
                    <a:lnB>
                      <a:noFill/>
                    </a:lnB>
                    <a:lnTlToBr>
                      <a:noFill/>
                    </a:lnTlToBr>
                    <a:lnBlToTr>
                      <a:noFill/>
                    </a:lnBlToTr>
                    <a:noFill/>
                  </a:tcPr>
                </a:tc>
              </a:tr>
              <a:tr h="2079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0.002</a:t>
                      </a:r>
                    </a:p>
                  </a:txBody>
                  <a:tcPr marL="58199" marR="58199" marT="0" marB="0" anchor="b" horzOverflow="overflow">
                    <a:lnL>
                      <a:noFill/>
                    </a:lnL>
                    <a:lnR>
                      <a:noFill/>
                    </a:lnR>
                    <a:lnT>
                      <a:noFill/>
                    </a:lnT>
                    <a:lnB>
                      <a:noFill/>
                    </a:lnB>
                    <a:lnTlToBr>
                      <a:noFill/>
                    </a:lnTlToBr>
                    <a:lnBlToTr>
                      <a:noFill/>
                    </a:lnBlToTr>
                    <a:noFill/>
                  </a:tcPr>
                </a:tc>
              </a:tr>
            </a:tbl>
          </a:graphicData>
        </a:graphic>
      </p:graphicFrame>
      <p:sp>
        <p:nvSpPr>
          <p:cNvPr id="894995" name="Title 1"/>
          <p:cNvSpPr>
            <a:spLocks noGrp="1"/>
          </p:cNvSpPr>
          <p:nvPr>
            <p:ph type="title"/>
          </p:nvPr>
        </p:nvSpPr>
        <p:spPr>
          <a:xfrm>
            <a:off x="304800" y="0"/>
            <a:ext cx="6934200" cy="990600"/>
          </a:xfrm>
        </p:spPr>
        <p:txBody>
          <a:bodyPr/>
          <a:lstStyle/>
          <a:p>
            <a:r>
              <a:rPr lang="en-US" smtClean="0"/>
              <a:t>LOD/LOQ Calculations: </a:t>
            </a:r>
            <a:br>
              <a:rPr lang="en-US" smtClean="0"/>
            </a:br>
            <a:r>
              <a:rPr lang="en-US" smtClean="0"/>
              <a:t>How Many Points in the Curve are Needed?</a:t>
            </a:r>
          </a:p>
        </p:txBody>
      </p:sp>
      <p:sp>
        <p:nvSpPr>
          <p:cNvPr id="894996" name="TextBox 4"/>
          <p:cNvSpPr txBox="1">
            <a:spLocks noChangeArrowheads="1"/>
          </p:cNvSpPr>
          <p:nvPr/>
        </p:nvSpPr>
        <p:spPr bwMode="auto">
          <a:xfrm>
            <a:off x="381000" y="1066800"/>
            <a:ext cx="8077200" cy="461963"/>
          </a:xfrm>
          <a:prstGeom prst="rect">
            <a:avLst/>
          </a:prstGeom>
          <a:noFill/>
          <a:ln w="9525">
            <a:noFill/>
            <a:miter lim="800000"/>
            <a:headEnd/>
            <a:tailEnd/>
          </a:ln>
        </p:spPr>
        <p:txBody>
          <a:bodyPr>
            <a:spAutoFit/>
          </a:bodyPr>
          <a:lstStyle/>
          <a:p>
            <a:pPr>
              <a:spcBef>
                <a:spcPct val="50000"/>
              </a:spcBef>
            </a:pPr>
            <a:r>
              <a:rPr lang="en-US"/>
              <a:t>What is the ideal concentration range?</a:t>
            </a:r>
          </a:p>
        </p:txBody>
      </p:sp>
      <p:sp>
        <p:nvSpPr>
          <p:cNvPr id="894997" name="TextBox 5"/>
          <p:cNvSpPr txBox="1">
            <a:spLocks noChangeArrowheads="1"/>
          </p:cNvSpPr>
          <p:nvPr/>
        </p:nvSpPr>
        <p:spPr bwMode="auto">
          <a:xfrm>
            <a:off x="1828800" y="1524000"/>
            <a:ext cx="5943600" cy="461963"/>
          </a:xfrm>
          <a:prstGeom prst="rect">
            <a:avLst/>
          </a:prstGeom>
          <a:noFill/>
          <a:ln w="9525">
            <a:noFill/>
            <a:miter lim="800000"/>
            <a:headEnd/>
            <a:tailEnd/>
          </a:ln>
        </p:spPr>
        <p:txBody>
          <a:bodyPr>
            <a:spAutoFit/>
          </a:bodyPr>
          <a:lstStyle/>
          <a:p>
            <a:pPr>
              <a:spcBef>
                <a:spcPct val="50000"/>
              </a:spcBef>
            </a:pPr>
            <a:r>
              <a:rPr lang="en-US" dirty="0"/>
              <a:t>LOD = </a:t>
            </a:r>
            <a:r>
              <a:rPr lang="en-US" dirty="0" err="1"/>
              <a:t>s</a:t>
            </a:r>
            <a:r>
              <a:rPr lang="en-US" baseline="-25000" dirty="0" err="1"/>
              <a:t>blank</a:t>
            </a:r>
            <a:r>
              <a:rPr lang="en-US" dirty="0"/>
              <a:t> + t</a:t>
            </a:r>
            <a:r>
              <a:rPr lang="en-US" baseline="-25000" dirty="0"/>
              <a:t>0.95</a:t>
            </a:r>
            <a:r>
              <a:rPr lang="en-US" dirty="0"/>
              <a:t> x (</a:t>
            </a:r>
            <a:r>
              <a:rPr lang="en-US" dirty="0" err="1">
                <a:latin typeface="Symbol" pitchFamily="18" charset="2"/>
              </a:rPr>
              <a:t>s</a:t>
            </a:r>
            <a:r>
              <a:rPr lang="en-US" baseline="-25000" dirty="0" err="1"/>
              <a:t>blank</a:t>
            </a:r>
            <a:r>
              <a:rPr lang="en-US" dirty="0"/>
              <a:t> + </a:t>
            </a:r>
            <a:r>
              <a:rPr lang="en-US" dirty="0">
                <a:latin typeface="Symbol" pitchFamily="18" charset="2"/>
              </a:rPr>
              <a:t>s</a:t>
            </a:r>
            <a:r>
              <a:rPr lang="en-US" baseline="-25000" dirty="0"/>
              <a:t>low</a:t>
            </a:r>
            <a:r>
              <a:rPr lang="en-US" dirty="0"/>
              <a:t>)/√n</a:t>
            </a:r>
          </a:p>
        </p:txBody>
      </p:sp>
      <p:cxnSp>
        <p:nvCxnSpPr>
          <p:cNvPr id="894998" name="Straight Connector 7"/>
          <p:cNvCxnSpPr>
            <a:cxnSpLocks noChangeShapeType="1"/>
          </p:cNvCxnSpPr>
          <p:nvPr/>
        </p:nvCxnSpPr>
        <p:spPr bwMode="auto">
          <a:xfrm>
            <a:off x="2895600" y="1663700"/>
            <a:ext cx="76200" cy="0"/>
          </a:xfrm>
          <a:prstGeom prst="line">
            <a:avLst/>
          </a:prstGeom>
          <a:noFill/>
          <a:ln w="15875" algn="ctr">
            <a:solidFill>
              <a:schemeClr val="tx1"/>
            </a:solidFill>
            <a:round/>
            <a:headEnd/>
            <a:tailEnd/>
          </a:ln>
        </p:spPr>
      </p:cxnSp>
      <p:sp>
        <p:nvSpPr>
          <p:cNvPr id="894999" name="TextBox 8"/>
          <p:cNvSpPr txBox="1">
            <a:spLocks noChangeArrowheads="1"/>
          </p:cNvSpPr>
          <p:nvPr/>
        </p:nvSpPr>
        <p:spPr bwMode="auto">
          <a:xfrm>
            <a:off x="76200" y="6443663"/>
            <a:ext cx="6019800" cy="338137"/>
          </a:xfrm>
          <a:prstGeom prst="rect">
            <a:avLst/>
          </a:prstGeom>
          <a:noFill/>
          <a:ln w="9525">
            <a:noFill/>
            <a:miter lim="800000"/>
            <a:headEnd/>
            <a:tailEnd/>
          </a:ln>
        </p:spPr>
        <p:txBody>
          <a:bodyPr>
            <a:spAutoFit/>
          </a:bodyPr>
          <a:lstStyle/>
          <a:p>
            <a:pPr>
              <a:spcBef>
                <a:spcPct val="50000"/>
              </a:spcBef>
            </a:pPr>
            <a:r>
              <a:rPr lang="en-US" sz="1600"/>
              <a:t>Keshishian et al, (2009) MCP</a:t>
            </a:r>
          </a:p>
        </p:txBody>
      </p:sp>
      <p:graphicFrame>
        <p:nvGraphicFramePr>
          <p:cNvPr id="10" name="Chart 9"/>
          <p:cNvGraphicFramePr/>
          <p:nvPr/>
        </p:nvGraphicFramePr>
        <p:xfrm>
          <a:off x="2133600" y="259080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p:cNvSpPr/>
          <p:nvPr/>
        </p:nvSpPr>
        <p:spPr>
          <a:xfrm>
            <a:off x="2362200" y="3733800"/>
            <a:ext cx="4267200" cy="990600"/>
          </a:xfrm>
          <a:prstGeom prst="rect">
            <a:avLst/>
          </a:prstGeom>
          <a:noFill/>
          <a:ln w="317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5002" name="TextBox 11"/>
          <p:cNvSpPr txBox="1">
            <a:spLocks noChangeArrowheads="1"/>
          </p:cNvSpPr>
          <p:nvPr/>
        </p:nvSpPr>
        <p:spPr bwMode="auto">
          <a:xfrm>
            <a:off x="76200" y="6172200"/>
            <a:ext cx="6019800" cy="338138"/>
          </a:xfrm>
          <a:prstGeom prst="rect">
            <a:avLst/>
          </a:prstGeom>
          <a:noFill/>
          <a:ln w="9525">
            <a:noFill/>
            <a:miter lim="800000"/>
            <a:headEnd/>
            <a:tailEnd/>
          </a:ln>
        </p:spPr>
        <p:txBody>
          <a:bodyPr>
            <a:spAutoFit/>
          </a:bodyPr>
          <a:lstStyle/>
          <a:p>
            <a:pPr>
              <a:spcBef>
                <a:spcPct val="50000"/>
              </a:spcBef>
            </a:pPr>
            <a:r>
              <a:rPr lang="en-US" sz="1600"/>
              <a:t>Linnet &amp; Kondratovich, (2004) Clin Chem</a:t>
            </a:r>
          </a:p>
        </p:txBody>
      </p:sp>
      <p:sp>
        <p:nvSpPr>
          <p:cNvPr id="13" name="Rectangle 12"/>
          <p:cNvSpPr/>
          <p:nvPr/>
        </p:nvSpPr>
        <p:spPr>
          <a:xfrm>
            <a:off x="2362200" y="4267200"/>
            <a:ext cx="4267200" cy="685800"/>
          </a:xfrm>
          <a:prstGeom prst="rect">
            <a:avLst/>
          </a:prstGeom>
          <a:noFill/>
          <a:ln w="31750">
            <a:solidFill>
              <a:srgbClr val="0099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5004" name="TextBox 13"/>
          <p:cNvSpPr txBox="1">
            <a:spLocks noChangeArrowheads="1"/>
          </p:cNvSpPr>
          <p:nvPr/>
        </p:nvSpPr>
        <p:spPr bwMode="auto">
          <a:xfrm>
            <a:off x="1752600" y="3733800"/>
            <a:ext cx="914400" cy="523875"/>
          </a:xfrm>
          <a:prstGeom prst="rect">
            <a:avLst/>
          </a:prstGeom>
          <a:noFill/>
          <a:ln w="9525">
            <a:noFill/>
            <a:miter lim="800000"/>
            <a:headEnd/>
            <a:tailEnd/>
          </a:ln>
        </p:spPr>
        <p:txBody>
          <a:bodyPr>
            <a:spAutoFit/>
          </a:bodyPr>
          <a:lstStyle/>
          <a:p>
            <a:pPr>
              <a:spcBef>
                <a:spcPct val="50000"/>
              </a:spcBef>
            </a:pPr>
            <a:r>
              <a:rPr lang="en-US" sz="1400" b="1">
                <a:solidFill>
                  <a:srgbClr val="FF0000"/>
                </a:solidFill>
              </a:rPr>
              <a:t>LOQ range</a:t>
            </a:r>
          </a:p>
        </p:txBody>
      </p:sp>
      <p:sp>
        <p:nvSpPr>
          <p:cNvPr id="895005" name="TextBox 14"/>
          <p:cNvSpPr txBox="1">
            <a:spLocks noChangeArrowheads="1"/>
          </p:cNvSpPr>
          <p:nvPr/>
        </p:nvSpPr>
        <p:spPr bwMode="auto">
          <a:xfrm>
            <a:off x="1739900" y="4343400"/>
            <a:ext cx="914400" cy="523875"/>
          </a:xfrm>
          <a:prstGeom prst="rect">
            <a:avLst/>
          </a:prstGeom>
          <a:noFill/>
          <a:ln w="9525">
            <a:noFill/>
            <a:miter lim="800000"/>
            <a:headEnd/>
            <a:tailEnd/>
          </a:ln>
        </p:spPr>
        <p:txBody>
          <a:bodyPr>
            <a:spAutoFit/>
          </a:bodyPr>
          <a:lstStyle/>
          <a:p>
            <a:pPr>
              <a:spcBef>
                <a:spcPct val="50000"/>
              </a:spcBef>
            </a:pPr>
            <a:r>
              <a:rPr lang="en-US" sz="1400" b="1">
                <a:solidFill>
                  <a:srgbClr val="009900"/>
                </a:solidFill>
              </a:rPr>
              <a:t>LOD</a:t>
            </a:r>
            <a:br>
              <a:rPr lang="en-US" sz="1400" b="1">
                <a:solidFill>
                  <a:srgbClr val="009900"/>
                </a:solidFill>
              </a:rPr>
            </a:br>
            <a:r>
              <a:rPr lang="en-US" sz="1400" b="1">
                <a:solidFill>
                  <a:srgbClr val="009900"/>
                </a:solidFill>
              </a:rPr>
              <a:t>range</a:t>
            </a:r>
          </a:p>
        </p:txBody>
      </p:sp>
      <p:sp>
        <p:nvSpPr>
          <p:cNvPr id="895006" name="TextBox 17"/>
          <p:cNvSpPr txBox="1">
            <a:spLocks noChangeArrowheads="1"/>
          </p:cNvSpPr>
          <p:nvPr/>
        </p:nvSpPr>
        <p:spPr bwMode="auto">
          <a:xfrm>
            <a:off x="1600200" y="3243263"/>
            <a:ext cx="1524000" cy="338137"/>
          </a:xfrm>
          <a:prstGeom prst="rect">
            <a:avLst/>
          </a:prstGeom>
          <a:noFill/>
          <a:ln w="9525">
            <a:noFill/>
            <a:miter lim="800000"/>
            <a:headEnd/>
            <a:tailEnd/>
          </a:ln>
        </p:spPr>
        <p:txBody>
          <a:bodyPr>
            <a:spAutoFit/>
          </a:bodyPr>
          <a:lstStyle/>
          <a:p>
            <a:pPr>
              <a:spcBef>
                <a:spcPct val="50000"/>
              </a:spcBef>
            </a:pPr>
            <a:r>
              <a:rPr lang="en-US" sz="1600"/>
              <a:t>Proposed:</a:t>
            </a:r>
          </a:p>
        </p:txBody>
      </p:sp>
      <p:sp>
        <p:nvSpPr>
          <p:cNvPr id="19" name="TextBox 18"/>
          <p:cNvSpPr txBox="1"/>
          <p:nvPr/>
        </p:nvSpPr>
        <p:spPr>
          <a:xfrm>
            <a:off x="4953000" y="5415171"/>
            <a:ext cx="4191000" cy="1061829"/>
          </a:xfrm>
          <a:prstGeom prst="rect">
            <a:avLst/>
          </a:prstGeom>
          <a:noFill/>
        </p:spPr>
        <p:txBody>
          <a:bodyPr wrap="square">
            <a:spAutoFit/>
          </a:bodyPr>
          <a:lstStyle/>
          <a:p>
            <a:pPr marL="168275" indent="-168275">
              <a:spcBef>
                <a:spcPct val="50000"/>
              </a:spcBef>
              <a:buFont typeface="Arial" pitchFamily="34" charset="0"/>
              <a:buChar char="•"/>
              <a:defRPr/>
            </a:pPr>
            <a:r>
              <a:rPr lang="en-US" sz="1800" dirty="0">
                <a:solidFill>
                  <a:schemeClr val="accent1">
                    <a:lumMod val="25000"/>
                  </a:schemeClr>
                </a:solidFill>
                <a:ea typeface="+mn-ea"/>
                <a:cs typeface="+mn-cs"/>
              </a:rPr>
              <a:t>Generate </a:t>
            </a:r>
            <a:r>
              <a:rPr lang="en-US" sz="1800">
                <a:solidFill>
                  <a:schemeClr val="accent1">
                    <a:lumMod val="25000"/>
                  </a:schemeClr>
                </a:solidFill>
                <a:ea typeface="+mn-ea"/>
                <a:cs typeface="+mn-cs"/>
              </a:rPr>
              <a:t>preliminary </a:t>
            </a:r>
            <a:r>
              <a:rPr lang="en-US" sz="1800" smtClean="0">
                <a:solidFill>
                  <a:schemeClr val="accent1">
                    <a:lumMod val="25000"/>
                  </a:schemeClr>
                </a:solidFill>
                <a:ea typeface="+mn-ea"/>
                <a:cs typeface="+mn-cs"/>
              </a:rPr>
              <a:t>curves (16 pts)</a:t>
            </a:r>
            <a:endParaRPr lang="en-US" sz="1800" dirty="0">
              <a:solidFill>
                <a:schemeClr val="accent1">
                  <a:lumMod val="25000"/>
                </a:schemeClr>
              </a:solidFill>
              <a:ea typeface="+mn-ea"/>
              <a:cs typeface="+mn-cs"/>
            </a:endParaRPr>
          </a:p>
          <a:p>
            <a:pPr marL="168275" indent="-168275">
              <a:spcBef>
                <a:spcPct val="50000"/>
              </a:spcBef>
              <a:buFont typeface="Arial" pitchFamily="34" charset="0"/>
              <a:buChar char="•"/>
              <a:defRPr/>
            </a:pPr>
            <a:r>
              <a:rPr lang="en-US" sz="1800" dirty="0">
                <a:solidFill>
                  <a:schemeClr val="accent1">
                    <a:lumMod val="25000"/>
                  </a:schemeClr>
                </a:solidFill>
                <a:ea typeface="+mn-ea"/>
                <a:cs typeface="+mn-cs"/>
              </a:rPr>
              <a:t>Pick a range </a:t>
            </a:r>
            <a:r>
              <a:rPr lang="en-US" sz="1800">
                <a:solidFill>
                  <a:schemeClr val="accent1">
                    <a:lumMod val="25000"/>
                  </a:schemeClr>
                </a:solidFill>
                <a:ea typeface="+mn-ea"/>
                <a:cs typeface="+mn-cs"/>
              </a:rPr>
              <a:t>and </a:t>
            </a:r>
            <a:r>
              <a:rPr lang="en-US" sz="1800" smtClean="0">
                <a:solidFill>
                  <a:schemeClr val="accent1">
                    <a:lumMod val="25000"/>
                  </a:schemeClr>
                </a:solidFill>
                <a:ea typeface="+mn-ea"/>
                <a:cs typeface="+mn-cs"/>
              </a:rPr>
              <a:t>number of points </a:t>
            </a:r>
            <a:r>
              <a:rPr lang="en-US" sz="1800" dirty="0">
                <a:solidFill>
                  <a:schemeClr val="accent1">
                    <a:lumMod val="25000"/>
                  </a:schemeClr>
                </a:solidFill>
                <a:ea typeface="+mn-ea"/>
                <a:cs typeface="+mn-cs"/>
              </a:rPr>
              <a:t>to cover most peptides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8593" name="Picture 62"/>
          <p:cNvPicPr>
            <a:picLocks noChangeAspect="1" noChangeArrowheads="1"/>
          </p:cNvPicPr>
          <p:nvPr/>
        </p:nvPicPr>
        <p:blipFill>
          <a:blip r:embed="rId3" cstate="print"/>
          <a:srcRect t="5263"/>
          <a:stretch>
            <a:fillRect/>
          </a:stretch>
        </p:blipFill>
        <p:spPr bwMode="auto">
          <a:xfrm>
            <a:off x="4876800" y="5257800"/>
            <a:ext cx="3124200" cy="1247775"/>
          </a:xfrm>
          <a:prstGeom prst="rect">
            <a:avLst/>
          </a:prstGeom>
          <a:noFill/>
          <a:ln w="9525">
            <a:noFill/>
            <a:miter lim="800000"/>
            <a:headEnd/>
            <a:tailEnd/>
          </a:ln>
        </p:spPr>
      </p:pic>
      <p:sp>
        <p:nvSpPr>
          <p:cNvPr id="878594" name="Text Box 26"/>
          <p:cNvSpPr txBox="1">
            <a:spLocks noChangeArrowheads="1"/>
          </p:cNvSpPr>
          <p:nvPr/>
        </p:nvSpPr>
        <p:spPr bwMode="auto">
          <a:xfrm>
            <a:off x="7031038" y="1997075"/>
            <a:ext cx="2036762" cy="517525"/>
          </a:xfrm>
          <a:prstGeom prst="rect">
            <a:avLst/>
          </a:prstGeom>
          <a:noFill/>
          <a:ln w="15875">
            <a:noFill/>
            <a:miter lim="800000"/>
            <a:headEnd/>
            <a:tailEnd/>
          </a:ln>
        </p:spPr>
        <p:txBody>
          <a:bodyPr lIns="0" rIns="0">
            <a:spAutoFit/>
          </a:bodyPr>
          <a:lstStyle/>
          <a:p>
            <a:r>
              <a:rPr lang="en-US" sz="1400" b="1">
                <a:solidFill>
                  <a:srgbClr val="FF0000"/>
                </a:solidFill>
              </a:rPr>
              <a:t>Endogenous </a:t>
            </a:r>
            <a:r>
              <a:rPr lang="en-US" sz="1400" b="1" baseline="30000">
                <a:solidFill>
                  <a:srgbClr val="FF0000"/>
                </a:solidFill>
              </a:rPr>
              <a:t>12</a:t>
            </a:r>
            <a:r>
              <a:rPr lang="en-US" sz="1400" b="1">
                <a:solidFill>
                  <a:srgbClr val="FF0000"/>
                </a:solidFill>
              </a:rPr>
              <a:t>C</a:t>
            </a:r>
          </a:p>
          <a:p>
            <a:r>
              <a:rPr lang="en-US" sz="1400" b="1">
                <a:solidFill>
                  <a:srgbClr val="FF0000"/>
                </a:solidFill>
              </a:rPr>
              <a:t>signature peptides</a:t>
            </a:r>
          </a:p>
        </p:txBody>
      </p:sp>
      <p:sp>
        <p:nvSpPr>
          <p:cNvPr id="878595" name="Text Box 27"/>
          <p:cNvSpPr txBox="1">
            <a:spLocks noChangeArrowheads="1"/>
          </p:cNvSpPr>
          <p:nvPr/>
        </p:nvSpPr>
        <p:spPr bwMode="auto">
          <a:xfrm>
            <a:off x="4343400" y="1341438"/>
            <a:ext cx="1736725" cy="517525"/>
          </a:xfrm>
          <a:prstGeom prst="rect">
            <a:avLst/>
          </a:prstGeom>
          <a:noFill/>
          <a:ln w="15875">
            <a:noFill/>
            <a:miter lim="800000"/>
            <a:headEnd/>
            <a:tailEnd/>
          </a:ln>
        </p:spPr>
        <p:txBody>
          <a:bodyPr lIns="0" rIns="0">
            <a:spAutoFit/>
          </a:bodyPr>
          <a:lstStyle/>
          <a:p>
            <a:pPr algn="ctr"/>
            <a:r>
              <a:rPr lang="en-US" sz="1400" b="1">
                <a:solidFill>
                  <a:srgbClr val="0033CC"/>
                </a:solidFill>
              </a:rPr>
              <a:t>Spike heavy (</a:t>
            </a:r>
            <a:r>
              <a:rPr lang="en-US" sz="1400" b="1" baseline="30000">
                <a:solidFill>
                  <a:srgbClr val="0033CC"/>
                </a:solidFill>
              </a:rPr>
              <a:t>13</a:t>
            </a:r>
            <a:r>
              <a:rPr lang="en-US" sz="1400" b="1">
                <a:solidFill>
                  <a:srgbClr val="0033CC"/>
                </a:solidFill>
              </a:rPr>
              <a:t>C</a:t>
            </a:r>
            <a:r>
              <a:rPr lang="en-US" sz="1400" b="1" baseline="-25000">
                <a:solidFill>
                  <a:srgbClr val="0033CC"/>
                </a:solidFill>
              </a:rPr>
              <a:t>6</a:t>
            </a:r>
            <a:r>
              <a:rPr lang="en-US" sz="1400" b="1">
                <a:solidFill>
                  <a:srgbClr val="0033CC"/>
                </a:solidFill>
              </a:rPr>
              <a:t>)-labeled peptides</a:t>
            </a:r>
          </a:p>
        </p:txBody>
      </p:sp>
      <p:grpSp>
        <p:nvGrpSpPr>
          <p:cNvPr id="878596" name="Group 28"/>
          <p:cNvGrpSpPr>
            <a:grpSpLocks/>
          </p:cNvGrpSpPr>
          <p:nvPr/>
        </p:nvGrpSpPr>
        <p:grpSpPr bwMode="auto">
          <a:xfrm>
            <a:off x="6421438" y="1884363"/>
            <a:ext cx="293687" cy="736600"/>
            <a:chOff x="4656" y="1056"/>
            <a:chExt cx="185" cy="464"/>
          </a:xfrm>
        </p:grpSpPr>
        <p:grpSp>
          <p:nvGrpSpPr>
            <p:cNvPr id="878618" name="Group 29"/>
            <p:cNvGrpSpPr>
              <a:grpSpLocks/>
            </p:cNvGrpSpPr>
            <p:nvPr/>
          </p:nvGrpSpPr>
          <p:grpSpPr bwMode="auto">
            <a:xfrm>
              <a:off x="4656" y="1056"/>
              <a:ext cx="185" cy="464"/>
              <a:chOff x="1000" y="827"/>
              <a:chExt cx="240" cy="482"/>
            </a:xfrm>
          </p:grpSpPr>
          <p:sp>
            <p:nvSpPr>
              <p:cNvPr id="878620" name="Oval 30"/>
              <p:cNvSpPr>
                <a:spLocks noChangeArrowheads="1"/>
              </p:cNvSpPr>
              <p:nvPr/>
            </p:nvSpPr>
            <p:spPr bwMode="auto">
              <a:xfrm>
                <a:off x="1065" y="1200"/>
                <a:ext cx="110" cy="109"/>
              </a:xfrm>
              <a:prstGeom prst="ellipse">
                <a:avLst/>
              </a:prstGeom>
              <a:solidFill>
                <a:srgbClr val="FFCC99"/>
              </a:solidFill>
              <a:ln w="25400">
                <a:solidFill>
                  <a:srgbClr val="003399"/>
                </a:solidFill>
                <a:round/>
                <a:headEnd/>
                <a:tailEnd/>
              </a:ln>
            </p:spPr>
            <p:txBody>
              <a:bodyPr wrap="none" anchor="ctr"/>
              <a:lstStyle/>
              <a:p>
                <a:pPr>
                  <a:spcBef>
                    <a:spcPct val="50000"/>
                  </a:spcBef>
                </a:pPr>
                <a:endParaRPr lang="en-US"/>
              </a:p>
            </p:txBody>
          </p:sp>
          <p:sp>
            <p:nvSpPr>
              <p:cNvPr id="878621" name="Line 31"/>
              <p:cNvSpPr>
                <a:spLocks noChangeShapeType="1"/>
              </p:cNvSpPr>
              <p:nvPr/>
            </p:nvSpPr>
            <p:spPr bwMode="auto">
              <a:xfrm>
                <a:off x="1000" y="1028"/>
                <a:ext cx="59" cy="243"/>
              </a:xfrm>
              <a:prstGeom prst="line">
                <a:avLst/>
              </a:prstGeom>
              <a:noFill/>
              <a:ln w="25400">
                <a:solidFill>
                  <a:srgbClr val="003399"/>
                </a:solidFill>
                <a:round/>
                <a:headEnd type="none" w="sm" len="sm"/>
                <a:tailEnd type="none" w="sm" len="sm"/>
              </a:ln>
            </p:spPr>
            <p:txBody>
              <a:bodyPr wrap="none" anchor="ctr"/>
              <a:lstStyle/>
              <a:p>
                <a:endParaRPr lang="en-US"/>
              </a:p>
            </p:txBody>
          </p:sp>
          <p:sp>
            <p:nvSpPr>
              <p:cNvPr id="878622" name="Line 32"/>
              <p:cNvSpPr>
                <a:spLocks noChangeShapeType="1"/>
              </p:cNvSpPr>
              <p:nvPr/>
            </p:nvSpPr>
            <p:spPr bwMode="auto">
              <a:xfrm flipH="1">
                <a:off x="1180" y="1028"/>
                <a:ext cx="59" cy="243"/>
              </a:xfrm>
              <a:prstGeom prst="line">
                <a:avLst/>
              </a:prstGeom>
              <a:noFill/>
              <a:ln w="25400">
                <a:solidFill>
                  <a:srgbClr val="003399"/>
                </a:solidFill>
                <a:round/>
                <a:headEnd type="none" w="sm" len="sm"/>
                <a:tailEnd type="none" w="sm" len="sm"/>
              </a:ln>
            </p:spPr>
            <p:txBody>
              <a:bodyPr wrap="none" anchor="ctr"/>
              <a:lstStyle/>
              <a:p>
                <a:endParaRPr lang="en-US"/>
              </a:p>
            </p:txBody>
          </p:sp>
          <p:sp>
            <p:nvSpPr>
              <p:cNvPr id="878623" name="Line 33"/>
              <p:cNvSpPr>
                <a:spLocks noChangeShapeType="1"/>
              </p:cNvSpPr>
              <p:nvPr/>
            </p:nvSpPr>
            <p:spPr bwMode="auto">
              <a:xfrm>
                <a:off x="1002" y="837"/>
                <a:ext cx="0" cy="192"/>
              </a:xfrm>
              <a:prstGeom prst="line">
                <a:avLst/>
              </a:prstGeom>
              <a:noFill/>
              <a:ln w="25400">
                <a:solidFill>
                  <a:srgbClr val="003399"/>
                </a:solidFill>
                <a:round/>
                <a:headEnd type="none" w="sm" len="sm"/>
                <a:tailEnd type="none" w="sm" len="sm"/>
              </a:ln>
            </p:spPr>
            <p:txBody>
              <a:bodyPr wrap="none" anchor="ctr"/>
              <a:lstStyle/>
              <a:p>
                <a:endParaRPr lang="en-US"/>
              </a:p>
            </p:txBody>
          </p:sp>
          <p:sp>
            <p:nvSpPr>
              <p:cNvPr id="878624" name="Line 34"/>
              <p:cNvSpPr>
                <a:spLocks noChangeShapeType="1"/>
              </p:cNvSpPr>
              <p:nvPr/>
            </p:nvSpPr>
            <p:spPr bwMode="auto">
              <a:xfrm>
                <a:off x="1240" y="837"/>
                <a:ext cx="0" cy="192"/>
              </a:xfrm>
              <a:prstGeom prst="line">
                <a:avLst/>
              </a:prstGeom>
              <a:noFill/>
              <a:ln w="25400">
                <a:solidFill>
                  <a:srgbClr val="003399"/>
                </a:solidFill>
                <a:round/>
                <a:headEnd type="none" w="sm" len="sm"/>
                <a:tailEnd type="none" w="sm" len="sm"/>
              </a:ln>
            </p:spPr>
            <p:txBody>
              <a:bodyPr wrap="none" anchor="ctr"/>
              <a:lstStyle/>
              <a:p>
                <a:endParaRPr lang="en-US"/>
              </a:p>
            </p:txBody>
          </p:sp>
          <p:sp>
            <p:nvSpPr>
              <p:cNvPr id="878625" name="Oval 35"/>
              <p:cNvSpPr>
                <a:spLocks noChangeArrowheads="1"/>
              </p:cNvSpPr>
              <p:nvPr/>
            </p:nvSpPr>
            <p:spPr bwMode="auto">
              <a:xfrm>
                <a:off x="1007" y="827"/>
                <a:ext cx="226" cy="47"/>
              </a:xfrm>
              <a:prstGeom prst="ellipse">
                <a:avLst/>
              </a:prstGeom>
              <a:noFill/>
              <a:ln w="25400">
                <a:solidFill>
                  <a:srgbClr val="003399"/>
                </a:solidFill>
                <a:round/>
                <a:headEnd/>
                <a:tailEnd/>
              </a:ln>
            </p:spPr>
            <p:txBody>
              <a:bodyPr wrap="none" anchor="ctr"/>
              <a:lstStyle/>
              <a:p>
                <a:pPr>
                  <a:spcBef>
                    <a:spcPct val="50000"/>
                  </a:spcBef>
                </a:pPr>
                <a:endParaRPr lang="en-US"/>
              </a:p>
            </p:txBody>
          </p:sp>
          <p:sp>
            <p:nvSpPr>
              <p:cNvPr id="878626" name="AutoShape 36"/>
              <p:cNvSpPr>
                <a:spLocks noChangeArrowheads="1"/>
              </p:cNvSpPr>
              <p:nvPr/>
            </p:nvSpPr>
            <p:spPr bwMode="auto">
              <a:xfrm rot="10800000" flipH="1" flipV="1">
                <a:off x="1029" y="1064"/>
                <a:ext cx="186" cy="205"/>
              </a:xfrm>
              <a:custGeom>
                <a:avLst/>
                <a:gdLst>
                  <a:gd name="T0" fmla="*/ 163 w 21600"/>
                  <a:gd name="T1" fmla="*/ 103 h 21600"/>
                  <a:gd name="T2" fmla="*/ 93 w 21600"/>
                  <a:gd name="T3" fmla="*/ 205 h 21600"/>
                  <a:gd name="T4" fmla="*/ 23 w 21600"/>
                  <a:gd name="T5" fmla="*/ 103 h 21600"/>
                  <a:gd name="T6" fmla="*/ 93 w 21600"/>
                  <a:gd name="T7" fmla="*/ 0 h 21600"/>
                  <a:gd name="T8" fmla="*/ 0 60000 65536"/>
                  <a:gd name="T9" fmla="*/ 0 60000 65536"/>
                  <a:gd name="T10" fmla="*/ 0 60000 65536"/>
                  <a:gd name="T11" fmla="*/ 0 60000 65536"/>
                  <a:gd name="T12" fmla="*/ 4529 w 21600"/>
                  <a:gd name="T13" fmla="*/ 4531 h 21600"/>
                  <a:gd name="T14" fmla="*/ 17071 w 21600"/>
                  <a:gd name="T15" fmla="*/ 1706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FFCC99"/>
              </a:solidFill>
              <a:ln w="25400">
                <a:solidFill>
                  <a:srgbClr val="FFFFFF"/>
                </a:solidFill>
                <a:miter lim="800000"/>
                <a:headEnd/>
                <a:tailEnd/>
              </a:ln>
            </p:spPr>
            <p:txBody>
              <a:bodyPr wrap="none" anchor="ctr"/>
              <a:lstStyle/>
              <a:p>
                <a:endParaRPr lang="en-US"/>
              </a:p>
            </p:txBody>
          </p:sp>
          <p:sp>
            <p:nvSpPr>
              <p:cNvPr id="878627" name="Oval 37"/>
              <p:cNvSpPr>
                <a:spLocks noChangeArrowheads="1"/>
              </p:cNvSpPr>
              <p:nvPr/>
            </p:nvSpPr>
            <p:spPr bwMode="auto">
              <a:xfrm>
                <a:off x="1029" y="1048"/>
                <a:ext cx="187" cy="25"/>
              </a:xfrm>
              <a:prstGeom prst="ellipse">
                <a:avLst/>
              </a:prstGeom>
              <a:solidFill>
                <a:srgbClr val="FFCC99"/>
              </a:solidFill>
              <a:ln w="12700">
                <a:solidFill>
                  <a:srgbClr val="003399"/>
                </a:solidFill>
                <a:round/>
                <a:headEnd/>
                <a:tailEnd/>
              </a:ln>
            </p:spPr>
            <p:txBody>
              <a:bodyPr wrap="none" anchor="ctr"/>
              <a:lstStyle/>
              <a:p>
                <a:pPr>
                  <a:spcBef>
                    <a:spcPct val="50000"/>
                  </a:spcBef>
                </a:pPr>
                <a:endParaRPr lang="en-US"/>
              </a:p>
            </p:txBody>
          </p:sp>
          <p:sp>
            <p:nvSpPr>
              <p:cNvPr id="878628" name="Oval 38"/>
              <p:cNvSpPr>
                <a:spLocks noChangeArrowheads="1"/>
              </p:cNvSpPr>
              <p:nvPr/>
            </p:nvSpPr>
            <p:spPr bwMode="auto">
              <a:xfrm>
                <a:off x="1085" y="1224"/>
                <a:ext cx="76" cy="70"/>
              </a:xfrm>
              <a:prstGeom prst="ellipse">
                <a:avLst/>
              </a:prstGeom>
              <a:solidFill>
                <a:srgbClr val="FFCC99"/>
              </a:solidFill>
              <a:ln w="12700">
                <a:solidFill>
                  <a:srgbClr val="FFCC99"/>
                </a:solidFill>
                <a:round/>
                <a:headEnd/>
                <a:tailEnd/>
              </a:ln>
            </p:spPr>
            <p:txBody>
              <a:bodyPr wrap="none" anchor="ctr"/>
              <a:lstStyle/>
              <a:p>
                <a:pPr>
                  <a:spcBef>
                    <a:spcPct val="50000"/>
                  </a:spcBef>
                </a:pPr>
                <a:endParaRPr lang="en-US"/>
              </a:p>
            </p:txBody>
          </p:sp>
        </p:grpSp>
        <p:sp>
          <p:nvSpPr>
            <p:cNvPr id="878619" name="Oval 39"/>
            <p:cNvSpPr>
              <a:spLocks noChangeArrowheads="1"/>
            </p:cNvSpPr>
            <p:nvPr/>
          </p:nvSpPr>
          <p:spPr bwMode="auto">
            <a:xfrm>
              <a:off x="4731" y="1397"/>
              <a:ext cx="27" cy="27"/>
            </a:xfrm>
            <a:prstGeom prst="ellipse">
              <a:avLst/>
            </a:prstGeom>
            <a:solidFill>
              <a:srgbClr val="FF0000"/>
            </a:solidFill>
            <a:ln w="9525">
              <a:noFill/>
              <a:round/>
              <a:headEnd/>
              <a:tailEnd/>
            </a:ln>
          </p:spPr>
          <p:txBody>
            <a:bodyPr wrap="none" anchor="ctr"/>
            <a:lstStyle/>
            <a:p>
              <a:pPr>
                <a:spcBef>
                  <a:spcPct val="50000"/>
                </a:spcBef>
              </a:pPr>
              <a:endParaRPr lang="en-US"/>
            </a:p>
          </p:txBody>
        </p:sp>
      </p:grpSp>
      <p:sp>
        <p:nvSpPr>
          <p:cNvPr id="878597" name="Line 40"/>
          <p:cNvSpPr>
            <a:spLocks noChangeShapeType="1"/>
          </p:cNvSpPr>
          <p:nvPr/>
        </p:nvSpPr>
        <p:spPr bwMode="auto">
          <a:xfrm>
            <a:off x="2124075" y="1570038"/>
            <a:ext cx="0" cy="457200"/>
          </a:xfrm>
          <a:prstGeom prst="line">
            <a:avLst/>
          </a:prstGeom>
          <a:noFill/>
          <a:ln w="25400">
            <a:solidFill>
              <a:schemeClr val="tx1"/>
            </a:solidFill>
            <a:round/>
            <a:headEnd/>
            <a:tailEnd type="triangle" w="med" len="med"/>
          </a:ln>
        </p:spPr>
        <p:txBody>
          <a:bodyPr/>
          <a:lstStyle/>
          <a:p>
            <a:endParaRPr lang="en-US"/>
          </a:p>
        </p:txBody>
      </p:sp>
      <p:sp>
        <p:nvSpPr>
          <p:cNvPr id="878598" name="Text Box 41"/>
          <p:cNvSpPr txBox="1">
            <a:spLocks noChangeArrowheads="1"/>
          </p:cNvSpPr>
          <p:nvPr/>
        </p:nvSpPr>
        <p:spPr bwMode="auto">
          <a:xfrm>
            <a:off x="762000" y="2027238"/>
            <a:ext cx="2743200" cy="533400"/>
          </a:xfrm>
          <a:prstGeom prst="rect">
            <a:avLst/>
          </a:prstGeom>
          <a:gradFill rotWithShape="1">
            <a:gsLst>
              <a:gs pos="0">
                <a:srgbClr val="FFCC99"/>
              </a:gs>
              <a:gs pos="50000">
                <a:srgbClr val="FFFFFF"/>
              </a:gs>
              <a:gs pos="100000">
                <a:srgbClr val="FFCC99"/>
              </a:gs>
            </a:gsLst>
            <a:lin ang="5400000" scaled="1"/>
          </a:gradFill>
          <a:ln w="15875">
            <a:solidFill>
              <a:srgbClr val="4D4D4D"/>
            </a:solidFill>
            <a:miter lim="800000"/>
            <a:headEnd/>
            <a:tailEnd/>
          </a:ln>
        </p:spPr>
        <p:txBody>
          <a:bodyPr lIns="0" rIns="0">
            <a:spAutoFit/>
          </a:bodyPr>
          <a:lstStyle/>
          <a:p>
            <a:pPr algn="ctr"/>
            <a:r>
              <a:rPr lang="en-US" sz="1400" b="1">
                <a:solidFill>
                  <a:srgbClr val="111111"/>
                </a:solidFill>
              </a:rPr>
              <a:t>Define “Signature peptides” </a:t>
            </a:r>
          </a:p>
          <a:p>
            <a:pPr algn="ctr"/>
            <a:r>
              <a:rPr lang="en-US" sz="1400" b="1">
                <a:solidFill>
                  <a:srgbClr val="111111"/>
                </a:solidFill>
              </a:rPr>
              <a:t>for candidate biomarkers</a:t>
            </a:r>
            <a:endParaRPr lang="en-US" sz="1400" b="1" i="1">
              <a:solidFill>
                <a:srgbClr val="111111"/>
              </a:solidFill>
            </a:endParaRPr>
          </a:p>
        </p:txBody>
      </p:sp>
      <p:sp>
        <p:nvSpPr>
          <p:cNvPr id="878599" name="Text Box 42"/>
          <p:cNvSpPr txBox="1">
            <a:spLocks noChangeArrowheads="1"/>
          </p:cNvSpPr>
          <p:nvPr/>
        </p:nvSpPr>
        <p:spPr bwMode="auto">
          <a:xfrm>
            <a:off x="762000" y="3094038"/>
            <a:ext cx="2713038" cy="746125"/>
          </a:xfrm>
          <a:prstGeom prst="rect">
            <a:avLst/>
          </a:prstGeom>
          <a:gradFill rotWithShape="1">
            <a:gsLst>
              <a:gs pos="0">
                <a:srgbClr val="FFCC99"/>
              </a:gs>
              <a:gs pos="50000">
                <a:srgbClr val="FFFFFF"/>
              </a:gs>
              <a:gs pos="100000">
                <a:srgbClr val="FFCC99"/>
              </a:gs>
            </a:gsLst>
            <a:lin ang="5400000" scaled="1"/>
          </a:gradFill>
          <a:ln w="15875">
            <a:solidFill>
              <a:srgbClr val="4D4D4D"/>
            </a:solidFill>
            <a:miter lim="800000"/>
            <a:headEnd/>
            <a:tailEnd/>
          </a:ln>
        </p:spPr>
        <p:txBody>
          <a:bodyPr lIns="0" rIns="0">
            <a:spAutoFit/>
          </a:bodyPr>
          <a:lstStyle/>
          <a:p>
            <a:pPr algn="ctr"/>
            <a:r>
              <a:rPr lang="en-US" sz="1400" b="1" dirty="0">
                <a:solidFill>
                  <a:srgbClr val="111111"/>
                </a:solidFill>
              </a:rPr>
              <a:t>Synthesize </a:t>
            </a:r>
            <a:r>
              <a:rPr lang="en-US" sz="1400" b="1" baseline="30000" dirty="0" smtClean="0">
                <a:solidFill>
                  <a:srgbClr val="003399"/>
                </a:solidFill>
              </a:rPr>
              <a:t>13</a:t>
            </a:r>
            <a:r>
              <a:rPr lang="en-US" sz="1400" b="1" dirty="0" smtClean="0">
                <a:solidFill>
                  <a:srgbClr val="003399"/>
                </a:solidFill>
              </a:rPr>
              <a:t>C/</a:t>
            </a:r>
            <a:r>
              <a:rPr lang="en-US" sz="1400" b="1" baseline="30000" dirty="0" smtClean="0">
                <a:solidFill>
                  <a:srgbClr val="003399"/>
                </a:solidFill>
              </a:rPr>
              <a:t>15</a:t>
            </a:r>
            <a:r>
              <a:rPr lang="en-US" sz="1400" b="1" dirty="0" smtClean="0">
                <a:solidFill>
                  <a:srgbClr val="003399"/>
                </a:solidFill>
              </a:rPr>
              <a:t>N-labeled </a:t>
            </a:r>
            <a:r>
              <a:rPr lang="en-US" sz="1400" b="1" dirty="0">
                <a:solidFill>
                  <a:srgbClr val="003399"/>
                </a:solidFill>
              </a:rPr>
              <a:t>versions of signature peptides</a:t>
            </a:r>
            <a:r>
              <a:rPr lang="en-US" sz="1400" b="1" dirty="0">
                <a:solidFill>
                  <a:srgbClr val="111111"/>
                </a:solidFill>
              </a:rPr>
              <a:t> for use as internal standards </a:t>
            </a:r>
          </a:p>
        </p:txBody>
      </p:sp>
      <p:sp>
        <p:nvSpPr>
          <p:cNvPr id="878600" name="Line 43"/>
          <p:cNvSpPr>
            <a:spLocks noChangeShapeType="1"/>
          </p:cNvSpPr>
          <p:nvPr/>
        </p:nvSpPr>
        <p:spPr bwMode="auto">
          <a:xfrm>
            <a:off x="2124075" y="2560638"/>
            <a:ext cx="0" cy="533400"/>
          </a:xfrm>
          <a:prstGeom prst="line">
            <a:avLst/>
          </a:prstGeom>
          <a:noFill/>
          <a:ln w="25400">
            <a:solidFill>
              <a:schemeClr val="tx1"/>
            </a:solidFill>
            <a:round/>
            <a:headEnd/>
            <a:tailEnd type="triangle" w="med" len="med"/>
          </a:ln>
        </p:spPr>
        <p:txBody>
          <a:bodyPr/>
          <a:lstStyle/>
          <a:p>
            <a:endParaRPr lang="en-US"/>
          </a:p>
        </p:txBody>
      </p:sp>
      <p:sp>
        <p:nvSpPr>
          <p:cNvPr id="6188" name="Text Box 44"/>
          <p:cNvSpPr txBox="1">
            <a:spLocks noChangeArrowheads="1"/>
          </p:cNvSpPr>
          <p:nvPr/>
        </p:nvSpPr>
        <p:spPr bwMode="auto">
          <a:xfrm>
            <a:off x="731838" y="1036638"/>
            <a:ext cx="2735262" cy="533400"/>
          </a:xfrm>
          <a:prstGeom prst="rect">
            <a:avLst/>
          </a:prstGeom>
          <a:gradFill rotWithShape="1">
            <a:gsLst>
              <a:gs pos="0">
                <a:srgbClr val="FFCC99"/>
              </a:gs>
              <a:gs pos="50000">
                <a:schemeClr val="bg1"/>
              </a:gs>
              <a:gs pos="100000">
                <a:srgbClr val="FFCC99"/>
              </a:gs>
            </a:gsLst>
            <a:lin ang="5400000" scaled="1"/>
          </a:gradFill>
          <a:ln w="15875">
            <a:solidFill>
              <a:srgbClr val="4D4D4D"/>
            </a:solidFill>
            <a:miter lim="800000"/>
            <a:headEnd/>
            <a:tailEnd/>
          </a:ln>
          <a:effectLst/>
        </p:spPr>
        <p:txBody>
          <a:bodyPr lIns="0" rIns="0">
            <a:spAutoFit/>
          </a:bodyPr>
          <a:lstStyle/>
          <a:p>
            <a:pPr algn="ctr">
              <a:defRPr/>
            </a:pPr>
            <a:r>
              <a:rPr lang="en-US" sz="1400" b="1" dirty="0">
                <a:solidFill>
                  <a:srgbClr val="111111"/>
                </a:solidFill>
                <a:ea typeface="+mn-ea"/>
                <a:cs typeface="+mn-cs"/>
              </a:rPr>
              <a:t>Candidate Protein </a:t>
            </a:r>
          </a:p>
          <a:p>
            <a:pPr algn="ctr">
              <a:defRPr/>
            </a:pPr>
            <a:r>
              <a:rPr lang="en-US" sz="1400" b="1" dirty="0">
                <a:solidFill>
                  <a:srgbClr val="111111"/>
                </a:solidFill>
                <a:ea typeface="+mn-ea"/>
                <a:cs typeface="+mn-cs"/>
              </a:rPr>
              <a:t>Biomarkers</a:t>
            </a:r>
          </a:p>
        </p:txBody>
      </p:sp>
      <p:cxnSp>
        <p:nvCxnSpPr>
          <p:cNvPr id="878602" name="AutoShape 45"/>
          <p:cNvCxnSpPr>
            <a:cxnSpLocks noChangeShapeType="1"/>
            <a:stCxn id="878599" idx="3"/>
            <a:endCxn id="878595" idx="1"/>
          </p:cNvCxnSpPr>
          <p:nvPr/>
        </p:nvCxnSpPr>
        <p:spPr bwMode="auto">
          <a:xfrm flipV="1">
            <a:off x="3475038" y="1600200"/>
            <a:ext cx="868362" cy="1866900"/>
          </a:xfrm>
          <a:prstGeom prst="bentConnector3">
            <a:avLst>
              <a:gd name="adj1" fmla="val 50000"/>
            </a:avLst>
          </a:prstGeom>
          <a:noFill/>
          <a:ln w="25400">
            <a:solidFill>
              <a:schemeClr val="tx1"/>
            </a:solidFill>
            <a:miter lim="800000"/>
            <a:headEnd/>
            <a:tailEnd type="triangle" w="med" len="med"/>
          </a:ln>
        </p:spPr>
      </p:cxnSp>
      <p:pic>
        <p:nvPicPr>
          <p:cNvPr id="878603" name="Picture 46" descr="Triple quad for Nat BT"/>
          <p:cNvPicPr>
            <a:picLocks noChangeAspect="1" noChangeArrowheads="1"/>
          </p:cNvPicPr>
          <p:nvPr/>
        </p:nvPicPr>
        <p:blipFill>
          <a:blip r:embed="rId4" cstate="print"/>
          <a:srcRect/>
          <a:stretch>
            <a:fillRect/>
          </a:stretch>
        </p:blipFill>
        <p:spPr bwMode="auto">
          <a:xfrm>
            <a:off x="4191000" y="3124200"/>
            <a:ext cx="4530725" cy="1444625"/>
          </a:xfrm>
          <a:prstGeom prst="rect">
            <a:avLst/>
          </a:prstGeom>
          <a:noFill/>
          <a:ln w="9525">
            <a:noFill/>
            <a:miter lim="800000"/>
            <a:headEnd/>
            <a:tailEnd/>
          </a:ln>
        </p:spPr>
      </p:pic>
      <p:sp>
        <p:nvSpPr>
          <p:cNvPr id="878604" name="Rectangle 47"/>
          <p:cNvSpPr>
            <a:spLocks noChangeArrowheads="1"/>
          </p:cNvSpPr>
          <p:nvPr/>
        </p:nvSpPr>
        <p:spPr bwMode="auto">
          <a:xfrm>
            <a:off x="228599" y="152400"/>
            <a:ext cx="8493125" cy="609600"/>
          </a:xfrm>
          <a:prstGeom prst="rect">
            <a:avLst/>
          </a:prstGeom>
          <a:noFill/>
          <a:ln w="9525">
            <a:noFill/>
            <a:miter lim="800000"/>
            <a:headEnd/>
            <a:tailEnd/>
          </a:ln>
        </p:spPr>
        <p:txBody>
          <a:bodyPr anchor="ctr"/>
          <a:lstStyle/>
          <a:p>
            <a:pPr eaLnBrk="0" hangingPunct="0"/>
            <a:r>
              <a:rPr lang="en-US" b="1" dirty="0">
                <a:solidFill>
                  <a:schemeClr val="bg1"/>
                </a:solidFill>
              </a:rPr>
              <a:t>Is SID-MRM-MS Technology Reproducible, </a:t>
            </a:r>
            <a:r>
              <a:rPr lang="en-US" b="1" dirty="0" smtClean="0">
                <a:solidFill>
                  <a:schemeClr val="bg1"/>
                </a:solidFill>
              </a:rPr>
              <a:t>Transferrable, </a:t>
            </a:r>
            <a:r>
              <a:rPr lang="en-US" b="1" dirty="0">
                <a:solidFill>
                  <a:schemeClr val="bg1"/>
                </a:solidFill>
              </a:rPr>
              <a:t>and </a:t>
            </a:r>
            <a:r>
              <a:rPr lang="en-US" b="1" dirty="0" smtClean="0">
                <a:solidFill>
                  <a:schemeClr val="bg1"/>
                </a:solidFill>
              </a:rPr>
              <a:t>Sensitive? </a:t>
            </a:r>
            <a:r>
              <a:rPr lang="en-US" b="1" dirty="0">
                <a:solidFill>
                  <a:schemeClr val="bg1"/>
                </a:solidFill>
              </a:rPr>
              <a:t>Yes</a:t>
            </a:r>
            <a:r>
              <a:rPr lang="en-US" b="1" dirty="0" smtClean="0">
                <a:solidFill>
                  <a:schemeClr val="bg1"/>
                </a:solidFill>
              </a:rPr>
              <a:t>! </a:t>
            </a:r>
            <a:endParaRPr lang="en-US" sz="2800" b="1" dirty="0">
              <a:solidFill>
                <a:schemeClr val="bg1"/>
              </a:solidFill>
            </a:endParaRPr>
          </a:p>
        </p:txBody>
      </p:sp>
      <p:sp>
        <p:nvSpPr>
          <p:cNvPr id="878605" name="Line 48"/>
          <p:cNvSpPr>
            <a:spLocks noChangeShapeType="1"/>
          </p:cNvSpPr>
          <p:nvPr/>
        </p:nvSpPr>
        <p:spPr bwMode="auto">
          <a:xfrm>
            <a:off x="6096000" y="1905000"/>
            <a:ext cx="304800" cy="152400"/>
          </a:xfrm>
          <a:prstGeom prst="line">
            <a:avLst/>
          </a:prstGeom>
          <a:noFill/>
          <a:ln w="25400">
            <a:solidFill>
              <a:schemeClr val="tx1"/>
            </a:solidFill>
            <a:round/>
            <a:headEnd/>
            <a:tailEnd type="triangle" w="med" len="med"/>
          </a:ln>
        </p:spPr>
        <p:txBody>
          <a:bodyPr/>
          <a:lstStyle/>
          <a:p>
            <a:endParaRPr lang="en-US"/>
          </a:p>
        </p:txBody>
      </p:sp>
      <p:sp>
        <p:nvSpPr>
          <p:cNvPr id="878606" name="Line 49"/>
          <p:cNvSpPr>
            <a:spLocks noChangeShapeType="1"/>
          </p:cNvSpPr>
          <p:nvPr/>
        </p:nvSpPr>
        <p:spPr bwMode="auto">
          <a:xfrm>
            <a:off x="6553200" y="2743200"/>
            <a:ext cx="0" cy="457200"/>
          </a:xfrm>
          <a:prstGeom prst="line">
            <a:avLst/>
          </a:prstGeom>
          <a:noFill/>
          <a:ln w="25400">
            <a:solidFill>
              <a:schemeClr val="tx1"/>
            </a:solidFill>
            <a:round/>
            <a:headEnd/>
            <a:tailEnd type="triangle" w="med" len="med"/>
          </a:ln>
        </p:spPr>
        <p:txBody>
          <a:bodyPr/>
          <a:lstStyle/>
          <a:p>
            <a:endParaRPr lang="en-US"/>
          </a:p>
        </p:txBody>
      </p:sp>
      <p:sp>
        <p:nvSpPr>
          <p:cNvPr id="878607" name="Text Box 50"/>
          <p:cNvSpPr txBox="1">
            <a:spLocks noChangeArrowheads="1"/>
          </p:cNvSpPr>
          <p:nvPr/>
        </p:nvSpPr>
        <p:spPr bwMode="auto">
          <a:xfrm>
            <a:off x="6705600" y="2819400"/>
            <a:ext cx="1066800" cy="304800"/>
          </a:xfrm>
          <a:prstGeom prst="rect">
            <a:avLst/>
          </a:prstGeom>
          <a:noFill/>
          <a:ln w="9525" algn="ctr">
            <a:noFill/>
            <a:miter lim="800000"/>
            <a:headEnd/>
            <a:tailEnd/>
          </a:ln>
        </p:spPr>
        <p:txBody>
          <a:bodyPr>
            <a:spAutoFit/>
          </a:bodyPr>
          <a:lstStyle/>
          <a:p>
            <a:r>
              <a:rPr lang="en-US" sz="1400" b="1"/>
              <a:t>MRM-MS </a:t>
            </a:r>
          </a:p>
        </p:txBody>
      </p:sp>
      <p:sp>
        <p:nvSpPr>
          <p:cNvPr id="878608" name="Line 51"/>
          <p:cNvSpPr>
            <a:spLocks noChangeShapeType="1"/>
          </p:cNvSpPr>
          <p:nvPr/>
        </p:nvSpPr>
        <p:spPr bwMode="auto">
          <a:xfrm flipH="1">
            <a:off x="6629400" y="2297113"/>
            <a:ext cx="381000" cy="141287"/>
          </a:xfrm>
          <a:prstGeom prst="line">
            <a:avLst/>
          </a:prstGeom>
          <a:noFill/>
          <a:ln w="19050">
            <a:solidFill>
              <a:schemeClr val="tx1"/>
            </a:solidFill>
            <a:round/>
            <a:headEnd/>
            <a:tailEnd type="triangle" w="med" len="med"/>
          </a:ln>
        </p:spPr>
        <p:txBody>
          <a:bodyPr/>
          <a:lstStyle/>
          <a:p>
            <a:endParaRPr lang="en-US"/>
          </a:p>
        </p:txBody>
      </p:sp>
      <p:sp>
        <p:nvSpPr>
          <p:cNvPr id="6196" name="Text Box 52"/>
          <p:cNvSpPr txBox="1">
            <a:spLocks noChangeArrowheads="1"/>
          </p:cNvSpPr>
          <p:nvPr/>
        </p:nvSpPr>
        <p:spPr bwMode="auto">
          <a:xfrm>
            <a:off x="228600" y="3962400"/>
            <a:ext cx="4114800" cy="1163638"/>
          </a:xfrm>
          <a:prstGeom prst="rect">
            <a:avLst/>
          </a:prstGeom>
          <a:solidFill>
            <a:srgbClr val="CCECFF"/>
          </a:solidFill>
          <a:ln w="9525">
            <a:solidFill>
              <a:srgbClr val="990000"/>
            </a:solidFill>
            <a:miter lim="800000"/>
            <a:headEnd/>
            <a:tailEnd/>
          </a:ln>
          <a:effectLst>
            <a:outerShdw dist="35921" dir="2700000" algn="ctr" rotWithShape="0">
              <a:schemeClr val="bg2"/>
            </a:outerShdw>
          </a:effectLst>
        </p:spPr>
        <p:txBody>
          <a:bodyPr>
            <a:spAutoFit/>
          </a:bodyPr>
          <a:lstStyle/>
          <a:p>
            <a:pPr marL="171450" indent="-171450">
              <a:spcAft>
                <a:spcPct val="35000"/>
              </a:spcAft>
              <a:buFontTx/>
              <a:buChar char="•"/>
              <a:defRPr/>
            </a:pPr>
            <a:r>
              <a:rPr lang="en-US" sz="1600" dirty="0">
                <a:ea typeface="+mn-ea"/>
                <a:cs typeface="+mn-cs"/>
              </a:rPr>
              <a:t>Observed ratio gives precise, relative quantitation across samples</a:t>
            </a:r>
          </a:p>
          <a:p>
            <a:pPr marL="171450" indent="-171450">
              <a:spcAft>
                <a:spcPct val="35000"/>
              </a:spcAft>
              <a:buFontTx/>
              <a:buChar char="•"/>
              <a:defRPr/>
            </a:pPr>
            <a:r>
              <a:rPr lang="en-US" sz="1600" dirty="0">
                <a:ea typeface="+mn-ea"/>
                <a:cs typeface="+mn-cs"/>
              </a:rPr>
              <a:t>10’s to 100’s peptides can be simultaneously quantified</a:t>
            </a:r>
          </a:p>
        </p:txBody>
      </p:sp>
      <p:sp>
        <p:nvSpPr>
          <p:cNvPr id="878610" name="Text Box 54"/>
          <p:cNvSpPr txBox="1">
            <a:spLocks noChangeArrowheads="1"/>
          </p:cNvSpPr>
          <p:nvPr/>
        </p:nvSpPr>
        <p:spPr bwMode="auto">
          <a:xfrm>
            <a:off x="6553200" y="4587875"/>
            <a:ext cx="2438400" cy="517525"/>
          </a:xfrm>
          <a:prstGeom prst="rect">
            <a:avLst/>
          </a:prstGeom>
          <a:noFill/>
          <a:ln w="9525" algn="ctr">
            <a:noFill/>
            <a:miter lim="800000"/>
            <a:headEnd/>
            <a:tailEnd/>
          </a:ln>
        </p:spPr>
        <p:txBody>
          <a:bodyPr>
            <a:spAutoFit/>
          </a:bodyPr>
          <a:lstStyle/>
          <a:p>
            <a:r>
              <a:rPr lang="en-US" sz="1400" b="1"/>
              <a:t>Ratio </a:t>
            </a:r>
            <a:r>
              <a:rPr lang="en-US" sz="1400" b="1" baseline="30000"/>
              <a:t>13</a:t>
            </a:r>
            <a:r>
              <a:rPr lang="en-US" sz="1400" b="1"/>
              <a:t>C-peptide to </a:t>
            </a:r>
            <a:r>
              <a:rPr lang="en-US" sz="1400" b="1" baseline="30000"/>
              <a:t>12</a:t>
            </a:r>
            <a:r>
              <a:rPr lang="en-US" sz="1400" b="1"/>
              <a:t>C-peptide by SID-MRM-MS  </a:t>
            </a:r>
          </a:p>
        </p:txBody>
      </p:sp>
      <p:sp>
        <p:nvSpPr>
          <p:cNvPr id="878611" name="Line 55"/>
          <p:cNvSpPr>
            <a:spLocks noChangeShapeType="1"/>
          </p:cNvSpPr>
          <p:nvPr/>
        </p:nvSpPr>
        <p:spPr bwMode="auto">
          <a:xfrm>
            <a:off x="6400800" y="4648200"/>
            <a:ext cx="0" cy="457200"/>
          </a:xfrm>
          <a:prstGeom prst="line">
            <a:avLst/>
          </a:prstGeom>
          <a:noFill/>
          <a:ln w="25400">
            <a:solidFill>
              <a:schemeClr val="tx1"/>
            </a:solidFill>
            <a:round/>
            <a:headEnd/>
            <a:tailEnd type="triangle" w="med" len="med"/>
          </a:ln>
        </p:spPr>
        <p:txBody>
          <a:bodyPr/>
          <a:lstStyle/>
          <a:p>
            <a:endParaRPr lang="en-US"/>
          </a:p>
        </p:txBody>
      </p:sp>
      <p:sp>
        <p:nvSpPr>
          <p:cNvPr id="878612" name="Text Box 57"/>
          <p:cNvSpPr txBox="1">
            <a:spLocks noChangeArrowheads="1"/>
          </p:cNvSpPr>
          <p:nvPr/>
        </p:nvSpPr>
        <p:spPr bwMode="auto">
          <a:xfrm>
            <a:off x="6705600" y="5638800"/>
            <a:ext cx="2362200" cy="304800"/>
          </a:xfrm>
          <a:prstGeom prst="rect">
            <a:avLst/>
          </a:prstGeom>
          <a:noFill/>
          <a:ln w="15875">
            <a:noFill/>
            <a:miter lim="800000"/>
            <a:headEnd/>
            <a:tailEnd/>
          </a:ln>
        </p:spPr>
        <p:txBody>
          <a:bodyPr lIns="0" rIns="0">
            <a:spAutoFit/>
          </a:bodyPr>
          <a:lstStyle/>
          <a:p>
            <a:r>
              <a:rPr lang="en-US" sz="1400" b="1" baseline="30000">
                <a:solidFill>
                  <a:srgbClr val="FF0000"/>
                </a:solidFill>
              </a:rPr>
              <a:t>12</a:t>
            </a:r>
            <a:r>
              <a:rPr lang="en-US" sz="1400" b="1">
                <a:solidFill>
                  <a:srgbClr val="FF0000"/>
                </a:solidFill>
              </a:rPr>
              <a:t>C-peptide analyte </a:t>
            </a:r>
          </a:p>
        </p:txBody>
      </p:sp>
      <p:sp>
        <p:nvSpPr>
          <p:cNvPr id="878613" name="Text Box 58"/>
          <p:cNvSpPr txBox="1">
            <a:spLocks noChangeArrowheads="1"/>
          </p:cNvSpPr>
          <p:nvPr/>
        </p:nvSpPr>
        <p:spPr bwMode="auto">
          <a:xfrm>
            <a:off x="6705600" y="5273675"/>
            <a:ext cx="2438400" cy="290513"/>
          </a:xfrm>
          <a:prstGeom prst="rect">
            <a:avLst/>
          </a:prstGeom>
          <a:noFill/>
          <a:ln w="15875">
            <a:noFill/>
            <a:miter lim="800000"/>
            <a:headEnd/>
            <a:tailEnd/>
          </a:ln>
        </p:spPr>
        <p:txBody>
          <a:bodyPr lIns="0" rIns="0">
            <a:spAutoFit/>
          </a:bodyPr>
          <a:lstStyle/>
          <a:p>
            <a:r>
              <a:rPr lang="en-US" sz="1300" b="1" baseline="30000">
                <a:solidFill>
                  <a:srgbClr val="0920D3"/>
                </a:solidFill>
              </a:rPr>
              <a:t>13</a:t>
            </a:r>
            <a:r>
              <a:rPr lang="en-US" sz="1300" b="1">
                <a:solidFill>
                  <a:srgbClr val="0920D3"/>
                </a:solidFill>
              </a:rPr>
              <a:t>C</a:t>
            </a:r>
            <a:r>
              <a:rPr lang="en-US" sz="1300" b="1" baseline="-25000">
                <a:solidFill>
                  <a:srgbClr val="0920D3"/>
                </a:solidFill>
              </a:rPr>
              <a:t>6</a:t>
            </a:r>
            <a:r>
              <a:rPr lang="en-US" sz="1300" b="1">
                <a:solidFill>
                  <a:srgbClr val="0920D3"/>
                </a:solidFill>
              </a:rPr>
              <a:t>-peptide “heavy standard” </a:t>
            </a:r>
          </a:p>
        </p:txBody>
      </p:sp>
      <p:sp>
        <p:nvSpPr>
          <p:cNvPr id="878614" name="Text Box 59"/>
          <p:cNvSpPr txBox="1">
            <a:spLocks noChangeArrowheads="1"/>
          </p:cNvSpPr>
          <p:nvPr/>
        </p:nvSpPr>
        <p:spPr bwMode="auto">
          <a:xfrm>
            <a:off x="5868988" y="6553200"/>
            <a:ext cx="1141412" cy="274638"/>
          </a:xfrm>
          <a:prstGeom prst="rect">
            <a:avLst/>
          </a:prstGeom>
          <a:noFill/>
          <a:ln w="9525">
            <a:noFill/>
            <a:miter lim="800000"/>
            <a:headEnd/>
            <a:tailEnd/>
          </a:ln>
        </p:spPr>
        <p:txBody>
          <a:bodyPr wrap="none">
            <a:spAutoFit/>
          </a:bodyPr>
          <a:lstStyle/>
          <a:p>
            <a:r>
              <a:rPr lang="en-US" sz="1200"/>
              <a:t>Time, minutes</a:t>
            </a:r>
          </a:p>
        </p:txBody>
      </p:sp>
      <p:sp>
        <p:nvSpPr>
          <p:cNvPr id="878615" name="Text Box 60"/>
          <p:cNvSpPr txBox="1">
            <a:spLocks noChangeArrowheads="1"/>
          </p:cNvSpPr>
          <p:nvPr/>
        </p:nvSpPr>
        <p:spPr bwMode="auto">
          <a:xfrm rot="-5400000">
            <a:off x="4235451" y="5940425"/>
            <a:ext cx="950912" cy="274637"/>
          </a:xfrm>
          <a:prstGeom prst="rect">
            <a:avLst/>
          </a:prstGeom>
          <a:noFill/>
          <a:ln w="9525">
            <a:noFill/>
            <a:miter lim="800000"/>
            <a:headEnd/>
            <a:tailEnd/>
          </a:ln>
        </p:spPr>
        <p:txBody>
          <a:bodyPr wrap="none">
            <a:spAutoFit/>
          </a:bodyPr>
          <a:lstStyle/>
          <a:p>
            <a:r>
              <a:rPr lang="en-US" sz="1200"/>
              <a:t>Abundance</a:t>
            </a:r>
          </a:p>
        </p:txBody>
      </p:sp>
      <p:sp>
        <p:nvSpPr>
          <p:cNvPr id="878616" name="TextBox 36"/>
          <p:cNvSpPr txBox="1">
            <a:spLocks noChangeArrowheads="1"/>
          </p:cNvSpPr>
          <p:nvPr/>
        </p:nvSpPr>
        <p:spPr bwMode="auto">
          <a:xfrm>
            <a:off x="228600" y="5181600"/>
            <a:ext cx="2971800" cy="1570038"/>
          </a:xfrm>
          <a:prstGeom prst="rect">
            <a:avLst/>
          </a:prstGeom>
          <a:noFill/>
          <a:ln w="9525">
            <a:noFill/>
            <a:miter lim="800000"/>
            <a:headEnd/>
            <a:tailEnd/>
          </a:ln>
        </p:spPr>
        <p:txBody>
          <a:bodyPr>
            <a:spAutoFit/>
          </a:bodyPr>
          <a:lstStyle/>
          <a:p>
            <a:pPr>
              <a:spcBef>
                <a:spcPct val="50000"/>
              </a:spcBef>
            </a:pPr>
            <a:r>
              <a:rPr lang="en-US" sz="1200"/>
              <a:t>Whiteaker, et al, JPR 2007……………….</a:t>
            </a:r>
            <a:br>
              <a:rPr lang="en-US" sz="1200"/>
            </a:br>
            <a:r>
              <a:rPr lang="en-US" sz="1200"/>
              <a:t>Keshishian et al, MCP, 2007 and 2009….</a:t>
            </a:r>
            <a:br>
              <a:rPr lang="en-US" sz="1200"/>
            </a:br>
            <a:r>
              <a:rPr lang="en-US" sz="1200"/>
              <a:t>Hoofnagle et al, Clin. Chem. 2008……….</a:t>
            </a:r>
            <a:br>
              <a:rPr lang="en-US" sz="1200"/>
            </a:br>
            <a:r>
              <a:rPr lang="en-US" sz="1200"/>
              <a:t>Addona et al, Nat. Biotech. 2009…...……</a:t>
            </a:r>
            <a:br>
              <a:rPr lang="en-US" sz="1200"/>
            </a:br>
            <a:r>
              <a:rPr lang="en-US" sz="1200"/>
              <a:t>Kuhn et al, Clin Chem 2009……………… </a:t>
            </a:r>
            <a:br>
              <a:rPr lang="en-US" sz="1200"/>
            </a:br>
            <a:r>
              <a:rPr lang="en-US" sz="1200"/>
              <a:t>Williams et al, JPR  2009………………… </a:t>
            </a:r>
            <a:br>
              <a:rPr lang="en-US" sz="1200"/>
            </a:br>
            <a:r>
              <a:rPr lang="en-US" sz="1200"/>
              <a:t>Ossola et al, Methods Mol. Bio., 2011…..</a:t>
            </a:r>
            <a:br>
              <a:rPr lang="en-US" sz="1200"/>
            </a:br>
            <a:r>
              <a:rPr lang="en-US" sz="1200"/>
              <a:t>Selevsek et al, Proteomics, 2011………..</a:t>
            </a:r>
          </a:p>
        </p:txBody>
      </p:sp>
      <p:sp>
        <p:nvSpPr>
          <p:cNvPr id="878617" name="TextBox 37"/>
          <p:cNvSpPr txBox="1">
            <a:spLocks noChangeArrowheads="1"/>
          </p:cNvSpPr>
          <p:nvPr/>
        </p:nvSpPr>
        <p:spPr bwMode="auto">
          <a:xfrm>
            <a:off x="2971800" y="5181600"/>
            <a:ext cx="1828800" cy="1570038"/>
          </a:xfrm>
          <a:prstGeom prst="rect">
            <a:avLst/>
          </a:prstGeom>
          <a:noFill/>
          <a:ln w="9525">
            <a:noFill/>
            <a:miter lim="800000"/>
            <a:headEnd/>
            <a:tailEnd/>
          </a:ln>
        </p:spPr>
        <p:txBody>
          <a:bodyPr>
            <a:spAutoFit/>
          </a:bodyPr>
          <a:lstStyle/>
          <a:p>
            <a:pPr>
              <a:spcBef>
                <a:spcPct val="50000"/>
              </a:spcBef>
            </a:pPr>
            <a:r>
              <a:rPr lang="en-US" sz="1200"/>
              <a:t>Breast cancer</a:t>
            </a:r>
            <a:br>
              <a:rPr lang="en-US" sz="1200"/>
            </a:br>
            <a:r>
              <a:rPr lang="en-US" sz="1200"/>
              <a:t>Cardiovascular markers</a:t>
            </a:r>
            <a:br>
              <a:rPr lang="en-US" sz="1200"/>
            </a:br>
            <a:r>
              <a:rPr lang="en-US" sz="1200"/>
              <a:t>Thyroglobulin</a:t>
            </a:r>
            <a:br>
              <a:rPr lang="en-US" sz="1200"/>
            </a:br>
            <a:r>
              <a:rPr lang="en-US" sz="1200"/>
              <a:t>Interlab study</a:t>
            </a:r>
            <a:br>
              <a:rPr lang="en-US" sz="1200"/>
            </a:br>
            <a:r>
              <a:rPr lang="en-US" sz="1200"/>
              <a:t>IL-33, Troponin I</a:t>
            </a:r>
            <a:br>
              <a:rPr lang="en-US" sz="1200"/>
            </a:br>
            <a:r>
              <a:rPr lang="en-US" sz="1200"/>
              <a:t>C-Reactive Protein</a:t>
            </a:r>
            <a:br>
              <a:rPr lang="en-US" sz="1200"/>
            </a:br>
            <a:r>
              <a:rPr lang="en-US" sz="1200"/>
              <a:t>Glycated peptides</a:t>
            </a:r>
            <a:br>
              <a:rPr lang="en-US" sz="1200"/>
            </a:br>
            <a:r>
              <a:rPr lang="en-US" sz="1200"/>
              <a:t>Urine proteins</a:t>
            </a:r>
          </a:p>
        </p:txBody>
      </p:sp>
      <p:sp>
        <p:nvSpPr>
          <p:cNvPr id="3" name="Rectangle 2"/>
          <p:cNvSpPr/>
          <p:nvPr/>
        </p:nvSpPr>
        <p:spPr>
          <a:xfrm>
            <a:off x="3276299" y="381000"/>
            <a:ext cx="3910045" cy="461665"/>
          </a:xfrm>
          <a:prstGeom prst="rect">
            <a:avLst/>
          </a:prstGeom>
        </p:spPr>
        <p:txBody>
          <a:bodyPr wrap="none">
            <a:spAutoFit/>
          </a:bodyPr>
          <a:lstStyle/>
          <a:p>
            <a:pPr eaLnBrk="0" hangingPunct="0"/>
            <a:r>
              <a:rPr lang="en-US" b="1" dirty="0">
                <a:solidFill>
                  <a:schemeClr val="bg1"/>
                </a:solidFill>
              </a:rPr>
              <a:t>– Especially with Skyline!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1" name="Text Box 5"/>
          <p:cNvSpPr txBox="1">
            <a:spLocks noChangeArrowheads="1"/>
          </p:cNvSpPr>
          <p:nvPr/>
        </p:nvSpPr>
        <p:spPr bwMode="auto">
          <a:xfrm>
            <a:off x="228600" y="76200"/>
            <a:ext cx="8534400" cy="830263"/>
          </a:xfrm>
          <a:prstGeom prst="rect">
            <a:avLst/>
          </a:prstGeom>
          <a:noFill/>
          <a:ln w="9525">
            <a:noFill/>
            <a:miter lim="800000"/>
            <a:headEnd/>
            <a:tailEnd/>
          </a:ln>
        </p:spPr>
        <p:txBody>
          <a:bodyPr>
            <a:spAutoFit/>
          </a:bodyPr>
          <a:lstStyle/>
          <a:p>
            <a:pPr>
              <a:spcBef>
                <a:spcPct val="50000"/>
              </a:spcBef>
            </a:pPr>
            <a:r>
              <a:rPr lang="en-US" b="1">
                <a:solidFill>
                  <a:schemeClr val="bg1"/>
                </a:solidFill>
              </a:rPr>
              <a:t>16 Point Curve at Selected CPTAC Sites Shows Good Reproducibility and Sensitivity</a:t>
            </a:r>
          </a:p>
        </p:txBody>
      </p:sp>
      <p:pic>
        <p:nvPicPr>
          <p:cNvPr id="896002" name="Picture 3"/>
          <p:cNvPicPr>
            <a:picLocks noChangeAspect="1" noChangeArrowheads="1"/>
          </p:cNvPicPr>
          <p:nvPr/>
        </p:nvPicPr>
        <p:blipFill>
          <a:blip r:embed="rId3" cstate="print"/>
          <a:srcRect t="1430"/>
          <a:stretch>
            <a:fillRect/>
          </a:stretch>
        </p:blipFill>
        <p:spPr bwMode="auto">
          <a:xfrm>
            <a:off x="579438" y="1066800"/>
            <a:ext cx="8031162" cy="4876800"/>
          </a:xfrm>
          <a:prstGeom prst="rect">
            <a:avLst/>
          </a:prstGeom>
          <a:noFill/>
          <a:ln w="9525">
            <a:noFill/>
            <a:miter lim="800000"/>
            <a:headEnd/>
            <a:tailEnd/>
          </a:ln>
        </p:spPr>
      </p:pic>
      <p:sp>
        <p:nvSpPr>
          <p:cNvPr id="896003" name="TextBox 4"/>
          <p:cNvSpPr txBox="1">
            <a:spLocks noChangeArrowheads="1"/>
          </p:cNvSpPr>
          <p:nvPr/>
        </p:nvSpPr>
        <p:spPr bwMode="auto">
          <a:xfrm>
            <a:off x="0" y="5867400"/>
            <a:ext cx="1828800" cy="584200"/>
          </a:xfrm>
          <a:prstGeom prst="rect">
            <a:avLst/>
          </a:prstGeom>
          <a:noFill/>
          <a:ln w="9525">
            <a:noFill/>
            <a:miter lim="800000"/>
            <a:headEnd/>
            <a:tailEnd/>
          </a:ln>
        </p:spPr>
        <p:txBody>
          <a:bodyPr>
            <a:spAutoFit/>
          </a:bodyPr>
          <a:lstStyle/>
          <a:p>
            <a:pPr algn="ctr">
              <a:spcBef>
                <a:spcPct val="50000"/>
              </a:spcBef>
            </a:pPr>
            <a:r>
              <a:rPr lang="en-US" sz="1600">
                <a:solidFill>
                  <a:srgbClr val="3333CC"/>
                </a:solidFill>
              </a:rPr>
              <a:t>Median LOD</a:t>
            </a:r>
            <a:br>
              <a:rPr lang="en-US" sz="1600">
                <a:solidFill>
                  <a:srgbClr val="3333CC"/>
                </a:solidFill>
              </a:rPr>
            </a:br>
            <a:r>
              <a:rPr lang="en-US" sz="1600">
                <a:solidFill>
                  <a:srgbClr val="3333CC"/>
                </a:solidFill>
              </a:rPr>
              <a:t>(fmol/uL)</a:t>
            </a:r>
          </a:p>
        </p:txBody>
      </p:sp>
      <p:sp>
        <p:nvSpPr>
          <p:cNvPr id="896004" name="TextBox 5"/>
          <p:cNvSpPr txBox="1">
            <a:spLocks noChangeArrowheads="1"/>
          </p:cNvSpPr>
          <p:nvPr/>
        </p:nvSpPr>
        <p:spPr bwMode="auto">
          <a:xfrm>
            <a:off x="1676400" y="6029325"/>
            <a:ext cx="838200" cy="369888"/>
          </a:xfrm>
          <a:prstGeom prst="rect">
            <a:avLst/>
          </a:prstGeom>
          <a:noFill/>
          <a:ln w="9525">
            <a:noFill/>
            <a:miter lim="800000"/>
            <a:headEnd/>
            <a:tailEnd/>
          </a:ln>
        </p:spPr>
        <p:txBody>
          <a:bodyPr>
            <a:spAutoFit/>
          </a:bodyPr>
          <a:lstStyle/>
          <a:p>
            <a:pPr algn="ctr">
              <a:spcBef>
                <a:spcPct val="50000"/>
              </a:spcBef>
            </a:pPr>
            <a:r>
              <a:rPr lang="en-US" sz="1800" b="1">
                <a:solidFill>
                  <a:srgbClr val="3333CC"/>
                </a:solidFill>
              </a:rPr>
              <a:t>0.22</a:t>
            </a:r>
          </a:p>
        </p:txBody>
      </p:sp>
      <p:sp>
        <p:nvSpPr>
          <p:cNvPr id="896005" name="TextBox 6"/>
          <p:cNvSpPr txBox="1">
            <a:spLocks noChangeArrowheads="1"/>
          </p:cNvSpPr>
          <p:nvPr/>
        </p:nvSpPr>
        <p:spPr bwMode="auto">
          <a:xfrm>
            <a:off x="2514600" y="6029325"/>
            <a:ext cx="838200" cy="369888"/>
          </a:xfrm>
          <a:prstGeom prst="rect">
            <a:avLst/>
          </a:prstGeom>
          <a:noFill/>
          <a:ln w="9525">
            <a:noFill/>
            <a:miter lim="800000"/>
            <a:headEnd/>
            <a:tailEnd/>
          </a:ln>
        </p:spPr>
        <p:txBody>
          <a:bodyPr>
            <a:spAutoFit/>
          </a:bodyPr>
          <a:lstStyle/>
          <a:p>
            <a:pPr algn="ctr">
              <a:spcBef>
                <a:spcPct val="50000"/>
              </a:spcBef>
            </a:pPr>
            <a:r>
              <a:rPr lang="en-US" sz="1800" b="1">
                <a:solidFill>
                  <a:srgbClr val="3333CC"/>
                </a:solidFill>
              </a:rPr>
              <a:t>0.032</a:t>
            </a:r>
          </a:p>
        </p:txBody>
      </p:sp>
      <p:sp>
        <p:nvSpPr>
          <p:cNvPr id="896006" name="TextBox 7"/>
          <p:cNvSpPr txBox="1">
            <a:spLocks noChangeArrowheads="1"/>
          </p:cNvSpPr>
          <p:nvPr/>
        </p:nvSpPr>
        <p:spPr bwMode="auto">
          <a:xfrm>
            <a:off x="3308350" y="6029325"/>
            <a:ext cx="838200" cy="369888"/>
          </a:xfrm>
          <a:prstGeom prst="rect">
            <a:avLst/>
          </a:prstGeom>
          <a:noFill/>
          <a:ln w="9525">
            <a:noFill/>
            <a:miter lim="800000"/>
            <a:headEnd/>
            <a:tailEnd/>
          </a:ln>
        </p:spPr>
        <p:txBody>
          <a:bodyPr>
            <a:spAutoFit/>
          </a:bodyPr>
          <a:lstStyle/>
          <a:p>
            <a:pPr algn="ctr">
              <a:spcBef>
                <a:spcPct val="50000"/>
              </a:spcBef>
            </a:pPr>
            <a:r>
              <a:rPr lang="en-US" sz="1800" b="1">
                <a:solidFill>
                  <a:srgbClr val="3333CC"/>
                </a:solidFill>
              </a:rPr>
              <a:t>0.17</a:t>
            </a:r>
          </a:p>
        </p:txBody>
      </p:sp>
      <p:sp>
        <p:nvSpPr>
          <p:cNvPr id="896007" name="TextBox 8"/>
          <p:cNvSpPr txBox="1">
            <a:spLocks noChangeArrowheads="1"/>
          </p:cNvSpPr>
          <p:nvPr/>
        </p:nvSpPr>
        <p:spPr bwMode="auto">
          <a:xfrm>
            <a:off x="4127500" y="6029325"/>
            <a:ext cx="838200" cy="369888"/>
          </a:xfrm>
          <a:prstGeom prst="rect">
            <a:avLst/>
          </a:prstGeom>
          <a:noFill/>
          <a:ln w="9525">
            <a:noFill/>
            <a:miter lim="800000"/>
            <a:headEnd/>
            <a:tailEnd/>
          </a:ln>
        </p:spPr>
        <p:txBody>
          <a:bodyPr>
            <a:spAutoFit/>
          </a:bodyPr>
          <a:lstStyle/>
          <a:p>
            <a:pPr algn="ctr">
              <a:spcBef>
                <a:spcPct val="50000"/>
              </a:spcBef>
            </a:pPr>
            <a:r>
              <a:rPr lang="en-US" sz="1800" b="1">
                <a:solidFill>
                  <a:srgbClr val="3333CC"/>
                </a:solidFill>
              </a:rPr>
              <a:t>0.13</a:t>
            </a:r>
          </a:p>
        </p:txBody>
      </p:sp>
      <p:sp>
        <p:nvSpPr>
          <p:cNvPr id="896008" name="TextBox 9"/>
          <p:cNvSpPr txBox="1">
            <a:spLocks noChangeArrowheads="1"/>
          </p:cNvSpPr>
          <p:nvPr/>
        </p:nvSpPr>
        <p:spPr bwMode="auto">
          <a:xfrm>
            <a:off x="4948238" y="6029325"/>
            <a:ext cx="838200" cy="369888"/>
          </a:xfrm>
          <a:prstGeom prst="rect">
            <a:avLst/>
          </a:prstGeom>
          <a:noFill/>
          <a:ln w="9525">
            <a:noFill/>
            <a:miter lim="800000"/>
            <a:headEnd/>
            <a:tailEnd/>
          </a:ln>
        </p:spPr>
        <p:txBody>
          <a:bodyPr>
            <a:spAutoFit/>
          </a:bodyPr>
          <a:lstStyle/>
          <a:p>
            <a:pPr algn="ctr">
              <a:spcBef>
                <a:spcPct val="50000"/>
              </a:spcBef>
            </a:pPr>
            <a:r>
              <a:rPr lang="en-US" sz="1800" b="1">
                <a:solidFill>
                  <a:srgbClr val="3333CC"/>
                </a:solidFill>
              </a:rPr>
              <a:t>0.055</a:t>
            </a:r>
          </a:p>
        </p:txBody>
      </p:sp>
      <p:sp>
        <p:nvSpPr>
          <p:cNvPr id="896009" name="TextBox 10"/>
          <p:cNvSpPr txBox="1">
            <a:spLocks noChangeArrowheads="1"/>
          </p:cNvSpPr>
          <p:nvPr/>
        </p:nvSpPr>
        <p:spPr bwMode="auto">
          <a:xfrm>
            <a:off x="5783263" y="6029325"/>
            <a:ext cx="838200" cy="369888"/>
          </a:xfrm>
          <a:prstGeom prst="rect">
            <a:avLst/>
          </a:prstGeom>
          <a:noFill/>
          <a:ln w="9525">
            <a:noFill/>
            <a:miter lim="800000"/>
            <a:headEnd/>
            <a:tailEnd/>
          </a:ln>
        </p:spPr>
        <p:txBody>
          <a:bodyPr>
            <a:spAutoFit/>
          </a:bodyPr>
          <a:lstStyle/>
          <a:p>
            <a:pPr algn="ctr">
              <a:spcBef>
                <a:spcPct val="50000"/>
              </a:spcBef>
            </a:pPr>
            <a:r>
              <a:rPr lang="en-US" sz="1800" b="1">
                <a:solidFill>
                  <a:srgbClr val="3333CC"/>
                </a:solidFill>
              </a:rPr>
              <a:t>0.027</a:t>
            </a:r>
          </a:p>
        </p:txBody>
      </p:sp>
      <p:sp>
        <p:nvSpPr>
          <p:cNvPr id="896010" name="TextBox 11"/>
          <p:cNvSpPr txBox="1">
            <a:spLocks noChangeArrowheads="1"/>
          </p:cNvSpPr>
          <p:nvPr/>
        </p:nvSpPr>
        <p:spPr bwMode="auto">
          <a:xfrm>
            <a:off x="6602413" y="6029325"/>
            <a:ext cx="838200" cy="369888"/>
          </a:xfrm>
          <a:prstGeom prst="rect">
            <a:avLst/>
          </a:prstGeom>
          <a:noFill/>
          <a:ln w="9525">
            <a:noFill/>
            <a:miter lim="800000"/>
            <a:headEnd/>
            <a:tailEnd/>
          </a:ln>
        </p:spPr>
        <p:txBody>
          <a:bodyPr>
            <a:spAutoFit/>
          </a:bodyPr>
          <a:lstStyle/>
          <a:p>
            <a:pPr algn="ctr">
              <a:spcBef>
                <a:spcPct val="50000"/>
              </a:spcBef>
            </a:pPr>
            <a:r>
              <a:rPr lang="en-US" sz="1800" b="1">
                <a:solidFill>
                  <a:srgbClr val="3333CC"/>
                </a:solidFill>
              </a:rPr>
              <a:t>0.044</a:t>
            </a:r>
          </a:p>
        </p:txBody>
      </p:sp>
      <p:sp>
        <p:nvSpPr>
          <p:cNvPr id="896011" name="TextBox 12"/>
          <p:cNvSpPr txBox="1">
            <a:spLocks noChangeArrowheads="1"/>
          </p:cNvSpPr>
          <p:nvPr/>
        </p:nvSpPr>
        <p:spPr bwMode="auto">
          <a:xfrm>
            <a:off x="7423150" y="6029325"/>
            <a:ext cx="838200" cy="369888"/>
          </a:xfrm>
          <a:prstGeom prst="rect">
            <a:avLst/>
          </a:prstGeom>
          <a:noFill/>
          <a:ln w="9525">
            <a:noFill/>
            <a:miter lim="800000"/>
            <a:headEnd/>
            <a:tailEnd/>
          </a:ln>
        </p:spPr>
        <p:txBody>
          <a:bodyPr>
            <a:spAutoFit/>
          </a:bodyPr>
          <a:lstStyle/>
          <a:p>
            <a:pPr algn="ctr">
              <a:spcBef>
                <a:spcPct val="50000"/>
              </a:spcBef>
            </a:pPr>
            <a:r>
              <a:rPr lang="en-US" sz="1800" b="1">
                <a:solidFill>
                  <a:srgbClr val="3333CC"/>
                </a:solidFill>
              </a:rPr>
              <a:t>0.023</a:t>
            </a:r>
          </a:p>
        </p:txBody>
      </p:sp>
      <p:sp>
        <p:nvSpPr>
          <p:cNvPr id="896012" name="TextBox 13"/>
          <p:cNvSpPr txBox="1">
            <a:spLocks noChangeArrowheads="1"/>
          </p:cNvSpPr>
          <p:nvPr/>
        </p:nvSpPr>
        <p:spPr bwMode="auto">
          <a:xfrm>
            <a:off x="76200" y="6443663"/>
            <a:ext cx="1524000" cy="338137"/>
          </a:xfrm>
          <a:prstGeom prst="rect">
            <a:avLst/>
          </a:prstGeom>
          <a:noFill/>
          <a:ln w="9525">
            <a:noFill/>
            <a:miter lim="800000"/>
            <a:headEnd/>
            <a:tailEnd/>
          </a:ln>
        </p:spPr>
        <p:txBody>
          <a:bodyPr>
            <a:spAutoFit/>
          </a:bodyPr>
          <a:lstStyle/>
          <a:p>
            <a:pPr algn="ctr">
              <a:spcBef>
                <a:spcPct val="50000"/>
              </a:spcBef>
            </a:pPr>
            <a:r>
              <a:rPr lang="en-US" sz="1600">
                <a:solidFill>
                  <a:srgbClr val="009900"/>
                </a:solidFill>
              </a:rPr>
              <a:t>Outliers</a:t>
            </a:r>
          </a:p>
        </p:txBody>
      </p:sp>
      <p:sp>
        <p:nvSpPr>
          <p:cNvPr id="896013" name="TextBox 14"/>
          <p:cNvSpPr txBox="1">
            <a:spLocks noChangeArrowheads="1"/>
          </p:cNvSpPr>
          <p:nvPr/>
        </p:nvSpPr>
        <p:spPr bwMode="auto">
          <a:xfrm>
            <a:off x="1600200" y="6411913"/>
            <a:ext cx="838200" cy="369887"/>
          </a:xfrm>
          <a:prstGeom prst="rect">
            <a:avLst/>
          </a:prstGeom>
          <a:noFill/>
          <a:ln w="9525">
            <a:noFill/>
            <a:miter lim="800000"/>
            <a:headEnd/>
            <a:tailEnd/>
          </a:ln>
        </p:spPr>
        <p:txBody>
          <a:bodyPr>
            <a:spAutoFit/>
          </a:bodyPr>
          <a:lstStyle/>
          <a:p>
            <a:pPr algn="ctr">
              <a:spcBef>
                <a:spcPct val="50000"/>
              </a:spcBef>
            </a:pPr>
            <a:r>
              <a:rPr lang="en-US" sz="1800" b="1"/>
              <a:t>15</a:t>
            </a:r>
          </a:p>
        </p:txBody>
      </p:sp>
      <p:sp>
        <p:nvSpPr>
          <p:cNvPr id="896014" name="TextBox 15"/>
          <p:cNvSpPr txBox="1">
            <a:spLocks noChangeArrowheads="1"/>
          </p:cNvSpPr>
          <p:nvPr/>
        </p:nvSpPr>
        <p:spPr bwMode="auto">
          <a:xfrm>
            <a:off x="2514600" y="6411913"/>
            <a:ext cx="838200" cy="369887"/>
          </a:xfrm>
          <a:prstGeom prst="rect">
            <a:avLst/>
          </a:prstGeom>
          <a:noFill/>
          <a:ln w="9525">
            <a:noFill/>
            <a:miter lim="800000"/>
            <a:headEnd/>
            <a:tailEnd/>
          </a:ln>
        </p:spPr>
        <p:txBody>
          <a:bodyPr>
            <a:spAutoFit/>
          </a:bodyPr>
          <a:lstStyle/>
          <a:p>
            <a:pPr algn="ctr">
              <a:spcBef>
                <a:spcPct val="50000"/>
              </a:spcBef>
            </a:pPr>
            <a:r>
              <a:rPr lang="en-US" sz="1800" b="1"/>
              <a:t>16</a:t>
            </a:r>
          </a:p>
        </p:txBody>
      </p:sp>
      <p:sp>
        <p:nvSpPr>
          <p:cNvPr id="896015" name="TextBox 16"/>
          <p:cNvSpPr txBox="1">
            <a:spLocks noChangeArrowheads="1"/>
          </p:cNvSpPr>
          <p:nvPr/>
        </p:nvSpPr>
        <p:spPr bwMode="auto">
          <a:xfrm>
            <a:off x="3305175" y="6411913"/>
            <a:ext cx="838200" cy="369887"/>
          </a:xfrm>
          <a:prstGeom prst="rect">
            <a:avLst/>
          </a:prstGeom>
          <a:noFill/>
          <a:ln w="9525">
            <a:noFill/>
            <a:miter lim="800000"/>
            <a:headEnd/>
            <a:tailEnd/>
          </a:ln>
        </p:spPr>
        <p:txBody>
          <a:bodyPr>
            <a:spAutoFit/>
          </a:bodyPr>
          <a:lstStyle/>
          <a:p>
            <a:pPr algn="ctr">
              <a:spcBef>
                <a:spcPct val="50000"/>
              </a:spcBef>
            </a:pPr>
            <a:r>
              <a:rPr lang="en-US" sz="1800" b="1"/>
              <a:t>15</a:t>
            </a:r>
          </a:p>
        </p:txBody>
      </p:sp>
      <p:sp>
        <p:nvSpPr>
          <p:cNvPr id="896016" name="TextBox 17"/>
          <p:cNvSpPr txBox="1">
            <a:spLocks noChangeArrowheads="1"/>
          </p:cNvSpPr>
          <p:nvPr/>
        </p:nvSpPr>
        <p:spPr bwMode="auto">
          <a:xfrm>
            <a:off x="4124325" y="6411913"/>
            <a:ext cx="838200" cy="369887"/>
          </a:xfrm>
          <a:prstGeom prst="rect">
            <a:avLst/>
          </a:prstGeom>
          <a:noFill/>
          <a:ln w="9525">
            <a:noFill/>
            <a:miter lim="800000"/>
            <a:headEnd/>
            <a:tailEnd/>
          </a:ln>
        </p:spPr>
        <p:txBody>
          <a:bodyPr>
            <a:spAutoFit/>
          </a:bodyPr>
          <a:lstStyle/>
          <a:p>
            <a:pPr algn="ctr">
              <a:spcBef>
                <a:spcPct val="50000"/>
              </a:spcBef>
            </a:pPr>
            <a:r>
              <a:rPr lang="en-US" sz="1800" b="1"/>
              <a:t>15</a:t>
            </a:r>
          </a:p>
        </p:txBody>
      </p:sp>
      <p:sp>
        <p:nvSpPr>
          <p:cNvPr id="896017" name="TextBox 18"/>
          <p:cNvSpPr txBox="1">
            <a:spLocks noChangeArrowheads="1"/>
          </p:cNvSpPr>
          <p:nvPr/>
        </p:nvSpPr>
        <p:spPr bwMode="auto">
          <a:xfrm>
            <a:off x="4962525" y="6411913"/>
            <a:ext cx="838200" cy="369887"/>
          </a:xfrm>
          <a:prstGeom prst="rect">
            <a:avLst/>
          </a:prstGeom>
          <a:noFill/>
          <a:ln w="9525">
            <a:noFill/>
            <a:miter lim="800000"/>
            <a:headEnd/>
            <a:tailEnd/>
          </a:ln>
        </p:spPr>
        <p:txBody>
          <a:bodyPr>
            <a:spAutoFit/>
          </a:bodyPr>
          <a:lstStyle/>
          <a:p>
            <a:pPr algn="ctr">
              <a:spcBef>
                <a:spcPct val="50000"/>
              </a:spcBef>
            </a:pPr>
            <a:r>
              <a:rPr lang="en-US" sz="1800" b="1"/>
              <a:t>15</a:t>
            </a:r>
          </a:p>
        </p:txBody>
      </p:sp>
      <p:sp>
        <p:nvSpPr>
          <p:cNvPr id="896018" name="TextBox 19"/>
          <p:cNvSpPr txBox="1">
            <a:spLocks noChangeArrowheads="1"/>
          </p:cNvSpPr>
          <p:nvPr/>
        </p:nvSpPr>
        <p:spPr bwMode="auto">
          <a:xfrm>
            <a:off x="5800725" y="6411913"/>
            <a:ext cx="838200" cy="369887"/>
          </a:xfrm>
          <a:prstGeom prst="rect">
            <a:avLst/>
          </a:prstGeom>
          <a:noFill/>
          <a:ln w="9525">
            <a:noFill/>
            <a:miter lim="800000"/>
            <a:headEnd/>
            <a:tailEnd/>
          </a:ln>
        </p:spPr>
        <p:txBody>
          <a:bodyPr>
            <a:spAutoFit/>
          </a:bodyPr>
          <a:lstStyle/>
          <a:p>
            <a:pPr algn="ctr">
              <a:spcBef>
                <a:spcPct val="50000"/>
              </a:spcBef>
            </a:pPr>
            <a:r>
              <a:rPr lang="en-US" sz="1800" b="1"/>
              <a:t>12</a:t>
            </a:r>
          </a:p>
        </p:txBody>
      </p:sp>
      <p:sp>
        <p:nvSpPr>
          <p:cNvPr id="896019" name="TextBox 20"/>
          <p:cNvSpPr txBox="1">
            <a:spLocks noChangeArrowheads="1"/>
          </p:cNvSpPr>
          <p:nvPr/>
        </p:nvSpPr>
        <p:spPr bwMode="auto">
          <a:xfrm>
            <a:off x="6619875" y="6411913"/>
            <a:ext cx="838200" cy="369887"/>
          </a:xfrm>
          <a:prstGeom prst="rect">
            <a:avLst/>
          </a:prstGeom>
          <a:noFill/>
          <a:ln w="9525">
            <a:noFill/>
            <a:miter lim="800000"/>
            <a:headEnd/>
            <a:tailEnd/>
          </a:ln>
        </p:spPr>
        <p:txBody>
          <a:bodyPr>
            <a:spAutoFit/>
          </a:bodyPr>
          <a:lstStyle/>
          <a:p>
            <a:pPr algn="ctr">
              <a:spcBef>
                <a:spcPct val="50000"/>
              </a:spcBef>
            </a:pPr>
            <a:r>
              <a:rPr lang="en-US" sz="1800" b="1"/>
              <a:t>23</a:t>
            </a:r>
          </a:p>
        </p:txBody>
      </p:sp>
      <p:sp>
        <p:nvSpPr>
          <p:cNvPr id="896020" name="TextBox 21"/>
          <p:cNvSpPr txBox="1">
            <a:spLocks noChangeArrowheads="1"/>
          </p:cNvSpPr>
          <p:nvPr/>
        </p:nvSpPr>
        <p:spPr bwMode="auto">
          <a:xfrm>
            <a:off x="7439025" y="6411913"/>
            <a:ext cx="838200" cy="369887"/>
          </a:xfrm>
          <a:prstGeom prst="rect">
            <a:avLst/>
          </a:prstGeom>
          <a:noFill/>
          <a:ln w="9525">
            <a:noFill/>
            <a:miter lim="800000"/>
            <a:headEnd/>
            <a:tailEnd/>
          </a:ln>
        </p:spPr>
        <p:txBody>
          <a:bodyPr>
            <a:spAutoFit/>
          </a:bodyPr>
          <a:lstStyle/>
          <a:p>
            <a:pPr algn="ctr">
              <a:spcBef>
                <a:spcPct val="50000"/>
              </a:spcBef>
            </a:pPr>
            <a:r>
              <a:rPr lang="en-US" sz="1800" b="1"/>
              <a:t>19</a:t>
            </a:r>
          </a:p>
        </p:txBody>
      </p:sp>
      <p:sp>
        <p:nvSpPr>
          <p:cNvPr id="23" name="Rectangle 22"/>
          <p:cNvSpPr>
            <a:spLocks noChangeArrowheads="1"/>
          </p:cNvSpPr>
          <p:nvPr/>
        </p:nvSpPr>
        <p:spPr bwMode="auto">
          <a:xfrm>
            <a:off x="1670050" y="2667000"/>
            <a:ext cx="1600200" cy="4114800"/>
          </a:xfrm>
          <a:prstGeom prst="rect">
            <a:avLst/>
          </a:prstGeom>
          <a:noFill/>
          <a:ln w="19050" algn="ctr">
            <a:solidFill>
              <a:srgbClr val="FF0000"/>
            </a:solidFill>
            <a:round/>
            <a:headEnd/>
            <a:tailEnd/>
          </a:ln>
        </p:spPr>
        <p:txBody>
          <a:bodyPr/>
          <a:lstStyle/>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8049" name="Picture 9"/>
          <p:cNvPicPr>
            <a:picLocks noChangeAspect="1" noChangeArrowheads="1"/>
          </p:cNvPicPr>
          <p:nvPr/>
        </p:nvPicPr>
        <p:blipFill>
          <a:blip r:embed="rId3" cstate="print"/>
          <a:srcRect/>
          <a:stretch>
            <a:fillRect/>
          </a:stretch>
        </p:blipFill>
        <p:spPr bwMode="auto">
          <a:xfrm>
            <a:off x="1763713" y="1981200"/>
            <a:ext cx="3417887" cy="2057400"/>
          </a:xfrm>
          <a:prstGeom prst="rect">
            <a:avLst/>
          </a:prstGeom>
          <a:noFill/>
          <a:ln w="9525">
            <a:noFill/>
            <a:miter lim="800000"/>
            <a:headEnd/>
            <a:tailEnd/>
          </a:ln>
        </p:spPr>
      </p:pic>
      <p:pic>
        <p:nvPicPr>
          <p:cNvPr id="898051" name="Picture 12"/>
          <p:cNvPicPr>
            <a:picLocks noChangeAspect="1" noChangeArrowheads="1"/>
          </p:cNvPicPr>
          <p:nvPr/>
        </p:nvPicPr>
        <p:blipFill>
          <a:blip r:embed="rId4" cstate="print"/>
          <a:srcRect/>
          <a:stretch>
            <a:fillRect/>
          </a:stretch>
        </p:blipFill>
        <p:spPr bwMode="auto">
          <a:xfrm>
            <a:off x="5561013" y="1981200"/>
            <a:ext cx="3430587" cy="2057400"/>
          </a:xfrm>
          <a:prstGeom prst="rect">
            <a:avLst/>
          </a:prstGeom>
          <a:noFill/>
          <a:ln w="9525">
            <a:noFill/>
            <a:miter lim="800000"/>
            <a:headEnd/>
            <a:tailEnd/>
          </a:ln>
        </p:spPr>
      </p:pic>
      <p:sp>
        <p:nvSpPr>
          <p:cNvPr id="898052" name="Title 12"/>
          <p:cNvSpPr>
            <a:spLocks noGrp="1"/>
          </p:cNvSpPr>
          <p:nvPr>
            <p:ph type="title"/>
          </p:nvPr>
        </p:nvSpPr>
        <p:spPr>
          <a:xfrm>
            <a:off x="76200" y="0"/>
            <a:ext cx="8839200" cy="990600"/>
          </a:xfrm>
        </p:spPr>
        <p:txBody>
          <a:bodyPr/>
          <a:lstStyle/>
          <a:p>
            <a:r>
              <a:rPr lang="en-US" smtClean="0"/>
              <a:t>LOD is Highly Dependent Upon System Performance: Chromatography and Ionization</a:t>
            </a:r>
          </a:p>
        </p:txBody>
      </p:sp>
      <p:sp>
        <p:nvSpPr>
          <p:cNvPr id="898053" name="TextBox 13"/>
          <p:cNvSpPr txBox="1">
            <a:spLocks noChangeArrowheads="1"/>
          </p:cNvSpPr>
          <p:nvPr/>
        </p:nvSpPr>
        <p:spPr bwMode="auto">
          <a:xfrm>
            <a:off x="5638800" y="990600"/>
            <a:ext cx="3276600" cy="830263"/>
          </a:xfrm>
          <a:prstGeom prst="rect">
            <a:avLst/>
          </a:prstGeom>
          <a:noFill/>
          <a:ln w="9525">
            <a:noFill/>
            <a:miter lim="800000"/>
            <a:headEnd/>
            <a:tailEnd/>
          </a:ln>
        </p:spPr>
        <p:txBody>
          <a:bodyPr>
            <a:spAutoFit/>
          </a:bodyPr>
          <a:lstStyle/>
          <a:p>
            <a:pPr algn="ctr">
              <a:spcBef>
                <a:spcPct val="50000"/>
              </a:spcBef>
            </a:pPr>
            <a:r>
              <a:rPr lang="en-US"/>
              <a:t>4000 QTRAP</a:t>
            </a:r>
            <a:br>
              <a:rPr lang="en-US"/>
            </a:br>
            <a:r>
              <a:rPr lang="en-US"/>
              <a:t>Median LOD: 32 amol</a:t>
            </a:r>
          </a:p>
        </p:txBody>
      </p:sp>
      <p:sp>
        <p:nvSpPr>
          <p:cNvPr id="898054" name="TextBox 14"/>
          <p:cNvSpPr txBox="1">
            <a:spLocks noChangeArrowheads="1"/>
          </p:cNvSpPr>
          <p:nvPr/>
        </p:nvSpPr>
        <p:spPr bwMode="auto">
          <a:xfrm>
            <a:off x="1905000" y="990600"/>
            <a:ext cx="3352800" cy="830263"/>
          </a:xfrm>
          <a:prstGeom prst="rect">
            <a:avLst/>
          </a:prstGeom>
          <a:noFill/>
          <a:ln w="9525">
            <a:noFill/>
            <a:miter lim="800000"/>
            <a:headEnd/>
            <a:tailEnd/>
          </a:ln>
        </p:spPr>
        <p:txBody>
          <a:bodyPr>
            <a:spAutoFit/>
          </a:bodyPr>
          <a:lstStyle/>
          <a:p>
            <a:pPr algn="ctr">
              <a:spcBef>
                <a:spcPct val="50000"/>
              </a:spcBef>
            </a:pPr>
            <a:r>
              <a:rPr lang="en-US"/>
              <a:t>QTRAP 5500</a:t>
            </a:r>
            <a:br>
              <a:rPr lang="en-US"/>
            </a:br>
            <a:r>
              <a:rPr lang="en-US"/>
              <a:t>Median LOD: 220 amol</a:t>
            </a:r>
          </a:p>
        </p:txBody>
      </p:sp>
      <p:sp>
        <p:nvSpPr>
          <p:cNvPr id="898055" name="TextBox 15"/>
          <p:cNvSpPr txBox="1">
            <a:spLocks noChangeArrowheads="1"/>
          </p:cNvSpPr>
          <p:nvPr/>
        </p:nvSpPr>
        <p:spPr bwMode="auto">
          <a:xfrm>
            <a:off x="152400" y="1905000"/>
            <a:ext cx="1752600" cy="1200150"/>
          </a:xfrm>
          <a:prstGeom prst="rect">
            <a:avLst/>
          </a:prstGeom>
          <a:noFill/>
          <a:ln w="9525">
            <a:noFill/>
            <a:miter lim="800000"/>
            <a:headEnd/>
            <a:tailEnd/>
          </a:ln>
        </p:spPr>
        <p:txBody>
          <a:bodyPr>
            <a:spAutoFit/>
          </a:bodyPr>
          <a:lstStyle/>
          <a:p>
            <a:pPr>
              <a:spcBef>
                <a:spcPct val="50000"/>
              </a:spcBef>
            </a:pPr>
            <a:r>
              <a:rPr lang="en-US" sz="1800" b="1"/>
              <a:t>Pre-Assay System Suitability Runs (5)</a:t>
            </a:r>
          </a:p>
        </p:txBody>
      </p:sp>
      <p:sp>
        <p:nvSpPr>
          <p:cNvPr id="18" name="TextBox 17"/>
          <p:cNvSpPr txBox="1"/>
          <p:nvPr/>
        </p:nvSpPr>
        <p:spPr>
          <a:xfrm>
            <a:off x="6553200" y="2133600"/>
            <a:ext cx="1981200" cy="461963"/>
          </a:xfrm>
          <a:prstGeom prst="rect">
            <a:avLst/>
          </a:prstGeom>
          <a:noFill/>
        </p:spPr>
        <p:txBody>
          <a:bodyPr>
            <a:spAutoFit/>
          </a:bodyPr>
          <a:lstStyle/>
          <a:p>
            <a:pPr algn="ctr">
              <a:spcBef>
                <a:spcPct val="50000"/>
              </a:spcBef>
              <a:defRPr/>
            </a:pPr>
            <a:r>
              <a:rPr lang="en-US" dirty="0">
                <a:solidFill>
                  <a:schemeClr val="accent2">
                    <a:lumMod val="75000"/>
                  </a:schemeClr>
                </a:solidFill>
                <a:ea typeface="+mn-ea"/>
                <a:cs typeface="+mn-cs"/>
              </a:rPr>
              <a:t>25% CVs</a:t>
            </a:r>
          </a:p>
        </p:txBody>
      </p:sp>
      <p:sp>
        <p:nvSpPr>
          <p:cNvPr id="20" name="TextBox 19"/>
          <p:cNvSpPr txBox="1"/>
          <p:nvPr/>
        </p:nvSpPr>
        <p:spPr>
          <a:xfrm>
            <a:off x="2667000" y="2133600"/>
            <a:ext cx="1981200" cy="461963"/>
          </a:xfrm>
          <a:prstGeom prst="rect">
            <a:avLst/>
          </a:prstGeom>
          <a:noFill/>
        </p:spPr>
        <p:txBody>
          <a:bodyPr>
            <a:spAutoFit/>
          </a:bodyPr>
          <a:lstStyle/>
          <a:p>
            <a:pPr algn="ctr">
              <a:spcBef>
                <a:spcPct val="50000"/>
              </a:spcBef>
              <a:defRPr/>
            </a:pPr>
            <a:r>
              <a:rPr lang="en-US" dirty="0">
                <a:solidFill>
                  <a:schemeClr val="accent2">
                    <a:lumMod val="75000"/>
                  </a:schemeClr>
                </a:solidFill>
                <a:ea typeface="+mn-ea"/>
                <a:cs typeface="+mn-cs"/>
              </a:rPr>
              <a:t>25% CVs</a:t>
            </a:r>
          </a:p>
        </p:txBody>
      </p:sp>
      <p:grpSp>
        <p:nvGrpSpPr>
          <p:cNvPr id="17" name="Group 16"/>
          <p:cNvGrpSpPr/>
          <p:nvPr/>
        </p:nvGrpSpPr>
        <p:grpSpPr>
          <a:xfrm>
            <a:off x="152400" y="3729038"/>
            <a:ext cx="8991600" cy="2976562"/>
            <a:chOff x="152400" y="3729038"/>
            <a:chExt cx="8991600" cy="2976562"/>
          </a:xfrm>
        </p:grpSpPr>
        <p:grpSp>
          <p:nvGrpSpPr>
            <p:cNvPr id="16" name="Group 15"/>
            <p:cNvGrpSpPr/>
            <p:nvPr/>
          </p:nvGrpSpPr>
          <p:grpSpPr>
            <a:xfrm>
              <a:off x="152400" y="3729038"/>
              <a:ext cx="8840788" cy="2062162"/>
              <a:chOff x="152400" y="3729038"/>
              <a:chExt cx="8840788" cy="2062162"/>
            </a:xfrm>
          </p:grpSpPr>
          <p:pic>
            <p:nvPicPr>
              <p:cNvPr id="898050" name="Picture 10"/>
              <p:cNvPicPr>
                <a:picLocks noChangeAspect="1" noChangeArrowheads="1"/>
              </p:cNvPicPr>
              <p:nvPr/>
            </p:nvPicPr>
            <p:blipFill>
              <a:blip r:embed="rId5" cstate="print"/>
              <a:srcRect/>
              <a:stretch>
                <a:fillRect/>
              </a:stretch>
            </p:blipFill>
            <p:spPr bwMode="auto">
              <a:xfrm>
                <a:off x="1763713" y="3733800"/>
                <a:ext cx="3417887" cy="2057400"/>
              </a:xfrm>
              <a:prstGeom prst="rect">
                <a:avLst/>
              </a:prstGeom>
              <a:noFill/>
              <a:ln w="9525">
                <a:noFill/>
                <a:miter lim="800000"/>
                <a:headEnd/>
                <a:tailEnd/>
              </a:ln>
            </p:spPr>
          </p:pic>
          <p:sp>
            <p:nvSpPr>
              <p:cNvPr id="898056" name="TextBox 16"/>
              <p:cNvSpPr txBox="1">
                <a:spLocks noChangeArrowheads="1"/>
              </p:cNvSpPr>
              <p:nvPr/>
            </p:nvSpPr>
            <p:spPr bwMode="auto">
              <a:xfrm>
                <a:off x="152400" y="3916363"/>
                <a:ext cx="1752600" cy="1200150"/>
              </a:xfrm>
              <a:prstGeom prst="rect">
                <a:avLst/>
              </a:prstGeom>
              <a:noFill/>
              <a:ln w="9525">
                <a:noFill/>
                <a:miter lim="800000"/>
                <a:headEnd/>
                <a:tailEnd/>
              </a:ln>
            </p:spPr>
            <p:txBody>
              <a:bodyPr>
                <a:spAutoFit/>
              </a:bodyPr>
              <a:lstStyle/>
              <a:p>
                <a:pPr>
                  <a:spcBef>
                    <a:spcPct val="50000"/>
                  </a:spcBef>
                </a:pPr>
                <a:r>
                  <a:rPr lang="en-US" sz="1800" b="1"/>
                  <a:t>Throughout Assay System Suitability Runs (24)</a:t>
                </a:r>
              </a:p>
            </p:txBody>
          </p:sp>
          <p:pic>
            <p:nvPicPr>
              <p:cNvPr id="898057" name="Picture 11"/>
              <p:cNvPicPr>
                <a:picLocks noChangeAspect="1" noChangeArrowheads="1"/>
              </p:cNvPicPr>
              <p:nvPr/>
            </p:nvPicPr>
            <p:blipFill>
              <a:blip r:embed="rId6" cstate="print"/>
              <a:srcRect/>
              <a:stretch>
                <a:fillRect/>
              </a:stretch>
            </p:blipFill>
            <p:spPr bwMode="auto">
              <a:xfrm>
                <a:off x="5562600" y="3733800"/>
                <a:ext cx="3430588" cy="2057400"/>
              </a:xfrm>
              <a:prstGeom prst="rect">
                <a:avLst/>
              </a:prstGeom>
              <a:noFill/>
              <a:ln w="9525">
                <a:noFill/>
                <a:miter lim="800000"/>
                <a:headEnd/>
                <a:tailEnd/>
              </a:ln>
            </p:spPr>
          </p:pic>
          <p:sp>
            <p:nvSpPr>
              <p:cNvPr id="19" name="TextBox 18"/>
              <p:cNvSpPr txBox="1"/>
              <p:nvPr/>
            </p:nvSpPr>
            <p:spPr>
              <a:xfrm>
                <a:off x="6553200" y="3810000"/>
                <a:ext cx="1981200" cy="461963"/>
              </a:xfrm>
              <a:prstGeom prst="rect">
                <a:avLst/>
              </a:prstGeom>
              <a:noFill/>
            </p:spPr>
            <p:txBody>
              <a:bodyPr>
                <a:spAutoFit/>
              </a:bodyPr>
              <a:lstStyle/>
              <a:p>
                <a:pPr algn="ctr">
                  <a:spcBef>
                    <a:spcPct val="50000"/>
                  </a:spcBef>
                  <a:defRPr/>
                </a:pPr>
                <a:r>
                  <a:rPr lang="en-US" dirty="0">
                    <a:solidFill>
                      <a:schemeClr val="accent2">
                        <a:lumMod val="75000"/>
                      </a:schemeClr>
                    </a:solidFill>
                    <a:ea typeface="+mn-ea"/>
                    <a:cs typeface="+mn-cs"/>
                  </a:rPr>
                  <a:t>30% CVs</a:t>
                </a:r>
              </a:p>
            </p:txBody>
          </p:sp>
          <p:sp>
            <p:nvSpPr>
              <p:cNvPr id="21" name="TextBox 20"/>
              <p:cNvSpPr txBox="1"/>
              <p:nvPr/>
            </p:nvSpPr>
            <p:spPr>
              <a:xfrm>
                <a:off x="2743200" y="3729038"/>
                <a:ext cx="1981200" cy="461962"/>
              </a:xfrm>
              <a:prstGeom prst="rect">
                <a:avLst/>
              </a:prstGeom>
              <a:noFill/>
            </p:spPr>
            <p:txBody>
              <a:bodyPr>
                <a:spAutoFit/>
              </a:bodyPr>
              <a:lstStyle/>
              <a:p>
                <a:pPr algn="ctr">
                  <a:spcBef>
                    <a:spcPct val="50000"/>
                  </a:spcBef>
                  <a:defRPr/>
                </a:pPr>
                <a:r>
                  <a:rPr lang="en-US" dirty="0">
                    <a:solidFill>
                      <a:schemeClr val="accent2">
                        <a:lumMod val="75000"/>
                      </a:schemeClr>
                    </a:solidFill>
                    <a:ea typeface="+mn-ea"/>
                    <a:cs typeface="+mn-cs"/>
                  </a:rPr>
                  <a:t>70% CVs</a:t>
                </a:r>
              </a:p>
            </p:txBody>
          </p:sp>
        </p:grpSp>
        <p:sp>
          <p:nvSpPr>
            <p:cNvPr id="898062" name="TextBox 21"/>
            <p:cNvSpPr txBox="1">
              <a:spLocks noChangeArrowheads="1"/>
            </p:cNvSpPr>
            <p:nvPr/>
          </p:nvSpPr>
          <p:spPr bwMode="auto">
            <a:xfrm>
              <a:off x="152400" y="5843588"/>
              <a:ext cx="8991600" cy="862012"/>
            </a:xfrm>
            <a:prstGeom prst="rect">
              <a:avLst/>
            </a:prstGeom>
            <a:noFill/>
            <a:ln w="9525">
              <a:noFill/>
              <a:miter lim="800000"/>
              <a:headEnd/>
              <a:tailEnd/>
            </a:ln>
          </p:spPr>
          <p:txBody>
            <a:bodyPr>
              <a:spAutoFit/>
            </a:bodyPr>
            <a:lstStyle/>
            <a:p>
              <a:pPr algn="ctr">
                <a:spcBef>
                  <a:spcPct val="50000"/>
                </a:spcBef>
              </a:pPr>
              <a:r>
                <a:rPr lang="en-US" sz="2000" b="1">
                  <a:solidFill>
                    <a:srgbClr val="3333CC"/>
                  </a:solidFill>
                </a:rPr>
                <a:t>Unstable ESI was a major factor in poor detection and reproducibility</a:t>
              </a:r>
            </a:p>
            <a:p>
              <a:pPr algn="ctr">
                <a:spcBef>
                  <a:spcPct val="50000"/>
                </a:spcBef>
              </a:pPr>
              <a:r>
                <a:rPr lang="en-US" sz="2000" b="1">
                  <a:solidFill>
                    <a:srgbClr val="3333CC"/>
                  </a:solidFill>
                </a:rPr>
                <a:t>System Suitability assessment detects poor system performance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6" name="AutoShape 51"/>
          <p:cNvSpPr>
            <a:spLocks noChangeArrowheads="1"/>
          </p:cNvSpPr>
          <p:nvPr/>
        </p:nvSpPr>
        <p:spPr bwMode="auto">
          <a:xfrm>
            <a:off x="5162550" y="3511550"/>
            <a:ext cx="838200" cy="730250"/>
          </a:xfrm>
          <a:prstGeom prst="rightArrow">
            <a:avLst>
              <a:gd name="adj1" fmla="val 50000"/>
              <a:gd name="adj2" fmla="val 28696"/>
            </a:avLst>
          </a:prstGeom>
          <a:solidFill>
            <a:schemeClr val="accent1"/>
          </a:solidFill>
          <a:ln w="9525">
            <a:solidFill>
              <a:schemeClr val="tx1"/>
            </a:solidFill>
            <a:miter lim="800000"/>
            <a:headEnd/>
            <a:tailEnd/>
          </a:ln>
        </p:spPr>
        <p:txBody>
          <a:bodyPr wrap="none" anchor="ctr"/>
          <a:lstStyle/>
          <a:p>
            <a:pPr>
              <a:spcBef>
                <a:spcPct val="0"/>
              </a:spcBef>
            </a:pPr>
            <a:endParaRPr lang="en-US" sz="1800">
              <a:ea typeface="ＭＳ Ｐゴシック" pitchFamily="34" charset="-128"/>
            </a:endParaRPr>
          </a:p>
        </p:txBody>
      </p:sp>
      <p:sp>
        <p:nvSpPr>
          <p:cNvPr id="92167" name="Text Box 52"/>
          <p:cNvSpPr txBox="1">
            <a:spLocks noChangeArrowheads="1"/>
          </p:cNvSpPr>
          <p:nvPr/>
        </p:nvSpPr>
        <p:spPr bwMode="auto">
          <a:xfrm>
            <a:off x="6318250" y="1447800"/>
            <a:ext cx="2463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800" b="1">
                <a:solidFill>
                  <a:schemeClr val="accent2"/>
                </a:solidFill>
                <a:ea typeface="ＭＳ Ｐゴシック" pitchFamily="34" charset="-128"/>
              </a:rPr>
              <a:t>Establish Instrument Specific Ranges for</a:t>
            </a:r>
          </a:p>
        </p:txBody>
      </p:sp>
      <p:sp>
        <p:nvSpPr>
          <p:cNvPr id="92168" name="Text Box 53"/>
          <p:cNvSpPr txBox="1">
            <a:spLocks noChangeArrowheads="1"/>
          </p:cNvSpPr>
          <p:nvPr/>
        </p:nvSpPr>
        <p:spPr bwMode="auto">
          <a:xfrm>
            <a:off x="6299200" y="2209800"/>
            <a:ext cx="28448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buFontTx/>
              <a:buChar char="o"/>
            </a:pPr>
            <a:r>
              <a:rPr lang="en-US" sz="1600" b="1">
                <a:ea typeface="ＭＳ Ｐゴシック" pitchFamily="34" charset="-128"/>
              </a:rPr>
              <a:t> RT Variability</a:t>
            </a:r>
          </a:p>
          <a:p>
            <a:pPr>
              <a:spcBef>
                <a:spcPct val="50000"/>
              </a:spcBef>
              <a:buFontTx/>
              <a:buChar char="o"/>
            </a:pPr>
            <a:r>
              <a:rPr lang="en-US" sz="1600" b="1">
                <a:ea typeface="ＭＳ Ｐゴシック" pitchFamily="34" charset="-128"/>
              </a:rPr>
              <a:t> Peak Area</a:t>
            </a:r>
          </a:p>
          <a:p>
            <a:pPr>
              <a:spcBef>
                <a:spcPct val="50000"/>
              </a:spcBef>
              <a:buFontTx/>
              <a:buChar char="o"/>
            </a:pPr>
            <a:r>
              <a:rPr lang="en-US" sz="1600" b="1">
                <a:ea typeface="ＭＳ Ｐゴシック" pitchFamily="34" charset="-128"/>
              </a:rPr>
              <a:t> Peak Width</a:t>
            </a:r>
          </a:p>
          <a:p>
            <a:pPr>
              <a:spcBef>
                <a:spcPct val="50000"/>
              </a:spcBef>
              <a:buFontTx/>
              <a:buChar char="o"/>
            </a:pPr>
            <a:r>
              <a:rPr lang="en-US" sz="1600" b="1">
                <a:ea typeface="ＭＳ Ｐゴシック" pitchFamily="34" charset="-128"/>
              </a:rPr>
              <a:t> Carry over</a:t>
            </a:r>
          </a:p>
          <a:p>
            <a:pPr>
              <a:spcBef>
                <a:spcPct val="50000"/>
              </a:spcBef>
              <a:buFontTx/>
              <a:buChar char="o"/>
            </a:pPr>
            <a:r>
              <a:rPr lang="en-US" sz="1600" b="1">
                <a:ea typeface="ＭＳ Ｐゴシック" pitchFamily="34" charset="-128"/>
              </a:rPr>
              <a:t> Column conditioning</a:t>
            </a:r>
          </a:p>
        </p:txBody>
      </p:sp>
      <p:sp>
        <p:nvSpPr>
          <p:cNvPr id="92172" name="TextBox 2"/>
          <p:cNvSpPr txBox="1">
            <a:spLocks noChangeArrowheads="1"/>
          </p:cNvSpPr>
          <p:nvPr/>
        </p:nvSpPr>
        <p:spPr bwMode="auto">
          <a:xfrm>
            <a:off x="76200" y="228600"/>
            <a:ext cx="861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r>
              <a:rPr lang="en-US" b="1">
                <a:solidFill>
                  <a:schemeClr val="bg1"/>
                </a:solidFill>
                <a:ea typeface="ＭＳ Ｐゴシック" pitchFamily="34" charset="-128"/>
              </a:rPr>
              <a:t>Study 9S: Participants, Platforms, and Objectives</a:t>
            </a:r>
          </a:p>
        </p:txBody>
      </p:sp>
      <p:sp>
        <p:nvSpPr>
          <p:cNvPr id="92173" name="Rectangle 4"/>
          <p:cNvSpPr>
            <a:spLocks noChangeArrowheads="1"/>
          </p:cNvSpPr>
          <p:nvPr/>
        </p:nvSpPr>
        <p:spPr bwMode="auto">
          <a:xfrm>
            <a:off x="-76200" y="1143000"/>
            <a:ext cx="9220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en-US" sz="1600" b="1">
                <a:solidFill>
                  <a:srgbClr val="FF0000"/>
                </a:solidFill>
                <a:ea typeface="ＭＳ Ｐゴシック" pitchFamily="34" charset="-128"/>
              </a:rPr>
              <a:t>Prior to analyzing complex samples, are LC-MRM-MS systems running in optimal condition?</a:t>
            </a:r>
          </a:p>
        </p:txBody>
      </p:sp>
      <p:grpSp>
        <p:nvGrpSpPr>
          <p:cNvPr id="92226" name="Group 66"/>
          <p:cNvGrpSpPr>
            <a:grpSpLocks/>
          </p:cNvGrpSpPr>
          <p:nvPr/>
        </p:nvGrpSpPr>
        <p:grpSpPr bwMode="auto">
          <a:xfrm>
            <a:off x="152400" y="1676400"/>
            <a:ext cx="6218238" cy="4457700"/>
            <a:chOff x="115" y="1248"/>
            <a:chExt cx="3917" cy="2808"/>
          </a:xfrm>
        </p:grpSpPr>
        <p:grpSp>
          <p:nvGrpSpPr>
            <p:cNvPr id="92174" name="Group 61"/>
            <p:cNvGrpSpPr>
              <a:grpSpLocks/>
            </p:cNvGrpSpPr>
            <p:nvPr/>
          </p:nvGrpSpPr>
          <p:grpSpPr bwMode="auto">
            <a:xfrm>
              <a:off x="835" y="2352"/>
              <a:ext cx="797" cy="526"/>
              <a:chOff x="1325563" y="4057650"/>
              <a:chExt cx="1265237" cy="835025"/>
            </a:xfrm>
          </p:grpSpPr>
          <p:sp>
            <p:nvSpPr>
              <p:cNvPr id="92175" name="Line 39"/>
              <p:cNvSpPr>
                <a:spLocks noChangeShapeType="1"/>
              </p:cNvSpPr>
              <p:nvPr/>
            </p:nvSpPr>
            <p:spPr bwMode="auto">
              <a:xfrm flipV="1">
                <a:off x="1325563" y="4057650"/>
                <a:ext cx="1265237" cy="4095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176" name="Line 40"/>
              <p:cNvSpPr>
                <a:spLocks noChangeShapeType="1"/>
              </p:cNvSpPr>
              <p:nvPr/>
            </p:nvSpPr>
            <p:spPr bwMode="auto">
              <a:xfrm flipV="1">
                <a:off x="1325563" y="4324350"/>
                <a:ext cx="1265237" cy="1555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177" name="Line 42"/>
              <p:cNvSpPr>
                <a:spLocks noChangeShapeType="1"/>
              </p:cNvSpPr>
              <p:nvPr/>
            </p:nvSpPr>
            <p:spPr bwMode="auto">
              <a:xfrm>
                <a:off x="1325563" y="4483100"/>
                <a:ext cx="1257300" cy="136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178" name="Line 43"/>
              <p:cNvSpPr>
                <a:spLocks noChangeShapeType="1"/>
              </p:cNvSpPr>
              <p:nvPr/>
            </p:nvSpPr>
            <p:spPr bwMode="auto">
              <a:xfrm>
                <a:off x="1325563" y="4483100"/>
                <a:ext cx="1265237" cy="4095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92179" name="Group 5"/>
            <p:cNvGrpSpPr>
              <a:grpSpLocks/>
            </p:cNvGrpSpPr>
            <p:nvPr/>
          </p:nvGrpSpPr>
          <p:grpSpPr bwMode="auto">
            <a:xfrm>
              <a:off x="115" y="1434"/>
              <a:ext cx="1152" cy="1737"/>
              <a:chOff x="182563" y="2581275"/>
              <a:chExt cx="1828800" cy="2757488"/>
            </a:xfrm>
          </p:grpSpPr>
          <p:grpSp>
            <p:nvGrpSpPr>
              <p:cNvPr id="92180" name="Group 5"/>
              <p:cNvGrpSpPr>
                <a:grpSpLocks/>
              </p:cNvGrpSpPr>
              <p:nvPr/>
            </p:nvGrpSpPr>
            <p:grpSpPr bwMode="auto">
              <a:xfrm>
                <a:off x="935038" y="4086240"/>
                <a:ext cx="295275" cy="736603"/>
                <a:chOff x="823" y="2304"/>
                <a:chExt cx="185" cy="464"/>
              </a:xfrm>
            </p:grpSpPr>
            <p:sp>
              <p:nvSpPr>
                <p:cNvPr id="92181" name="Oval 6"/>
                <p:cNvSpPr>
                  <a:spLocks noChangeArrowheads="1"/>
                </p:cNvSpPr>
                <p:nvPr/>
              </p:nvSpPr>
              <p:spPr bwMode="auto">
                <a:xfrm>
                  <a:off x="873" y="2663"/>
                  <a:ext cx="85" cy="105"/>
                </a:xfrm>
                <a:prstGeom prst="ellipse">
                  <a:avLst/>
                </a:prstGeom>
                <a:solidFill>
                  <a:srgbClr val="FFCC99"/>
                </a:solidFill>
                <a:ln w="25400">
                  <a:solidFill>
                    <a:srgbClr val="003399"/>
                  </a:solidFill>
                  <a:round/>
                  <a:headEnd/>
                  <a:tailEnd/>
                </a:ln>
              </p:spPr>
              <p:txBody>
                <a:bodyPr wrap="none" anchor="ctr"/>
                <a:lstStyle/>
                <a:p>
                  <a:pPr>
                    <a:spcBef>
                      <a:spcPct val="0"/>
                    </a:spcBef>
                  </a:pPr>
                  <a:endParaRPr lang="en-US" sz="2800">
                    <a:ea typeface="ＭＳ Ｐゴシック" pitchFamily="34" charset="-128"/>
                  </a:endParaRPr>
                </a:p>
              </p:txBody>
            </p:sp>
            <p:sp>
              <p:nvSpPr>
                <p:cNvPr id="92182" name="Line 7"/>
                <p:cNvSpPr>
                  <a:spLocks noChangeShapeType="1"/>
                </p:cNvSpPr>
                <p:nvPr/>
              </p:nvSpPr>
              <p:spPr bwMode="auto">
                <a:xfrm>
                  <a:off x="823" y="2497"/>
                  <a:ext cx="45" cy="234"/>
                </a:xfrm>
                <a:prstGeom prst="line">
                  <a:avLst/>
                </a:prstGeom>
                <a:noFill/>
                <a:ln w="25400">
                  <a:solidFill>
                    <a:srgbClr val="003399"/>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2183" name="Line 8"/>
                <p:cNvSpPr>
                  <a:spLocks noChangeShapeType="1"/>
                </p:cNvSpPr>
                <p:nvPr/>
              </p:nvSpPr>
              <p:spPr bwMode="auto">
                <a:xfrm flipH="1">
                  <a:off x="962" y="2497"/>
                  <a:ext cx="45" cy="234"/>
                </a:xfrm>
                <a:prstGeom prst="line">
                  <a:avLst/>
                </a:prstGeom>
                <a:noFill/>
                <a:ln w="25400">
                  <a:solidFill>
                    <a:srgbClr val="003399"/>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2184" name="Line 9"/>
                <p:cNvSpPr>
                  <a:spLocks noChangeShapeType="1"/>
                </p:cNvSpPr>
                <p:nvPr/>
              </p:nvSpPr>
              <p:spPr bwMode="auto">
                <a:xfrm>
                  <a:off x="825" y="2314"/>
                  <a:ext cx="0" cy="184"/>
                </a:xfrm>
                <a:prstGeom prst="line">
                  <a:avLst/>
                </a:prstGeom>
                <a:noFill/>
                <a:ln w="25400">
                  <a:solidFill>
                    <a:srgbClr val="003399"/>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2185" name="Line 10"/>
                <p:cNvSpPr>
                  <a:spLocks noChangeShapeType="1"/>
                </p:cNvSpPr>
                <p:nvPr/>
              </p:nvSpPr>
              <p:spPr bwMode="auto">
                <a:xfrm>
                  <a:off x="1008" y="2314"/>
                  <a:ext cx="0" cy="184"/>
                </a:xfrm>
                <a:prstGeom prst="line">
                  <a:avLst/>
                </a:prstGeom>
                <a:noFill/>
                <a:ln w="25400">
                  <a:solidFill>
                    <a:srgbClr val="003399"/>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2186" name="Oval 11"/>
                <p:cNvSpPr>
                  <a:spLocks noChangeArrowheads="1"/>
                </p:cNvSpPr>
                <p:nvPr/>
              </p:nvSpPr>
              <p:spPr bwMode="auto">
                <a:xfrm>
                  <a:off x="828" y="2304"/>
                  <a:ext cx="175" cy="45"/>
                </a:xfrm>
                <a:prstGeom prst="ellipse">
                  <a:avLst/>
                </a:prstGeom>
                <a:noFill/>
                <a:ln w="25400">
                  <a:solidFill>
                    <a:srgbClr val="003399"/>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pPr>
                  <a:endParaRPr lang="en-US" sz="2800">
                    <a:ea typeface="ＭＳ Ｐゴシック" pitchFamily="34" charset="-128"/>
                  </a:endParaRPr>
                </a:p>
              </p:txBody>
            </p:sp>
            <p:sp>
              <p:nvSpPr>
                <p:cNvPr id="92187" name="AutoShape 12"/>
                <p:cNvSpPr>
                  <a:spLocks noChangeArrowheads="1"/>
                </p:cNvSpPr>
                <p:nvPr/>
              </p:nvSpPr>
              <p:spPr bwMode="auto">
                <a:xfrm rot="10800000" flipH="1" flipV="1">
                  <a:off x="845" y="2532"/>
                  <a:ext cx="144" cy="19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495 h 21600"/>
                    <a:gd name="T14" fmla="*/ 17100 w 21600"/>
                    <a:gd name="T15" fmla="*/ 17105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chemeClr val="accent1"/>
                </a:solidFill>
                <a:ln w="25400">
                  <a:solidFill>
                    <a:srgbClr val="FFFFFF"/>
                  </a:solidFill>
                  <a:miter lim="800000"/>
                  <a:headEnd/>
                  <a:tailEnd/>
                </a:ln>
              </p:spPr>
              <p:txBody>
                <a:bodyPr wrap="none" anchor="ctr"/>
                <a:lstStyle/>
                <a:p>
                  <a:pPr>
                    <a:spcBef>
                      <a:spcPct val="0"/>
                    </a:spcBef>
                  </a:pPr>
                  <a:endParaRPr lang="en-US" sz="1800">
                    <a:ea typeface="ＭＳ Ｐゴシック" pitchFamily="34" charset="-128"/>
                  </a:endParaRPr>
                </a:p>
              </p:txBody>
            </p:sp>
            <p:sp>
              <p:nvSpPr>
                <p:cNvPr id="92188" name="Oval 13"/>
                <p:cNvSpPr>
                  <a:spLocks noChangeArrowheads="1"/>
                </p:cNvSpPr>
                <p:nvPr/>
              </p:nvSpPr>
              <p:spPr bwMode="auto">
                <a:xfrm>
                  <a:off x="845" y="2517"/>
                  <a:ext cx="145" cy="24"/>
                </a:xfrm>
                <a:prstGeom prst="ellipse">
                  <a:avLst/>
                </a:prstGeom>
                <a:solidFill>
                  <a:schemeClr val="accent1"/>
                </a:solidFill>
                <a:ln w="12700">
                  <a:solidFill>
                    <a:srgbClr val="003399"/>
                  </a:solidFill>
                  <a:round/>
                  <a:headEnd/>
                  <a:tailEnd/>
                </a:ln>
              </p:spPr>
              <p:txBody>
                <a:bodyPr wrap="none" anchor="ctr"/>
                <a:lstStyle/>
                <a:p>
                  <a:pPr>
                    <a:spcBef>
                      <a:spcPct val="0"/>
                    </a:spcBef>
                  </a:pPr>
                  <a:endParaRPr lang="en-US" sz="2800">
                    <a:ea typeface="ＭＳ Ｐゴシック" pitchFamily="34" charset="-128"/>
                  </a:endParaRPr>
                </a:p>
              </p:txBody>
            </p:sp>
            <p:sp>
              <p:nvSpPr>
                <p:cNvPr id="92189" name="Oval 14"/>
                <p:cNvSpPr>
                  <a:spLocks noChangeArrowheads="1"/>
                </p:cNvSpPr>
                <p:nvPr/>
              </p:nvSpPr>
              <p:spPr bwMode="auto">
                <a:xfrm>
                  <a:off x="889" y="2686"/>
                  <a:ext cx="58" cy="68"/>
                </a:xfrm>
                <a:prstGeom prst="ellipse">
                  <a:avLst/>
                </a:prstGeom>
                <a:solidFill>
                  <a:schemeClr val="accent1"/>
                </a:solidFill>
                <a:ln w="12700">
                  <a:solidFill>
                    <a:schemeClr val="accent1"/>
                  </a:solidFill>
                  <a:round/>
                  <a:headEnd/>
                  <a:tailEnd/>
                </a:ln>
              </p:spPr>
              <p:txBody>
                <a:bodyPr wrap="none" anchor="ctr"/>
                <a:lstStyle/>
                <a:p>
                  <a:pPr>
                    <a:spcBef>
                      <a:spcPct val="0"/>
                    </a:spcBef>
                  </a:pPr>
                  <a:endParaRPr lang="en-US" sz="2800">
                    <a:ea typeface="ＭＳ Ｐゴシック" pitchFamily="34" charset="-128"/>
                  </a:endParaRPr>
                </a:p>
              </p:txBody>
            </p:sp>
          </p:grpSp>
          <p:sp>
            <p:nvSpPr>
              <p:cNvPr id="92190" name="Text Box 15"/>
              <p:cNvSpPr txBox="1">
                <a:spLocks noChangeArrowheads="1"/>
              </p:cNvSpPr>
              <p:nvPr/>
            </p:nvSpPr>
            <p:spPr bwMode="auto">
              <a:xfrm>
                <a:off x="182563" y="2581275"/>
                <a:ext cx="1809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lgn="ctr">
                  <a:spcBef>
                    <a:spcPct val="50000"/>
                  </a:spcBef>
                </a:pPr>
                <a:r>
                  <a:rPr lang="en-US" sz="1800">
                    <a:ea typeface="ＭＳ Ｐゴシック" pitchFamily="34" charset="-128"/>
                  </a:rPr>
                  <a:t>Michrom Mix</a:t>
                </a:r>
              </a:p>
            </p:txBody>
          </p:sp>
          <p:sp>
            <p:nvSpPr>
              <p:cNvPr id="92191" name="Text Box 16"/>
              <p:cNvSpPr txBox="1">
                <a:spLocks noChangeArrowheads="1"/>
              </p:cNvSpPr>
              <p:nvPr/>
            </p:nvSpPr>
            <p:spPr bwMode="auto">
              <a:xfrm>
                <a:off x="201613" y="2857500"/>
                <a:ext cx="18097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lgn="ctr">
                  <a:spcBef>
                    <a:spcPct val="50000"/>
                  </a:spcBef>
                </a:pPr>
                <a:r>
                  <a:rPr lang="en-US" sz="1800">
                    <a:ea typeface="ＭＳ Ｐゴシック" pitchFamily="34" charset="-128"/>
                  </a:rPr>
                  <a:t>6 bovine proteins, digested</a:t>
                </a:r>
              </a:p>
            </p:txBody>
          </p:sp>
          <p:sp>
            <p:nvSpPr>
              <p:cNvPr id="92192" name="Text Box 54"/>
              <p:cNvSpPr txBox="1">
                <a:spLocks noChangeArrowheads="1"/>
              </p:cNvSpPr>
              <p:nvPr/>
            </p:nvSpPr>
            <p:spPr bwMode="auto">
              <a:xfrm>
                <a:off x="419100" y="4972050"/>
                <a:ext cx="1314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800">
                    <a:ea typeface="ＭＳ Ｐゴシック" pitchFamily="34" charset="-128"/>
                  </a:rPr>
                  <a:t>50 fmol/uL</a:t>
                </a:r>
              </a:p>
            </p:txBody>
          </p:sp>
        </p:grpSp>
        <p:grpSp>
          <p:nvGrpSpPr>
            <p:cNvPr id="92193" name="Group 19"/>
            <p:cNvGrpSpPr>
              <a:grpSpLocks/>
            </p:cNvGrpSpPr>
            <p:nvPr/>
          </p:nvGrpSpPr>
          <p:grpSpPr bwMode="auto">
            <a:xfrm>
              <a:off x="835" y="1326"/>
              <a:ext cx="797" cy="2590"/>
              <a:chOff x="1325563" y="2409825"/>
              <a:chExt cx="1265237" cy="4111625"/>
            </a:xfrm>
          </p:grpSpPr>
          <p:grpSp>
            <p:nvGrpSpPr>
              <p:cNvPr id="92194" name="Group 17"/>
              <p:cNvGrpSpPr>
                <a:grpSpLocks/>
              </p:cNvGrpSpPr>
              <p:nvPr/>
            </p:nvGrpSpPr>
            <p:grpSpPr bwMode="auto">
              <a:xfrm>
                <a:off x="1325563" y="2409825"/>
                <a:ext cx="1265237" cy="2079625"/>
                <a:chOff x="930" y="1434"/>
                <a:chExt cx="798" cy="1310"/>
              </a:xfrm>
            </p:grpSpPr>
            <p:sp>
              <p:nvSpPr>
                <p:cNvPr id="92195" name="Line 18"/>
                <p:cNvSpPr>
                  <a:spLocks noChangeShapeType="1"/>
                </p:cNvSpPr>
                <p:nvPr/>
              </p:nvSpPr>
              <p:spPr bwMode="auto">
                <a:xfrm flipV="1">
                  <a:off x="930" y="1434"/>
                  <a:ext cx="798" cy="131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196" name="Line 19"/>
                <p:cNvSpPr>
                  <a:spLocks noChangeShapeType="1"/>
                </p:cNvSpPr>
                <p:nvPr/>
              </p:nvSpPr>
              <p:spPr bwMode="auto">
                <a:xfrm flipV="1">
                  <a:off x="930" y="1608"/>
                  <a:ext cx="798" cy="111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197" name="Line 20"/>
                <p:cNvSpPr>
                  <a:spLocks noChangeShapeType="1"/>
                </p:cNvSpPr>
                <p:nvPr/>
              </p:nvSpPr>
              <p:spPr bwMode="auto">
                <a:xfrm flipV="1">
                  <a:off x="930" y="1788"/>
                  <a:ext cx="798" cy="94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198" name="Line 21"/>
                <p:cNvSpPr>
                  <a:spLocks noChangeShapeType="1"/>
                </p:cNvSpPr>
                <p:nvPr/>
              </p:nvSpPr>
              <p:spPr bwMode="auto">
                <a:xfrm flipV="1">
                  <a:off x="930" y="1968"/>
                  <a:ext cx="798" cy="75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199" name="Line 22"/>
                <p:cNvSpPr>
                  <a:spLocks noChangeShapeType="1"/>
                </p:cNvSpPr>
                <p:nvPr/>
              </p:nvSpPr>
              <p:spPr bwMode="auto">
                <a:xfrm flipV="1">
                  <a:off x="930" y="2124"/>
                  <a:ext cx="798" cy="6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00" name="Line 23"/>
                <p:cNvSpPr>
                  <a:spLocks noChangeShapeType="1"/>
                </p:cNvSpPr>
                <p:nvPr/>
              </p:nvSpPr>
              <p:spPr bwMode="auto">
                <a:xfrm flipV="1">
                  <a:off x="930" y="2304"/>
                  <a:ext cx="798" cy="42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92201" name="Group 44"/>
              <p:cNvGrpSpPr>
                <a:grpSpLocks/>
              </p:cNvGrpSpPr>
              <p:nvPr/>
            </p:nvGrpSpPr>
            <p:grpSpPr bwMode="auto">
              <a:xfrm flipV="1">
                <a:off x="1325563" y="4441825"/>
                <a:ext cx="1265237" cy="2079625"/>
                <a:chOff x="930" y="1434"/>
                <a:chExt cx="798" cy="1310"/>
              </a:xfrm>
            </p:grpSpPr>
            <p:sp>
              <p:nvSpPr>
                <p:cNvPr id="92202" name="Line 45"/>
                <p:cNvSpPr>
                  <a:spLocks noChangeShapeType="1"/>
                </p:cNvSpPr>
                <p:nvPr/>
              </p:nvSpPr>
              <p:spPr bwMode="auto">
                <a:xfrm flipV="1">
                  <a:off x="930" y="1434"/>
                  <a:ext cx="798" cy="131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03" name="Line 46"/>
                <p:cNvSpPr>
                  <a:spLocks noChangeShapeType="1"/>
                </p:cNvSpPr>
                <p:nvPr/>
              </p:nvSpPr>
              <p:spPr bwMode="auto">
                <a:xfrm flipV="1">
                  <a:off x="930" y="1608"/>
                  <a:ext cx="798" cy="111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04" name="Line 47"/>
                <p:cNvSpPr>
                  <a:spLocks noChangeShapeType="1"/>
                </p:cNvSpPr>
                <p:nvPr/>
              </p:nvSpPr>
              <p:spPr bwMode="auto">
                <a:xfrm flipV="1">
                  <a:off x="930" y="1788"/>
                  <a:ext cx="798" cy="94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05" name="Line 48"/>
                <p:cNvSpPr>
                  <a:spLocks noChangeShapeType="1"/>
                </p:cNvSpPr>
                <p:nvPr/>
              </p:nvSpPr>
              <p:spPr bwMode="auto">
                <a:xfrm flipV="1">
                  <a:off x="930" y="1968"/>
                  <a:ext cx="798" cy="75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06" name="Line 49"/>
                <p:cNvSpPr>
                  <a:spLocks noChangeShapeType="1"/>
                </p:cNvSpPr>
                <p:nvPr/>
              </p:nvSpPr>
              <p:spPr bwMode="auto">
                <a:xfrm flipV="1">
                  <a:off x="930" y="2124"/>
                  <a:ext cx="798" cy="6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07" name="Line 50"/>
                <p:cNvSpPr>
                  <a:spLocks noChangeShapeType="1"/>
                </p:cNvSpPr>
                <p:nvPr/>
              </p:nvSpPr>
              <p:spPr bwMode="auto">
                <a:xfrm flipV="1">
                  <a:off x="930" y="2304"/>
                  <a:ext cx="798" cy="42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sp>
          <p:nvSpPr>
            <p:cNvPr id="92209" name="Text Box 24"/>
            <p:cNvSpPr txBox="1">
              <a:spLocks noChangeArrowheads="1"/>
            </p:cNvSpPr>
            <p:nvPr/>
          </p:nvSpPr>
          <p:spPr bwMode="auto">
            <a:xfrm>
              <a:off x="1728" y="1248"/>
              <a:ext cx="153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52, ABI 4000 QTRAP</a:t>
              </a:r>
            </a:p>
          </p:txBody>
        </p:sp>
        <p:sp>
          <p:nvSpPr>
            <p:cNvPr id="92210" name="Text Box 25"/>
            <p:cNvSpPr txBox="1">
              <a:spLocks noChangeArrowheads="1"/>
            </p:cNvSpPr>
            <p:nvPr/>
          </p:nvSpPr>
          <p:spPr bwMode="auto">
            <a:xfrm>
              <a:off x="1728" y="1422"/>
              <a:ext cx="163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56, ABI 4000 QTRAP</a:t>
              </a:r>
            </a:p>
          </p:txBody>
        </p:sp>
        <p:sp>
          <p:nvSpPr>
            <p:cNvPr id="92211" name="Text Box 26"/>
            <p:cNvSpPr txBox="1">
              <a:spLocks noChangeArrowheads="1"/>
            </p:cNvSpPr>
            <p:nvPr/>
          </p:nvSpPr>
          <p:spPr bwMode="auto">
            <a:xfrm>
              <a:off x="1728" y="1606"/>
              <a:ext cx="119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56A, ABI 5500</a:t>
              </a:r>
            </a:p>
          </p:txBody>
        </p:sp>
        <p:sp>
          <p:nvSpPr>
            <p:cNvPr id="92212" name="Text Box 27"/>
            <p:cNvSpPr txBox="1">
              <a:spLocks noChangeArrowheads="1"/>
            </p:cNvSpPr>
            <p:nvPr/>
          </p:nvSpPr>
          <p:spPr bwMode="auto">
            <a:xfrm>
              <a:off x="1728" y="1783"/>
              <a:ext cx="182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56B, Agilent 6460 ChipCube</a:t>
              </a:r>
            </a:p>
          </p:txBody>
        </p:sp>
        <p:sp>
          <p:nvSpPr>
            <p:cNvPr id="92213" name="Text Box 28"/>
            <p:cNvSpPr txBox="1">
              <a:spLocks noChangeArrowheads="1"/>
            </p:cNvSpPr>
            <p:nvPr/>
          </p:nvSpPr>
          <p:spPr bwMode="auto">
            <a:xfrm>
              <a:off x="1728" y="1944"/>
              <a:ext cx="155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73, ABI 4000 QTRAP</a:t>
              </a:r>
            </a:p>
          </p:txBody>
        </p:sp>
        <p:sp>
          <p:nvSpPr>
            <p:cNvPr id="92214" name="Text Box 29"/>
            <p:cNvSpPr txBox="1">
              <a:spLocks noChangeArrowheads="1"/>
            </p:cNvSpPr>
            <p:nvPr/>
          </p:nvSpPr>
          <p:spPr bwMode="auto">
            <a:xfrm>
              <a:off x="1728" y="2112"/>
              <a:ext cx="157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32, ABI 4000 QTRAP</a:t>
              </a:r>
            </a:p>
          </p:txBody>
        </p:sp>
        <p:sp>
          <p:nvSpPr>
            <p:cNvPr id="92215" name="Text Box 30"/>
            <p:cNvSpPr txBox="1">
              <a:spLocks noChangeArrowheads="1"/>
            </p:cNvSpPr>
            <p:nvPr/>
          </p:nvSpPr>
          <p:spPr bwMode="auto">
            <a:xfrm>
              <a:off x="1728" y="3000"/>
              <a:ext cx="179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90, Agilent 6410 ChipCube</a:t>
              </a:r>
            </a:p>
          </p:txBody>
        </p:sp>
        <p:sp>
          <p:nvSpPr>
            <p:cNvPr id="92216" name="Text Box 31"/>
            <p:cNvSpPr txBox="1">
              <a:spLocks noChangeArrowheads="1"/>
            </p:cNvSpPr>
            <p:nvPr/>
          </p:nvSpPr>
          <p:spPr bwMode="auto">
            <a:xfrm>
              <a:off x="1728" y="2460"/>
              <a:ext cx="16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98, ABI 4000 QTRAP</a:t>
              </a:r>
            </a:p>
          </p:txBody>
        </p:sp>
        <p:sp>
          <p:nvSpPr>
            <p:cNvPr id="92217" name="Text Box 32"/>
            <p:cNvSpPr txBox="1">
              <a:spLocks noChangeArrowheads="1"/>
            </p:cNvSpPr>
            <p:nvPr/>
          </p:nvSpPr>
          <p:spPr bwMode="auto">
            <a:xfrm>
              <a:off x="1728" y="2652"/>
              <a:ext cx="14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86, ABI 4000 QTRAP</a:t>
              </a:r>
            </a:p>
          </p:txBody>
        </p:sp>
        <p:sp>
          <p:nvSpPr>
            <p:cNvPr id="92218" name="Text Box 33"/>
            <p:cNvSpPr txBox="1">
              <a:spLocks noChangeArrowheads="1"/>
            </p:cNvSpPr>
            <p:nvPr/>
          </p:nvSpPr>
          <p:spPr bwMode="auto">
            <a:xfrm>
              <a:off x="1728" y="2826"/>
              <a:ext cx="13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86A, Waters Xevo</a:t>
              </a:r>
            </a:p>
          </p:txBody>
        </p:sp>
        <p:sp>
          <p:nvSpPr>
            <p:cNvPr id="92219" name="Text Box 34"/>
            <p:cNvSpPr txBox="1">
              <a:spLocks noChangeArrowheads="1"/>
            </p:cNvSpPr>
            <p:nvPr/>
          </p:nvSpPr>
          <p:spPr bwMode="auto">
            <a:xfrm>
              <a:off x="1728" y="3168"/>
              <a:ext cx="153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65, Thermo Vantage</a:t>
              </a:r>
            </a:p>
          </p:txBody>
        </p:sp>
        <p:sp>
          <p:nvSpPr>
            <p:cNvPr id="92220" name="Text Box 35"/>
            <p:cNvSpPr txBox="1">
              <a:spLocks noChangeArrowheads="1"/>
            </p:cNvSpPr>
            <p:nvPr/>
          </p:nvSpPr>
          <p:spPr bwMode="auto">
            <a:xfrm>
              <a:off x="1728" y="3516"/>
              <a:ext cx="16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19, ABI 4000 QTRAP</a:t>
              </a:r>
            </a:p>
          </p:txBody>
        </p:sp>
        <p:sp>
          <p:nvSpPr>
            <p:cNvPr id="92221" name="Text Box 36"/>
            <p:cNvSpPr txBox="1">
              <a:spLocks noChangeArrowheads="1"/>
            </p:cNvSpPr>
            <p:nvPr/>
          </p:nvSpPr>
          <p:spPr bwMode="auto">
            <a:xfrm>
              <a:off x="1728" y="3690"/>
              <a:ext cx="177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19A, Agilent 6410 ChipCube</a:t>
              </a:r>
            </a:p>
          </p:txBody>
        </p:sp>
        <p:sp>
          <p:nvSpPr>
            <p:cNvPr id="92222" name="Text Box 37"/>
            <p:cNvSpPr txBox="1">
              <a:spLocks noChangeArrowheads="1"/>
            </p:cNvSpPr>
            <p:nvPr/>
          </p:nvSpPr>
          <p:spPr bwMode="auto">
            <a:xfrm>
              <a:off x="1728" y="3864"/>
              <a:ext cx="230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20, Thermo TSQ Quantum</a:t>
              </a:r>
            </a:p>
          </p:txBody>
        </p:sp>
        <p:sp>
          <p:nvSpPr>
            <p:cNvPr id="92223" name="Text Box 38"/>
            <p:cNvSpPr txBox="1">
              <a:spLocks noChangeArrowheads="1"/>
            </p:cNvSpPr>
            <p:nvPr/>
          </p:nvSpPr>
          <p:spPr bwMode="auto">
            <a:xfrm>
              <a:off x="1728" y="2286"/>
              <a:ext cx="157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95, ABI 4000 QTRAP</a:t>
              </a:r>
            </a:p>
          </p:txBody>
        </p:sp>
        <p:sp>
          <p:nvSpPr>
            <p:cNvPr id="92224" name="Text Box 41"/>
            <p:cNvSpPr txBox="1">
              <a:spLocks noChangeArrowheads="1"/>
            </p:cNvSpPr>
            <p:nvPr/>
          </p:nvSpPr>
          <p:spPr bwMode="auto">
            <a:xfrm>
              <a:off x="1728" y="3342"/>
              <a:ext cx="16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400">
                  <a:ea typeface="ＭＳ Ｐゴシック" pitchFamily="34" charset="-128"/>
                </a:rPr>
                <a:t>Site 54, ABI 4000 QTRAP</a:t>
              </a:r>
            </a:p>
          </p:txBody>
        </p:sp>
      </p:grpSp>
      <p:grpSp>
        <p:nvGrpSpPr>
          <p:cNvPr id="92227" name="Group 67"/>
          <p:cNvGrpSpPr>
            <a:grpSpLocks/>
          </p:cNvGrpSpPr>
          <p:nvPr/>
        </p:nvGrpSpPr>
        <p:grpSpPr bwMode="auto">
          <a:xfrm>
            <a:off x="5653088" y="4267200"/>
            <a:ext cx="3490912" cy="2271713"/>
            <a:chOff x="3561" y="2688"/>
            <a:chExt cx="2199" cy="1431"/>
          </a:xfrm>
        </p:grpSpPr>
        <p:pic>
          <p:nvPicPr>
            <p:cNvPr id="92165" name="Picture 2"/>
            <p:cNvPicPr>
              <a:picLocks noChangeAspect="1" noChangeArrowheads="1"/>
            </p:cNvPicPr>
            <p:nvPr/>
          </p:nvPicPr>
          <p:blipFill>
            <a:blip r:embed="rId3">
              <a:extLst>
                <a:ext uri="{28A0092B-C50C-407E-A947-70E740481C1C}">
                  <a14:useLocalDpi xmlns:a14="http://schemas.microsoft.com/office/drawing/2010/main" val="0"/>
                </a:ext>
              </a:extLst>
            </a:blip>
            <a:srcRect t="24023"/>
            <a:stretch>
              <a:fillRect/>
            </a:stretch>
          </p:blipFill>
          <p:spPr bwMode="auto">
            <a:xfrm>
              <a:off x="3561" y="2869"/>
              <a:ext cx="979" cy="1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69" name="Picture 55"/>
            <p:cNvPicPr>
              <a:picLocks noChangeAspect="1" noChangeArrowheads="1"/>
            </p:cNvPicPr>
            <p:nvPr/>
          </p:nvPicPr>
          <p:blipFill>
            <a:blip r:embed="rId4">
              <a:extLst>
                <a:ext uri="{28A0092B-C50C-407E-A947-70E740481C1C}">
                  <a14:useLocalDpi xmlns:a14="http://schemas.microsoft.com/office/drawing/2010/main" val="0"/>
                </a:ext>
              </a:extLst>
            </a:blip>
            <a:srcRect t="15881"/>
            <a:stretch>
              <a:fillRect/>
            </a:stretch>
          </p:blipFill>
          <p:spPr bwMode="auto">
            <a:xfrm>
              <a:off x="4603" y="2901"/>
              <a:ext cx="1061" cy="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70" name="Text Box 56"/>
            <p:cNvSpPr txBox="1">
              <a:spLocks noChangeArrowheads="1"/>
            </p:cNvSpPr>
            <p:nvPr/>
          </p:nvSpPr>
          <p:spPr bwMode="auto">
            <a:xfrm>
              <a:off x="3944" y="2688"/>
              <a:ext cx="57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800" b="1">
                  <a:solidFill>
                    <a:srgbClr val="339933"/>
                  </a:solidFill>
                  <a:ea typeface="ＭＳ Ｐゴシック" pitchFamily="34" charset="-128"/>
                </a:rPr>
                <a:t>GO</a:t>
              </a:r>
            </a:p>
          </p:txBody>
        </p:sp>
        <p:sp>
          <p:nvSpPr>
            <p:cNvPr id="92171" name="Text Box 57"/>
            <p:cNvSpPr txBox="1">
              <a:spLocks noChangeArrowheads="1"/>
            </p:cNvSpPr>
            <p:nvPr/>
          </p:nvSpPr>
          <p:spPr bwMode="auto">
            <a:xfrm>
              <a:off x="4884" y="2688"/>
              <a:ext cx="57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Bef>
                  <a:spcPct val="50000"/>
                </a:spcBef>
              </a:pPr>
              <a:r>
                <a:rPr lang="en-US" sz="1800" b="1">
                  <a:solidFill>
                    <a:srgbClr val="990000"/>
                  </a:solidFill>
                  <a:ea typeface="ＭＳ Ｐゴシック" pitchFamily="34" charset="-128"/>
                </a:rPr>
                <a:t>No GO</a:t>
              </a:r>
            </a:p>
          </p:txBody>
        </p:sp>
        <p:sp>
          <p:nvSpPr>
            <p:cNvPr id="92225" name="Text Box 65"/>
            <p:cNvSpPr txBox="1">
              <a:spLocks noChangeArrowheads="1"/>
            </p:cNvSpPr>
            <p:nvPr/>
          </p:nvSpPr>
          <p:spPr bwMode="auto">
            <a:xfrm>
              <a:off x="3696" y="3888"/>
              <a:ext cx="2064"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800" b="1">
                  <a:solidFill>
                    <a:schemeClr val="accent2"/>
                  </a:solidFill>
                </a:rPr>
                <a:t>Define Pass/Fail Criteria</a:t>
              </a:r>
            </a:p>
          </p:txBody>
        </p:sp>
      </p:grpSp>
      <p:sp>
        <p:nvSpPr>
          <p:cNvPr id="92229" name="Text Box 69"/>
          <p:cNvSpPr txBox="1">
            <a:spLocks noChangeArrowheads="1"/>
          </p:cNvSpPr>
          <p:nvPr/>
        </p:nvSpPr>
        <p:spPr bwMode="auto">
          <a:xfrm>
            <a:off x="152400" y="5334000"/>
            <a:ext cx="2362200"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solidFill>
                  <a:srgbClr val="009900"/>
                </a:solidFill>
              </a:rPr>
              <a:t>12 Laboratories</a:t>
            </a:r>
            <a:br>
              <a:rPr lang="en-US" sz="2000">
                <a:solidFill>
                  <a:srgbClr val="009900"/>
                </a:solidFill>
              </a:rPr>
            </a:br>
            <a:r>
              <a:rPr lang="en-US" sz="2000">
                <a:solidFill>
                  <a:srgbClr val="009900"/>
                </a:solidFill>
              </a:rPr>
              <a:t>4 MS Vendors</a:t>
            </a:r>
            <a:br>
              <a:rPr lang="en-US" sz="2000">
                <a:solidFill>
                  <a:srgbClr val="009900"/>
                </a:solidFill>
              </a:rPr>
            </a:br>
            <a:r>
              <a:rPr lang="en-US" sz="2000">
                <a:solidFill>
                  <a:srgbClr val="009900"/>
                </a:solidFill>
              </a:rPr>
              <a:t>7 MS models</a:t>
            </a:r>
            <a:br>
              <a:rPr lang="en-US" sz="2000">
                <a:solidFill>
                  <a:srgbClr val="009900"/>
                </a:solidFill>
              </a:rPr>
            </a:br>
            <a:r>
              <a:rPr lang="en-US" sz="2000">
                <a:solidFill>
                  <a:srgbClr val="009900"/>
                </a:solidFill>
              </a:rPr>
              <a:t>5 LC models</a:t>
            </a:r>
          </a:p>
        </p:txBody>
      </p:sp>
    </p:spTree>
    <p:extLst>
      <p:ext uri="{BB962C8B-B14F-4D97-AF65-F5344CB8AC3E}">
        <p14:creationId xmlns:p14="http://schemas.microsoft.com/office/powerpoint/2010/main" val="840612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304800" y="0"/>
            <a:ext cx="7772400" cy="990600"/>
          </a:xfrm>
        </p:spPr>
        <p:txBody>
          <a:bodyPr/>
          <a:lstStyle/>
          <a:p>
            <a:r>
              <a:rPr lang="en-US"/>
              <a:t>Development of a System Suitability Protocol for Multiple Instrument Platforms</a:t>
            </a:r>
          </a:p>
        </p:txBody>
      </p:sp>
      <p:grpSp>
        <p:nvGrpSpPr>
          <p:cNvPr id="91147" name="Group 11"/>
          <p:cNvGrpSpPr>
            <a:grpSpLocks/>
          </p:cNvGrpSpPr>
          <p:nvPr/>
        </p:nvGrpSpPr>
        <p:grpSpPr bwMode="auto">
          <a:xfrm>
            <a:off x="228600" y="1476375"/>
            <a:ext cx="8418513" cy="5022850"/>
            <a:chOff x="144" y="930"/>
            <a:chExt cx="5303" cy="3164"/>
          </a:xfrm>
        </p:grpSpPr>
        <p:grpSp>
          <p:nvGrpSpPr>
            <p:cNvPr id="91148" name="Group 12"/>
            <p:cNvGrpSpPr>
              <a:grpSpLocks/>
            </p:cNvGrpSpPr>
            <p:nvPr/>
          </p:nvGrpSpPr>
          <p:grpSpPr bwMode="auto">
            <a:xfrm>
              <a:off x="1488" y="930"/>
              <a:ext cx="1209" cy="750"/>
              <a:chOff x="1728" y="930"/>
              <a:chExt cx="1209" cy="750"/>
            </a:xfrm>
          </p:grpSpPr>
          <p:sp>
            <p:nvSpPr>
              <p:cNvPr id="91149" name="Rectangle 13"/>
              <p:cNvSpPr>
                <a:spLocks noChangeArrowheads="1"/>
              </p:cNvSpPr>
              <p:nvPr/>
            </p:nvSpPr>
            <p:spPr bwMode="auto">
              <a:xfrm>
                <a:off x="1728" y="960"/>
                <a:ext cx="1209" cy="336"/>
              </a:xfrm>
              <a:prstGeom prst="rect">
                <a:avLst/>
              </a:prstGeom>
              <a:gradFill rotWithShape="1">
                <a:gsLst>
                  <a:gs pos="0">
                    <a:schemeClr val="bg1">
                      <a:alpha val="63000"/>
                    </a:schemeClr>
                  </a:gs>
                  <a:gs pos="100000">
                    <a:schemeClr val="bg2">
                      <a:alpha val="63000"/>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50" name="Rectangle 14"/>
              <p:cNvSpPr>
                <a:spLocks noChangeArrowheads="1"/>
              </p:cNvSpPr>
              <p:nvPr/>
            </p:nvSpPr>
            <p:spPr bwMode="auto">
              <a:xfrm>
                <a:off x="1728" y="1296"/>
                <a:ext cx="1209" cy="384"/>
              </a:xfrm>
              <a:prstGeom prst="rect">
                <a:avLst/>
              </a:prstGeom>
              <a:gradFill rotWithShape="1">
                <a:gsLst>
                  <a:gs pos="0">
                    <a:srgbClr val="6699FF"/>
                  </a:gs>
                  <a:gs pos="100000">
                    <a:srgbClr val="6699FF">
                      <a:gamma/>
                      <a:tint val="63529"/>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endParaRPr lang="en-US" sz="1800"/>
              </a:p>
            </p:txBody>
          </p:sp>
          <p:sp>
            <p:nvSpPr>
              <p:cNvPr id="91151" name="Text Box 15"/>
              <p:cNvSpPr txBox="1">
                <a:spLocks noChangeArrowheads="1"/>
              </p:cNvSpPr>
              <p:nvPr/>
            </p:nvSpPr>
            <p:spPr bwMode="auto">
              <a:xfrm>
                <a:off x="1741" y="1411"/>
                <a:ext cx="11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200" u="sng"/>
                  <a:t>Output</a:t>
                </a:r>
                <a:r>
                  <a:rPr lang="en-US" sz="1200"/>
                  <a:t>: Spectral Library</a:t>
                </a:r>
              </a:p>
            </p:txBody>
          </p:sp>
          <p:sp>
            <p:nvSpPr>
              <p:cNvPr id="91152" name="Text Box 16"/>
              <p:cNvSpPr txBox="1">
                <a:spLocks noChangeArrowheads="1"/>
              </p:cNvSpPr>
              <p:nvPr/>
            </p:nvSpPr>
            <p:spPr bwMode="auto">
              <a:xfrm>
                <a:off x="1741" y="930"/>
                <a:ext cx="1166"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200" u="sng"/>
                  <a:t>Input</a:t>
                </a:r>
                <a:r>
                  <a:rPr lang="en-US" sz="1200"/>
                  <a:t>: DDA Search results</a:t>
                </a:r>
                <a:br>
                  <a:rPr lang="en-US" sz="1200"/>
                </a:br>
                <a:r>
                  <a:rPr lang="en-US" sz="1000"/>
                  <a:t>(mzXML, pepXML, etc)</a:t>
                </a:r>
              </a:p>
            </p:txBody>
          </p:sp>
        </p:grpSp>
        <p:pic>
          <p:nvPicPr>
            <p:cNvPr id="91153"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8" y="1776"/>
              <a:ext cx="976" cy="1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1154" name="Group 18"/>
            <p:cNvGrpSpPr>
              <a:grpSpLocks/>
            </p:cNvGrpSpPr>
            <p:nvPr/>
          </p:nvGrpSpPr>
          <p:grpSpPr bwMode="auto">
            <a:xfrm>
              <a:off x="144" y="2064"/>
              <a:ext cx="1088" cy="720"/>
              <a:chOff x="192" y="2064"/>
              <a:chExt cx="1088" cy="720"/>
            </a:xfrm>
          </p:grpSpPr>
          <p:sp>
            <p:nvSpPr>
              <p:cNvPr id="91155" name="Rectangle 19"/>
              <p:cNvSpPr>
                <a:spLocks noChangeArrowheads="1"/>
              </p:cNvSpPr>
              <p:nvPr/>
            </p:nvSpPr>
            <p:spPr bwMode="auto">
              <a:xfrm>
                <a:off x="192" y="2064"/>
                <a:ext cx="1088" cy="336"/>
              </a:xfrm>
              <a:prstGeom prst="rect">
                <a:avLst/>
              </a:prstGeom>
              <a:gradFill rotWithShape="1">
                <a:gsLst>
                  <a:gs pos="0">
                    <a:schemeClr val="bg1">
                      <a:alpha val="63000"/>
                    </a:schemeClr>
                  </a:gs>
                  <a:gs pos="100000">
                    <a:schemeClr val="bg2">
                      <a:alpha val="63000"/>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56" name="Rectangle 20"/>
              <p:cNvSpPr>
                <a:spLocks noChangeArrowheads="1"/>
              </p:cNvSpPr>
              <p:nvPr/>
            </p:nvSpPr>
            <p:spPr bwMode="auto">
              <a:xfrm>
                <a:off x="192" y="2400"/>
                <a:ext cx="1088" cy="384"/>
              </a:xfrm>
              <a:prstGeom prst="rect">
                <a:avLst/>
              </a:prstGeom>
              <a:gradFill rotWithShape="1">
                <a:gsLst>
                  <a:gs pos="0">
                    <a:srgbClr val="6699FF"/>
                  </a:gs>
                  <a:gs pos="100000">
                    <a:srgbClr val="6699FF">
                      <a:gamma/>
                      <a:tint val="63529"/>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endParaRPr lang="en-US" sz="1800"/>
              </a:p>
            </p:txBody>
          </p:sp>
          <p:sp>
            <p:nvSpPr>
              <p:cNvPr id="91157" name="Text Box 21"/>
              <p:cNvSpPr txBox="1">
                <a:spLocks noChangeArrowheads="1"/>
              </p:cNvSpPr>
              <p:nvPr/>
            </p:nvSpPr>
            <p:spPr bwMode="auto">
              <a:xfrm>
                <a:off x="203" y="2381"/>
                <a:ext cx="1050"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200" u="sng"/>
                  <a:t>Output</a:t>
                </a:r>
                <a:r>
                  <a:rPr lang="en-US" sz="1200"/>
                  <a:t>: Vendor Specific MRM Instrument Method</a:t>
                </a:r>
              </a:p>
            </p:txBody>
          </p:sp>
          <p:sp>
            <p:nvSpPr>
              <p:cNvPr id="91158" name="Text Box 22"/>
              <p:cNvSpPr txBox="1">
                <a:spLocks noChangeArrowheads="1"/>
              </p:cNvSpPr>
              <p:nvPr/>
            </p:nvSpPr>
            <p:spPr bwMode="auto">
              <a:xfrm>
                <a:off x="203" y="2064"/>
                <a:ext cx="105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200" u="sng"/>
                  <a:t>Input</a:t>
                </a:r>
                <a:r>
                  <a:rPr lang="en-US" sz="1200"/>
                  <a:t>: Targeted Peptide List</a:t>
                </a:r>
              </a:p>
            </p:txBody>
          </p:sp>
        </p:grpSp>
        <p:grpSp>
          <p:nvGrpSpPr>
            <p:cNvPr id="91159" name="Group 23"/>
            <p:cNvGrpSpPr>
              <a:grpSpLocks/>
            </p:cNvGrpSpPr>
            <p:nvPr/>
          </p:nvGrpSpPr>
          <p:grpSpPr bwMode="auto">
            <a:xfrm>
              <a:off x="1486" y="3360"/>
              <a:ext cx="1209" cy="734"/>
              <a:chOff x="1728" y="3360"/>
              <a:chExt cx="1209" cy="734"/>
            </a:xfrm>
          </p:grpSpPr>
          <p:sp>
            <p:nvSpPr>
              <p:cNvPr id="91160" name="Rectangle 24"/>
              <p:cNvSpPr>
                <a:spLocks noChangeArrowheads="1"/>
              </p:cNvSpPr>
              <p:nvPr/>
            </p:nvSpPr>
            <p:spPr bwMode="auto">
              <a:xfrm>
                <a:off x="1728" y="3360"/>
                <a:ext cx="1209" cy="336"/>
              </a:xfrm>
              <a:prstGeom prst="rect">
                <a:avLst/>
              </a:prstGeom>
              <a:gradFill rotWithShape="1">
                <a:gsLst>
                  <a:gs pos="0">
                    <a:schemeClr val="bg1">
                      <a:alpha val="63000"/>
                    </a:schemeClr>
                  </a:gs>
                  <a:gs pos="100000">
                    <a:schemeClr val="bg2">
                      <a:alpha val="63000"/>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61" name="Rectangle 25"/>
              <p:cNvSpPr>
                <a:spLocks noChangeArrowheads="1"/>
              </p:cNvSpPr>
              <p:nvPr/>
            </p:nvSpPr>
            <p:spPr bwMode="auto">
              <a:xfrm>
                <a:off x="1728" y="3696"/>
                <a:ext cx="1209" cy="384"/>
              </a:xfrm>
              <a:prstGeom prst="rect">
                <a:avLst/>
              </a:prstGeom>
              <a:gradFill rotWithShape="1">
                <a:gsLst>
                  <a:gs pos="0">
                    <a:srgbClr val="6699FF"/>
                  </a:gs>
                  <a:gs pos="100000">
                    <a:srgbClr val="6699FF">
                      <a:gamma/>
                      <a:tint val="63529"/>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endParaRPr lang="en-US" sz="1800"/>
              </a:p>
            </p:txBody>
          </p:sp>
          <p:sp>
            <p:nvSpPr>
              <p:cNvPr id="91162" name="Text Box 26"/>
              <p:cNvSpPr txBox="1">
                <a:spLocks noChangeArrowheads="1"/>
              </p:cNvSpPr>
              <p:nvPr/>
            </p:nvSpPr>
            <p:spPr bwMode="auto">
              <a:xfrm>
                <a:off x="1741" y="3691"/>
                <a:ext cx="1166"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200" u="sng"/>
                  <a:t>Output</a:t>
                </a:r>
                <a:r>
                  <a:rPr lang="en-US" sz="1200"/>
                  <a:t>: Peak identification and automatic integration</a:t>
                </a:r>
              </a:p>
            </p:txBody>
          </p:sp>
          <p:sp>
            <p:nvSpPr>
              <p:cNvPr id="91163" name="Text Box 27"/>
              <p:cNvSpPr txBox="1">
                <a:spLocks noChangeArrowheads="1"/>
              </p:cNvSpPr>
              <p:nvPr/>
            </p:nvSpPr>
            <p:spPr bwMode="auto">
              <a:xfrm>
                <a:off x="1741" y="3360"/>
                <a:ext cx="116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200" u="sng"/>
                  <a:t>Input</a:t>
                </a:r>
                <a:r>
                  <a:rPr lang="en-US" sz="1200"/>
                  <a:t>: Vendor specific acquisition files</a:t>
                </a:r>
              </a:p>
            </p:txBody>
          </p:sp>
        </p:grpSp>
        <p:sp>
          <p:nvSpPr>
            <p:cNvPr id="91164" name="Rectangle 28"/>
            <p:cNvSpPr>
              <a:spLocks noChangeArrowheads="1"/>
            </p:cNvSpPr>
            <p:nvPr/>
          </p:nvSpPr>
          <p:spPr bwMode="auto">
            <a:xfrm>
              <a:off x="2897" y="2064"/>
              <a:ext cx="1088" cy="336"/>
            </a:xfrm>
            <a:prstGeom prst="rect">
              <a:avLst/>
            </a:prstGeom>
            <a:gradFill rotWithShape="1">
              <a:gsLst>
                <a:gs pos="0">
                  <a:schemeClr val="bg1">
                    <a:alpha val="63000"/>
                  </a:schemeClr>
                </a:gs>
                <a:gs pos="100000">
                  <a:schemeClr val="bg2">
                    <a:alpha val="63000"/>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65" name="Rectangle 29"/>
            <p:cNvSpPr>
              <a:spLocks noChangeArrowheads="1"/>
            </p:cNvSpPr>
            <p:nvPr/>
          </p:nvSpPr>
          <p:spPr bwMode="auto">
            <a:xfrm>
              <a:off x="2897" y="2400"/>
              <a:ext cx="1088" cy="384"/>
            </a:xfrm>
            <a:prstGeom prst="rect">
              <a:avLst/>
            </a:prstGeom>
            <a:gradFill rotWithShape="1">
              <a:gsLst>
                <a:gs pos="0">
                  <a:srgbClr val="6699FF"/>
                </a:gs>
                <a:gs pos="100000">
                  <a:srgbClr val="6699FF">
                    <a:gamma/>
                    <a:tint val="63529"/>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endParaRPr lang="en-US" sz="1800"/>
            </a:p>
          </p:txBody>
        </p:sp>
        <p:sp>
          <p:nvSpPr>
            <p:cNvPr id="91166" name="Text Box 30"/>
            <p:cNvSpPr txBox="1">
              <a:spLocks noChangeArrowheads="1"/>
            </p:cNvSpPr>
            <p:nvPr/>
          </p:nvSpPr>
          <p:spPr bwMode="auto">
            <a:xfrm>
              <a:off x="2909" y="2403"/>
              <a:ext cx="1049"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200" u="sng"/>
                <a:t>Output</a:t>
              </a:r>
              <a:r>
                <a:rPr lang="en-US" sz="1200"/>
                <a:t>: Comprehensive results report</a:t>
              </a:r>
            </a:p>
          </p:txBody>
        </p:sp>
        <p:sp>
          <p:nvSpPr>
            <p:cNvPr id="91167" name="Text Box 31"/>
            <p:cNvSpPr txBox="1">
              <a:spLocks noChangeArrowheads="1"/>
            </p:cNvSpPr>
            <p:nvPr/>
          </p:nvSpPr>
          <p:spPr bwMode="auto">
            <a:xfrm>
              <a:off x="2909" y="2026"/>
              <a:ext cx="1049"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200" u="sng"/>
                <a:t>Input</a:t>
              </a:r>
              <a:r>
                <a:rPr lang="en-US" sz="1200"/>
                <a:t>: Integrated peaks, report parameters</a:t>
              </a:r>
            </a:p>
          </p:txBody>
        </p:sp>
        <p:sp>
          <p:nvSpPr>
            <p:cNvPr id="91168" name="AutoShape 32"/>
            <p:cNvSpPr>
              <a:spLocks noChangeArrowheads="1"/>
            </p:cNvSpPr>
            <p:nvPr/>
          </p:nvSpPr>
          <p:spPr bwMode="auto">
            <a:xfrm rot="5400000">
              <a:off x="2072" y="1800"/>
              <a:ext cx="240" cy="96"/>
            </a:xfrm>
            <a:prstGeom prst="rightArrow">
              <a:avLst>
                <a:gd name="adj1" fmla="val 50000"/>
                <a:gd name="adj2" fmla="val 62500"/>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69" name="AutoShape 33"/>
            <p:cNvSpPr>
              <a:spLocks noChangeArrowheads="1"/>
            </p:cNvSpPr>
            <p:nvPr/>
          </p:nvSpPr>
          <p:spPr bwMode="auto">
            <a:xfrm rot="10800000">
              <a:off x="2600" y="2256"/>
              <a:ext cx="240" cy="96"/>
            </a:xfrm>
            <a:prstGeom prst="rightArrow">
              <a:avLst>
                <a:gd name="adj1" fmla="val 50000"/>
                <a:gd name="adj2" fmla="val 62500"/>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70" name="AutoShape 34"/>
            <p:cNvSpPr>
              <a:spLocks noChangeArrowheads="1"/>
            </p:cNvSpPr>
            <p:nvPr/>
          </p:nvSpPr>
          <p:spPr bwMode="auto">
            <a:xfrm>
              <a:off x="1328" y="2280"/>
              <a:ext cx="240" cy="96"/>
            </a:xfrm>
            <a:prstGeom prst="rightArrow">
              <a:avLst>
                <a:gd name="adj1" fmla="val 50000"/>
                <a:gd name="adj2" fmla="val 62500"/>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71" name="AutoShape 35"/>
            <p:cNvSpPr>
              <a:spLocks noChangeArrowheads="1"/>
            </p:cNvSpPr>
            <p:nvPr/>
          </p:nvSpPr>
          <p:spPr bwMode="auto">
            <a:xfrm rot="16200000" flipV="1">
              <a:off x="2072" y="3144"/>
              <a:ext cx="240" cy="96"/>
            </a:xfrm>
            <a:prstGeom prst="rightArrow">
              <a:avLst>
                <a:gd name="adj1" fmla="val 50000"/>
                <a:gd name="adj2" fmla="val 62500"/>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72" name="AutoShape 36"/>
            <p:cNvSpPr>
              <a:spLocks noChangeArrowheads="1"/>
            </p:cNvSpPr>
            <p:nvPr/>
          </p:nvSpPr>
          <p:spPr bwMode="auto">
            <a:xfrm flipH="1">
              <a:off x="1328" y="2448"/>
              <a:ext cx="240" cy="96"/>
            </a:xfrm>
            <a:prstGeom prst="rightArrow">
              <a:avLst>
                <a:gd name="adj1" fmla="val 50000"/>
                <a:gd name="adj2" fmla="val 62500"/>
              </a:avLst>
            </a:prstGeom>
            <a:solidFill>
              <a:srgbClr val="66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73" name="AutoShape 37"/>
            <p:cNvSpPr>
              <a:spLocks noChangeArrowheads="1"/>
            </p:cNvSpPr>
            <p:nvPr/>
          </p:nvSpPr>
          <p:spPr bwMode="auto">
            <a:xfrm>
              <a:off x="2624" y="2448"/>
              <a:ext cx="240" cy="96"/>
            </a:xfrm>
            <a:prstGeom prst="rightArrow">
              <a:avLst>
                <a:gd name="adj1" fmla="val 50000"/>
                <a:gd name="adj2" fmla="val 62500"/>
              </a:avLst>
            </a:prstGeom>
            <a:solidFill>
              <a:srgbClr val="66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74" name="AutoShape 38"/>
            <p:cNvSpPr>
              <a:spLocks noChangeArrowheads="1"/>
            </p:cNvSpPr>
            <p:nvPr/>
          </p:nvSpPr>
          <p:spPr bwMode="auto">
            <a:xfrm rot="16200000" flipV="1">
              <a:off x="1880" y="1800"/>
              <a:ext cx="240" cy="96"/>
            </a:xfrm>
            <a:prstGeom prst="rightArrow">
              <a:avLst>
                <a:gd name="adj1" fmla="val 50000"/>
                <a:gd name="adj2" fmla="val 62500"/>
              </a:avLst>
            </a:prstGeom>
            <a:solidFill>
              <a:srgbClr val="66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75" name="AutoShape 39"/>
            <p:cNvSpPr>
              <a:spLocks noChangeArrowheads="1"/>
            </p:cNvSpPr>
            <p:nvPr/>
          </p:nvSpPr>
          <p:spPr bwMode="auto">
            <a:xfrm rot="5400000">
              <a:off x="1880" y="3144"/>
              <a:ext cx="240" cy="96"/>
            </a:xfrm>
            <a:prstGeom prst="rightArrow">
              <a:avLst>
                <a:gd name="adj1" fmla="val 50000"/>
                <a:gd name="adj2" fmla="val 62500"/>
              </a:avLst>
            </a:prstGeom>
            <a:solidFill>
              <a:srgbClr val="66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76" name="AutoShape 40"/>
            <p:cNvSpPr>
              <a:spLocks noChangeArrowheads="1"/>
            </p:cNvSpPr>
            <p:nvPr/>
          </p:nvSpPr>
          <p:spPr bwMode="auto">
            <a:xfrm>
              <a:off x="576" y="1056"/>
              <a:ext cx="608" cy="672"/>
            </a:xfrm>
            <a:prstGeom prst="foldedCorner">
              <a:avLst>
                <a:gd name="adj" fmla="val 125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en-US" sz="1200"/>
                <a:t>Selection of </a:t>
              </a:r>
              <a:br>
                <a:rPr lang="en-US" sz="1200"/>
              </a:br>
              <a:r>
                <a:rPr lang="en-US" sz="1200"/>
                <a:t>22 target </a:t>
              </a:r>
              <a:br>
                <a:rPr lang="en-US" sz="1200"/>
              </a:br>
              <a:r>
                <a:rPr lang="en-US" sz="1200"/>
                <a:t>peptides</a:t>
              </a:r>
            </a:p>
          </p:txBody>
        </p:sp>
        <p:sp>
          <p:nvSpPr>
            <p:cNvPr id="91177" name="AutoShape 41"/>
            <p:cNvSpPr>
              <a:spLocks noChangeArrowheads="1"/>
            </p:cNvSpPr>
            <p:nvPr/>
          </p:nvSpPr>
          <p:spPr bwMode="auto">
            <a:xfrm>
              <a:off x="576" y="3216"/>
              <a:ext cx="608" cy="672"/>
            </a:xfrm>
            <a:prstGeom prst="foldedCorner">
              <a:avLst>
                <a:gd name="adj" fmla="val 125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en-US" sz="1200"/>
                <a:t>MRM data</a:t>
              </a:r>
              <a:br>
                <a:rPr lang="en-US" sz="1200"/>
              </a:br>
              <a:r>
                <a:rPr lang="en-US" sz="1200"/>
                <a:t>acquisition</a:t>
              </a:r>
            </a:p>
          </p:txBody>
        </p:sp>
        <p:sp>
          <p:nvSpPr>
            <p:cNvPr id="91178" name="AutoShape 42"/>
            <p:cNvSpPr>
              <a:spLocks noChangeArrowheads="1"/>
            </p:cNvSpPr>
            <p:nvPr/>
          </p:nvSpPr>
          <p:spPr bwMode="auto">
            <a:xfrm>
              <a:off x="3008" y="3216"/>
              <a:ext cx="592" cy="672"/>
            </a:xfrm>
            <a:prstGeom prst="foldedCorner">
              <a:avLst>
                <a:gd name="adj" fmla="val 125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en-US" sz="1400"/>
                <a:t>User</a:t>
              </a:r>
            </a:p>
            <a:p>
              <a:pPr algn="ctr">
                <a:spcBef>
                  <a:spcPct val="0"/>
                </a:spcBef>
              </a:pPr>
              <a:r>
                <a:rPr lang="en-US" sz="1400"/>
                <a:t>data</a:t>
              </a:r>
              <a:br>
                <a:rPr lang="en-US" sz="1400"/>
              </a:br>
              <a:r>
                <a:rPr lang="en-US" sz="1400"/>
                <a:t>analysis</a:t>
              </a:r>
            </a:p>
          </p:txBody>
        </p:sp>
        <p:sp>
          <p:nvSpPr>
            <p:cNvPr id="91179" name="AutoShape 43"/>
            <p:cNvSpPr>
              <a:spLocks noChangeArrowheads="1"/>
            </p:cNvSpPr>
            <p:nvPr/>
          </p:nvSpPr>
          <p:spPr bwMode="auto">
            <a:xfrm rot="16200000" flipV="1">
              <a:off x="2864" y="2976"/>
              <a:ext cx="432" cy="432"/>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A5002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80" name="AutoShape 44"/>
            <p:cNvSpPr>
              <a:spLocks noChangeArrowheads="1"/>
            </p:cNvSpPr>
            <p:nvPr/>
          </p:nvSpPr>
          <p:spPr bwMode="auto">
            <a:xfrm flipV="1">
              <a:off x="896" y="3024"/>
              <a:ext cx="432" cy="432"/>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A5002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81" name="AutoShape 45"/>
            <p:cNvSpPr>
              <a:spLocks noChangeArrowheads="1"/>
            </p:cNvSpPr>
            <p:nvPr/>
          </p:nvSpPr>
          <p:spPr bwMode="auto">
            <a:xfrm rot="5400000" flipV="1">
              <a:off x="848" y="1488"/>
              <a:ext cx="432" cy="432"/>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A5002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82" name="AutoShape 46"/>
            <p:cNvSpPr>
              <a:spLocks noChangeArrowheads="1"/>
            </p:cNvSpPr>
            <p:nvPr/>
          </p:nvSpPr>
          <p:spPr bwMode="auto">
            <a:xfrm>
              <a:off x="4080" y="2496"/>
              <a:ext cx="336" cy="144"/>
            </a:xfrm>
            <a:prstGeom prst="rightArrow">
              <a:avLst>
                <a:gd name="adj1" fmla="val 50000"/>
                <a:gd name="adj2" fmla="val 58333"/>
              </a:avLst>
            </a:prstGeom>
            <a:solidFill>
              <a:srgbClr val="A5002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83" name="Rectangle 47"/>
            <p:cNvSpPr>
              <a:spLocks noChangeAspect="1" noChangeArrowheads="1"/>
            </p:cNvSpPr>
            <p:nvPr/>
          </p:nvSpPr>
          <p:spPr bwMode="auto">
            <a:xfrm>
              <a:off x="4560" y="2060"/>
              <a:ext cx="887" cy="964"/>
            </a:xfrm>
            <a:prstGeom prst="rect">
              <a:avLst/>
            </a:prstGeom>
            <a:gradFill rotWithShape="1">
              <a:gsLst>
                <a:gs pos="0">
                  <a:srgbClr val="FFFFCC"/>
                </a:gs>
                <a:gs pos="100000">
                  <a:srgbClr val="CC9900">
                    <a:alpha val="42999"/>
                  </a:srgbClr>
                </a:gs>
              </a:gsLst>
              <a:lin ang="5400000" scaled="1"/>
            </a:gradFill>
            <a:ln w="28575">
              <a:solidFill>
                <a:srgbClr val="CC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en-US" sz="1600" u="sng"/>
                <a:t>External</a:t>
              </a:r>
              <a:br>
                <a:rPr lang="en-US" sz="1600" u="sng"/>
              </a:br>
              <a:r>
                <a:rPr lang="en-US" sz="1600" u="sng"/>
                <a:t>Calculations</a:t>
              </a:r>
              <a:r>
                <a:rPr lang="en-US" sz="1600"/>
                <a:t>:</a:t>
              </a:r>
            </a:p>
            <a:p>
              <a:pPr algn="ctr">
                <a:spcBef>
                  <a:spcPct val="0"/>
                </a:spcBef>
              </a:pPr>
              <a:r>
                <a:rPr lang="en-US" sz="1600"/>
                <a:t>RT Viewer</a:t>
              </a:r>
              <a:br>
                <a:rPr lang="en-US" sz="1600"/>
              </a:br>
              <a:r>
                <a:rPr lang="en-US" sz="1600"/>
                <a:t>R Scripts</a:t>
              </a:r>
            </a:p>
          </p:txBody>
        </p:sp>
      </p:grpSp>
      <p:sp>
        <p:nvSpPr>
          <p:cNvPr id="91185" name="Text Box 49"/>
          <p:cNvSpPr txBox="1">
            <a:spLocks noChangeArrowheads="1"/>
          </p:cNvSpPr>
          <p:nvPr/>
        </p:nvSpPr>
        <p:spPr bwMode="auto">
          <a:xfrm>
            <a:off x="228600" y="990600"/>
            <a:ext cx="8763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solidFill>
                  <a:srgbClr val="CC0000"/>
                </a:solidFill>
              </a:rPr>
              <a:t>Tools were created to handle workflow and data</a:t>
            </a:r>
          </a:p>
        </p:txBody>
      </p:sp>
      <p:sp>
        <p:nvSpPr>
          <p:cNvPr id="91186" name="Text Box 50"/>
          <p:cNvSpPr txBox="1">
            <a:spLocks noChangeArrowheads="1"/>
          </p:cNvSpPr>
          <p:nvPr/>
        </p:nvSpPr>
        <p:spPr bwMode="auto">
          <a:xfrm>
            <a:off x="7086600" y="1993900"/>
            <a:ext cx="1676400" cy="835025"/>
          </a:xfrm>
          <a:prstGeom prst="rect">
            <a:avLst/>
          </a:prstGeom>
          <a:noFill/>
          <a:ln w="9525" algn="ctr">
            <a:solidFill>
              <a:srgbClr val="00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600" b="1"/>
              <a:t>List of 9 final peptides for evaluation</a:t>
            </a:r>
          </a:p>
        </p:txBody>
      </p:sp>
      <p:sp>
        <p:nvSpPr>
          <p:cNvPr id="91187" name="AutoShape 51"/>
          <p:cNvSpPr>
            <a:spLocks noChangeArrowheads="1"/>
          </p:cNvSpPr>
          <p:nvPr/>
        </p:nvSpPr>
        <p:spPr bwMode="auto">
          <a:xfrm>
            <a:off x="7848600" y="2819400"/>
            <a:ext cx="152400" cy="457200"/>
          </a:xfrm>
          <a:prstGeom prst="upArrow">
            <a:avLst>
              <a:gd name="adj1" fmla="val 50000"/>
              <a:gd name="adj2" fmla="val 75000"/>
            </a:avLst>
          </a:prstGeom>
          <a:solidFill>
            <a:srgbClr val="00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45601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8" name="Rectangle 2"/>
          <p:cNvSpPr>
            <a:spLocks noChangeArrowheads="1"/>
          </p:cNvSpPr>
          <p:nvPr/>
        </p:nvSpPr>
        <p:spPr bwMode="auto">
          <a:xfrm>
            <a:off x="0" y="76200"/>
            <a:ext cx="79152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0"/>
              </a:spcBef>
            </a:pPr>
            <a:r>
              <a:rPr lang="en-US" sz="2000" b="1">
                <a:solidFill>
                  <a:schemeClr val="bg1"/>
                </a:solidFill>
                <a:ea typeface="ＭＳ Ｐゴシック" pitchFamily="34" charset="-128"/>
              </a:rPr>
              <a:t>Problems Can Be Visualized Early:</a:t>
            </a:r>
            <a:br>
              <a:rPr lang="en-US" sz="2000" b="1">
                <a:solidFill>
                  <a:schemeClr val="bg1"/>
                </a:solidFill>
                <a:ea typeface="ＭＳ Ｐゴシック" pitchFamily="34" charset="-128"/>
              </a:rPr>
            </a:br>
            <a:r>
              <a:rPr lang="en-US" sz="2000" b="1">
                <a:solidFill>
                  <a:schemeClr val="bg1"/>
                </a:solidFill>
                <a:ea typeface="ＭＳ Ｐゴシック" pitchFamily="34" charset="-128"/>
              </a:rPr>
              <a:t>Peak Area Stability in Skyline</a:t>
            </a:r>
          </a:p>
        </p:txBody>
      </p:sp>
      <p:sp>
        <p:nvSpPr>
          <p:cNvPr id="149571" name="Text Box 4"/>
          <p:cNvSpPr txBox="1">
            <a:spLocks noChangeArrowheads="1"/>
          </p:cNvSpPr>
          <p:nvPr/>
        </p:nvSpPr>
        <p:spPr bwMode="auto">
          <a:xfrm>
            <a:off x="438150" y="1035050"/>
            <a:ext cx="3981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lgn="ctr"/>
            <a:r>
              <a:rPr lang="en-US" sz="1800" dirty="0">
                <a:ea typeface="ＭＳ Ｐゴシック" pitchFamily="34" charset="-128"/>
              </a:rPr>
              <a:t>Peak area stability over 10 replicates </a:t>
            </a:r>
          </a:p>
          <a:p>
            <a:pPr algn="ctr"/>
            <a:r>
              <a:rPr lang="en-US" sz="1800" dirty="0">
                <a:ea typeface="ＭＳ Ｐゴシック" pitchFamily="34" charset="-128"/>
              </a:rPr>
              <a:t>Site Z</a:t>
            </a:r>
          </a:p>
        </p:txBody>
      </p:sp>
      <p:grpSp>
        <p:nvGrpSpPr>
          <p:cNvPr id="149572" name="Group 68"/>
          <p:cNvGrpSpPr>
            <a:grpSpLocks/>
          </p:cNvGrpSpPr>
          <p:nvPr/>
        </p:nvGrpSpPr>
        <p:grpSpPr bwMode="auto">
          <a:xfrm>
            <a:off x="661988" y="1960563"/>
            <a:ext cx="3452812" cy="2439987"/>
            <a:chOff x="417" y="1205"/>
            <a:chExt cx="2175" cy="1537"/>
          </a:xfrm>
        </p:grpSpPr>
        <p:pic>
          <p:nvPicPr>
            <p:cNvPr id="149573" name="Picture 6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 y="1219"/>
              <a:ext cx="1844" cy="1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9574" name="Oval 43"/>
            <p:cNvSpPr>
              <a:spLocks noChangeArrowheads="1"/>
            </p:cNvSpPr>
            <p:nvPr/>
          </p:nvSpPr>
          <p:spPr bwMode="auto">
            <a:xfrm>
              <a:off x="1825" y="1972"/>
              <a:ext cx="417" cy="517"/>
            </a:xfrm>
            <a:prstGeom prst="ellipse">
              <a:avLst/>
            </a:prstGeom>
            <a:noFill/>
            <a:ln w="28575">
              <a:solidFill>
                <a:srgbClr val="0066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pPr>
              <a:endParaRPr lang="en-US" sz="1800">
                <a:ea typeface="ＭＳ Ｐゴシック" pitchFamily="34" charset="-128"/>
              </a:endParaRPr>
            </a:p>
          </p:txBody>
        </p:sp>
        <p:sp>
          <p:nvSpPr>
            <p:cNvPr id="149575" name="Text Box 44"/>
            <p:cNvSpPr txBox="1">
              <a:spLocks noChangeArrowheads="1"/>
            </p:cNvSpPr>
            <p:nvPr/>
          </p:nvSpPr>
          <p:spPr bwMode="auto">
            <a:xfrm>
              <a:off x="1322" y="1336"/>
              <a:ext cx="1270"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lgn="ctr"/>
              <a:r>
                <a:rPr lang="en-US" sz="1400">
                  <a:solidFill>
                    <a:srgbClr val="0066FF"/>
                  </a:solidFill>
                  <a:ea typeface="ＭＳ Ｐゴシック" pitchFamily="34" charset="-128"/>
                </a:rPr>
                <a:t>Low peak area</a:t>
              </a:r>
            </a:p>
            <a:p>
              <a:pPr algn="ctr"/>
              <a:r>
                <a:rPr lang="en-US" sz="1400">
                  <a:solidFill>
                    <a:srgbClr val="0066FF"/>
                  </a:solidFill>
                  <a:ea typeface="ＭＳ Ｐゴシック" pitchFamily="34" charset="-128"/>
                </a:rPr>
                <a:t>for late eluting peptides</a:t>
              </a:r>
            </a:p>
          </p:txBody>
        </p:sp>
        <p:sp>
          <p:nvSpPr>
            <p:cNvPr id="149576" name="AutoShape 45"/>
            <p:cNvSpPr>
              <a:spLocks noChangeArrowheads="1"/>
            </p:cNvSpPr>
            <p:nvPr/>
          </p:nvSpPr>
          <p:spPr bwMode="auto">
            <a:xfrm rot="3654034">
              <a:off x="1708" y="1799"/>
              <a:ext cx="304" cy="44"/>
            </a:xfrm>
            <a:prstGeom prst="rightArrow">
              <a:avLst>
                <a:gd name="adj1" fmla="val 50000"/>
                <a:gd name="adj2" fmla="val 172727"/>
              </a:avLst>
            </a:prstGeom>
            <a:solidFill>
              <a:srgbClr val="0066FF"/>
            </a:solidFill>
            <a:ln w="12700">
              <a:solidFill>
                <a:srgbClr val="0066FF"/>
              </a:solidFill>
              <a:miter lim="800000"/>
              <a:headEnd/>
              <a:tailEnd/>
            </a:ln>
          </p:spPr>
          <p:txBody>
            <a:bodyPr rot="10800000" vert="eaVert" wrap="none" anchor="ctr"/>
            <a:lstStyle/>
            <a:p>
              <a:pPr>
                <a:spcBef>
                  <a:spcPct val="0"/>
                </a:spcBef>
              </a:pPr>
              <a:endParaRPr lang="en-US" sz="1800">
                <a:ea typeface="ＭＳ Ｐゴシック" pitchFamily="34" charset="-128"/>
              </a:endParaRPr>
            </a:p>
          </p:txBody>
        </p:sp>
        <p:sp>
          <p:nvSpPr>
            <p:cNvPr id="149577" name="Text Box 49"/>
            <p:cNvSpPr txBox="1">
              <a:spLocks noChangeArrowheads="1"/>
            </p:cNvSpPr>
            <p:nvPr/>
          </p:nvSpPr>
          <p:spPr bwMode="auto">
            <a:xfrm>
              <a:off x="597" y="1205"/>
              <a:ext cx="3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r>
                <a:rPr lang="en-US" sz="1000" b="1">
                  <a:ea typeface="ＭＳ Ｐゴシック" pitchFamily="34" charset="-128"/>
                </a:rPr>
                <a:t>before</a:t>
              </a:r>
            </a:p>
          </p:txBody>
        </p:sp>
      </p:grpSp>
      <p:grpSp>
        <p:nvGrpSpPr>
          <p:cNvPr id="149578" name="Group 74"/>
          <p:cNvGrpSpPr>
            <a:grpSpLocks/>
          </p:cNvGrpSpPr>
          <p:nvPr/>
        </p:nvGrpSpPr>
        <p:grpSpPr bwMode="auto">
          <a:xfrm>
            <a:off x="4900613" y="1638300"/>
            <a:ext cx="3451225" cy="2765425"/>
            <a:chOff x="3087" y="1008"/>
            <a:chExt cx="2174" cy="1742"/>
          </a:xfrm>
        </p:grpSpPr>
        <p:pic>
          <p:nvPicPr>
            <p:cNvPr id="149579" name="Picture 3" descr="86_old_PFD_peptide_cv.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87" y="1214"/>
              <a:ext cx="1853" cy="1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80" name="Oval 51"/>
            <p:cNvSpPr>
              <a:spLocks noChangeArrowheads="1"/>
            </p:cNvSpPr>
            <p:nvPr/>
          </p:nvSpPr>
          <p:spPr bwMode="auto">
            <a:xfrm>
              <a:off x="4539" y="1344"/>
              <a:ext cx="494" cy="522"/>
            </a:xfrm>
            <a:prstGeom prst="ellipse">
              <a:avLst/>
            </a:prstGeom>
            <a:noFill/>
            <a:ln w="28575">
              <a:solidFill>
                <a:srgbClr val="0066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pPr>
              <a:endParaRPr lang="en-US" sz="1800">
                <a:ea typeface="ＭＳ Ｐゴシック" pitchFamily="34" charset="-128"/>
              </a:endParaRPr>
            </a:p>
          </p:txBody>
        </p:sp>
        <p:sp>
          <p:nvSpPr>
            <p:cNvPr id="149581" name="Text Box 52"/>
            <p:cNvSpPr txBox="1">
              <a:spLocks noChangeArrowheads="1"/>
            </p:cNvSpPr>
            <p:nvPr/>
          </p:nvSpPr>
          <p:spPr bwMode="auto">
            <a:xfrm>
              <a:off x="3679" y="1008"/>
              <a:ext cx="158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r>
                <a:rPr lang="en-US" sz="1400">
                  <a:solidFill>
                    <a:srgbClr val="0066FF"/>
                  </a:solidFill>
                  <a:ea typeface="ＭＳ Ｐゴシック" pitchFamily="34" charset="-128"/>
                </a:rPr>
                <a:t>Elevated area cv’s for late eluting peptides</a:t>
              </a:r>
            </a:p>
          </p:txBody>
        </p:sp>
        <p:sp>
          <p:nvSpPr>
            <p:cNvPr id="149582" name="AutoShape 53"/>
            <p:cNvSpPr>
              <a:spLocks noChangeArrowheads="1"/>
            </p:cNvSpPr>
            <p:nvPr/>
          </p:nvSpPr>
          <p:spPr bwMode="auto">
            <a:xfrm rot="1742203">
              <a:off x="4463" y="1340"/>
              <a:ext cx="261" cy="62"/>
            </a:xfrm>
            <a:prstGeom prst="rightArrow">
              <a:avLst>
                <a:gd name="adj1" fmla="val 50000"/>
                <a:gd name="adj2" fmla="val 105242"/>
              </a:avLst>
            </a:prstGeom>
            <a:solidFill>
              <a:srgbClr val="0066FF"/>
            </a:solidFill>
            <a:ln w="9525">
              <a:solidFill>
                <a:srgbClr val="0066FF"/>
              </a:solidFill>
              <a:miter lim="800000"/>
              <a:headEnd/>
              <a:tailEnd/>
            </a:ln>
          </p:spPr>
          <p:txBody>
            <a:bodyPr wrap="none" anchor="ctr"/>
            <a:lstStyle/>
            <a:p>
              <a:pPr>
                <a:spcBef>
                  <a:spcPct val="0"/>
                </a:spcBef>
              </a:pPr>
              <a:endParaRPr lang="en-US" sz="1800">
                <a:ea typeface="ＭＳ Ｐゴシック" pitchFamily="34" charset="-128"/>
              </a:endParaRPr>
            </a:p>
          </p:txBody>
        </p:sp>
        <p:sp>
          <p:nvSpPr>
            <p:cNvPr id="149583" name="Line 55"/>
            <p:cNvSpPr>
              <a:spLocks noChangeShapeType="1"/>
            </p:cNvSpPr>
            <p:nvPr/>
          </p:nvSpPr>
          <p:spPr bwMode="auto">
            <a:xfrm>
              <a:off x="3332" y="1757"/>
              <a:ext cx="1718" cy="0"/>
            </a:xfrm>
            <a:prstGeom prst="line">
              <a:avLst/>
            </a:prstGeom>
            <a:noFill/>
            <a:ln w="12700">
              <a:solidFill>
                <a:srgbClr val="0066FF"/>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49584" name="Text Box 56"/>
            <p:cNvSpPr txBox="1">
              <a:spLocks noChangeArrowheads="1"/>
            </p:cNvSpPr>
            <p:nvPr/>
          </p:nvSpPr>
          <p:spPr bwMode="auto">
            <a:xfrm>
              <a:off x="3263" y="1613"/>
              <a:ext cx="227"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r>
                <a:rPr lang="en-US" sz="1000" b="1" dirty="0" smtClean="0">
                  <a:solidFill>
                    <a:srgbClr val="0066FF"/>
                  </a:solidFill>
                  <a:ea typeface="ＭＳ Ｐゴシック" pitchFamily="34" charset="-128"/>
                </a:rPr>
                <a:t>0.3</a:t>
              </a:r>
              <a:endParaRPr lang="en-US" sz="1000" b="1" dirty="0">
                <a:solidFill>
                  <a:srgbClr val="0066FF"/>
                </a:solidFill>
                <a:ea typeface="ＭＳ Ｐゴシック" pitchFamily="34" charset="-128"/>
              </a:endParaRPr>
            </a:p>
          </p:txBody>
        </p:sp>
        <p:sp>
          <p:nvSpPr>
            <p:cNvPr id="149585" name="Text Box 59"/>
            <p:cNvSpPr txBox="1">
              <a:spLocks noChangeArrowheads="1"/>
            </p:cNvSpPr>
            <p:nvPr/>
          </p:nvSpPr>
          <p:spPr bwMode="auto">
            <a:xfrm>
              <a:off x="3295" y="1205"/>
              <a:ext cx="36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r>
                <a:rPr lang="en-US" sz="1000" b="1">
                  <a:ea typeface="ＭＳ Ｐゴシック" pitchFamily="34" charset="-128"/>
                </a:rPr>
                <a:t>before</a:t>
              </a:r>
            </a:p>
          </p:txBody>
        </p:sp>
      </p:grpSp>
      <p:sp>
        <p:nvSpPr>
          <p:cNvPr id="149596" name="Text Box 5"/>
          <p:cNvSpPr txBox="1">
            <a:spLocks noChangeArrowheads="1"/>
          </p:cNvSpPr>
          <p:nvPr/>
        </p:nvSpPr>
        <p:spPr bwMode="auto">
          <a:xfrm>
            <a:off x="4876800" y="1033463"/>
            <a:ext cx="3536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lgn="ctr"/>
            <a:r>
              <a:rPr lang="en-US" sz="1800" dirty="0">
                <a:ea typeface="ＭＳ Ｐゴシック" pitchFamily="34" charset="-128"/>
              </a:rPr>
              <a:t>Peak area CV over 10 replicates </a:t>
            </a:r>
          </a:p>
          <a:p>
            <a:pPr algn="ctr"/>
            <a:r>
              <a:rPr lang="en-US" sz="1800" dirty="0">
                <a:ea typeface="ＭＳ Ｐゴシック" pitchFamily="34" charset="-128"/>
              </a:rPr>
              <a:t>Site Z</a:t>
            </a:r>
          </a:p>
        </p:txBody>
      </p:sp>
      <p:sp>
        <p:nvSpPr>
          <p:cNvPr id="149540" name="Text Box 36"/>
          <p:cNvSpPr txBox="1">
            <a:spLocks noChangeArrowheads="1"/>
          </p:cNvSpPr>
          <p:nvPr/>
        </p:nvSpPr>
        <p:spPr bwMode="auto">
          <a:xfrm rot="16200000">
            <a:off x="4086225" y="2733675"/>
            <a:ext cx="1600200" cy="3048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400"/>
              <a:t>Peak Area CV</a:t>
            </a:r>
          </a:p>
        </p:txBody>
      </p:sp>
      <p:sp>
        <p:nvSpPr>
          <p:cNvPr id="149537" name="Text Box 33"/>
          <p:cNvSpPr txBox="1">
            <a:spLocks noChangeArrowheads="1"/>
          </p:cNvSpPr>
          <p:nvPr/>
        </p:nvSpPr>
        <p:spPr bwMode="auto">
          <a:xfrm rot="16200000">
            <a:off x="-142875" y="2705100"/>
            <a:ext cx="1600200" cy="3048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a:t>Peak Area (10E6)</a:t>
            </a:r>
          </a:p>
        </p:txBody>
      </p:sp>
      <p:grpSp>
        <p:nvGrpSpPr>
          <p:cNvPr id="149598" name="Group 94"/>
          <p:cNvGrpSpPr>
            <a:grpSpLocks/>
          </p:cNvGrpSpPr>
          <p:nvPr/>
        </p:nvGrpSpPr>
        <p:grpSpPr bwMode="auto">
          <a:xfrm>
            <a:off x="504825" y="4286250"/>
            <a:ext cx="7369175" cy="2516188"/>
            <a:chOff x="318" y="2700"/>
            <a:chExt cx="4642" cy="1585"/>
          </a:xfrm>
        </p:grpSpPr>
        <p:grpSp>
          <p:nvGrpSpPr>
            <p:cNvPr id="149586" name="Group 82"/>
            <p:cNvGrpSpPr>
              <a:grpSpLocks/>
            </p:cNvGrpSpPr>
            <p:nvPr/>
          </p:nvGrpSpPr>
          <p:grpSpPr bwMode="auto">
            <a:xfrm>
              <a:off x="3087" y="2713"/>
              <a:ext cx="1873" cy="1572"/>
              <a:chOff x="3087" y="2701"/>
              <a:chExt cx="1873" cy="1572"/>
            </a:xfrm>
          </p:grpSpPr>
          <p:sp>
            <p:nvSpPr>
              <p:cNvPr id="149587" name="Text Box 60"/>
              <p:cNvSpPr txBox="1">
                <a:spLocks noChangeArrowheads="1"/>
              </p:cNvSpPr>
              <p:nvPr/>
            </p:nvSpPr>
            <p:spPr bwMode="auto">
              <a:xfrm>
                <a:off x="3295" y="2765"/>
                <a:ext cx="29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r>
                  <a:rPr lang="en-US" sz="1000" b="1">
                    <a:ea typeface="ＭＳ Ｐゴシック" pitchFamily="34" charset="-128"/>
                  </a:rPr>
                  <a:t>after</a:t>
                </a:r>
              </a:p>
            </p:txBody>
          </p:sp>
          <p:pic>
            <p:nvPicPr>
              <p:cNvPr id="149588" name="Picture 3" descr="86 improved_0112_2010.em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87" y="2701"/>
                <a:ext cx="1873" cy="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89" name="Text Box 62"/>
              <p:cNvSpPr txBox="1">
                <a:spLocks noChangeArrowheads="1"/>
              </p:cNvSpPr>
              <p:nvPr/>
            </p:nvSpPr>
            <p:spPr bwMode="auto">
              <a:xfrm>
                <a:off x="3358" y="2753"/>
                <a:ext cx="28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r>
                  <a:rPr lang="en-US" sz="1000" b="1">
                    <a:ea typeface="ＭＳ Ｐゴシック" pitchFamily="34" charset="-128"/>
                  </a:rPr>
                  <a:t>after</a:t>
                </a:r>
              </a:p>
            </p:txBody>
          </p:sp>
          <p:sp>
            <p:nvSpPr>
              <p:cNvPr id="149590" name="Text Box 48"/>
              <p:cNvSpPr txBox="1">
                <a:spLocks noChangeArrowheads="1"/>
              </p:cNvSpPr>
              <p:nvPr/>
            </p:nvSpPr>
            <p:spPr bwMode="auto">
              <a:xfrm>
                <a:off x="3955" y="3030"/>
                <a:ext cx="516" cy="1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lgn="ctr"/>
                <a:r>
                  <a:rPr lang="en-US" sz="1000" b="1">
                    <a:solidFill>
                      <a:srgbClr val="0066FF"/>
                    </a:solidFill>
                    <a:ea typeface="ＭＳ Ｐゴシック" pitchFamily="34" charset="-128"/>
                  </a:rPr>
                  <a:t>CVs &lt; 0.10</a:t>
                </a:r>
              </a:p>
            </p:txBody>
          </p:sp>
        </p:grpSp>
        <p:pic>
          <p:nvPicPr>
            <p:cNvPr id="149592" name="Picture 1" descr="86_new_0104_2010_peptides2.em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12" y="2761"/>
              <a:ext cx="1862" cy="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93" name="AutoShape 46"/>
            <p:cNvSpPr>
              <a:spLocks/>
            </p:cNvSpPr>
            <p:nvPr/>
          </p:nvSpPr>
          <p:spPr bwMode="auto">
            <a:xfrm rot="-5400000">
              <a:off x="1936" y="2764"/>
              <a:ext cx="102" cy="442"/>
            </a:xfrm>
            <a:prstGeom prst="rightBrace">
              <a:avLst>
                <a:gd name="adj1" fmla="val 36111"/>
                <a:gd name="adj2" fmla="val 50000"/>
              </a:avLst>
            </a:prstGeom>
            <a:noFill/>
            <a:ln w="19050">
              <a:solidFill>
                <a:srgbClr val="0066FF"/>
              </a:solidFill>
              <a:round/>
              <a:headEnd/>
              <a:tailEnd/>
            </a:ln>
            <a:extLst>
              <a:ext uri="{909E8E84-426E-40DD-AFC4-6F175D3DCCD1}">
                <a14:hiddenFill xmlns:a14="http://schemas.microsoft.com/office/drawing/2010/main">
                  <a:solidFill>
                    <a:srgbClr val="FFFFFF"/>
                  </a:solidFill>
                </a14:hiddenFill>
              </a:ext>
            </a:extLst>
          </p:spPr>
          <p:txBody>
            <a:bodyPr vert="eaVert" wrap="none" anchor="ctr"/>
            <a:lstStyle/>
            <a:p>
              <a:pPr>
                <a:spcBef>
                  <a:spcPct val="0"/>
                </a:spcBef>
              </a:pPr>
              <a:endParaRPr lang="en-US" sz="1800">
                <a:ea typeface="ＭＳ Ｐゴシック" pitchFamily="34" charset="-128"/>
              </a:endParaRPr>
            </a:p>
          </p:txBody>
        </p:sp>
        <p:sp>
          <p:nvSpPr>
            <p:cNvPr id="149594" name="Text Box 50"/>
            <p:cNvSpPr txBox="1">
              <a:spLocks noChangeArrowheads="1"/>
            </p:cNvSpPr>
            <p:nvPr/>
          </p:nvSpPr>
          <p:spPr bwMode="auto">
            <a:xfrm>
              <a:off x="597" y="2765"/>
              <a:ext cx="28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r>
                <a:rPr lang="en-US" sz="1000" b="1">
                  <a:ea typeface="ＭＳ Ｐゴシック" pitchFamily="34" charset="-128"/>
                </a:rPr>
                <a:t>after</a:t>
              </a:r>
            </a:p>
          </p:txBody>
        </p:sp>
        <p:sp>
          <p:nvSpPr>
            <p:cNvPr id="149595" name="Text Box 48"/>
            <p:cNvSpPr txBox="1">
              <a:spLocks noChangeArrowheads="1"/>
            </p:cNvSpPr>
            <p:nvPr/>
          </p:nvSpPr>
          <p:spPr bwMode="auto">
            <a:xfrm>
              <a:off x="1536" y="2700"/>
              <a:ext cx="1016" cy="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0"/>
                </a:spcBef>
                <a:defRPr>
                  <a:solidFill>
                    <a:schemeClr val="tx1"/>
                  </a:solidFill>
                  <a:latin typeface="Arial" pitchFamily="34" charset="0"/>
                </a:defRPr>
              </a:lvl1pPr>
              <a:lvl2pPr marL="37931725" indent="-37474525">
                <a:spcBef>
                  <a:spcPct val="0"/>
                </a:spcBef>
                <a:defRPr>
                  <a:solidFill>
                    <a:schemeClr val="tx1"/>
                  </a:solidFill>
                  <a:latin typeface="Arial" pitchFamily="34" charset="0"/>
                </a:defRPr>
              </a:lvl2pPr>
              <a:lvl3pPr>
                <a:spcBef>
                  <a:spcPct val="0"/>
                </a:spcBef>
                <a:defRPr>
                  <a:solidFill>
                    <a:schemeClr val="tx1"/>
                  </a:solidFill>
                  <a:latin typeface="Arial" pitchFamily="34" charset="0"/>
                </a:defRPr>
              </a:lvl3pPr>
              <a:lvl4pPr>
                <a:spcBef>
                  <a:spcPct val="0"/>
                </a:spcBef>
                <a:defRPr>
                  <a:solidFill>
                    <a:schemeClr val="tx1"/>
                  </a:solidFill>
                  <a:latin typeface="Arial" pitchFamily="34" charset="0"/>
                </a:defRPr>
              </a:lvl4pPr>
              <a:lvl5pPr>
                <a:spcBef>
                  <a:spcPct val="0"/>
                </a:spcBef>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lgn="ctr"/>
              <a:r>
                <a:rPr lang="en-US" sz="1000" b="1">
                  <a:solidFill>
                    <a:srgbClr val="0066FF"/>
                  </a:solidFill>
                  <a:ea typeface="ＭＳ Ｐゴシック" pitchFamily="34" charset="-128"/>
                </a:rPr>
                <a:t>Improved peak area</a:t>
              </a:r>
            </a:p>
            <a:p>
              <a:pPr algn="ctr"/>
              <a:r>
                <a:rPr lang="en-US" sz="1000" b="1">
                  <a:solidFill>
                    <a:srgbClr val="0066FF"/>
                  </a:solidFill>
                  <a:ea typeface="ＭＳ Ｐゴシック" pitchFamily="34" charset="-128"/>
                </a:rPr>
                <a:t>for late eluting peptides</a:t>
              </a:r>
            </a:p>
          </p:txBody>
        </p:sp>
        <p:sp>
          <p:nvSpPr>
            <p:cNvPr id="149541" name="Text Box 37"/>
            <p:cNvSpPr txBox="1">
              <a:spLocks noChangeArrowheads="1"/>
            </p:cNvSpPr>
            <p:nvPr/>
          </p:nvSpPr>
          <p:spPr bwMode="auto">
            <a:xfrm rot="16200000">
              <a:off x="2574" y="3210"/>
              <a:ext cx="1008" cy="192"/>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400"/>
                <a:t>Peak Area CV</a:t>
              </a:r>
            </a:p>
          </p:txBody>
        </p:sp>
        <p:sp>
          <p:nvSpPr>
            <p:cNvPr id="149538" name="Text Box 34"/>
            <p:cNvSpPr txBox="1">
              <a:spLocks noChangeArrowheads="1"/>
            </p:cNvSpPr>
            <p:nvPr/>
          </p:nvSpPr>
          <p:spPr bwMode="auto">
            <a:xfrm rot="16200000">
              <a:off x="-90" y="3192"/>
              <a:ext cx="1008" cy="192"/>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a:t>Peak Area (10E6)</a:t>
              </a:r>
            </a:p>
          </p:txBody>
        </p:sp>
      </p:grpSp>
    </p:spTree>
    <p:extLst>
      <p:ext uri="{BB962C8B-B14F-4D97-AF65-F5344CB8AC3E}">
        <p14:creationId xmlns:p14="http://schemas.microsoft.com/office/powerpoint/2010/main" val="10536925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95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962150" y="1704975"/>
            <a:ext cx="762000" cy="974725"/>
            <a:chOff x="1488" y="922"/>
            <a:chExt cx="480" cy="614"/>
          </a:xfrm>
        </p:grpSpPr>
        <p:sp>
          <p:nvSpPr>
            <p:cNvPr id="15470" name="Freeform 3"/>
            <p:cNvSpPr>
              <a:spLocks/>
            </p:cNvSpPr>
            <p:nvPr/>
          </p:nvSpPr>
          <p:spPr bwMode="auto">
            <a:xfrm>
              <a:off x="1488" y="943"/>
              <a:ext cx="479" cy="593"/>
            </a:xfrm>
            <a:custGeom>
              <a:avLst/>
              <a:gdLst>
                <a:gd name="T0" fmla="*/ 1 w 479"/>
                <a:gd name="T1" fmla="*/ 534 h 593"/>
                <a:gd name="T2" fmla="*/ 84 w 479"/>
                <a:gd name="T3" fmla="*/ 292 h 593"/>
                <a:gd name="T4" fmla="*/ 235 w 479"/>
                <a:gd name="T5" fmla="*/ 593 h 593"/>
                <a:gd name="T6" fmla="*/ 209 w 479"/>
                <a:gd name="T7" fmla="*/ 376 h 593"/>
                <a:gd name="T8" fmla="*/ 301 w 479"/>
                <a:gd name="T9" fmla="*/ 326 h 593"/>
                <a:gd name="T10" fmla="*/ 452 w 479"/>
                <a:gd name="T11" fmla="*/ 476 h 593"/>
                <a:gd name="T12" fmla="*/ 427 w 479"/>
                <a:gd name="T13" fmla="*/ 518 h 593"/>
                <a:gd name="T14" fmla="*/ 343 w 479"/>
                <a:gd name="T15" fmla="*/ 284 h 593"/>
                <a:gd name="T16" fmla="*/ 335 w 479"/>
                <a:gd name="T17" fmla="*/ 200 h 593"/>
                <a:gd name="T18" fmla="*/ 84 w 479"/>
                <a:gd name="T19" fmla="*/ 59 h 593"/>
                <a:gd name="T20" fmla="*/ 118 w 479"/>
                <a:gd name="T21" fmla="*/ 392 h 593"/>
                <a:gd name="T22" fmla="*/ 201 w 479"/>
                <a:gd name="T23" fmla="*/ 267 h 593"/>
                <a:gd name="T24" fmla="*/ 159 w 479"/>
                <a:gd name="T25" fmla="*/ 259 h 593"/>
                <a:gd name="T26" fmla="*/ 184 w 479"/>
                <a:gd name="T27" fmla="*/ 409 h 593"/>
                <a:gd name="T28" fmla="*/ 326 w 479"/>
                <a:gd name="T29" fmla="*/ 392 h 593"/>
                <a:gd name="T30" fmla="*/ 401 w 479"/>
                <a:gd name="T31" fmla="*/ 359 h 593"/>
                <a:gd name="T32" fmla="*/ 427 w 479"/>
                <a:gd name="T33" fmla="*/ 251 h 593"/>
                <a:gd name="T34" fmla="*/ 260 w 479"/>
                <a:gd name="T35" fmla="*/ 67 h 593"/>
                <a:gd name="T36" fmla="*/ 176 w 479"/>
                <a:gd name="T37" fmla="*/ 134 h 593"/>
                <a:gd name="T38" fmla="*/ 293 w 479"/>
                <a:gd name="T39" fmla="*/ 217 h 593"/>
                <a:gd name="T40" fmla="*/ 360 w 479"/>
                <a:gd name="T41" fmla="*/ 67 h 593"/>
                <a:gd name="T42" fmla="*/ 435 w 479"/>
                <a:gd name="T43" fmla="*/ 59 h 593"/>
                <a:gd name="T44" fmla="*/ 477 w 479"/>
                <a:gd name="T45" fmla="*/ 8 h 593"/>
                <a:gd name="T46" fmla="*/ 452 w 479"/>
                <a:gd name="T47" fmla="*/ 0 h 5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9"/>
                <a:gd name="T73" fmla="*/ 0 h 593"/>
                <a:gd name="T74" fmla="*/ 479 w 479"/>
                <a:gd name="T75" fmla="*/ 593 h 59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9" h="593">
                  <a:moveTo>
                    <a:pt x="1" y="534"/>
                  </a:moveTo>
                  <a:cubicBezTo>
                    <a:pt x="29" y="453"/>
                    <a:pt x="0" y="305"/>
                    <a:pt x="84" y="292"/>
                  </a:cubicBezTo>
                  <a:cubicBezTo>
                    <a:pt x="414" y="243"/>
                    <a:pt x="267" y="515"/>
                    <a:pt x="235" y="593"/>
                  </a:cubicBezTo>
                  <a:cubicBezTo>
                    <a:pt x="203" y="516"/>
                    <a:pt x="135" y="450"/>
                    <a:pt x="209" y="376"/>
                  </a:cubicBezTo>
                  <a:cubicBezTo>
                    <a:pt x="234" y="351"/>
                    <a:pt x="270" y="343"/>
                    <a:pt x="301" y="326"/>
                  </a:cubicBezTo>
                  <a:cubicBezTo>
                    <a:pt x="406" y="361"/>
                    <a:pt x="430" y="341"/>
                    <a:pt x="452" y="476"/>
                  </a:cubicBezTo>
                  <a:cubicBezTo>
                    <a:pt x="455" y="492"/>
                    <a:pt x="435" y="504"/>
                    <a:pt x="427" y="518"/>
                  </a:cubicBezTo>
                  <a:cubicBezTo>
                    <a:pt x="363" y="444"/>
                    <a:pt x="331" y="384"/>
                    <a:pt x="343" y="284"/>
                  </a:cubicBezTo>
                  <a:cubicBezTo>
                    <a:pt x="340" y="256"/>
                    <a:pt x="347" y="225"/>
                    <a:pt x="335" y="200"/>
                  </a:cubicBezTo>
                  <a:cubicBezTo>
                    <a:pt x="281" y="87"/>
                    <a:pt x="194" y="68"/>
                    <a:pt x="84" y="59"/>
                  </a:cubicBezTo>
                  <a:cubicBezTo>
                    <a:pt x="66" y="168"/>
                    <a:pt x="26" y="300"/>
                    <a:pt x="118" y="392"/>
                  </a:cubicBezTo>
                  <a:cubicBezTo>
                    <a:pt x="139" y="373"/>
                    <a:pt x="229" y="323"/>
                    <a:pt x="201" y="267"/>
                  </a:cubicBezTo>
                  <a:cubicBezTo>
                    <a:pt x="195" y="254"/>
                    <a:pt x="173" y="262"/>
                    <a:pt x="159" y="259"/>
                  </a:cubicBezTo>
                  <a:cubicBezTo>
                    <a:pt x="112" y="296"/>
                    <a:pt x="34" y="337"/>
                    <a:pt x="184" y="409"/>
                  </a:cubicBezTo>
                  <a:cubicBezTo>
                    <a:pt x="227" y="430"/>
                    <a:pt x="279" y="398"/>
                    <a:pt x="326" y="392"/>
                  </a:cubicBezTo>
                  <a:cubicBezTo>
                    <a:pt x="351" y="381"/>
                    <a:pt x="381" y="377"/>
                    <a:pt x="401" y="359"/>
                  </a:cubicBezTo>
                  <a:cubicBezTo>
                    <a:pt x="416" y="346"/>
                    <a:pt x="425" y="265"/>
                    <a:pt x="427" y="251"/>
                  </a:cubicBezTo>
                  <a:cubicBezTo>
                    <a:pt x="408" y="162"/>
                    <a:pt x="330" y="120"/>
                    <a:pt x="260" y="67"/>
                  </a:cubicBezTo>
                  <a:cubicBezTo>
                    <a:pt x="232" y="89"/>
                    <a:pt x="186" y="100"/>
                    <a:pt x="176" y="134"/>
                  </a:cubicBezTo>
                  <a:cubicBezTo>
                    <a:pt x="132" y="279"/>
                    <a:pt x="245" y="227"/>
                    <a:pt x="293" y="217"/>
                  </a:cubicBezTo>
                  <a:cubicBezTo>
                    <a:pt x="302" y="161"/>
                    <a:pt x="297" y="96"/>
                    <a:pt x="360" y="67"/>
                  </a:cubicBezTo>
                  <a:cubicBezTo>
                    <a:pt x="383" y="56"/>
                    <a:pt x="410" y="62"/>
                    <a:pt x="435" y="59"/>
                  </a:cubicBezTo>
                  <a:cubicBezTo>
                    <a:pt x="449" y="42"/>
                    <a:pt x="471" y="29"/>
                    <a:pt x="477" y="8"/>
                  </a:cubicBezTo>
                  <a:cubicBezTo>
                    <a:pt x="479" y="0"/>
                    <a:pt x="452" y="0"/>
                    <a:pt x="452" y="0"/>
                  </a:cubicBezTo>
                </a:path>
              </a:pathLst>
            </a:custGeom>
            <a:noFill/>
            <a:ln w="38100" cap="flat" cmpd="sng">
              <a:solidFill>
                <a:srgbClr val="0033CC"/>
              </a:solidFill>
              <a:prstDash val="solid"/>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71" name="Freeform 4"/>
            <p:cNvSpPr>
              <a:spLocks/>
            </p:cNvSpPr>
            <p:nvPr/>
          </p:nvSpPr>
          <p:spPr bwMode="auto">
            <a:xfrm>
              <a:off x="1489" y="922"/>
              <a:ext cx="479" cy="593"/>
            </a:xfrm>
            <a:custGeom>
              <a:avLst/>
              <a:gdLst>
                <a:gd name="T0" fmla="*/ 1 w 479"/>
                <a:gd name="T1" fmla="*/ 534 h 593"/>
                <a:gd name="T2" fmla="*/ 84 w 479"/>
                <a:gd name="T3" fmla="*/ 292 h 593"/>
                <a:gd name="T4" fmla="*/ 235 w 479"/>
                <a:gd name="T5" fmla="*/ 593 h 593"/>
                <a:gd name="T6" fmla="*/ 209 w 479"/>
                <a:gd name="T7" fmla="*/ 376 h 593"/>
                <a:gd name="T8" fmla="*/ 301 w 479"/>
                <a:gd name="T9" fmla="*/ 326 h 593"/>
                <a:gd name="T10" fmla="*/ 452 w 479"/>
                <a:gd name="T11" fmla="*/ 476 h 593"/>
                <a:gd name="T12" fmla="*/ 427 w 479"/>
                <a:gd name="T13" fmla="*/ 518 h 593"/>
                <a:gd name="T14" fmla="*/ 343 w 479"/>
                <a:gd name="T15" fmla="*/ 284 h 593"/>
                <a:gd name="T16" fmla="*/ 335 w 479"/>
                <a:gd name="T17" fmla="*/ 200 h 593"/>
                <a:gd name="T18" fmla="*/ 84 w 479"/>
                <a:gd name="T19" fmla="*/ 59 h 593"/>
                <a:gd name="T20" fmla="*/ 118 w 479"/>
                <a:gd name="T21" fmla="*/ 392 h 593"/>
                <a:gd name="T22" fmla="*/ 201 w 479"/>
                <a:gd name="T23" fmla="*/ 267 h 593"/>
                <a:gd name="T24" fmla="*/ 159 w 479"/>
                <a:gd name="T25" fmla="*/ 259 h 593"/>
                <a:gd name="T26" fmla="*/ 184 w 479"/>
                <a:gd name="T27" fmla="*/ 409 h 593"/>
                <a:gd name="T28" fmla="*/ 326 w 479"/>
                <a:gd name="T29" fmla="*/ 392 h 593"/>
                <a:gd name="T30" fmla="*/ 401 w 479"/>
                <a:gd name="T31" fmla="*/ 359 h 593"/>
                <a:gd name="T32" fmla="*/ 427 w 479"/>
                <a:gd name="T33" fmla="*/ 251 h 593"/>
                <a:gd name="T34" fmla="*/ 260 w 479"/>
                <a:gd name="T35" fmla="*/ 67 h 593"/>
                <a:gd name="T36" fmla="*/ 176 w 479"/>
                <a:gd name="T37" fmla="*/ 134 h 593"/>
                <a:gd name="T38" fmla="*/ 293 w 479"/>
                <a:gd name="T39" fmla="*/ 217 h 593"/>
                <a:gd name="T40" fmla="*/ 360 w 479"/>
                <a:gd name="T41" fmla="*/ 67 h 593"/>
                <a:gd name="T42" fmla="*/ 435 w 479"/>
                <a:gd name="T43" fmla="*/ 59 h 593"/>
                <a:gd name="T44" fmla="*/ 477 w 479"/>
                <a:gd name="T45" fmla="*/ 8 h 593"/>
                <a:gd name="T46" fmla="*/ 452 w 479"/>
                <a:gd name="T47" fmla="*/ 0 h 5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9"/>
                <a:gd name="T73" fmla="*/ 0 h 593"/>
                <a:gd name="T74" fmla="*/ 479 w 479"/>
                <a:gd name="T75" fmla="*/ 593 h 59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9" h="593">
                  <a:moveTo>
                    <a:pt x="1" y="534"/>
                  </a:moveTo>
                  <a:cubicBezTo>
                    <a:pt x="29" y="453"/>
                    <a:pt x="0" y="305"/>
                    <a:pt x="84" y="292"/>
                  </a:cubicBezTo>
                  <a:cubicBezTo>
                    <a:pt x="414" y="243"/>
                    <a:pt x="267" y="515"/>
                    <a:pt x="235" y="593"/>
                  </a:cubicBezTo>
                  <a:cubicBezTo>
                    <a:pt x="203" y="516"/>
                    <a:pt x="135" y="450"/>
                    <a:pt x="209" y="376"/>
                  </a:cubicBezTo>
                  <a:cubicBezTo>
                    <a:pt x="234" y="351"/>
                    <a:pt x="270" y="343"/>
                    <a:pt x="301" y="326"/>
                  </a:cubicBezTo>
                  <a:cubicBezTo>
                    <a:pt x="406" y="361"/>
                    <a:pt x="430" y="341"/>
                    <a:pt x="452" y="476"/>
                  </a:cubicBezTo>
                  <a:cubicBezTo>
                    <a:pt x="455" y="492"/>
                    <a:pt x="435" y="504"/>
                    <a:pt x="427" y="518"/>
                  </a:cubicBezTo>
                  <a:cubicBezTo>
                    <a:pt x="363" y="444"/>
                    <a:pt x="331" y="384"/>
                    <a:pt x="343" y="284"/>
                  </a:cubicBezTo>
                  <a:cubicBezTo>
                    <a:pt x="340" y="256"/>
                    <a:pt x="347" y="225"/>
                    <a:pt x="335" y="200"/>
                  </a:cubicBezTo>
                  <a:cubicBezTo>
                    <a:pt x="281" y="87"/>
                    <a:pt x="194" y="68"/>
                    <a:pt x="84" y="59"/>
                  </a:cubicBezTo>
                  <a:cubicBezTo>
                    <a:pt x="66" y="168"/>
                    <a:pt x="26" y="300"/>
                    <a:pt x="118" y="392"/>
                  </a:cubicBezTo>
                  <a:cubicBezTo>
                    <a:pt x="139" y="373"/>
                    <a:pt x="229" y="323"/>
                    <a:pt x="201" y="267"/>
                  </a:cubicBezTo>
                  <a:cubicBezTo>
                    <a:pt x="195" y="254"/>
                    <a:pt x="173" y="262"/>
                    <a:pt x="159" y="259"/>
                  </a:cubicBezTo>
                  <a:cubicBezTo>
                    <a:pt x="112" y="296"/>
                    <a:pt x="34" y="337"/>
                    <a:pt x="184" y="409"/>
                  </a:cubicBezTo>
                  <a:cubicBezTo>
                    <a:pt x="227" y="430"/>
                    <a:pt x="279" y="398"/>
                    <a:pt x="326" y="392"/>
                  </a:cubicBezTo>
                  <a:cubicBezTo>
                    <a:pt x="351" y="381"/>
                    <a:pt x="381" y="377"/>
                    <a:pt x="401" y="359"/>
                  </a:cubicBezTo>
                  <a:cubicBezTo>
                    <a:pt x="416" y="346"/>
                    <a:pt x="425" y="265"/>
                    <a:pt x="427" y="251"/>
                  </a:cubicBezTo>
                  <a:cubicBezTo>
                    <a:pt x="408" y="162"/>
                    <a:pt x="330" y="120"/>
                    <a:pt x="260" y="67"/>
                  </a:cubicBezTo>
                  <a:cubicBezTo>
                    <a:pt x="232" y="89"/>
                    <a:pt x="186" y="100"/>
                    <a:pt x="176" y="134"/>
                  </a:cubicBezTo>
                  <a:cubicBezTo>
                    <a:pt x="132" y="279"/>
                    <a:pt x="245" y="227"/>
                    <a:pt x="293" y="217"/>
                  </a:cubicBezTo>
                  <a:cubicBezTo>
                    <a:pt x="302" y="161"/>
                    <a:pt x="297" y="96"/>
                    <a:pt x="360" y="67"/>
                  </a:cubicBezTo>
                  <a:cubicBezTo>
                    <a:pt x="383" y="56"/>
                    <a:pt x="410" y="62"/>
                    <a:pt x="435" y="59"/>
                  </a:cubicBezTo>
                  <a:cubicBezTo>
                    <a:pt x="449" y="42"/>
                    <a:pt x="471" y="29"/>
                    <a:pt x="477" y="8"/>
                  </a:cubicBezTo>
                  <a:cubicBezTo>
                    <a:pt x="479" y="0"/>
                    <a:pt x="452" y="0"/>
                    <a:pt x="452" y="0"/>
                  </a:cubicBezTo>
                </a:path>
              </a:pathLst>
            </a:custGeom>
            <a:noFill/>
            <a:ln w="38100" cap="flat" cmpd="sng">
              <a:solidFill>
                <a:srgbClr val="FF0000"/>
              </a:solidFill>
              <a:prstDash val="sysDot"/>
              <a:round/>
              <a:headEnd/>
              <a:tailEnd/>
            </a:ln>
          </p:spPr>
          <p:txBody>
            <a:bodyPr>
              <a:prstTxWarp prst="textNoShape">
                <a:avLst/>
              </a:prstTxWarp>
            </a:bodyPr>
            <a:lstStyle/>
            <a:p>
              <a:endParaRPr lang="en-US" sz="1800">
                <a:solidFill>
                  <a:prstClr val="black"/>
                </a:solidFill>
                <a:latin typeface="Arial" pitchFamily="-111" charset="0"/>
              </a:endParaRPr>
            </a:p>
          </p:txBody>
        </p:sp>
      </p:grpSp>
      <p:sp>
        <p:nvSpPr>
          <p:cNvPr id="15363" name="Freeform 5"/>
          <p:cNvSpPr>
            <a:spLocks/>
          </p:cNvSpPr>
          <p:nvPr/>
        </p:nvSpPr>
        <p:spPr bwMode="auto">
          <a:xfrm>
            <a:off x="436563" y="1738313"/>
            <a:ext cx="760412" cy="941387"/>
          </a:xfrm>
          <a:custGeom>
            <a:avLst/>
            <a:gdLst>
              <a:gd name="T0" fmla="*/ 1587 w 479"/>
              <a:gd name="T1" fmla="*/ 847725 h 593"/>
              <a:gd name="T2" fmla="*/ 133350 w 479"/>
              <a:gd name="T3" fmla="*/ 463550 h 593"/>
              <a:gd name="T4" fmla="*/ 373062 w 479"/>
              <a:gd name="T5" fmla="*/ 941387 h 593"/>
              <a:gd name="T6" fmla="*/ 331787 w 479"/>
              <a:gd name="T7" fmla="*/ 596900 h 593"/>
              <a:gd name="T8" fmla="*/ 477837 w 479"/>
              <a:gd name="T9" fmla="*/ 517525 h 593"/>
              <a:gd name="T10" fmla="*/ 717550 w 479"/>
              <a:gd name="T11" fmla="*/ 755649 h 593"/>
              <a:gd name="T12" fmla="*/ 677862 w 479"/>
              <a:gd name="T13" fmla="*/ 822325 h 593"/>
              <a:gd name="T14" fmla="*/ 544512 w 479"/>
              <a:gd name="T15" fmla="*/ 450850 h 593"/>
              <a:gd name="T16" fmla="*/ 531812 w 479"/>
              <a:gd name="T17" fmla="*/ 317500 h 593"/>
              <a:gd name="T18" fmla="*/ 133350 w 479"/>
              <a:gd name="T19" fmla="*/ 93662 h 593"/>
              <a:gd name="T20" fmla="*/ 187325 w 479"/>
              <a:gd name="T21" fmla="*/ 622300 h 593"/>
              <a:gd name="T22" fmla="*/ 319087 w 479"/>
              <a:gd name="T23" fmla="*/ 423862 h 593"/>
              <a:gd name="T24" fmla="*/ 252412 w 479"/>
              <a:gd name="T25" fmla="*/ 411162 h 593"/>
              <a:gd name="T26" fmla="*/ 292100 w 479"/>
              <a:gd name="T27" fmla="*/ 649287 h 593"/>
              <a:gd name="T28" fmla="*/ 517525 w 479"/>
              <a:gd name="T29" fmla="*/ 622300 h 593"/>
              <a:gd name="T30" fmla="*/ 636587 w 479"/>
              <a:gd name="T31" fmla="*/ 569912 h 593"/>
              <a:gd name="T32" fmla="*/ 677862 w 479"/>
              <a:gd name="T33" fmla="*/ 398462 h 593"/>
              <a:gd name="T34" fmla="*/ 412750 w 479"/>
              <a:gd name="T35" fmla="*/ 106362 h 593"/>
              <a:gd name="T36" fmla="*/ 279400 w 479"/>
              <a:gd name="T37" fmla="*/ 212725 h 593"/>
              <a:gd name="T38" fmla="*/ 465137 w 479"/>
              <a:gd name="T39" fmla="*/ 344487 h 593"/>
              <a:gd name="T40" fmla="*/ 571500 w 479"/>
              <a:gd name="T41" fmla="*/ 106362 h 593"/>
              <a:gd name="T42" fmla="*/ 690562 w 479"/>
              <a:gd name="T43" fmla="*/ 93662 h 593"/>
              <a:gd name="T44" fmla="*/ 757237 w 479"/>
              <a:gd name="T45" fmla="*/ 12700 h 593"/>
              <a:gd name="T46" fmla="*/ 717550 w 479"/>
              <a:gd name="T47" fmla="*/ 0 h 5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9"/>
              <a:gd name="T73" fmla="*/ 0 h 593"/>
              <a:gd name="T74" fmla="*/ 479 w 479"/>
              <a:gd name="T75" fmla="*/ 593 h 59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9" h="593">
                <a:moveTo>
                  <a:pt x="1" y="534"/>
                </a:moveTo>
                <a:cubicBezTo>
                  <a:pt x="29" y="453"/>
                  <a:pt x="0" y="305"/>
                  <a:pt x="84" y="292"/>
                </a:cubicBezTo>
                <a:cubicBezTo>
                  <a:pt x="414" y="243"/>
                  <a:pt x="267" y="515"/>
                  <a:pt x="235" y="593"/>
                </a:cubicBezTo>
                <a:cubicBezTo>
                  <a:pt x="203" y="516"/>
                  <a:pt x="135" y="450"/>
                  <a:pt x="209" y="376"/>
                </a:cubicBezTo>
                <a:cubicBezTo>
                  <a:pt x="234" y="351"/>
                  <a:pt x="270" y="343"/>
                  <a:pt x="301" y="326"/>
                </a:cubicBezTo>
                <a:cubicBezTo>
                  <a:pt x="406" y="361"/>
                  <a:pt x="430" y="341"/>
                  <a:pt x="452" y="476"/>
                </a:cubicBezTo>
                <a:cubicBezTo>
                  <a:pt x="455" y="492"/>
                  <a:pt x="435" y="504"/>
                  <a:pt x="427" y="518"/>
                </a:cubicBezTo>
                <a:cubicBezTo>
                  <a:pt x="363" y="444"/>
                  <a:pt x="331" y="384"/>
                  <a:pt x="343" y="284"/>
                </a:cubicBezTo>
                <a:cubicBezTo>
                  <a:pt x="340" y="256"/>
                  <a:pt x="347" y="225"/>
                  <a:pt x="335" y="200"/>
                </a:cubicBezTo>
                <a:cubicBezTo>
                  <a:pt x="281" y="87"/>
                  <a:pt x="194" y="68"/>
                  <a:pt x="84" y="59"/>
                </a:cubicBezTo>
                <a:cubicBezTo>
                  <a:pt x="66" y="168"/>
                  <a:pt x="26" y="300"/>
                  <a:pt x="118" y="392"/>
                </a:cubicBezTo>
                <a:cubicBezTo>
                  <a:pt x="139" y="373"/>
                  <a:pt x="229" y="323"/>
                  <a:pt x="201" y="267"/>
                </a:cubicBezTo>
                <a:cubicBezTo>
                  <a:pt x="195" y="254"/>
                  <a:pt x="173" y="262"/>
                  <a:pt x="159" y="259"/>
                </a:cubicBezTo>
                <a:cubicBezTo>
                  <a:pt x="112" y="296"/>
                  <a:pt x="34" y="337"/>
                  <a:pt x="184" y="409"/>
                </a:cubicBezTo>
                <a:cubicBezTo>
                  <a:pt x="227" y="430"/>
                  <a:pt x="279" y="398"/>
                  <a:pt x="326" y="392"/>
                </a:cubicBezTo>
                <a:cubicBezTo>
                  <a:pt x="351" y="381"/>
                  <a:pt x="381" y="377"/>
                  <a:pt x="401" y="359"/>
                </a:cubicBezTo>
                <a:cubicBezTo>
                  <a:pt x="416" y="346"/>
                  <a:pt x="425" y="265"/>
                  <a:pt x="427" y="251"/>
                </a:cubicBezTo>
                <a:cubicBezTo>
                  <a:pt x="408" y="162"/>
                  <a:pt x="330" y="120"/>
                  <a:pt x="260" y="67"/>
                </a:cubicBezTo>
                <a:cubicBezTo>
                  <a:pt x="232" y="89"/>
                  <a:pt x="186" y="100"/>
                  <a:pt x="176" y="134"/>
                </a:cubicBezTo>
                <a:cubicBezTo>
                  <a:pt x="132" y="279"/>
                  <a:pt x="245" y="227"/>
                  <a:pt x="293" y="217"/>
                </a:cubicBezTo>
                <a:cubicBezTo>
                  <a:pt x="302" y="161"/>
                  <a:pt x="297" y="96"/>
                  <a:pt x="360" y="67"/>
                </a:cubicBezTo>
                <a:cubicBezTo>
                  <a:pt x="383" y="56"/>
                  <a:pt x="410" y="62"/>
                  <a:pt x="435" y="59"/>
                </a:cubicBezTo>
                <a:cubicBezTo>
                  <a:pt x="449" y="42"/>
                  <a:pt x="471" y="29"/>
                  <a:pt x="477" y="8"/>
                </a:cubicBezTo>
                <a:cubicBezTo>
                  <a:pt x="479" y="0"/>
                  <a:pt x="452" y="0"/>
                  <a:pt x="452" y="0"/>
                </a:cubicBezTo>
              </a:path>
            </a:pathLst>
          </a:custGeom>
          <a:noFill/>
          <a:ln w="38100" cap="flat" cmpd="sng">
            <a:solidFill>
              <a:srgbClr val="0033CC"/>
            </a:solidFill>
            <a:prstDash val="solid"/>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364" name="Text Box 6"/>
          <p:cNvSpPr txBox="1">
            <a:spLocks noChangeArrowheads="1"/>
          </p:cNvSpPr>
          <p:nvPr/>
        </p:nvSpPr>
        <p:spPr bwMode="auto">
          <a:xfrm>
            <a:off x="209550" y="1019175"/>
            <a:ext cx="1390650" cy="641350"/>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800" dirty="0">
                <a:solidFill>
                  <a:prstClr val="black"/>
                </a:solidFill>
                <a:latin typeface="Rockwell" pitchFamily="-111" charset="0"/>
              </a:rPr>
              <a:t>unlabeled protein</a:t>
            </a:r>
          </a:p>
        </p:txBody>
      </p:sp>
      <p:sp>
        <p:nvSpPr>
          <p:cNvPr id="15365" name="Text Box 7"/>
          <p:cNvSpPr txBox="1">
            <a:spLocks noChangeArrowheads="1"/>
          </p:cNvSpPr>
          <p:nvPr/>
        </p:nvSpPr>
        <p:spPr bwMode="auto">
          <a:xfrm>
            <a:off x="1581150" y="1019175"/>
            <a:ext cx="1524000" cy="64135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800" baseline="30000">
                <a:solidFill>
                  <a:prstClr val="black"/>
                </a:solidFill>
                <a:latin typeface="Rockwell" pitchFamily="-111" charset="0"/>
              </a:rPr>
              <a:t>15</a:t>
            </a:r>
            <a:r>
              <a:rPr lang="en-US" sz="1800">
                <a:solidFill>
                  <a:prstClr val="black"/>
                </a:solidFill>
                <a:latin typeface="Rockwell" pitchFamily="-111" charset="0"/>
              </a:rPr>
              <a:t>N labeled protein</a:t>
            </a:r>
          </a:p>
        </p:txBody>
      </p:sp>
      <p:sp>
        <p:nvSpPr>
          <p:cNvPr id="15366" name="Line 8"/>
          <p:cNvSpPr>
            <a:spLocks noChangeShapeType="1"/>
          </p:cNvSpPr>
          <p:nvPr/>
        </p:nvSpPr>
        <p:spPr bwMode="auto">
          <a:xfrm>
            <a:off x="4933950" y="2085975"/>
            <a:ext cx="1219200" cy="0"/>
          </a:xfrm>
          <a:prstGeom prst="line">
            <a:avLst/>
          </a:prstGeom>
          <a:noFill/>
          <a:ln w="9525">
            <a:solidFill>
              <a:schemeClr val="tx1"/>
            </a:solidFill>
            <a:round/>
            <a:headEnd/>
            <a:tailEnd type="triangle" w="med" len="med"/>
          </a:ln>
        </p:spPr>
        <p:txBody>
          <a:bodyPr>
            <a:prstTxWarp prst="textNoShape">
              <a:avLst/>
            </a:prstTxWarp>
          </a:bodyPr>
          <a:lstStyle/>
          <a:p>
            <a:endParaRPr lang="en-US" sz="1800">
              <a:solidFill>
                <a:prstClr val="black"/>
              </a:solidFill>
              <a:latin typeface="Arial" pitchFamily="-111" charset="0"/>
            </a:endParaRPr>
          </a:p>
        </p:txBody>
      </p:sp>
      <p:sp>
        <p:nvSpPr>
          <p:cNvPr id="15367" name="Text Box 9"/>
          <p:cNvSpPr txBox="1">
            <a:spLocks noChangeArrowheads="1"/>
          </p:cNvSpPr>
          <p:nvPr/>
        </p:nvSpPr>
        <p:spPr bwMode="auto">
          <a:xfrm>
            <a:off x="4781550" y="1781175"/>
            <a:ext cx="1371600" cy="30480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400">
                <a:solidFill>
                  <a:prstClr val="black"/>
                </a:solidFill>
                <a:latin typeface="Rockwell" pitchFamily="-111" charset="0"/>
              </a:rPr>
              <a:t>Trypsin</a:t>
            </a:r>
          </a:p>
        </p:txBody>
      </p:sp>
      <p:pic>
        <p:nvPicPr>
          <p:cNvPr id="15368" name="Picture 10" descr="MCj03980530000[1]"/>
          <p:cNvPicPr>
            <a:picLocks noChangeAspect="1" noChangeArrowheads="1"/>
          </p:cNvPicPr>
          <p:nvPr/>
        </p:nvPicPr>
        <p:blipFill>
          <a:blip r:embed="rId3" cstate="print"/>
          <a:srcRect/>
          <a:stretch>
            <a:fillRect/>
          </a:stretch>
        </p:blipFill>
        <p:spPr bwMode="auto">
          <a:xfrm rot="5400000">
            <a:off x="5244306" y="2156619"/>
            <a:ext cx="446088" cy="457200"/>
          </a:xfrm>
          <a:prstGeom prst="rect">
            <a:avLst/>
          </a:prstGeom>
          <a:noFill/>
          <a:ln w="9525">
            <a:noFill/>
            <a:miter lim="800000"/>
            <a:headEnd/>
            <a:tailEnd/>
          </a:ln>
        </p:spPr>
      </p:pic>
      <p:grpSp>
        <p:nvGrpSpPr>
          <p:cNvPr id="3" name="Group 11"/>
          <p:cNvGrpSpPr>
            <a:grpSpLocks/>
          </p:cNvGrpSpPr>
          <p:nvPr/>
        </p:nvGrpSpPr>
        <p:grpSpPr bwMode="auto">
          <a:xfrm>
            <a:off x="6457950" y="1704975"/>
            <a:ext cx="762000" cy="685800"/>
            <a:chOff x="2112" y="2448"/>
            <a:chExt cx="480" cy="432"/>
          </a:xfrm>
        </p:grpSpPr>
        <p:sp>
          <p:nvSpPr>
            <p:cNvPr id="15467" name="Freeform 12"/>
            <p:cNvSpPr>
              <a:spLocks/>
            </p:cNvSpPr>
            <p:nvPr/>
          </p:nvSpPr>
          <p:spPr bwMode="auto">
            <a:xfrm>
              <a:off x="2112" y="2448"/>
              <a:ext cx="336" cy="192"/>
            </a:xfrm>
            <a:custGeom>
              <a:avLst/>
              <a:gdLst>
                <a:gd name="T0" fmla="*/ 0 w 579"/>
                <a:gd name="T1" fmla="*/ 149 h 229"/>
                <a:gd name="T2" fmla="*/ 10 w 579"/>
                <a:gd name="T3" fmla="*/ 86 h 229"/>
                <a:gd name="T4" fmla="*/ 140 w 579"/>
                <a:gd name="T5" fmla="*/ 128 h 229"/>
                <a:gd name="T6" fmla="*/ 223 w 579"/>
                <a:gd name="T7" fmla="*/ 163 h 229"/>
                <a:gd name="T8" fmla="*/ 320 w 579"/>
                <a:gd name="T9" fmla="*/ 107 h 229"/>
                <a:gd name="T10" fmla="*/ 334 w 579"/>
                <a:gd name="T11" fmla="*/ 122 h 229"/>
                <a:gd name="T12" fmla="*/ 0 60000 65536"/>
                <a:gd name="T13" fmla="*/ 0 60000 65536"/>
                <a:gd name="T14" fmla="*/ 0 60000 65536"/>
                <a:gd name="T15" fmla="*/ 0 60000 65536"/>
                <a:gd name="T16" fmla="*/ 0 60000 65536"/>
                <a:gd name="T17" fmla="*/ 0 60000 65536"/>
                <a:gd name="T18" fmla="*/ 0 w 579"/>
                <a:gd name="T19" fmla="*/ 0 h 229"/>
                <a:gd name="T20" fmla="*/ 579 w 579"/>
                <a:gd name="T21" fmla="*/ 229 h 229"/>
              </a:gdLst>
              <a:ahLst/>
              <a:cxnLst>
                <a:cxn ang="T12">
                  <a:pos x="T0" y="T1"/>
                </a:cxn>
                <a:cxn ang="T13">
                  <a:pos x="T2" y="T3"/>
                </a:cxn>
                <a:cxn ang="T14">
                  <a:pos x="T4" y="T5"/>
                </a:cxn>
                <a:cxn ang="T15">
                  <a:pos x="T6" y="T7"/>
                </a:cxn>
                <a:cxn ang="T16">
                  <a:pos x="T8" y="T9"/>
                </a:cxn>
                <a:cxn ang="T17">
                  <a:pos x="T10" y="T11"/>
                </a:cxn>
              </a:cxnLst>
              <a:rect l="T18" t="T19" r="T20" b="T21"/>
              <a:pathLst>
                <a:path w="579" h="229">
                  <a:moveTo>
                    <a:pt x="0" y="178"/>
                  </a:moveTo>
                  <a:cubicBezTo>
                    <a:pt x="6" y="153"/>
                    <a:pt x="3" y="125"/>
                    <a:pt x="17" y="103"/>
                  </a:cubicBezTo>
                  <a:cubicBezTo>
                    <a:pt x="83" y="0"/>
                    <a:pt x="170" y="113"/>
                    <a:pt x="242" y="153"/>
                  </a:cubicBezTo>
                  <a:cubicBezTo>
                    <a:pt x="294" y="229"/>
                    <a:pt x="291" y="213"/>
                    <a:pt x="384" y="195"/>
                  </a:cubicBezTo>
                  <a:cubicBezTo>
                    <a:pt x="437" y="169"/>
                    <a:pt x="494" y="137"/>
                    <a:pt x="551" y="128"/>
                  </a:cubicBezTo>
                  <a:cubicBezTo>
                    <a:pt x="579" y="137"/>
                    <a:pt x="576" y="127"/>
                    <a:pt x="576" y="145"/>
                  </a:cubicBezTo>
                </a:path>
              </a:pathLst>
            </a:custGeom>
            <a:noFill/>
            <a:ln w="28575" cmpd="sng">
              <a:solidFill>
                <a:srgbClr val="0033CC"/>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68" name="Freeform 13"/>
            <p:cNvSpPr>
              <a:spLocks/>
            </p:cNvSpPr>
            <p:nvPr/>
          </p:nvSpPr>
          <p:spPr bwMode="auto">
            <a:xfrm flipH="1">
              <a:off x="2293" y="2640"/>
              <a:ext cx="299" cy="144"/>
            </a:xfrm>
            <a:custGeom>
              <a:avLst/>
              <a:gdLst>
                <a:gd name="T0" fmla="*/ 44 w 491"/>
                <a:gd name="T1" fmla="*/ 144 h 283"/>
                <a:gd name="T2" fmla="*/ 59 w 491"/>
                <a:gd name="T3" fmla="*/ 0 h 283"/>
                <a:gd name="T4" fmla="*/ 120 w 491"/>
                <a:gd name="T5" fmla="*/ 13 h 283"/>
                <a:gd name="T6" fmla="*/ 146 w 491"/>
                <a:gd name="T7" fmla="*/ 46 h 283"/>
                <a:gd name="T8" fmla="*/ 171 w 491"/>
                <a:gd name="T9" fmla="*/ 34 h 283"/>
                <a:gd name="T10" fmla="*/ 278 w 491"/>
                <a:gd name="T11" fmla="*/ 17 h 283"/>
                <a:gd name="T12" fmla="*/ 298 w 491"/>
                <a:gd name="T13" fmla="*/ 34 h 283"/>
                <a:gd name="T14" fmla="*/ 0 60000 65536"/>
                <a:gd name="T15" fmla="*/ 0 60000 65536"/>
                <a:gd name="T16" fmla="*/ 0 60000 65536"/>
                <a:gd name="T17" fmla="*/ 0 60000 65536"/>
                <a:gd name="T18" fmla="*/ 0 60000 65536"/>
                <a:gd name="T19" fmla="*/ 0 60000 65536"/>
                <a:gd name="T20" fmla="*/ 0 60000 65536"/>
                <a:gd name="T21" fmla="*/ 0 w 491"/>
                <a:gd name="T22" fmla="*/ 0 h 283"/>
                <a:gd name="T23" fmla="*/ 491 w 491"/>
                <a:gd name="T24" fmla="*/ 283 h 2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1" h="283">
                  <a:moveTo>
                    <a:pt x="72" y="283"/>
                  </a:moveTo>
                  <a:cubicBezTo>
                    <a:pt x="43" y="161"/>
                    <a:pt x="0" y="94"/>
                    <a:pt x="97" y="0"/>
                  </a:cubicBezTo>
                  <a:cubicBezTo>
                    <a:pt x="130" y="8"/>
                    <a:pt x="168" y="6"/>
                    <a:pt x="197" y="25"/>
                  </a:cubicBezTo>
                  <a:cubicBezTo>
                    <a:pt x="219" y="39"/>
                    <a:pt x="216" y="79"/>
                    <a:pt x="239" y="91"/>
                  </a:cubicBezTo>
                  <a:cubicBezTo>
                    <a:pt x="253" y="98"/>
                    <a:pt x="265" y="72"/>
                    <a:pt x="280" y="66"/>
                  </a:cubicBezTo>
                  <a:cubicBezTo>
                    <a:pt x="357" y="33"/>
                    <a:pt x="368" y="40"/>
                    <a:pt x="456" y="33"/>
                  </a:cubicBezTo>
                  <a:cubicBezTo>
                    <a:pt x="491" y="60"/>
                    <a:pt x="489" y="44"/>
                    <a:pt x="489" y="66"/>
                  </a:cubicBezTo>
                </a:path>
              </a:pathLst>
            </a:custGeom>
            <a:noFill/>
            <a:ln w="28575" cmpd="sng">
              <a:solidFill>
                <a:srgbClr val="0033CC"/>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69" name="Freeform 14"/>
            <p:cNvSpPr>
              <a:spLocks/>
            </p:cNvSpPr>
            <p:nvPr/>
          </p:nvSpPr>
          <p:spPr bwMode="auto">
            <a:xfrm>
              <a:off x="2197" y="2784"/>
              <a:ext cx="251" cy="96"/>
            </a:xfrm>
            <a:custGeom>
              <a:avLst/>
              <a:gdLst>
                <a:gd name="T0" fmla="*/ 0 w 443"/>
                <a:gd name="T1" fmla="*/ 5 h 144"/>
                <a:gd name="T2" fmla="*/ 33 w 443"/>
                <a:gd name="T3" fmla="*/ 73 h 144"/>
                <a:gd name="T4" fmla="*/ 109 w 443"/>
                <a:gd name="T5" fmla="*/ 0 h 144"/>
                <a:gd name="T6" fmla="*/ 165 w 443"/>
                <a:gd name="T7" fmla="*/ 11 h 144"/>
                <a:gd name="T8" fmla="*/ 251 w 443"/>
                <a:gd name="T9" fmla="*/ 78 h 144"/>
                <a:gd name="T10" fmla="*/ 0 60000 65536"/>
                <a:gd name="T11" fmla="*/ 0 60000 65536"/>
                <a:gd name="T12" fmla="*/ 0 60000 65536"/>
                <a:gd name="T13" fmla="*/ 0 60000 65536"/>
                <a:gd name="T14" fmla="*/ 0 60000 65536"/>
                <a:gd name="T15" fmla="*/ 0 w 443"/>
                <a:gd name="T16" fmla="*/ 0 h 144"/>
                <a:gd name="T17" fmla="*/ 443 w 443"/>
                <a:gd name="T18" fmla="*/ 144 h 144"/>
              </a:gdLst>
              <a:ahLst/>
              <a:cxnLst>
                <a:cxn ang="T10">
                  <a:pos x="T0" y="T1"/>
                </a:cxn>
                <a:cxn ang="T11">
                  <a:pos x="T2" y="T3"/>
                </a:cxn>
                <a:cxn ang="T12">
                  <a:pos x="T4" y="T5"/>
                </a:cxn>
                <a:cxn ang="T13">
                  <a:pos x="T6" y="T7"/>
                </a:cxn>
                <a:cxn ang="T14">
                  <a:pos x="T8" y="T9"/>
                </a:cxn>
              </a:cxnLst>
              <a:rect l="T15" t="T16" r="T17" b="T18"/>
              <a:pathLst>
                <a:path w="443" h="144">
                  <a:moveTo>
                    <a:pt x="0" y="8"/>
                  </a:moveTo>
                  <a:cubicBezTo>
                    <a:pt x="20" y="42"/>
                    <a:pt x="25" y="90"/>
                    <a:pt x="59" y="109"/>
                  </a:cubicBezTo>
                  <a:cubicBezTo>
                    <a:pt x="120" y="144"/>
                    <a:pt x="153" y="26"/>
                    <a:pt x="192" y="0"/>
                  </a:cubicBezTo>
                  <a:cubicBezTo>
                    <a:pt x="225" y="6"/>
                    <a:pt x="260" y="5"/>
                    <a:pt x="292" y="17"/>
                  </a:cubicBezTo>
                  <a:cubicBezTo>
                    <a:pt x="341" y="35"/>
                    <a:pt x="365" y="117"/>
                    <a:pt x="443" y="117"/>
                  </a:cubicBezTo>
                </a:path>
              </a:pathLst>
            </a:custGeom>
            <a:noFill/>
            <a:ln w="28575" cmpd="sng">
              <a:solidFill>
                <a:srgbClr val="0033CC"/>
              </a:solidFill>
              <a:round/>
              <a:headEnd/>
              <a:tailEnd/>
            </a:ln>
          </p:spPr>
          <p:txBody>
            <a:bodyPr>
              <a:prstTxWarp prst="textNoShape">
                <a:avLst/>
              </a:prstTxWarp>
            </a:bodyPr>
            <a:lstStyle/>
            <a:p>
              <a:endParaRPr lang="en-US" sz="1800">
                <a:solidFill>
                  <a:prstClr val="black"/>
                </a:solidFill>
                <a:latin typeface="Arial" pitchFamily="-111" charset="0"/>
              </a:endParaRPr>
            </a:p>
          </p:txBody>
        </p:sp>
      </p:grpSp>
      <p:grpSp>
        <p:nvGrpSpPr>
          <p:cNvPr id="4" name="Group 15"/>
          <p:cNvGrpSpPr>
            <a:grpSpLocks/>
          </p:cNvGrpSpPr>
          <p:nvPr/>
        </p:nvGrpSpPr>
        <p:grpSpPr bwMode="auto">
          <a:xfrm>
            <a:off x="7296150" y="1819275"/>
            <a:ext cx="914400" cy="723900"/>
            <a:chOff x="3024" y="2448"/>
            <a:chExt cx="576" cy="456"/>
          </a:xfrm>
        </p:grpSpPr>
        <p:grpSp>
          <p:nvGrpSpPr>
            <p:cNvPr id="5" name="Group 16"/>
            <p:cNvGrpSpPr>
              <a:grpSpLocks/>
            </p:cNvGrpSpPr>
            <p:nvPr/>
          </p:nvGrpSpPr>
          <p:grpSpPr bwMode="auto">
            <a:xfrm>
              <a:off x="3094" y="2448"/>
              <a:ext cx="362" cy="205"/>
              <a:chOff x="1437" y="1896"/>
              <a:chExt cx="582" cy="253"/>
            </a:xfrm>
          </p:grpSpPr>
          <p:sp>
            <p:nvSpPr>
              <p:cNvPr id="15465" name="Freeform 17"/>
              <p:cNvSpPr>
                <a:spLocks/>
              </p:cNvSpPr>
              <p:nvPr/>
            </p:nvSpPr>
            <p:spPr bwMode="auto">
              <a:xfrm>
                <a:off x="1437" y="1920"/>
                <a:ext cx="579" cy="229"/>
              </a:xfrm>
              <a:custGeom>
                <a:avLst/>
                <a:gdLst>
                  <a:gd name="T0" fmla="*/ 0 w 579"/>
                  <a:gd name="T1" fmla="*/ 178 h 229"/>
                  <a:gd name="T2" fmla="*/ 17 w 579"/>
                  <a:gd name="T3" fmla="*/ 103 h 229"/>
                  <a:gd name="T4" fmla="*/ 242 w 579"/>
                  <a:gd name="T5" fmla="*/ 153 h 229"/>
                  <a:gd name="T6" fmla="*/ 384 w 579"/>
                  <a:gd name="T7" fmla="*/ 195 h 229"/>
                  <a:gd name="T8" fmla="*/ 551 w 579"/>
                  <a:gd name="T9" fmla="*/ 128 h 229"/>
                  <a:gd name="T10" fmla="*/ 576 w 579"/>
                  <a:gd name="T11" fmla="*/ 145 h 229"/>
                  <a:gd name="T12" fmla="*/ 0 60000 65536"/>
                  <a:gd name="T13" fmla="*/ 0 60000 65536"/>
                  <a:gd name="T14" fmla="*/ 0 60000 65536"/>
                  <a:gd name="T15" fmla="*/ 0 60000 65536"/>
                  <a:gd name="T16" fmla="*/ 0 60000 65536"/>
                  <a:gd name="T17" fmla="*/ 0 60000 65536"/>
                  <a:gd name="T18" fmla="*/ 0 w 579"/>
                  <a:gd name="T19" fmla="*/ 0 h 229"/>
                  <a:gd name="T20" fmla="*/ 579 w 579"/>
                  <a:gd name="T21" fmla="*/ 229 h 229"/>
                </a:gdLst>
                <a:ahLst/>
                <a:cxnLst>
                  <a:cxn ang="T12">
                    <a:pos x="T0" y="T1"/>
                  </a:cxn>
                  <a:cxn ang="T13">
                    <a:pos x="T2" y="T3"/>
                  </a:cxn>
                  <a:cxn ang="T14">
                    <a:pos x="T4" y="T5"/>
                  </a:cxn>
                  <a:cxn ang="T15">
                    <a:pos x="T6" y="T7"/>
                  </a:cxn>
                  <a:cxn ang="T16">
                    <a:pos x="T8" y="T9"/>
                  </a:cxn>
                  <a:cxn ang="T17">
                    <a:pos x="T10" y="T11"/>
                  </a:cxn>
                </a:cxnLst>
                <a:rect l="T18" t="T19" r="T20" b="T21"/>
                <a:pathLst>
                  <a:path w="579" h="229">
                    <a:moveTo>
                      <a:pt x="0" y="178"/>
                    </a:moveTo>
                    <a:cubicBezTo>
                      <a:pt x="6" y="153"/>
                      <a:pt x="3" y="125"/>
                      <a:pt x="17" y="103"/>
                    </a:cubicBezTo>
                    <a:cubicBezTo>
                      <a:pt x="83" y="0"/>
                      <a:pt x="170" y="113"/>
                      <a:pt x="242" y="153"/>
                    </a:cubicBezTo>
                    <a:cubicBezTo>
                      <a:pt x="294" y="229"/>
                      <a:pt x="291" y="213"/>
                      <a:pt x="384" y="195"/>
                    </a:cubicBezTo>
                    <a:cubicBezTo>
                      <a:pt x="437" y="169"/>
                      <a:pt x="494" y="137"/>
                      <a:pt x="551" y="128"/>
                    </a:cubicBezTo>
                    <a:cubicBezTo>
                      <a:pt x="579" y="137"/>
                      <a:pt x="576" y="127"/>
                      <a:pt x="576" y="145"/>
                    </a:cubicBezTo>
                  </a:path>
                </a:pathLst>
              </a:custGeom>
              <a:noFill/>
              <a:ln w="38100" cmpd="sng">
                <a:solidFill>
                  <a:srgbClr val="0033CC"/>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66" name="Freeform 18"/>
              <p:cNvSpPr>
                <a:spLocks/>
              </p:cNvSpPr>
              <p:nvPr/>
            </p:nvSpPr>
            <p:spPr bwMode="auto">
              <a:xfrm>
                <a:off x="1440" y="1896"/>
                <a:ext cx="579" cy="229"/>
              </a:xfrm>
              <a:custGeom>
                <a:avLst/>
                <a:gdLst>
                  <a:gd name="T0" fmla="*/ 0 w 579"/>
                  <a:gd name="T1" fmla="*/ 178 h 229"/>
                  <a:gd name="T2" fmla="*/ 17 w 579"/>
                  <a:gd name="T3" fmla="*/ 103 h 229"/>
                  <a:gd name="T4" fmla="*/ 242 w 579"/>
                  <a:gd name="T5" fmla="*/ 153 h 229"/>
                  <a:gd name="T6" fmla="*/ 384 w 579"/>
                  <a:gd name="T7" fmla="*/ 195 h 229"/>
                  <a:gd name="T8" fmla="*/ 551 w 579"/>
                  <a:gd name="T9" fmla="*/ 128 h 229"/>
                  <a:gd name="T10" fmla="*/ 576 w 579"/>
                  <a:gd name="T11" fmla="*/ 145 h 229"/>
                  <a:gd name="T12" fmla="*/ 0 60000 65536"/>
                  <a:gd name="T13" fmla="*/ 0 60000 65536"/>
                  <a:gd name="T14" fmla="*/ 0 60000 65536"/>
                  <a:gd name="T15" fmla="*/ 0 60000 65536"/>
                  <a:gd name="T16" fmla="*/ 0 60000 65536"/>
                  <a:gd name="T17" fmla="*/ 0 60000 65536"/>
                  <a:gd name="T18" fmla="*/ 0 w 579"/>
                  <a:gd name="T19" fmla="*/ 0 h 229"/>
                  <a:gd name="T20" fmla="*/ 579 w 579"/>
                  <a:gd name="T21" fmla="*/ 229 h 229"/>
                </a:gdLst>
                <a:ahLst/>
                <a:cxnLst>
                  <a:cxn ang="T12">
                    <a:pos x="T0" y="T1"/>
                  </a:cxn>
                  <a:cxn ang="T13">
                    <a:pos x="T2" y="T3"/>
                  </a:cxn>
                  <a:cxn ang="T14">
                    <a:pos x="T4" y="T5"/>
                  </a:cxn>
                  <a:cxn ang="T15">
                    <a:pos x="T6" y="T7"/>
                  </a:cxn>
                  <a:cxn ang="T16">
                    <a:pos x="T8" y="T9"/>
                  </a:cxn>
                  <a:cxn ang="T17">
                    <a:pos x="T10" y="T11"/>
                  </a:cxn>
                </a:cxnLst>
                <a:rect l="T18" t="T19" r="T20" b="T21"/>
                <a:pathLst>
                  <a:path w="579" h="229">
                    <a:moveTo>
                      <a:pt x="0" y="178"/>
                    </a:moveTo>
                    <a:cubicBezTo>
                      <a:pt x="6" y="153"/>
                      <a:pt x="3" y="125"/>
                      <a:pt x="17" y="103"/>
                    </a:cubicBezTo>
                    <a:cubicBezTo>
                      <a:pt x="83" y="0"/>
                      <a:pt x="170" y="113"/>
                      <a:pt x="242" y="153"/>
                    </a:cubicBezTo>
                    <a:cubicBezTo>
                      <a:pt x="294" y="229"/>
                      <a:pt x="291" y="213"/>
                      <a:pt x="384" y="195"/>
                    </a:cubicBezTo>
                    <a:cubicBezTo>
                      <a:pt x="437" y="169"/>
                      <a:pt x="494" y="137"/>
                      <a:pt x="551" y="128"/>
                    </a:cubicBezTo>
                    <a:cubicBezTo>
                      <a:pt x="579" y="137"/>
                      <a:pt x="576" y="127"/>
                      <a:pt x="576" y="145"/>
                    </a:cubicBezTo>
                  </a:path>
                </a:pathLst>
              </a:custGeom>
              <a:noFill/>
              <a:ln w="38100" cap="flat" cmpd="sng">
                <a:solidFill>
                  <a:srgbClr val="FF0000"/>
                </a:solidFill>
                <a:prstDash val="sysDot"/>
                <a:round/>
                <a:headEnd/>
                <a:tailEnd/>
              </a:ln>
            </p:spPr>
            <p:txBody>
              <a:bodyPr>
                <a:prstTxWarp prst="textNoShape">
                  <a:avLst/>
                </a:prstTxWarp>
              </a:bodyPr>
              <a:lstStyle/>
              <a:p>
                <a:endParaRPr lang="en-US" sz="1800">
                  <a:solidFill>
                    <a:prstClr val="black"/>
                  </a:solidFill>
                  <a:latin typeface="Arial" pitchFamily="-111" charset="0"/>
                </a:endParaRPr>
              </a:p>
            </p:txBody>
          </p:sp>
        </p:grpSp>
        <p:grpSp>
          <p:nvGrpSpPr>
            <p:cNvPr id="6" name="Group 19"/>
            <p:cNvGrpSpPr>
              <a:grpSpLocks/>
            </p:cNvGrpSpPr>
            <p:nvPr/>
          </p:nvGrpSpPr>
          <p:grpSpPr bwMode="auto">
            <a:xfrm flipH="1">
              <a:off x="3216" y="2688"/>
              <a:ext cx="384" cy="144"/>
              <a:chOff x="1381" y="2288"/>
              <a:chExt cx="494" cy="304"/>
            </a:xfrm>
          </p:grpSpPr>
          <p:sp>
            <p:nvSpPr>
              <p:cNvPr id="15463" name="Freeform 20"/>
              <p:cNvSpPr>
                <a:spLocks/>
              </p:cNvSpPr>
              <p:nvPr/>
            </p:nvSpPr>
            <p:spPr bwMode="auto">
              <a:xfrm>
                <a:off x="1381" y="2309"/>
                <a:ext cx="491" cy="283"/>
              </a:xfrm>
              <a:custGeom>
                <a:avLst/>
                <a:gdLst>
                  <a:gd name="T0" fmla="*/ 72 w 491"/>
                  <a:gd name="T1" fmla="*/ 283 h 283"/>
                  <a:gd name="T2" fmla="*/ 97 w 491"/>
                  <a:gd name="T3" fmla="*/ 0 h 283"/>
                  <a:gd name="T4" fmla="*/ 197 w 491"/>
                  <a:gd name="T5" fmla="*/ 25 h 283"/>
                  <a:gd name="T6" fmla="*/ 239 w 491"/>
                  <a:gd name="T7" fmla="*/ 91 h 283"/>
                  <a:gd name="T8" fmla="*/ 280 w 491"/>
                  <a:gd name="T9" fmla="*/ 66 h 283"/>
                  <a:gd name="T10" fmla="*/ 456 w 491"/>
                  <a:gd name="T11" fmla="*/ 33 h 283"/>
                  <a:gd name="T12" fmla="*/ 489 w 491"/>
                  <a:gd name="T13" fmla="*/ 66 h 283"/>
                  <a:gd name="T14" fmla="*/ 0 60000 65536"/>
                  <a:gd name="T15" fmla="*/ 0 60000 65536"/>
                  <a:gd name="T16" fmla="*/ 0 60000 65536"/>
                  <a:gd name="T17" fmla="*/ 0 60000 65536"/>
                  <a:gd name="T18" fmla="*/ 0 60000 65536"/>
                  <a:gd name="T19" fmla="*/ 0 60000 65536"/>
                  <a:gd name="T20" fmla="*/ 0 60000 65536"/>
                  <a:gd name="T21" fmla="*/ 0 w 491"/>
                  <a:gd name="T22" fmla="*/ 0 h 283"/>
                  <a:gd name="T23" fmla="*/ 491 w 491"/>
                  <a:gd name="T24" fmla="*/ 283 h 2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1" h="283">
                    <a:moveTo>
                      <a:pt x="72" y="283"/>
                    </a:moveTo>
                    <a:cubicBezTo>
                      <a:pt x="43" y="161"/>
                      <a:pt x="0" y="94"/>
                      <a:pt x="97" y="0"/>
                    </a:cubicBezTo>
                    <a:cubicBezTo>
                      <a:pt x="130" y="8"/>
                      <a:pt x="168" y="6"/>
                      <a:pt x="197" y="25"/>
                    </a:cubicBezTo>
                    <a:cubicBezTo>
                      <a:pt x="219" y="39"/>
                      <a:pt x="216" y="79"/>
                      <a:pt x="239" y="91"/>
                    </a:cubicBezTo>
                    <a:cubicBezTo>
                      <a:pt x="253" y="98"/>
                      <a:pt x="265" y="72"/>
                      <a:pt x="280" y="66"/>
                    </a:cubicBezTo>
                    <a:cubicBezTo>
                      <a:pt x="357" y="33"/>
                      <a:pt x="368" y="40"/>
                      <a:pt x="456" y="33"/>
                    </a:cubicBezTo>
                    <a:cubicBezTo>
                      <a:pt x="491" y="60"/>
                      <a:pt x="489" y="44"/>
                      <a:pt x="489" y="66"/>
                    </a:cubicBezTo>
                  </a:path>
                </a:pathLst>
              </a:custGeom>
              <a:noFill/>
              <a:ln w="38100" cmpd="sng">
                <a:solidFill>
                  <a:srgbClr val="0033CC"/>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64" name="Freeform 21"/>
              <p:cNvSpPr>
                <a:spLocks/>
              </p:cNvSpPr>
              <p:nvPr/>
            </p:nvSpPr>
            <p:spPr bwMode="auto">
              <a:xfrm>
                <a:off x="1384" y="2288"/>
                <a:ext cx="491" cy="283"/>
              </a:xfrm>
              <a:custGeom>
                <a:avLst/>
                <a:gdLst>
                  <a:gd name="T0" fmla="*/ 72 w 491"/>
                  <a:gd name="T1" fmla="*/ 283 h 283"/>
                  <a:gd name="T2" fmla="*/ 97 w 491"/>
                  <a:gd name="T3" fmla="*/ 0 h 283"/>
                  <a:gd name="T4" fmla="*/ 197 w 491"/>
                  <a:gd name="T5" fmla="*/ 25 h 283"/>
                  <a:gd name="T6" fmla="*/ 239 w 491"/>
                  <a:gd name="T7" fmla="*/ 91 h 283"/>
                  <a:gd name="T8" fmla="*/ 280 w 491"/>
                  <a:gd name="T9" fmla="*/ 66 h 283"/>
                  <a:gd name="T10" fmla="*/ 456 w 491"/>
                  <a:gd name="T11" fmla="*/ 33 h 283"/>
                  <a:gd name="T12" fmla="*/ 489 w 491"/>
                  <a:gd name="T13" fmla="*/ 66 h 283"/>
                  <a:gd name="T14" fmla="*/ 0 60000 65536"/>
                  <a:gd name="T15" fmla="*/ 0 60000 65536"/>
                  <a:gd name="T16" fmla="*/ 0 60000 65536"/>
                  <a:gd name="T17" fmla="*/ 0 60000 65536"/>
                  <a:gd name="T18" fmla="*/ 0 60000 65536"/>
                  <a:gd name="T19" fmla="*/ 0 60000 65536"/>
                  <a:gd name="T20" fmla="*/ 0 60000 65536"/>
                  <a:gd name="T21" fmla="*/ 0 w 491"/>
                  <a:gd name="T22" fmla="*/ 0 h 283"/>
                  <a:gd name="T23" fmla="*/ 491 w 491"/>
                  <a:gd name="T24" fmla="*/ 283 h 2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1" h="283">
                    <a:moveTo>
                      <a:pt x="72" y="283"/>
                    </a:moveTo>
                    <a:cubicBezTo>
                      <a:pt x="43" y="161"/>
                      <a:pt x="0" y="94"/>
                      <a:pt x="97" y="0"/>
                    </a:cubicBezTo>
                    <a:cubicBezTo>
                      <a:pt x="130" y="8"/>
                      <a:pt x="168" y="6"/>
                      <a:pt x="197" y="25"/>
                    </a:cubicBezTo>
                    <a:cubicBezTo>
                      <a:pt x="219" y="39"/>
                      <a:pt x="216" y="79"/>
                      <a:pt x="239" y="91"/>
                    </a:cubicBezTo>
                    <a:cubicBezTo>
                      <a:pt x="253" y="98"/>
                      <a:pt x="265" y="72"/>
                      <a:pt x="280" y="66"/>
                    </a:cubicBezTo>
                    <a:cubicBezTo>
                      <a:pt x="357" y="33"/>
                      <a:pt x="368" y="40"/>
                      <a:pt x="456" y="33"/>
                    </a:cubicBezTo>
                    <a:cubicBezTo>
                      <a:pt x="491" y="60"/>
                      <a:pt x="489" y="44"/>
                      <a:pt x="489" y="66"/>
                    </a:cubicBezTo>
                  </a:path>
                </a:pathLst>
              </a:custGeom>
              <a:noFill/>
              <a:ln w="38100" cap="flat" cmpd="sng">
                <a:solidFill>
                  <a:srgbClr val="FF0000"/>
                </a:solidFill>
                <a:prstDash val="sysDot"/>
                <a:round/>
                <a:headEnd/>
                <a:tailEnd/>
              </a:ln>
            </p:spPr>
            <p:txBody>
              <a:bodyPr>
                <a:prstTxWarp prst="textNoShape">
                  <a:avLst/>
                </a:prstTxWarp>
              </a:bodyPr>
              <a:lstStyle/>
              <a:p>
                <a:endParaRPr lang="en-US" sz="1800">
                  <a:solidFill>
                    <a:prstClr val="black"/>
                  </a:solidFill>
                  <a:latin typeface="Arial" pitchFamily="-111" charset="0"/>
                </a:endParaRPr>
              </a:p>
            </p:txBody>
          </p:sp>
        </p:grpSp>
        <p:grpSp>
          <p:nvGrpSpPr>
            <p:cNvPr id="7" name="Group 22"/>
            <p:cNvGrpSpPr>
              <a:grpSpLocks/>
            </p:cNvGrpSpPr>
            <p:nvPr/>
          </p:nvGrpSpPr>
          <p:grpSpPr bwMode="auto">
            <a:xfrm>
              <a:off x="3024" y="2784"/>
              <a:ext cx="251" cy="120"/>
              <a:chOff x="1536" y="2712"/>
              <a:chExt cx="443" cy="168"/>
            </a:xfrm>
          </p:grpSpPr>
          <p:sp>
            <p:nvSpPr>
              <p:cNvPr id="15461" name="Freeform 23"/>
              <p:cNvSpPr>
                <a:spLocks/>
              </p:cNvSpPr>
              <p:nvPr/>
            </p:nvSpPr>
            <p:spPr bwMode="auto">
              <a:xfrm>
                <a:off x="1536" y="2736"/>
                <a:ext cx="443" cy="144"/>
              </a:xfrm>
              <a:custGeom>
                <a:avLst/>
                <a:gdLst>
                  <a:gd name="T0" fmla="*/ 0 w 443"/>
                  <a:gd name="T1" fmla="*/ 8 h 144"/>
                  <a:gd name="T2" fmla="*/ 59 w 443"/>
                  <a:gd name="T3" fmla="*/ 109 h 144"/>
                  <a:gd name="T4" fmla="*/ 192 w 443"/>
                  <a:gd name="T5" fmla="*/ 0 h 144"/>
                  <a:gd name="T6" fmla="*/ 292 w 443"/>
                  <a:gd name="T7" fmla="*/ 17 h 144"/>
                  <a:gd name="T8" fmla="*/ 443 w 443"/>
                  <a:gd name="T9" fmla="*/ 117 h 144"/>
                  <a:gd name="T10" fmla="*/ 0 60000 65536"/>
                  <a:gd name="T11" fmla="*/ 0 60000 65536"/>
                  <a:gd name="T12" fmla="*/ 0 60000 65536"/>
                  <a:gd name="T13" fmla="*/ 0 60000 65536"/>
                  <a:gd name="T14" fmla="*/ 0 60000 65536"/>
                  <a:gd name="T15" fmla="*/ 0 w 443"/>
                  <a:gd name="T16" fmla="*/ 0 h 144"/>
                  <a:gd name="T17" fmla="*/ 443 w 443"/>
                  <a:gd name="T18" fmla="*/ 144 h 144"/>
                </a:gdLst>
                <a:ahLst/>
                <a:cxnLst>
                  <a:cxn ang="T10">
                    <a:pos x="T0" y="T1"/>
                  </a:cxn>
                  <a:cxn ang="T11">
                    <a:pos x="T2" y="T3"/>
                  </a:cxn>
                  <a:cxn ang="T12">
                    <a:pos x="T4" y="T5"/>
                  </a:cxn>
                  <a:cxn ang="T13">
                    <a:pos x="T6" y="T7"/>
                  </a:cxn>
                  <a:cxn ang="T14">
                    <a:pos x="T8" y="T9"/>
                  </a:cxn>
                </a:cxnLst>
                <a:rect l="T15" t="T16" r="T17" b="T18"/>
                <a:pathLst>
                  <a:path w="443" h="144">
                    <a:moveTo>
                      <a:pt x="0" y="8"/>
                    </a:moveTo>
                    <a:cubicBezTo>
                      <a:pt x="20" y="42"/>
                      <a:pt x="25" y="90"/>
                      <a:pt x="59" y="109"/>
                    </a:cubicBezTo>
                    <a:cubicBezTo>
                      <a:pt x="120" y="144"/>
                      <a:pt x="153" y="26"/>
                      <a:pt x="192" y="0"/>
                    </a:cubicBezTo>
                    <a:cubicBezTo>
                      <a:pt x="225" y="6"/>
                      <a:pt x="260" y="5"/>
                      <a:pt x="292" y="17"/>
                    </a:cubicBezTo>
                    <a:cubicBezTo>
                      <a:pt x="341" y="35"/>
                      <a:pt x="365" y="117"/>
                      <a:pt x="443" y="117"/>
                    </a:cubicBezTo>
                  </a:path>
                </a:pathLst>
              </a:custGeom>
              <a:noFill/>
              <a:ln w="38100" cmpd="sng">
                <a:solidFill>
                  <a:srgbClr val="0033CC"/>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62" name="Freeform 24"/>
              <p:cNvSpPr>
                <a:spLocks/>
              </p:cNvSpPr>
              <p:nvPr/>
            </p:nvSpPr>
            <p:spPr bwMode="auto">
              <a:xfrm>
                <a:off x="1536" y="2712"/>
                <a:ext cx="443" cy="144"/>
              </a:xfrm>
              <a:custGeom>
                <a:avLst/>
                <a:gdLst>
                  <a:gd name="T0" fmla="*/ 0 w 443"/>
                  <a:gd name="T1" fmla="*/ 8 h 144"/>
                  <a:gd name="T2" fmla="*/ 59 w 443"/>
                  <a:gd name="T3" fmla="*/ 109 h 144"/>
                  <a:gd name="T4" fmla="*/ 192 w 443"/>
                  <a:gd name="T5" fmla="*/ 0 h 144"/>
                  <a:gd name="T6" fmla="*/ 292 w 443"/>
                  <a:gd name="T7" fmla="*/ 17 h 144"/>
                  <a:gd name="T8" fmla="*/ 443 w 443"/>
                  <a:gd name="T9" fmla="*/ 117 h 144"/>
                  <a:gd name="T10" fmla="*/ 0 60000 65536"/>
                  <a:gd name="T11" fmla="*/ 0 60000 65536"/>
                  <a:gd name="T12" fmla="*/ 0 60000 65536"/>
                  <a:gd name="T13" fmla="*/ 0 60000 65536"/>
                  <a:gd name="T14" fmla="*/ 0 60000 65536"/>
                  <a:gd name="T15" fmla="*/ 0 w 443"/>
                  <a:gd name="T16" fmla="*/ 0 h 144"/>
                  <a:gd name="T17" fmla="*/ 443 w 443"/>
                  <a:gd name="T18" fmla="*/ 144 h 144"/>
                </a:gdLst>
                <a:ahLst/>
                <a:cxnLst>
                  <a:cxn ang="T10">
                    <a:pos x="T0" y="T1"/>
                  </a:cxn>
                  <a:cxn ang="T11">
                    <a:pos x="T2" y="T3"/>
                  </a:cxn>
                  <a:cxn ang="T12">
                    <a:pos x="T4" y="T5"/>
                  </a:cxn>
                  <a:cxn ang="T13">
                    <a:pos x="T6" y="T7"/>
                  </a:cxn>
                  <a:cxn ang="T14">
                    <a:pos x="T8" y="T9"/>
                  </a:cxn>
                </a:cxnLst>
                <a:rect l="T15" t="T16" r="T17" b="T18"/>
                <a:pathLst>
                  <a:path w="443" h="144">
                    <a:moveTo>
                      <a:pt x="0" y="8"/>
                    </a:moveTo>
                    <a:cubicBezTo>
                      <a:pt x="20" y="42"/>
                      <a:pt x="25" y="90"/>
                      <a:pt x="59" y="109"/>
                    </a:cubicBezTo>
                    <a:cubicBezTo>
                      <a:pt x="120" y="144"/>
                      <a:pt x="153" y="26"/>
                      <a:pt x="192" y="0"/>
                    </a:cubicBezTo>
                    <a:cubicBezTo>
                      <a:pt x="225" y="6"/>
                      <a:pt x="260" y="5"/>
                      <a:pt x="292" y="17"/>
                    </a:cubicBezTo>
                    <a:cubicBezTo>
                      <a:pt x="341" y="35"/>
                      <a:pt x="365" y="117"/>
                      <a:pt x="443" y="117"/>
                    </a:cubicBezTo>
                  </a:path>
                </a:pathLst>
              </a:custGeom>
              <a:noFill/>
              <a:ln w="38100" cap="flat" cmpd="sng">
                <a:solidFill>
                  <a:srgbClr val="FF0000"/>
                </a:solidFill>
                <a:prstDash val="sysDot"/>
                <a:round/>
                <a:headEnd/>
                <a:tailEnd/>
              </a:ln>
            </p:spPr>
            <p:txBody>
              <a:bodyPr>
                <a:prstTxWarp prst="textNoShape">
                  <a:avLst/>
                </a:prstTxWarp>
              </a:bodyPr>
              <a:lstStyle/>
              <a:p>
                <a:endParaRPr lang="en-US" sz="1800">
                  <a:solidFill>
                    <a:prstClr val="black"/>
                  </a:solidFill>
                  <a:latin typeface="Arial" pitchFamily="-111" charset="0"/>
                </a:endParaRPr>
              </a:p>
            </p:txBody>
          </p:sp>
        </p:grpSp>
      </p:grpSp>
      <p:grpSp>
        <p:nvGrpSpPr>
          <p:cNvPr id="8" name="Group 5"/>
          <p:cNvGrpSpPr>
            <a:grpSpLocks/>
          </p:cNvGrpSpPr>
          <p:nvPr/>
        </p:nvGrpSpPr>
        <p:grpSpPr bwMode="auto">
          <a:xfrm>
            <a:off x="4259263" y="1704975"/>
            <a:ext cx="293687" cy="736600"/>
            <a:chOff x="1000" y="827"/>
            <a:chExt cx="240" cy="482"/>
          </a:xfrm>
        </p:grpSpPr>
        <p:sp>
          <p:nvSpPr>
            <p:cNvPr id="15449" name="Oval 6"/>
            <p:cNvSpPr>
              <a:spLocks noChangeArrowheads="1"/>
            </p:cNvSpPr>
            <p:nvPr/>
          </p:nvSpPr>
          <p:spPr bwMode="auto">
            <a:xfrm>
              <a:off x="1065" y="1200"/>
              <a:ext cx="110" cy="109"/>
            </a:xfrm>
            <a:prstGeom prst="ellipse">
              <a:avLst/>
            </a:prstGeom>
            <a:solidFill>
              <a:srgbClr val="FFCC99"/>
            </a:solidFill>
            <a:ln w="25400">
              <a:solidFill>
                <a:srgbClr val="003399"/>
              </a:solidFill>
              <a:round/>
              <a:headEnd/>
              <a:tailEnd/>
            </a:ln>
          </p:spPr>
          <p:txBody>
            <a:bodyPr wrap="none" anchor="ctr">
              <a:prstTxWarp prst="textNoShape">
                <a:avLst/>
              </a:prstTxWarp>
            </a:bodyPr>
            <a:lstStyle/>
            <a:p>
              <a:endParaRPr lang="en-US" sz="2800">
                <a:solidFill>
                  <a:prstClr val="black"/>
                </a:solidFill>
                <a:latin typeface="Rockwell" pitchFamily="-111" charset="0"/>
              </a:endParaRPr>
            </a:p>
          </p:txBody>
        </p:sp>
        <p:sp>
          <p:nvSpPr>
            <p:cNvPr id="15450" name="Line 7"/>
            <p:cNvSpPr>
              <a:spLocks noChangeShapeType="1"/>
            </p:cNvSpPr>
            <p:nvPr/>
          </p:nvSpPr>
          <p:spPr bwMode="auto">
            <a:xfrm>
              <a:off x="1000" y="1028"/>
              <a:ext cx="59" cy="243"/>
            </a:xfrm>
            <a:prstGeom prst="line">
              <a:avLst/>
            </a:prstGeom>
            <a:noFill/>
            <a:ln w="25400">
              <a:solidFill>
                <a:srgbClr val="003399"/>
              </a:solidFill>
              <a:round/>
              <a:headEnd type="none" w="sm" len="sm"/>
              <a:tailEnd type="none" w="sm" len="sm"/>
            </a:ln>
          </p:spPr>
          <p:txBody>
            <a:bodyPr wrap="none" anchor="ctr">
              <a:prstTxWarp prst="textNoShape">
                <a:avLst/>
              </a:prstTxWarp>
            </a:bodyPr>
            <a:lstStyle/>
            <a:p>
              <a:endParaRPr lang="en-US" sz="1800">
                <a:solidFill>
                  <a:prstClr val="black"/>
                </a:solidFill>
                <a:latin typeface="Arial" pitchFamily="-111" charset="0"/>
              </a:endParaRPr>
            </a:p>
          </p:txBody>
        </p:sp>
        <p:sp>
          <p:nvSpPr>
            <p:cNvPr id="15451" name="Line 8"/>
            <p:cNvSpPr>
              <a:spLocks noChangeShapeType="1"/>
            </p:cNvSpPr>
            <p:nvPr/>
          </p:nvSpPr>
          <p:spPr bwMode="auto">
            <a:xfrm flipH="1">
              <a:off x="1180" y="1028"/>
              <a:ext cx="59" cy="243"/>
            </a:xfrm>
            <a:prstGeom prst="line">
              <a:avLst/>
            </a:prstGeom>
            <a:noFill/>
            <a:ln w="25400">
              <a:solidFill>
                <a:srgbClr val="003399"/>
              </a:solidFill>
              <a:round/>
              <a:headEnd type="none" w="sm" len="sm"/>
              <a:tailEnd type="none" w="sm" len="sm"/>
            </a:ln>
          </p:spPr>
          <p:txBody>
            <a:bodyPr wrap="none" anchor="ctr">
              <a:prstTxWarp prst="textNoShape">
                <a:avLst/>
              </a:prstTxWarp>
            </a:bodyPr>
            <a:lstStyle/>
            <a:p>
              <a:endParaRPr lang="en-US" sz="1800">
                <a:solidFill>
                  <a:prstClr val="black"/>
                </a:solidFill>
                <a:latin typeface="Arial" pitchFamily="-111" charset="0"/>
              </a:endParaRPr>
            </a:p>
          </p:txBody>
        </p:sp>
        <p:sp>
          <p:nvSpPr>
            <p:cNvPr id="15452" name="Line 9"/>
            <p:cNvSpPr>
              <a:spLocks noChangeShapeType="1"/>
            </p:cNvSpPr>
            <p:nvPr/>
          </p:nvSpPr>
          <p:spPr bwMode="auto">
            <a:xfrm>
              <a:off x="1002" y="837"/>
              <a:ext cx="0" cy="192"/>
            </a:xfrm>
            <a:prstGeom prst="line">
              <a:avLst/>
            </a:prstGeom>
            <a:noFill/>
            <a:ln w="25400">
              <a:solidFill>
                <a:srgbClr val="003399"/>
              </a:solidFill>
              <a:round/>
              <a:headEnd type="none" w="sm" len="sm"/>
              <a:tailEnd type="none" w="sm" len="sm"/>
            </a:ln>
          </p:spPr>
          <p:txBody>
            <a:bodyPr wrap="none" anchor="ctr">
              <a:prstTxWarp prst="textNoShape">
                <a:avLst/>
              </a:prstTxWarp>
            </a:bodyPr>
            <a:lstStyle/>
            <a:p>
              <a:endParaRPr lang="en-US" sz="1800">
                <a:solidFill>
                  <a:prstClr val="black"/>
                </a:solidFill>
                <a:latin typeface="Arial" pitchFamily="-111" charset="0"/>
              </a:endParaRPr>
            </a:p>
          </p:txBody>
        </p:sp>
        <p:sp>
          <p:nvSpPr>
            <p:cNvPr id="15453" name="Line 10"/>
            <p:cNvSpPr>
              <a:spLocks noChangeShapeType="1"/>
            </p:cNvSpPr>
            <p:nvPr/>
          </p:nvSpPr>
          <p:spPr bwMode="auto">
            <a:xfrm>
              <a:off x="1240" y="837"/>
              <a:ext cx="0" cy="192"/>
            </a:xfrm>
            <a:prstGeom prst="line">
              <a:avLst/>
            </a:prstGeom>
            <a:noFill/>
            <a:ln w="25400">
              <a:solidFill>
                <a:srgbClr val="003399"/>
              </a:solidFill>
              <a:round/>
              <a:headEnd type="none" w="sm" len="sm"/>
              <a:tailEnd type="none" w="sm" len="sm"/>
            </a:ln>
          </p:spPr>
          <p:txBody>
            <a:bodyPr wrap="none" anchor="ctr">
              <a:prstTxWarp prst="textNoShape">
                <a:avLst/>
              </a:prstTxWarp>
            </a:bodyPr>
            <a:lstStyle/>
            <a:p>
              <a:endParaRPr lang="en-US" sz="1800">
                <a:solidFill>
                  <a:prstClr val="black"/>
                </a:solidFill>
                <a:latin typeface="Arial" pitchFamily="-111" charset="0"/>
              </a:endParaRPr>
            </a:p>
          </p:txBody>
        </p:sp>
        <p:sp>
          <p:nvSpPr>
            <p:cNvPr id="15454" name="Oval 11"/>
            <p:cNvSpPr>
              <a:spLocks noChangeArrowheads="1"/>
            </p:cNvSpPr>
            <p:nvPr/>
          </p:nvSpPr>
          <p:spPr bwMode="auto">
            <a:xfrm>
              <a:off x="1007" y="827"/>
              <a:ext cx="226" cy="47"/>
            </a:xfrm>
            <a:prstGeom prst="ellipse">
              <a:avLst/>
            </a:prstGeom>
            <a:noFill/>
            <a:ln w="25400">
              <a:solidFill>
                <a:srgbClr val="003399"/>
              </a:solidFill>
              <a:round/>
              <a:headEnd/>
              <a:tailEnd/>
            </a:ln>
          </p:spPr>
          <p:txBody>
            <a:bodyPr wrap="none" anchor="ctr">
              <a:prstTxWarp prst="textNoShape">
                <a:avLst/>
              </a:prstTxWarp>
            </a:bodyPr>
            <a:lstStyle/>
            <a:p>
              <a:endParaRPr lang="en-US" sz="2800">
                <a:solidFill>
                  <a:prstClr val="black"/>
                </a:solidFill>
                <a:latin typeface="Rockwell" pitchFamily="-111" charset="0"/>
              </a:endParaRPr>
            </a:p>
          </p:txBody>
        </p:sp>
        <p:sp>
          <p:nvSpPr>
            <p:cNvPr id="15455" name="AutoShape 12"/>
            <p:cNvSpPr>
              <a:spLocks noChangeArrowheads="1"/>
            </p:cNvSpPr>
            <p:nvPr/>
          </p:nvSpPr>
          <p:spPr bwMode="auto">
            <a:xfrm rot="10800000" flipH="1" flipV="1">
              <a:off x="1029" y="1064"/>
              <a:ext cx="186" cy="20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29 w 21600"/>
                <a:gd name="T13" fmla="*/ 4531 h 21600"/>
                <a:gd name="T14" fmla="*/ 17071 w 21600"/>
                <a:gd name="T15" fmla="*/ 1706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FFCC99"/>
            </a:solidFill>
            <a:ln w="25400">
              <a:solidFill>
                <a:srgbClr val="FFFFFF"/>
              </a:solidFill>
              <a:miter lim="800000"/>
              <a:headEnd/>
              <a:tailEnd/>
            </a:ln>
          </p:spPr>
          <p:txBody>
            <a:bodyPr wrap="none" anchor="ctr">
              <a:prstTxWarp prst="textNoShape">
                <a:avLst/>
              </a:prstTxWarp>
            </a:bodyPr>
            <a:lstStyle/>
            <a:p>
              <a:endParaRPr lang="en-US" sz="1800">
                <a:solidFill>
                  <a:prstClr val="black"/>
                </a:solidFill>
                <a:latin typeface="Arial" pitchFamily="-111" charset="0"/>
              </a:endParaRPr>
            </a:p>
          </p:txBody>
        </p:sp>
        <p:sp>
          <p:nvSpPr>
            <p:cNvPr id="15456" name="Oval 13"/>
            <p:cNvSpPr>
              <a:spLocks noChangeArrowheads="1"/>
            </p:cNvSpPr>
            <p:nvPr/>
          </p:nvSpPr>
          <p:spPr bwMode="auto">
            <a:xfrm>
              <a:off x="1029" y="1048"/>
              <a:ext cx="187" cy="25"/>
            </a:xfrm>
            <a:prstGeom prst="ellipse">
              <a:avLst/>
            </a:prstGeom>
            <a:solidFill>
              <a:srgbClr val="FFCC99"/>
            </a:solidFill>
            <a:ln w="12700">
              <a:solidFill>
                <a:srgbClr val="003399"/>
              </a:solidFill>
              <a:round/>
              <a:headEnd/>
              <a:tailEnd/>
            </a:ln>
          </p:spPr>
          <p:txBody>
            <a:bodyPr wrap="none" anchor="ctr">
              <a:prstTxWarp prst="textNoShape">
                <a:avLst/>
              </a:prstTxWarp>
            </a:bodyPr>
            <a:lstStyle/>
            <a:p>
              <a:endParaRPr lang="en-US" sz="2800">
                <a:solidFill>
                  <a:prstClr val="black"/>
                </a:solidFill>
                <a:latin typeface="Rockwell" pitchFamily="-111" charset="0"/>
              </a:endParaRPr>
            </a:p>
          </p:txBody>
        </p:sp>
        <p:sp>
          <p:nvSpPr>
            <p:cNvPr id="15457" name="Oval 14"/>
            <p:cNvSpPr>
              <a:spLocks noChangeArrowheads="1"/>
            </p:cNvSpPr>
            <p:nvPr/>
          </p:nvSpPr>
          <p:spPr bwMode="auto">
            <a:xfrm>
              <a:off x="1085" y="1224"/>
              <a:ext cx="76" cy="70"/>
            </a:xfrm>
            <a:prstGeom prst="ellipse">
              <a:avLst/>
            </a:prstGeom>
            <a:solidFill>
              <a:srgbClr val="FFCC99"/>
            </a:solidFill>
            <a:ln w="12700">
              <a:solidFill>
                <a:srgbClr val="FFCC99"/>
              </a:solidFill>
              <a:round/>
              <a:headEnd/>
              <a:tailEnd/>
            </a:ln>
          </p:spPr>
          <p:txBody>
            <a:bodyPr wrap="none" anchor="ctr">
              <a:prstTxWarp prst="textNoShape">
                <a:avLst/>
              </a:prstTxWarp>
            </a:bodyPr>
            <a:lstStyle/>
            <a:p>
              <a:endParaRPr lang="en-US" sz="2800">
                <a:solidFill>
                  <a:prstClr val="black"/>
                </a:solidFill>
                <a:latin typeface="Rockwell" pitchFamily="-111" charset="0"/>
              </a:endParaRPr>
            </a:p>
          </p:txBody>
        </p:sp>
      </p:grpSp>
      <p:sp>
        <p:nvSpPr>
          <p:cNvPr id="15372" name="Text Box 35"/>
          <p:cNvSpPr txBox="1">
            <a:spLocks noChangeArrowheads="1"/>
          </p:cNvSpPr>
          <p:nvPr/>
        </p:nvSpPr>
        <p:spPr bwMode="auto">
          <a:xfrm>
            <a:off x="209550" y="2695575"/>
            <a:ext cx="1219200" cy="30480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400" dirty="0" smtClean="0">
                <a:solidFill>
                  <a:prstClr val="black"/>
                </a:solidFill>
                <a:latin typeface="Rockwell" pitchFamily="-111" charset="0"/>
              </a:rPr>
              <a:t>34 </a:t>
            </a:r>
            <a:r>
              <a:rPr lang="en-US" sz="1400" dirty="0">
                <a:solidFill>
                  <a:prstClr val="black"/>
                </a:solidFill>
                <a:latin typeface="Rockwell" pitchFamily="-111" charset="0"/>
              </a:rPr>
              <a:t>proteins</a:t>
            </a:r>
          </a:p>
        </p:txBody>
      </p:sp>
      <p:sp>
        <p:nvSpPr>
          <p:cNvPr id="15373" name="Text Box 36"/>
          <p:cNvSpPr txBox="1">
            <a:spLocks noChangeArrowheads="1"/>
          </p:cNvSpPr>
          <p:nvPr/>
        </p:nvSpPr>
        <p:spPr bwMode="auto">
          <a:xfrm>
            <a:off x="3028950" y="2466975"/>
            <a:ext cx="2743200" cy="30480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400">
                <a:solidFill>
                  <a:prstClr val="black"/>
                </a:solidFill>
                <a:latin typeface="Rockwell" pitchFamily="-111" charset="0"/>
              </a:rPr>
              <a:t>depleted plasma</a:t>
            </a:r>
          </a:p>
        </p:txBody>
      </p:sp>
      <p:sp>
        <p:nvSpPr>
          <p:cNvPr id="15374" name="Text Box 37"/>
          <p:cNvSpPr txBox="1">
            <a:spLocks noChangeArrowheads="1"/>
          </p:cNvSpPr>
          <p:nvPr/>
        </p:nvSpPr>
        <p:spPr bwMode="auto">
          <a:xfrm>
            <a:off x="1428750" y="2009775"/>
            <a:ext cx="304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a:solidFill>
                  <a:prstClr val="black"/>
                </a:solidFill>
                <a:latin typeface="Rockwell" pitchFamily="-111" charset="0"/>
              </a:rPr>
              <a:t>+</a:t>
            </a:r>
          </a:p>
        </p:txBody>
      </p:sp>
      <p:sp>
        <p:nvSpPr>
          <p:cNvPr id="15375" name="Line 38"/>
          <p:cNvSpPr>
            <a:spLocks noChangeShapeType="1"/>
          </p:cNvSpPr>
          <p:nvPr/>
        </p:nvSpPr>
        <p:spPr bwMode="auto">
          <a:xfrm>
            <a:off x="2952750" y="2085975"/>
            <a:ext cx="990600" cy="0"/>
          </a:xfrm>
          <a:prstGeom prst="line">
            <a:avLst/>
          </a:prstGeom>
          <a:noFill/>
          <a:ln w="9525">
            <a:solidFill>
              <a:schemeClr val="tx1"/>
            </a:solidFill>
            <a:round/>
            <a:headEnd/>
            <a:tailEnd type="triangle" w="med" len="med"/>
          </a:ln>
        </p:spPr>
        <p:txBody>
          <a:bodyPr>
            <a:prstTxWarp prst="textNoShape">
              <a:avLst/>
            </a:prstTxWarp>
          </a:bodyPr>
          <a:lstStyle/>
          <a:p>
            <a:endParaRPr lang="en-US" sz="1800">
              <a:solidFill>
                <a:prstClr val="black"/>
              </a:solidFill>
              <a:latin typeface="Arial" pitchFamily="-111" charset="0"/>
            </a:endParaRPr>
          </a:p>
        </p:txBody>
      </p:sp>
      <p:grpSp>
        <p:nvGrpSpPr>
          <p:cNvPr id="9" name="Group 39"/>
          <p:cNvGrpSpPr>
            <a:grpSpLocks/>
          </p:cNvGrpSpPr>
          <p:nvPr/>
        </p:nvGrpSpPr>
        <p:grpSpPr bwMode="auto">
          <a:xfrm>
            <a:off x="7905750" y="3686175"/>
            <a:ext cx="785813" cy="668338"/>
            <a:chOff x="3552" y="2507"/>
            <a:chExt cx="495" cy="421"/>
          </a:xfrm>
        </p:grpSpPr>
        <p:grpSp>
          <p:nvGrpSpPr>
            <p:cNvPr id="10" name="Group 40"/>
            <p:cNvGrpSpPr>
              <a:grpSpLocks/>
            </p:cNvGrpSpPr>
            <p:nvPr/>
          </p:nvGrpSpPr>
          <p:grpSpPr bwMode="auto">
            <a:xfrm>
              <a:off x="3552" y="2507"/>
              <a:ext cx="339" cy="181"/>
              <a:chOff x="2397" y="1931"/>
              <a:chExt cx="579" cy="229"/>
            </a:xfrm>
          </p:grpSpPr>
          <p:sp>
            <p:nvSpPr>
              <p:cNvPr id="15447" name="Freeform 41"/>
              <p:cNvSpPr>
                <a:spLocks/>
              </p:cNvSpPr>
              <p:nvPr/>
            </p:nvSpPr>
            <p:spPr bwMode="auto">
              <a:xfrm>
                <a:off x="2397" y="1931"/>
                <a:ext cx="579" cy="229"/>
              </a:xfrm>
              <a:custGeom>
                <a:avLst/>
                <a:gdLst>
                  <a:gd name="T0" fmla="*/ 0 w 579"/>
                  <a:gd name="T1" fmla="*/ 178 h 229"/>
                  <a:gd name="T2" fmla="*/ 17 w 579"/>
                  <a:gd name="T3" fmla="*/ 103 h 229"/>
                  <a:gd name="T4" fmla="*/ 242 w 579"/>
                  <a:gd name="T5" fmla="*/ 153 h 229"/>
                  <a:gd name="T6" fmla="*/ 384 w 579"/>
                  <a:gd name="T7" fmla="*/ 195 h 229"/>
                  <a:gd name="T8" fmla="*/ 551 w 579"/>
                  <a:gd name="T9" fmla="*/ 128 h 229"/>
                  <a:gd name="T10" fmla="*/ 576 w 579"/>
                  <a:gd name="T11" fmla="*/ 145 h 229"/>
                  <a:gd name="T12" fmla="*/ 0 60000 65536"/>
                  <a:gd name="T13" fmla="*/ 0 60000 65536"/>
                  <a:gd name="T14" fmla="*/ 0 60000 65536"/>
                  <a:gd name="T15" fmla="*/ 0 60000 65536"/>
                  <a:gd name="T16" fmla="*/ 0 60000 65536"/>
                  <a:gd name="T17" fmla="*/ 0 60000 65536"/>
                  <a:gd name="T18" fmla="*/ 0 w 579"/>
                  <a:gd name="T19" fmla="*/ 0 h 229"/>
                  <a:gd name="T20" fmla="*/ 579 w 579"/>
                  <a:gd name="T21" fmla="*/ 229 h 229"/>
                </a:gdLst>
                <a:ahLst/>
                <a:cxnLst>
                  <a:cxn ang="T12">
                    <a:pos x="T0" y="T1"/>
                  </a:cxn>
                  <a:cxn ang="T13">
                    <a:pos x="T2" y="T3"/>
                  </a:cxn>
                  <a:cxn ang="T14">
                    <a:pos x="T4" y="T5"/>
                  </a:cxn>
                  <a:cxn ang="T15">
                    <a:pos x="T6" y="T7"/>
                  </a:cxn>
                  <a:cxn ang="T16">
                    <a:pos x="T8" y="T9"/>
                  </a:cxn>
                  <a:cxn ang="T17">
                    <a:pos x="T10" y="T11"/>
                  </a:cxn>
                </a:cxnLst>
                <a:rect l="T18" t="T19" r="T20" b="T21"/>
                <a:pathLst>
                  <a:path w="579" h="229">
                    <a:moveTo>
                      <a:pt x="0" y="178"/>
                    </a:moveTo>
                    <a:cubicBezTo>
                      <a:pt x="6" y="153"/>
                      <a:pt x="3" y="125"/>
                      <a:pt x="17" y="103"/>
                    </a:cubicBezTo>
                    <a:cubicBezTo>
                      <a:pt x="83" y="0"/>
                      <a:pt x="170" y="113"/>
                      <a:pt x="242" y="153"/>
                    </a:cubicBezTo>
                    <a:cubicBezTo>
                      <a:pt x="294" y="229"/>
                      <a:pt x="291" y="213"/>
                      <a:pt x="384" y="195"/>
                    </a:cubicBezTo>
                    <a:cubicBezTo>
                      <a:pt x="437" y="169"/>
                      <a:pt x="494" y="137"/>
                      <a:pt x="551" y="128"/>
                    </a:cubicBezTo>
                    <a:cubicBezTo>
                      <a:pt x="579" y="137"/>
                      <a:pt x="576" y="127"/>
                      <a:pt x="576" y="145"/>
                    </a:cubicBezTo>
                  </a:path>
                </a:pathLst>
              </a:custGeom>
              <a:noFill/>
              <a:ln w="28575" cmpd="sng">
                <a:solidFill>
                  <a:srgbClr val="0033CC"/>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48" name="Oval 42"/>
              <p:cNvSpPr>
                <a:spLocks noChangeArrowheads="1"/>
              </p:cNvSpPr>
              <p:nvPr/>
            </p:nvSpPr>
            <p:spPr bwMode="auto">
              <a:xfrm>
                <a:off x="2920" y="2008"/>
                <a:ext cx="48" cy="48"/>
              </a:xfrm>
              <a:prstGeom prst="ellipse">
                <a:avLst/>
              </a:prstGeom>
              <a:solidFill>
                <a:srgbClr val="00CC00"/>
              </a:solidFill>
              <a:ln w="9525">
                <a:solidFill>
                  <a:srgbClr val="00CC00"/>
                </a:solidFill>
                <a:round/>
                <a:headEnd/>
                <a:tailEnd/>
              </a:ln>
            </p:spPr>
            <p:txBody>
              <a:bodyPr wrap="none" anchor="ctr">
                <a:prstTxWarp prst="textNoShape">
                  <a:avLst/>
                </a:prstTxWarp>
              </a:bodyPr>
              <a:lstStyle/>
              <a:p>
                <a:endParaRPr lang="en-US" sz="1800">
                  <a:solidFill>
                    <a:prstClr val="black"/>
                  </a:solidFill>
                  <a:latin typeface="Rockwell" pitchFamily="-111" charset="0"/>
                </a:endParaRPr>
              </a:p>
            </p:txBody>
          </p:sp>
        </p:grpSp>
        <p:grpSp>
          <p:nvGrpSpPr>
            <p:cNvPr id="11" name="Group 43"/>
            <p:cNvGrpSpPr>
              <a:grpSpLocks/>
            </p:cNvGrpSpPr>
            <p:nvPr/>
          </p:nvGrpSpPr>
          <p:grpSpPr bwMode="auto">
            <a:xfrm>
              <a:off x="3696" y="2736"/>
              <a:ext cx="351" cy="192"/>
              <a:chOff x="3508" y="2832"/>
              <a:chExt cx="351" cy="192"/>
            </a:xfrm>
          </p:grpSpPr>
          <p:sp>
            <p:nvSpPr>
              <p:cNvPr id="15445" name="Freeform 44"/>
              <p:cNvSpPr>
                <a:spLocks/>
              </p:cNvSpPr>
              <p:nvPr/>
            </p:nvSpPr>
            <p:spPr bwMode="auto">
              <a:xfrm flipH="1">
                <a:off x="3508" y="2832"/>
                <a:ext cx="351" cy="192"/>
              </a:xfrm>
              <a:custGeom>
                <a:avLst/>
                <a:gdLst>
                  <a:gd name="T0" fmla="*/ 51 w 491"/>
                  <a:gd name="T1" fmla="*/ 192 h 283"/>
                  <a:gd name="T2" fmla="*/ 69 w 491"/>
                  <a:gd name="T3" fmla="*/ 0 h 283"/>
                  <a:gd name="T4" fmla="*/ 141 w 491"/>
                  <a:gd name="T5" fmla="*/ 17 h 283"/>
                  <a:gd name="T6" fmla="*/ 171 w 491"/>
                  <a:gd name="T7" fmla="*/ 62 h 283"/>
                  <a:gd name="T8" fmla="*/ 200 w 491"/>
                  <a:gd name="T9" fmla="*/ 45 h 283"/>
                  <a:gd name="T10" fmla="*/ 326 w 491"/>
                  <a:gd name="T11" fmla="*/ 22 h 283"/>
                  <a:gd name="T12" fmla="*/ 350 w 491"/>
                  <a:gd name="T13" fmla="*/ 45 h 283"/>
                  <a:gd name="T14" fmla="*/ 0 60000 65536"/>
                  <a:gd name="T15" fmla="*/ 0 60000 65536"/>
                  <a:gd name="T16" fmla="*/ 0 60000 65536"/>
                  <a:gd name="T17" fmla="*/ 0 60000 65536"/>
                  <a:gd name="T18" fmla="*/ 0 60000 65536"/>
                  <a:gd name="T19" fmla="*/ 0 60000 65536"/>
                  <a:gd name="T20" fmla="*/ 0 60000 65536"/>
                  <a:gd name="T21" fmla="*/ 0 w 491"/>
                  <a:gd name="T22" fmla="*/ 0 h 283"/>
                  <a:gd name="T23" fmla="*/ 491 w 491"/>
                  <a:gd name="T24" fmla="*/ 283 h 2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1" h="283">
                    <a:moveTo>
                      <a:pt x="72" y="283"/>
                    </a:moveTo>
                    <a:cubicBezTo>
                      <a:pt x="43" y="161"/>
                      <a:pt x="0" y="94"/>
                      <a:pt x="97" y="0"/>
                    </a:cubicBezTo>
                    <a:cubicBezTo>
                      <a:pt x="130" y="8"/>
                      <a:pt x="168" y="6"/>
                      <a:pt x="197" y="25"/>
                    </a:cubicBezTo>
                    <a:cubicBezTo>
                      <a:pt x="219" y="39"/>
                      <a:pt x="216" y="79"/>
                      <a:pt x="239" y="91"/>
                    </a:cubicBezTo>
                    <a:cubicBezTo>
                      <a:pt x="253" y="98"/>
                      <a:pt x="265" y="72"/>
                      <a:pt x="280" y="66"/>
                    </a:cubicBezTo>
                    <a:cubicBezTo>
                      <a:pt x="357" y="33"/>
                      <a:pt x="368" y="40"/>
                      <a:pt x="456" y="33"/>
                    </a:cubicBezTo>
                    <a:cubicBezTo>
                      <a:pt x="491" y="60"/>
                      <a:pt x="489" y="44"/>
                      <a:pt x="489" y="66"/>
                    </a:cubicBezTo>
                  </a:path>
                </a:pathLst>
              </a:custGeom>
              <a:noFill/>
              <a:ln w="28575" cmpd="sng">
                <a:solidFill>
                  <a:srgbClr val="0033CC"/>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46" name="Oval 45"/>
              <p:cNvSpPr>
                <a:spLocks noChangeArrowheads="1"/>
              </p:cNvSpPr>
              <p:nvPr/>
            </p:nvSpPr>
            <p:spPr bwMode="auto">
              <a:xfrm flipH="1">
                <a:off x="3812" y="2986"/>
                <a:ext cx="34" cy="33"/>
              </a:xfrm>
              <a:prstGeom prst="ellipse">
                <a:avLst/>
              </a:prstGeom>
              <a:solidFill>
                <a:srgbClr val="00CC00"/>
              </a:solidFill>
              <a:ln w="9525">
                <a:solidFill>
                  <a:srgbClr val="00CC00"/>
                </a:solidFill>
                <a:round/>
                <a:headEnd/>
                <a:tailEnd/>
              </a:ln>
            </p:spPr>
            <p:txBody>
              <a:bodyPr wrap="none" anchor="ctr">
                <a:prstTxWarp prst="textNoShape">
                  <a:avLst/>
                </a:prstTxWarp>
              </a:bodyPr>
              <a:lstStyle/>
              <a:p>
                <a:endParaRPr lang="en-US" sz="1800">
                  <a:solidFill>
                    <a:prstClr val="black"/>
                  </a:solidFill>
                  <a:latin typeface="Rockwell" pitchFamily="-111" charset="0"/>
                </a:endParaRPr>
              </a:p>
            </p:txBody>
          </p:sp>
        </p:grpSp>
        <p:grpSp>
          <p:nvGrpSpPr>
            <p:cNvPr id="12" name="Group 46"/>
            <p:cNvGrpSpPr>
              <a:grpSpLocks/>
            </p:cNvGrpSpPr>
            <p:nvPr/>
          </p:nvGrpSpPr>
          <p:grpSpPr bwMode="auto">
            <a:xfrm>
              <a:off x="3600" y="2832"/>
              <a:ext cx="254" cy="96"/>
              <a:chOff x="2544" y="2736"/>
              <a:chExt cx="443" cy="144"/>
            </a:xfrm>
          </p:grpSpPr>
          <p:sp>
            <p:nvSpPr>
              <p:cNvPr id="15443" name="Freeform 47"/>
              <p:cNvSpPr>
                <a:spLocks/>
              </p:cNvSpPr>
              <p:nvPr/>
            </p:nvSpPr>
            <p:spPr bwMode="auto">
              <a:xfrm>
                <a:off x="2544" y="2736"/>
                <a:ext cx="443" cy="144"/>
              </a:xfrm>
              <a:custGeom>
                <a:avLst/>
                <a:gdLst>
                  <a:gd name="T0" fmla="*/ 0 w 443"/>
                  <a:gd name="T1" fmla="*/ 8 h 144"/>
                  <a:gd name="T2" fmla="*/ 59 w 443"/>
                  <a:gd name="T3" fmla="*/ 109 h 144"/>
                  <a:gd name="T4" fmla="*/ 192 w 443"/>
                  <a:gd name="T5" fmla="*/ 0 h 144"/>
                  <a:gd name="T6" fmla="*/ 292 w 443"/>
                  <a:gd name="T7" fmla="*/ 17 h 144"/>
                  <a:gd name="T8" fmla="*/ 443 w 443"/>
                  <a:gd name="T9" fmla="*/ 117 h 144"/>
                  <a:gd name="T10" fmla="*/ 0 60000 65536"/>
                  <a:gd name="T11" fmla="*/ 0 60000 65536"/>
                  <a:gd name="T12" fmla="*/ 0 60000 65536"/>
                  <a:gd name="T13" fmla="*/ 0 60000 65536"/>
                  <a:gd name="T14" fmla="*/ 0 60000 65536"/>
                  <a:gd name="T15" fmla="*/ 0 w 443"/>
                  <a:gd name="T16" fmla="*/ 0 h 144"/>
                  <a:gd name="T17" fmla="*/ 443 w 443"/>
                  <a:gd name="T18" fmla="*/ 144 h 144"/>
                </a:gdLst>
                <a:ahLst/>
                <a:cxnLst>
                  <a:cxn ang="T10">
                    <a:pos x="T0" y="T1"/>
                  </a:cxn>
                  <a:cxn ang="T11">
                    <a:pos x="T2" y="T3"/>
                  </a:cxn>
                  <a:cxn ang="T12">
                    <a:pos x="T4" y="T5"/>
                  </a:cxn>
                  <a:cxn ang="T13">
                    <a:pos x="T6" y="T7"/>
                  </a:cxn>
                  <a:cxn ang="T14">
                    <a:pos x="T8" y="T9"/>
                  </a:cxn>
                </a:cxnLst>
                <a:rect l="T15" t="T16" r="T17" b="T18"/>
                <a:pathLst>
                  <a:path w="443" h="144">
                    <a:moveTo>
                      <a:pt x="0" y="8"/>
                    </a:moveTo>
                    <a:cubicBezTo>
                      <a:pt x="20" y="42"/>
                      <a:pt x="25" y="90"/>
                      <a:pt x="59" y="109"/>
                    </a:cubicBezTo>
                    <a:cubicBezTo>
                      <a:pt x="120" y="144"/>
                      <a:pt x="153" y="26"/>
                      <a:pt x="192" y="0"/>
                    </a:cubicBezTo>
                    <a:cubicBezTo>
                      <a:pt x="225" y="6"/>
                      <a:pt x="260" y="5"/>
                      <a:pt x="292" y="17"/>
                    </a:cubicBezTo>
                    <a:cubicBezTo>
                      <a:pt x="341" y="35"/>
                      <a:pt x="365" y="117"/>
                      <a:pt x="443" y="117"/>
                    </a:cubicBezTo>
                  </a:path>
                </a:pathLst>
              </a:custGeom>
              <a:noFill/>
              <a:ln w="28575" cmpd="sng">
                <a:solidFill>
                  <a:srgbClr val="0033CC"/>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44" name="Oval 48"/>
              <p:cNvSpPr>
                <a:spLocks noChangeArrowheads="1"/>
              </p:cNvSpPr>
              <p:nvPr/>
            </p:nvSpPr>
            <p:spPr bwMode="auto">
              <a:xfrm>
                <a:off x="2928" y="2800"/>
                <a:ext cx="48" cy="48"/>
              </a:xfrm>
              <a:prstGeom prst="ellipse">
                <a:avLst/>
              </a:prstGeom>
              <a:solidFill>
                <a:srgbClr val="00CC00"/>
              </a:solidFill>
              <a:ln w="9525">
                <a:solidFill>
                  <a:srgbClr val="00CC00"/>
                </a:solidFill>
                <a:round/>
                <a:headEnd/>
                <a:tailEnd/>
              </a:ln>
            </p:spPr>
            <p:txBody>
              <a:bodyPr wrap="none" anchor="ctr">
                <a:prstTxWarp prst="textNoShape">
                  <a:avLst/>
                </a:prstTxWarp>
              </a:bodyPr>
              <a:lstStyle/>
              <a:p>
                <a:endParaRPr lang="en-US" sz="1800">
                  <a:solidFill>
                    <a:prstClr val="black"/>
                  </a:solidFill>
                  <a:latin typeface="Rockwell" pitchFamily="-111" charset="0"/>
                </a:endParaRPr>
              </a:p>
            </p:txBody>
          </p:sp>
        </p:grpSp>
      </p:grpSp>
      <p:sp>
        <p:nvSpPr>
          <p:cNvPr id="15377" name="Text Box 49"/>
          <p:cNvSpPr txBox="1">
            <a:spLocks noChangeArrowheads="1"/>
          </p:cNvSpPr>
          <p:nvPr/>
        </p:nvSpPr>
        <p:spPr bwMode="auto">
          <a:xfrm>
            <a:off x="7600950" y="2771775"/>
            <a:ext cx="1219200" cy="915988"/>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800" baseline="30000">
                <a:solidFill>
                  <a:prstClr val="black"/>
                </a:solidFill>
                <a:latin typeface="Rockwell" pitchFamily="-111" charset="0"/>
              </a:rPr>
              <a:t>13</a:t>
            </a:r>
            <a:r>
              <a:rPr lang="en-US" sz="1800">
                <a:solidFill>
                  <a:prstClr val="black"/>
                </a:solidFill>
                <a:latin typeface="Rockwell" pitchFamily="-111" charset="0"/>
              </a:rPr>
              <a:t>C/</a:t>
            </a:r>
            <a:r>
              <a:rPr lang="en-US" sz="1800" baseline="30000">
                <a:solidFill>
                  <a:prstClr val="black"/>
                </a:solidFill>
                <a:latin typeface="Rockwell" pitchFamily="-111" charset="0"/>
              </a:rPr>
              <a:t>15</a:t>
            </a:r>
            <a:r>
              <a:rPr lang="en-US" sz="1800">
                <a:solidFill>
                  <a:prstClr val="black"/>
                </a:solidFill>
                <a:latin typeface="Rockwell" pitchFamily="-111" charset="0"/>
              </a:rPr>
              <a:t>N labeled peptides</a:t>
            </a:r>
          </a:p>
        </p:txBody>
      </p:sp>
      <p:sp>
        <p:nvSpPr>
          <p:cNvPr id="15378" name="Text Box 50"/>
          <p:cNvSpPr txBox="1">
            <a:spLocks noChangeArrowheads="1"/>
          </p:cNvSpPr>
          <p:nvPr/>
        </p:nvSpPr>
        <p:spPr bwMode="auto">
          <a:xfrm>
            <a:off x="1536700" y="2954338"/>
            <a:ext cx="1600200" cy="274637"/>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200">
                <a:solidFill>
                  <a:prstClr val="black"/>
                </a:solidFill>
                <a:latin typeface="Rockwell" pitchFamily="-111" charset="0"/>
              </a:rPr>
              <a:t>Fixed Spike Level</a:t>
            </a:r>
          </a:p>
        </p:txBody>
      </p:sp>
      <p:sp>
        <p:nvSpPr>
          <p:cNvPr id="15379" name="Text Box 51"/>
          <p:cNvSpPr txBox="1">
            <a:spLocks noChangeArrowheads="1"/>
          </p:cNvSpPr>
          <p:nvPr/>
        </p:nvSpPr>
        <p:spPr bwMode="auto">
          <a:xfrm>
            <a:off x="57150" y="2954338"/>
            <a:ext cx="1447800" cy="461665"/>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200" dirty="0" smtClean="0">
                <a:solidFill>
                  <a:prstClr val="black"/>
                </a:solidFill>
                <a:latin typeface="Rockwell" pitchFamily="-111" charset="0"/>
              </a:rPr>
              <a:t>Varying Concentrations</a:t>
            </a:r>
            <a:endParaRPr lang="en-US" sz="1200" dirty="0">
              <a:solidFill>
                <a:prstClr val="black"/>
              </a:solidFill>
              <a:latin typeface="Rockwell" pitchFamily="-111" charset="0"/>
            </a:endParaRPr>
          </a:p>
        </p:txBody>
      </p:sp>
      <p:sp>
        <p:nvSpPr>
          <p:cNvPr id="15380" name="Text Box 52"/>
          <p:cNvSpPr txBox="1">
            <a:spLocks noChangeArrowheads="1"/>
          </p:cNvSpPr>
          <p:nvPr/>
        </p:nvSpPr>
        <p:spPr bwMode="auto">
          <a:xfrm>
            <a:off x="1600200" y="2667000"/>
            <a:ext cx="1523999" cy="307777"/>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400" smtClean="0">
                <a:solidFill>
                  <a:prstClr val="black"/>
                </a:solidFill>
                <a:latin typeface="Rockwell" pitchFamily="-111" charset="0"/>
              </a:rPr>
              <a:t>27 </a:t>
            </a:r>
            <a:r>
              <a:rPr lang="en-US" sz="1400" dirty="0" smtClean="0">
                <a:solidFill>
                  <a:prstClr val="black"/>
                </a:solidFill>
                <a:latin typeface="Rockwell" pitchFamily="-111" charset="0"/>
              </a:rPr>
              <a:t>proteins</a:t>
            </a:r>
            <a:endParaRPr lang="en-US" sz="1400" dirty="0">
              <a:solidFill>
                <a:prstClr val="black"/>
              </a:solidFill>
              <a:latin typeface="Rockwell" pitchFamily="-111" charset="0"/>
            </a:endParaRPr>
          </a:p>
        </p:txBody>
      </p:sp>
      <p:sp>
        <p:nvSpPr>
          <p:cNvPr id="15381" name="Text Box 53"/>
          <p:cNvSpPr txBox="1">
            <a:spLocks noChangeArrowheads="1"/>
          </p:cNvSpPr>
          <p:nvPr/>
        </p:nvSpPr>
        <p:spPr bwMode="auto">
          <a:xfrm>
            <a:off x="5972175" y="6429375"/>
            <a:ext cx="1828800" cy="33655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600">
                <a:solidFill>
                  <a:prstClr val="black"/>
                </a:solidFill>
                <a:latin typeface="Rockwell" pitchFamily="-111" charset="0"/>
              </a:rPr>
              <a:t>LC-MRM-MS</a:t>
            </a:r>
          </a:p>
        </p:txBody>
      </p:sp>
      <p:sp>
        <p:nvSpPr>
          <p:cNvPr id="15382" name="Line 54"/>
          <p:cNvSpPr>
            <a:spLocks noChangeShapeType="1"/>
          </p:cNvSpPr>
          <p:nvPr/>
        </p:nvSpPr>
        <p:spPr bwMode="auto">
          <a:xfrm>
            <a:off x="6991350" y="2619375"/>
            <a:ext cx="0" cy="2133600"/>
          </a:xfrm>
          <a:prstGeom prst="line">
            <a:avLst/>
          </a:prstGeom>
          <a:noFill/>
          <a:ln w="9525">
            <a:solidFill>
              <a:schemeClr val="tx1"/>
            </a:solidFill>
            <a:round/>
            <a:headEnd/>
            <a:tailEnd type="triangle" w="med" len="med"/>
          </a:ln>
        </p:spPr>
        <p:txBody>
          <a:bodyPr>
            <a:prstTxWarp prst="textNoShape">
              <a:avLst/>
            </a:prstTxWarp>
          </a:bodyPr>
          <a:lstStyle/>
          <a:p>
            <a:endParaRPr lang="en-US" sz="1800">
              <a:solidFill>
                <a:prstClr val="black"/>
              </a:solidFill>
              <a:latin typeface="Arial" pitchFamily="-111" charset="0"/>
            </a:endParaRPr>
          </a:p>
        </p:txBody>
      </p:sp>
      <p:sp>
        <p:nvSpPr>
          <p:cNvPr id="15383" name="Line 55"/>
          <p:cNvSpPr>
            <a:spLocks noChangeShapeType="1"/>
          </p:cNvSpPr>
          <p:nvPr/>
        </p:nvSpPr>
        <p:spPr bwMode="auto">
          <a:xfrm flipH="1">
            <a:off x="6991350" y="3990975"/>
            <a:ext cx="762000" cy="0"/>
          </a:xfrm>
          <a:prstGeom prst="line">
            <a:avLst/>
          </a:prstGeom>
          <a:noFill/>
          <a:ln w="9525">
            <a:solidFill>
              <a:schemeClr val="tx1"/>
            </a:solidFill>
            <a:round/>
            <a:headEnd/>
            <a:tailEnd type="triangle" w="med" len="med"/>
          </a:ln>
        </p:spPr>
        <p:txBody>
          <a:bodyPr>
            <a:prstTxWarp prst="textNoShape">
              <a:avLst/>
            </a:prstTxWarp>
          </a:bodyPr>
          <a:lstStyle/>
          <a:p>
            <a:endParaRPr lang="en-US" sz="1800">
              <a:solidFill>
                <a:prstClr val="black"/>
              </a:solidFill>
              <a:latin typeface="Arial" pitchFamily="-111" charset="0"/>
            </a:endParaRPr>
          </a:p>
        </p:txBody>
      </p:sp>
      <p:sp>
        <p:nvSpPr>
          <p:cNvPr id="15384" name="Text Box 56"/>
          <p:cNvSpPr txBox="1">
            <a:spLocks noChangeArrowheads="1"/>
          </p:cNvSpPr>
          <p:nvPr/>
        </p:nvSpPr>
        <p:spPr bwMode="auto">
          <a:xfrm>
            <a:off x="7829550" y="4448175"/>
            <a:ext cx="1295400" cy="846386"/>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400" dirty="0" smtClean="0">
                <a:solidFill>
                  <a:prstClr val="black"/>
                </a:solidFill>
                <a:latin typeface="Rockwell" pitchFamily="-111" charset="0"/>
              </a:rPr>
              <a:t>125 </a:t>
            </a:r>
            <a:r>
              <a:rPr lang="en-US" sz="1400" dirty="0">
                <a:solidFill>
                  <a:prstClr val="black"/>
                </a:solidFill>
                <a:latin typeface="Rockwell" pitchFamily="-111" charset="0"/>
              </a:rPr>
              <a:t>peptides</a:t>
            </a:r>
          </a:p>
          <a:p>
            <a:pPr algn="ctr">
              <a:spcBef>
                <a:spcPct val="50000"/>
              </a:spcBef>
            </a:pPr>
            <a:r>
              <a:rPr lang="en-US" sz="1400" dirty="0">
                <a:solidFill>
                  <a:prstClr val="black"/>
                </a:solidFill>
                <a:latin typeface="Rockwell" pitchFamily="-111" charset="0"/>
              </a:rPr>
              <a:t>Fixed Spike Level</a:t>
            </a:r>
          </a:p>
        </p:txBody>
      </p:sp>
      <p:grpSp>
        <p:nvGrpSpPr>
          <p:cNvPr id="13" name="Group 57"/>
          <p:cNvGrpSpPr>
            <a:grpSpLocks/>
          </p:cNvGrpSpPr>
          <p:nvPr/>
        </p:nvGrpSpPr>
        <p:grpSpPr bwMode="auto">
          <a:xfrm>
            <a:off x="3538538" y="3457575"/>
            <a:ext cx="2081212" cy="1471613"/>
            <a:chOff x="2241" y="2208"/>
            <a:chExt cx="1311" cy="927"/>
          </a:xfrm>
        </p:grpSpPr>
        <p:sp>
          <p:nvSpPr>
            <p:cNvPr id="15425" name="Text Box 58"/>
            <p:cNvSpPr txBox="1">
              <a:spLocks noChangeArrowheads="1"/>
            </p:cNvSpPr>
            <p:nvPr/>
          </p:nvSpPr>
          <p:spPr bwMode="auto">
            <a:xfrm>
              <a:off x="2241" y="2923"/>
              <a:ext cx="624" cy="212"/>
            </a:xfrm>
            <a:prstGeom prst="rect">
              <a:avLst/>
            </a:prstGeom>
            <a:noFill/>
            <a:ln w="9525">
              <a:noFill/>
              <a:miter lim="800000"/>
              <a:headEnd/>
              <a:tailEnd/>
            </a:ln>
          </p:spPr>
          <p:txBody>
            <a:bodyPr>
              <a:prstTxWarp prst="textNoShape">
                <a:avLst/>
              </a:prstTxWarp>
              <a:spAutoFit/>
            </a:bodyPr>
            <a:lstStyle/>
            <a:p>
              <a:pPr>
                <a:spcBef>
                  <a:spcPct val="50000"/>
                </a:spcBef>
              </a:pPr>
              <a:r>
                <a:rPr lang="en-US" sz="1600">
                  <a:solidFill>
                    <a:prstClr val="black"/>
                  </a:solidFill>
                  <a:latin typeface="Rockwell" pitchFamily="-111" charset="0"/>
                </a:rPr>
                <a:t>y6</a:t>
              </a:r>
            </a:p>
          </p:txBody>
        </p:sp>
        <p:sp>
          <p:nvSpPr>
            <p:cNvPr id="15426" name="Text Box 59"/>
            <p:cNvSpPr txBox="1">
              <a:spLocks noChangeArrowheads="1"/>
            </p:cNvSpPr>
            <p:nvPr/>
          </p:nvSpPr>
          <p:spPr bwMode="auto">
            <a:xfrm>
              <a:off x="3264" y="2923"/>
              <a:ext cx="288" cy="212"/>
            </a:xfrm>
            <a:prstGeom prst="rect">
              <a:avLst/>
            </a:prstGeom>
            <a:noFill/>
            <a:ln w="9525">
              <a:noFill/>
              <a:miter lim="800000"/>
              <a:headEnd/>
              <a:tailEnd/>
            </a:ln>
          </p:spPr>
          <p:txBody>
            <a:bodyPr>
              <a:prstTxWarp prst="textNoShape">
                <a:avLst/>
              </a:prstTxWarp>
              <a:spAutoFit/>
            </a:bodyPr>
            <a:lstStyle/>
            <a:p>
              <a:pPr>
                <a:spcBef>
                  <a:spcPct val="50000"/>
                </a:spcBef>
              </a:pPr>
              <a:r>
                <a:rPr lang="en-US" sz="1600">
                  <a:solidFill>
                    <a:prstClr val="black"/>
                  </a:solidFill>
                  <a:latin typeface="Rockwell" pitchFamily="-111" charset="0"/>
                </a:rPr>
                <a:t>y8</a:t>
              </a:r>
            </a:p>
          </p:txBody>
        </p:sp>
        <p:sp>
          <p:nvSpPr>
            <p:cNvPr id="15427" name="Line 168"/>
            <p:cNvSpPr>
              <a:spLocks noChangeShapeType="1"/>
            </p:cNvSpPr>
            <p:nvPr/>
          </p:nvSpPr>
          <p:spPr bwMode="auto">
            <a:xfrm flipV="1">
              <a:off x="2246" y="2212"/>
              <a:ext cx="0" cy="752"/>
            </a:xfrm>
            <a:prstGeom prst="line">
              <a:avLst/>
            </a:prstGeom>
            <a:noFill/>
            <a:ln w="19050">
              <a:solidFill>
                <a:srgbClr val="00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28" name="Line 169"/>
            <p:cNvSpPr>
              <a:spLocks noChangeShapeType="1"/>
            </p:cNvSpPr>
            <p:nvPr/>
          </p:nvSpPr>
          <p:spPr bwMode="auto">
            <a:xfrm flipV="1">
              <a:off x="2287" y="2750"/>
              <a:ext cx="0" cy="214"/>
            </a:xfrm>
            <a:prstGeom prst="line">
              <a:avLst/>
            </a:prstGeom>
            <a:noFill/>
            <a:ln w="28575">
              <a:solidFill>
                <a:srgbClr val="0000FF"/>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29" name="Line 176"/>
            <p:cNvSpPr>
              <a:spLocks noChangeShapeType="1"/>
            </p:cNvSpPr>
            <p:nvPr/>
          </p:nvSpPr>
          <p:spPr bwMode="auto">
            <a:xfrm>
              <a:off x="2361" y="2963"/>
              <a:ext cx="1149" cy="0"/>
            </a:xfrm>
            <a:prstGeom prst="line">
              <a:avLst/>
            </a:prstGeom>
            <a:noFill/>
            <a:ln w="12700">
              <a:solidFill>
                <a:schemeClr val="tx2"/>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0" name="Line 161"/>
            <p:cNvSpPr>
              <a:spLocks noChangeShapeType="1"/>
            </p:cNvSpPr>
            <p:nvPr/>
          </p:nvSpPr>
          <p:spPr bwMode="auto">
            <a:xfrm>
              <a:off x="2241" y="2964"/>
              <a:ext cx="1149" cy="0"/>
            </a:xfrm>
            <a:prstGeom prst="line">
              <a:avLst/>
            </a:prstGeom>
            <a:noFill/>
            <a:ln w="12700">
              <a:solidFill>
                <a:schemeClr val="tx2"/>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1" name="Line 170"/>
            <p:cNvSpPr>
              <a:spLocks noChangeShapeType="1"/>
            </p:cNvSpPr>
            <p:nvPr/>
          </p:nvSpPr>
          <p:spPr bwMode="auto">
            <a:xfrm flipV="1">
              <a:off x="2802" y="2299"/>
              <a:ext cx="0" cy="665"/>
            </a:xfrm>
            <a:prstGeom prst="line">
              <a:avLst/>
            </a:prstGeom>
            <a:noFill/>
            <a:ln w="28575">
              <a:solidFill>
                <a:srgbClr val="0000FF"/>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2" name="Line 171"/>
            <p:cNvSpPr>
              <a:spLocks noChangeShapeType="1"/>
            </p:cNvSpPr>
            <p:nvPr/>
          </p:nvSpPr>
          <p:spPr bwMode="auto">
            <a:xfrm flipV="1">
              <a:off x="3342" y="2635"/>
              <a:ext cx="0" cy="329"/>
            </a:xfrm>
            <a:prstGeom prst="line">
              <a:avLst/>
            </a:prstGeom>
            <a:noFill/>
            <a:ln w="28575">
              <a:solidFill>
                <a:srgbClr val="0000FF"/>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3" name="Line 184"/>
            <p:cNvSpPr>
              <a:spLocks noChangeShapeType="1"/>
            </p:cNvSpPr>
            <p:nvPr/>
          </p:nvSpPr>
          <p:spPr bwMode="auto">
            <a:xfrm flipV="1">
              <a:off x="2335" y="2644"/>
              <a:ext cx="0" cy="316"/>
            </a:xfrm>
            <a:prstGeom prst="line">
              <a:avLst/>
            </a:prstGeom>
            <a:noFill/>
            <a:ln w="28575">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4" name="Line 185"/>
            <p:cNvSpPr>
              <a:spLocks noChangeShapeType="1"/>
            </p:cNvSpPr>
            <p:nvPr/>
          </p:nvSpPr>
          <p:spPr bwMode="auto">
            <a:xfrm flipV="1">
              <a:off x="2852" y="2208"/>
              <a:ext cx="0" cy="752"/>
            </a:xfrm>
            <a:prstGeom prst="line">
              <a:avLst/>
            </a:prstGeom>
            <a:noFill/>
            <a:ln w="28575">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5" name="Line 186"/>
            <p:cNvSpPr>
              <a:spLocks noChangeShapeType="1"/>
            </p:cNvSpPr>
            <p:nvPr/>
          </p:nvSpPr>
          <p:spPr bwMode="auto">
            <a:xfrm flipV="1">
              <a:off x="3392" y="2567"/>
              <a:ext cx="0" cy="393"/>
            </a:xfrm>
            <a:prstGeom prst="line">
              <a:avLst/>
            </a:prstGeom>
            <a:noFill/>
            <a:ln w="28575">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6" name="Line 184"/>
            <p:cNvSpPr>
              <a:spLocks noChangeShapeType="1"/>
            </p:cNvSpPr>
            <p:nvPr/>
          </p:nvSpPr>
          <p:spPr bwMode="auto">
            <a:xfrm flipV="1">
              <a:off x="2397" y="2783"/>
              <a:ext cx="0" cy="176"/>
            </a:xfrm>
            <a:prstGeom prst="line">
              <a:avLst/>
            </a:prstGeom>
            <a:noFill/>
            <a:ln w="28575">
              <a:solidFill>
                <a:srgbClr val="FF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7" name="Line 185"/>
            <p:cNvSpPr>
              <a:spLocks noChangeShapeType="1"/>
            </p:cNvSpPr>
            <p:nvPr/>
          </p:nvSpPr>
          <p:spPr bwMode="auto">
            <a:xfrm flipV="1">
              <a:off x="2937" y="2543"/>
              <a:ext cx="0" cy="416"/>
            </a:xfrm>
            <a:prstGeom prst="line">
              <a:avLst/>
            </a:prstGeom>
            <a:noFill/>
            <a:ln w="28575">
              <a:solidFill>
                <a:srgbClr val="FF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8" name="Line 186"/>
            <p:cNvSpPr>
              <a:spLocks noChangeShapeType="1"/>
            </p:cNvSpPr>
            <p:nvPr/>
          </p:nvSpPr>
          <p:spPr bwMode="auto">
            <a:xfrm flipV="1">
              <a:off x="3489" y="2687"/>
              <a:ext cx="0" cy="272"/>
            </a:xfrm>
            <a:prstGeom prst="line">
              <a:avLst/>
            </a:prstGeom>
            <a:noFill/>
            <a:ln w="28575">
              <a:solidFill>
                <a:srgbClr val="FF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39" name="Text Box 72"/>
            <p:cNvSpPr txBox="1">
              <a:spLocks noChangeArrowheads="1"/>
            </p:cNvSpPr>
            <p:nvPr/>
          </p:nvSpPr>
          <p:spPr bwMode="auto">
            <a:xfrm>
              <a:off x="2766" y="2923"/>
              <a:ext cx="288" cy="212"/>
            </a:xfrm>
            <a:prstGeom prst="rect">
              <a:avLst/>
            </a:prstGeom>
            <a:noFill/>
            <a:ln w="9525">
              <a:noFill/>
              <a:miter lim="800000"/>
              <a:headEnd/>
              <a:tailEnd/>
            </a:ln>
          </p:spPr>
          <p:txBody>
            <a:bodyPr>
              <a:prstTxWarp prst="textNoShape">
                <a:avLst/>
              </a:prstTxWarp>
              <a:spAutoFit/>
            </a:bodyPr>
            <a:lstStyle/>
            <a:p>
              <a:pPr>
                <a:spcBef>
                  <a:spcPct val="50000"/>
                </a:spcBef>
              </a:pPr>
              <a:r>
                <a:rPr lang="en-US" sz="1600">
                  <a:solidFill>
                    <a:prstClr val="black"/>
                  </a:solidFill>
                  <a:latin typeface="Rockwell" pitchFamily="-111" charset="0"/>
                </a:rPr>
                <a:t>y7</a:t>
              </a:r>
            </a:p>
          </p:txBody>
        </p:sp>
      </p:grpSp>
      <p:sp>
        <p:nvSpPr>
          <p:cNvPr id="15386" name="Line 73"/>
          <p:cNvSpPr>
            <a:spLocks noChangeShapeType="1"/>
          </p:cNvSpPr>
          <p:nvPr/>
        </p:nvSpPr>
        <p:spPr bwMode="auto">
          <a:xfrm flipH="1" flipV="1">
            <a:off x="5695950" y="4752975"/>
            <a:ext cx="762000" cy="762000"/>
          </a:xfrm>
          <a:prstGeom prst="line">
            <a:avLst/>
          </a:prstGeom>
          <a:noFill/>
          <a:ln w="9525">
            <a:solidFill>
              <a:schemeClr val="tx1"/>
            </a:solidFill>
            <a:round/>
            <a:headEnd/>
            <a:tailEnd type="triangle" w="med" len="med"/>
          </a:ln>
        </p:spPr>
        <p:txBody>
          <a:bodyPr>
            <a:prstTxWarp prst="textNoShape">
              <a:avLst/>
            </a:prstTxWarp>
          </a:bodyPr>
          <a:lstStyle/>
          <a:p>
            <a:endParaRPr lang="en-US" sz="1800">
              <a:solidFill>
                <a:prstClr val="black"/>
              </a:solidFill>
              <a:latin typeface="Arial" pitchFamily="-111" charset="0"/>
            </a:endParaRPr>
          </a:p>
        </p:txBody>
      </p:sp>
      <p:sp>
        <p:nvSpPr>
          <p:cNvPr id="15387" name="Text Box 74"/>
          <p:cNvSpPr txBox="1">
            <a:spLocks noChangeArrowheads="1"/>
          </p:cNvSpPr>
          <p:nvPr/>
        </p:nvSpPr>
        <p:spPr bwMode="auto">
          <a:xfrm>
            <a:off x="-19050" y="6473825"/>
            <a:ext cx="2743200" cy="30480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400">
                <a:solidFill>
                  <a:prstClr val="black"/>
                </a:solidFill>
                <a:latin typeface="Rockwell" pitchFamily="-111" charset="0"/>
              </a:rPr>
              <a:t>Recovery from Assay</a:t>
            </a:r>
          </a:p>
        </p:txBody>
      </p:sp>
      <p:sp>
        <p:nvSpPr>
          <p:cNvPr id="15388" name="Line 168"/>
          <p:cNvSpPr>
            <a:spLocks noChangeAspect="1" noChangeShapeType="1"/>
          </p:cNvSpPr>
          <p:nvPr/>
        </p:nvSpPr>
        <p:spPr bwMode="auto">
          <a:xfrm flipV="1">
            <a:off x="598488" y="5383213"/>
            <a:ext cx="0" cy="893762"/>
          </a:xfrm>
          <a:prstGeom prst="line">
            <a:avLst/>
          </a:prstGeom>
          <a:noFill/>
          <a:ln w="12700">
            <a:solidFill>
              <a:srgbClr val="00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389" name="Line 169"/>
          <p:cNvSpPr>
            <a:spLocks noChangeAspect="1" noChangeShapeType="1"/>
          </p:cNvSpPr>
          <p:nvPr/>
        </p:nvSpPr>
        <p:spPr bwMode="auto">
          <a:xfrm flipV="1">
            <a:off x="652463" y="6019800"/>
            <a:ext cx="0" cy="254000"/>
          </a:xfrm>
          <a:prstGeom prst="line">
            <a:avLst/>
          </a:prstGeom>
          <a:noFill/>
          <a:ln w="28575">
            <a:solidFill>
              <a:srgbClr val="0000FF"/>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390" name="Line 176"/>
          <p:cNvSpPr>
            <a:spLocks noChangeAspect="1" noChangeShapeType="1"/>
          </p:cNvSpPr>
          <p:nvPr/>
        </p:nvSpPr>
        <p:spPr bwMode="auto">
          <a:xfrm>
            <a:off x="590550" y="6273800"/>
            <a:ext cx="1524000" cy="0"/>
          </a:xfrm>
          <a:prstGeom prst="line">
            <a:avLst/>
          </a:prstGeom>
          <a:noFill/>
          <a:ln w="12700">
            <a:solidFill>
              <a:srgbClr val="00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391" name="Line 170"/>
          <p:cNvSpPr>
            <a:spLocks noChangeAspect="1" noChangeShapeType="1"/>
          </p:cNvSpPr>
          <p:nvPr/>
        </p:nvSpPr>
        <p:spPr bwMode="auto">
          <a:xfrm flipV="1">
            <a:off x="1265238" y="5483225"/>
            <a:ext cx="0" cy="790575"/>
          </a:xfrm>
          <a:prstGeom prst="line">
            <a:avLst/>
          </a:prstGeom>
          <a:noFill/>
          <a:ln w="28575">
            <a:solidFill>
              <a:srgbClr val="0000FF"/>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392" name="Line 171"/>
          <p:cNvSpPr>
            <a:spLocks noChangeAspect="1" noChangeShapeType="1"/>
          </p:cNvSpPr>
          <p:nvPr/>
        </p:nvSpPr>
        <p:spPr bwMode="auto">
          <a:xfrm flipV="1">
            <a:off x="1906588" y="5883275"/>
            <a:ext cx="0" cy="390525"/>
          </a:xfrm>
          <a:prstGeom prst="line">
            <a:avLst/>
          </a:prstGeom>
          <a:noFill/>
          <a:ln w="28575">
            <a:solidFill>
              <a:srgbClr val="0000FF"/>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393" name="Line 184"/>
          <p:cNvSpPr>
            <a:spLocks noChangeAspect="1" noChangeShapeType="1"/>
          </p:cNvSpPr>
          <p:nvPr/>
        </p:nvSpPr>
        <p:spPr bwMode="auto">
          <a:xfrm flipV="1">
            <a:off x="727075" y="5895975"/>
            <a:ext cx="0" cy="371475"/>
          </a:xfrm>
          <a:prstGeom prst="line">
            <a:avLst/>
          </a:prstGeom>
          <a:noFill/>
          <a:ln w="28575">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394" name="Line 185"/>
          <p:cNvSpPr>
            <a:spLocks noChangeAspect="1" noChangeShapeType="1"/>
          </p:cNvSpPr>
          <p:nvPr/>
        </p:nvSpPr>
        <p:spPr bwMode="auto">
          <a:xfrm flipV="1">
            <a:off x="1352550" y="5362575"/>
            <a:ext cx="0" cy="904875"/>
          </a:xfrm>
          <a:prstGeom prst="line">
            <a:avLst/>
          </a:prstGeom>
          <a:noFill/>
          <a:ln w="28575">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395" name="Line 186"/>
          <p:cNvSpPr>
            <a:spLocks noChangeAspect="1" noChangeShapeType="1"/>
          </p:cNvSpPr>
          <p:nvPr/>
        </p:nvSpPr>
        <p:spPr bwMode="auto">
          <a:xfrm flipV="1">
            <a:off x="1985963" y="5819775"/>
            <a:ext cx="0" cy="447675"/>
          </a:xfrm>
          <a:prstGeom prst="line">
            <a:avLst/>
          </a:prstGeom>
          <a:noFill/>
          <a:ln w="28575">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396" name="Text Box 83"/>
          <p:cNvSpPr txBox="1">
            <a:spLocks noChangeArrowheads="1"/>
          </p:cNvSpPr>
          <p:nvPr/>
        </p:nvSpPr>
        <p:spPr bwMode="auto">
          <a:xfrm>
            <a:off x="1809750" y="6224588"/>
            <a:ext cx="4572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solidFill>
                  <a:prstClr val="black"/>
                </a:solidFill>
                <a:latin typeface="Rockwell" pitchFamily="-111" charset="0"/>
              </a:rPr>
              <a:t>y8</a:t>
            </a:r>
          </a:p>
        </p:txBody>
      </p:sp>
      <p:sp>
        <p:nvSpPr>
          <p:cNvPr id="15397" name="Text Box 84"/>
          <p:cNvSpPr txBox="1">
            <a:spLocks noChangeArrowheads="1"/>
          </p:cNvSpPr>
          <p:nvPr/>
        </p:nvSpPr>
        <p:spPr bwMode="auto">
          <a:xfrm>
            <a:off x="514350" y="6224588"/>
            <a:ext cx="5334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solidFill>
                  <a:prstClr val="black"/>
                </a:solidFill>
                <a:latin typeface="Rockwell" pitchFamily="-111" charset="0"/>
              </a:rPr>
              <a:t>y6</a:t>
            </a:r>
          </a:p>
        </p:txBody>
      </p:sp>
      <p:sp>
        <p:nvSpPr>
          <p:cNvPr id="15398" name="Text Box 85"/>
          <p:cNvSpPr txBox="1">
            <a:spLocks noChangeArrowheads="1"/>
          </p:cNvSpPr>
          <p:nvPr/>
        </p:nvSpPr>
        <p:spPr bwMode="auto">
          <a:xfrm>
            <a:off x="1184275" y="6224588"/>
            <a:ext cx="4572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solidFill>
                  <a:prstClr val="black"/>
                </a:solidFill>
                <a:latin typeface="Rockwell" pitchFamily="-111" charset="0"/>
              </a:rPr>
              <a:t>y7</a:t>
            </a:r>
          </a:p>
        </p:txBody>
      </p:sp>
      <p:sp>
        <p:nvSpPr>
          <p:cNvPr id="15399" name="Rectangle 86"/>
          <p:cNvSpPr>
            <a:spLocks noChangeArrowheads="1"/>
          </p:cNvSpPr>
          <p:nvPr/>
        </p:nvSpPr>
        <p:spPr bwMode="auto">
          <a:xfrm>
            <a:off x="146050" y="5157788"/>
            <a:ext cx="2438400" cy="1600200"/>
          </a:xfrm>
          <a:prstGeom prst="rect">
            <a:avLst/>
          </a:prstGeom>
          <a:noFill/>
          <a:ln w="9525">
            <a:solidFill>
              <a:srgbClr val="C0C0C0"/>
            </a:solidFill>
            <a:prstDash val="dash"/>
            <a:miter lim="800000"/>
            <a:headEnd/>
            <a:tailEnd/>
          </a:ln>
        </p:spPr>
        <p:txBody>
          <a:bodyPr wrap="none" anchor="ctr">
            <a:prstTxWarp prst="textNoShape">
              <a:avLst/>
            </a:prstTxWarp>
          </a:bodyPr>
          <a:lstStyle/>
          <a:p>
            <a:endParaRPr lang="en-US" sz="1800">
              <a:solidFill>
                <a:prstClr val="black"/>
              </a:solidFill>
              <a:latin typeface="Rockwell" pitchFamily="-111" charset="0"/>
            </a:endParaRPr>
          </a:p>
        </p:txBody>
      </p:sp>
      <p:sp>
        <p:nvSpPr>
          <p:cNvPr id="15400" name="Text Box 87"/>
          <p:cNvSpPr txBox="1">
            <a:spLocks noChangeArrowheads="1"/>
          </p:cNvSpPr>
          <p:nvPr/>
        </p:nvSpPr>
        <p:spPr bwMode="auto">
          <a:xfrm>
            <a:off x="57150" y="4752975"/>
            <a:ext cx="2590800" cy="30480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400">
                <a:solidFill>
                  <a:prstClr val="black"/>
                </a:solidFill>
                <a:latin typeface="Rockwell" pitchFamily="-111" charset="0"/>
              </a:rPr>
              <a:t>Figures of Merit  (LOD, LOQ)</a:t>
            </a:r>
          </a:p>
        </p:txBody>
      </p:sp>
      <p:sp>
        <p:nvSpPr>
          <p:cNvPr id="15401" name="Text Box 88"/>
          <p:cNvSpPr txBox="1">
            <a:spLocks noChangeArrowheads="1"/>
          </p:cNvSpPr>
          <p:nvPr/>
        </p:nvSpPr>
        <p:spPr bwMode="auto">
          <a:xfrm>
            <a:off x="1809750" y="4524375"/>
            <a:ext cx="4572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solidFill>
                  <a:prstClr val="black"/>
                </a:solidFill>
                <a:latin typeface="Rockwell" pitchFamily="-111" charset="0"/>
              </a:rPr>
              <a:t>y8</a:t>
            </a:r>
          </a:p>
        </p:txBody>
      </p:sp>
      <p:grpSp>
        <p:nvGrpSpPr>
          <p:cNvPr id="14" name="Group 89"/>
          <p:cNvGrpSpPr>
            <a:grpSpLocks/>
          </p:cNvGrpSpPr>
          <p:nvPr/>
        </p:nvGrpSpPr>
        <p:grpSpPr bwMode="auto">
          <a:xfrm>
            <a:off x="582613" y="3557588"/>
            <a:ext cx="1524000" cy="893762"/>
            <a:chOff x="379" y="2415"/>
            <a:chExt cx="960" cy="563"/>
          </a:xfrm>
        </p:grpSpPr>
        <p:sp>
          <p:nvSpPr>
            <p:cNvPr id="15417" name="Line 168"/>
            <p:cNvSpPr>
              <a:spLocks noChangeAspect="1" noChangeShapeType="1"/>
            </p:cNvSpPr>
            <p:nvPr/>
          </p:nvSpPr>
          <p:spPr bwMode="auto">
            <a:xfrm flipV="1">
              <a:off x="384" y="2415"/>
              <a:ext cx="0" cy="563"/>
            </a:xfrm>
            <a:prstGeom prst="line">
              <a:avLst/>
            </a:prstGeom>
            <a:noFill/>
            <a:ln w="12700">
              <a:solidFill>
                <a:srgbClr val="00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18" name="Line 169"/>
            <p:cNvSpPr>
              <a:spLocks noChangeAspect="1" noChangeShapeType="1"/>
            </p:cNvSpPr>
            <p:nvPr/>
          </p:nvSpPr>
          <p:spPr bwMode="auto">
            <a:xfrm flipV="1">
              <a:off x="418" y="2816"/>
              <a:ext cx="0" cy="160"/>
            </a:xfrm>
            <a:prstGeom prst="line">
              <a:avLst/>
            </a:prstGeom>
            <a:noFill/>
            <a:ln w="28575">
              <a:solidFill>
                <a:srgbClr val="0000FF"/>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19" name="Line 176"/>
            <p:cNvSpPr>
              <a:spLocks noChangeAspect="1" noChangeShapeType="1"/>
            </p:cNvSpPr>
            <p:nvPr/>
          </p:nvSpPr>
          <p:spPr bwMode="auto">
            <a:xfrm>
              <a:off x="379" y="2976"/>
              <a:ext cx="960" cy="0"/>
            </a:xfrm>
            <a:prstGeom prst="line">
              <a:avLst/>
            </a:prstGeom>
            <a:noFill/>
            <a:ln w="12700">
              <a:solidFill>
                <a:srgbClr val="00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20" name="Line 170"/>
            <p:cNvSpPr>
              <a:spLocks noChangeAspect="1" noChangeShapeType="1"/>
            </p:cNvSpPr>
            <p:nvPr/>
          </p:nvSpPr>
          <p:spPr bwMode="auto">
            <a:xfrm flipV="1">
              <a:off x="804" y="2478"/>
              <a:ext cx="0" cy="498"/>
            </a:xfrm>
            <a:prstGeom prst="line">
              <a:avLst/>
            </a:prstGeom>
            <a:noFill/>
            <a:ln w="28575">
              <a:solidFill>
                <a:srgbClr val="0000FF"/>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21" name="Line 171"/>
            <p:cNvSpPr>
              <a:spLocks noChangeAspect="1" noChangeShapeType="1"/>
            </p:cNvSpPr>
            <p:nvPr/>
          </p:nvSpPr>
          <p:spPr bwMode="auto">
            <a:xfrm flipV="1">
              <a:off x="1208" y="2730"/>
              <a:ext cx="0" cy="246"/>
            </a:xfrm>
            <a:prstGeom prst="line">
              <a:avLst/>
            </a:prstGeom>
            <a:noFill/>
            <a:ln w="28575">
              <a:solidFill>
                <a:srgbClr val="0000FF"/>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22" name="Line 184"/>
            <p:cNvSpPr>
              <a:spLocks noChangeAspect="1" noChangeShapeType="1"/>
            </p:cNvSpPr>
            <p:nvPr/>
          </p:nvSpPr>
          <p:spPr bwMode="auto">
            <a:xfrm flipV="1">
              <a:off x="501" y="2840"/>
              <a:ext cx="0" cy="132"/>
            </a:xfrm>
            <a:prstGeom prst="line">
              <a:avLst/>
            </a:prstGeom>
            <a:noFill/>
            <a:ln w="28575">
              <a:solidFill>
                <a:srgbClr val="FF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23" name="Line 185"/>
            <p:cNvSpPr>
              <a:spLocks noChangeAspect="1" noChangeShapeType="1"/>
            </p:cNvSpPr>
            <p:nvPr/>
          </p:nvSpPr>
          <p:spPr bwMode="auto">
            <a:xfrm flipV="1">
              <a:off x="905" y="2661"/>
              <a:ext cx="0" cy="311"/>
            </a:xfrm>
            <a:prstGeom prst="line">
              <a:avLst/>
            </a:prstGeom>
            <a:noFill/>
            <a:ln w="28575">
              <a:solidFill>
                <a:srgbClr val="FF00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24" name="Line 186"/>
            <p:cNvSpPr>
              <a:spLocks noChangeAspect="1" noChangeShapeType="1"/>
            </p:cNvSpPr>
            <p:nvPr/>
          </p:nvSpPr>
          <p:spPr bwMode="auto">
            <a:xfrm flipV="1">
              <a:off x="1319" y="2769"/>
              <a:ext cx="0" cy="203"/>
            </a:xfrm>
            <a:prstGeom prst="line">
              <a:avLst/>
            </a:prstGeom>
            <a:noFill/>
            <a:ln w="28575">
              <a:solidFill>
                <a:srgbClr val="FF0000"/>
              </a:solidFill>
              <a:round/>
              <a:headEnd/>
              <a:tailEnd/>
            </a:ln>
          </p:spPr>
          <p:txBody>
            <a:bodyPr>
              <a:prstTxWarp prst="textNoShape">
                <a:avLst/>
              </a:prstTxWarp>
            </a:bodyPr>
            <a:lstStyle/>
            <a:p>
              <a:endParaRPr lang="en-US" sz="1800">
                <a:solidFill>
                  <a:prstClr val="black"/>
                </a:solidFill>
                <a:latin typeface="Arial" pitchFamily="-111" charset="0"/>
              </a:endParaRPr>
            </a:p>
          </p:txBody>
        </p:sp>
      </p:grpSp>
      <p:sp>
        <p:nvSpPr>
          <p:cNvPr id="15403" name="Text Box 98"/>
          <p:cNvSpPr txBox="1">
            <a:spLocks noChangeArrowheads="1"/>
          </p:cNvSpPr>
          <p:nvPr/>
        </p:nvSpPr>
        <p:spPr bwMode="auto">
          <a:xfrm>
            <a:off x="514350" y="4524375"/>
            <a:ext cx="5334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solidFill>
                  <a:prstClr val="black"/>
                </a:solidFill>
                <a:latin typeface="Rockwell" pitchFamily="-111" charset="0"/>
              </a:rPr>
              <a:t>y6</a:t>
            </a:r>
          </a:p>
        </p:txBody>
      </p:sp>
      <p:sp>
        <p:nvSpPr>
          <p:cNvPr id="15404" name="Text Box 99"/>
          <p:cNvSpPr txBox="1">
            <a:spLocks noChangeArrowheads="1"/>
          </p:cNvSpPr>
          <p:nvPr/>
        </p:nvSpPr>
        <p:spPr bwMode="auto">
          <a:xfrm>
            <a:off x="1184275" y="4524375"/>
            <a:ext cx="4572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solidFill>
                  <a:prstClr val="black"/>
                </a:solidFill>
                <a:latin typeface="Rockwell" pitchFamily="-111" charset="0"/>
              </a:rPr>
              <a:t>y7</a:t>
            </a:r>
          </a:p>
        </p:txBody>
      </p:sp>
      <p:sp>
        <p:nvSpPr>
          <p:cNvPr id="15405" name="Rectangle 100"/>
          <p:cNvSpPr>
            <a:spLocks noChangeArrowheads="1"/>
          </p:cNvSpPr>
          <p:nvPr/>
        </p:nvSpPr>
        <p:spPr bwMode="auto">
          <a:xfrm>
            <a:off x="133350" y="3457575"/>
            <a:ext cx="2438400" cy="1600200"/>
          </a:xfrm>
          <a:prstGeom prst="rect">
            <a:avLst/>
          </a:prstGeom>
          <a:noFill/>
          <a:ln w="9525">
            <a:solidFill>
              <a:srgbClr val="C0C0C0"/>
            </a:solidFill>
            <a:prstDash val="dash"/>
            <a:miter lim="800000"/>
            <a:headEnd/>
            <a:tailEnd/>
          </a:ln>
        </p:spPr>
        <p:txBody>
          <a:bodyPr wrap="none" anchor="ctr">
            <a:prstTxWarp prst="textNoShape">
              <a:avLst/>
            </a:prstTxWarp>
          </a:bodyPr>
          <a:lstStyle/>
          <a:p>
            <a:endParaRPr lang="en-US" sz="1800">
              <a:solidFill>
                <a:prstClr val="black"/>
              </a:solidFill>
              <a:latin typeface="Rockwell" pitchFamily="-111" charset="0"/>
            </a:endParaRPr>
          </a:p>
        </p:txBody>
      </p:sp>
      <p:grpSp>
        <p:nvGrpSpPr>
          <p:cNvPr id="15" name="Group 102"/>
          <p:cNvGrpSpPr>
            <a:grpSpLocks/>
          </p:cNvGrpSpPr>
          <p:nvPr/>
        </p:nvGrpSpPr>
        <p:grpSpPr bwMode="auto">
          <a:xfrm>
            <a:off x="5314950" y="5002213"/>
            <a:ext cx="3276600" cy="1446212"/>
            <a:chOff x="3348" y="3151"/>
            <a:chExt cx="2064" cy="911"/>
          </a:xfrm>
        </p:grpSpPr>
        <p:pic>
          <p:nvPicPr>
            <p:cNvPr id="15409" name="Picture 103"/>
            <p:cNvPicPr>
              <a:picLocks noChangeAspect="1" noChangeArrowheads="1"/>
            </p:cNvPicPr>
            <p:nvPr/>
          </p:nvPicPr>
          <p:blipFill>
            <a:blip r:embed="rId4" cstate="print"/>
            <a:srcRect t="13182"/>
            <a:stretch>
              <a:fillRect/>
            </a:stretch>
          </p:blipFill>
          <p:spPr bwMode="auto">
            <a:xfrm>
              <a:off x="3348" y="3298"/>
              <a:ext cx="2064" cy="764"/>
            </a:xfrm>
            <a:prstGeom prst="rect">
              <a:avLst/>
            </a:prstGeom>
            <a:noFill/>
            <a:ln w="9525">
              <a:noFill/>
              <a:miter lim="800000"/>
              <a:headEnd/>
              <a:tailEnd/>
            </a:ln>
          </p:spPr>
        </p:pic>
        <p:grpSp>
          <p:nvGrpSpPr>
            <p:cNvPr id="16" name="Group 104"/>
            <p:cNvGrpSpPr>
              <a:grpSpLocks/>
            </p:cNvGrpSpPr>
            <p:nvPr/>
          </p:nvGrpSpPr>
          <p:grpSpPr bwMode="auto">
            <a:xfrm>
              <a:off x="4280" y="3244"/>
              <a:ext cx="288" cy="672"/>
              <a:chOff x="1056" y="2208"/>
              <a:chExt cx="288" cy="672"/>
            </a:xfrm>
          </p:grpSpPr>
          <p:sp>
            <p:nvSpPr>
              <p:cNvPr id="15412" name="Line 105"/>
              <p:cNvSpPr>
                <a:spLocks noChangeShapeType="1"/>
              </p:cNvSpPr>
              <p:nvPr/>
            </p:nvSpPr>
            <p:spPr bwMode="auto">
              <a:xfrm flipV="1">
                <a:off x="1056" y="2832"/>
                <a:ext cx="48" cy="48"/>
              </a:xfrm>
              <a:prstGeom prst="line">
                <a:avLst/>
              </a:prstGeom>
              <a:noFill/>
              <a:ln w="12700">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13" name="Line 106"/>
              <p:cNvSpPr>
                <a:spLocks noChangeShapeType="1"/>
              </p:cNvSpPr>
              <p:nvPr/>
            </p:nvSpPr>
            <p:spPr bwMode="auto">
              <a:xfrm flipV="1">
                <a:off x="1104" y="2448"/>
                <a:ext cx="48" cy="384"/>
              </a:xfrm>
              <a:prstGeom prst="line">
                <a:avLst/>
              </a:prstGeom>
              <a:noFill/>
              <a:ln w="12700">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14" name="Line 107"/>
              <p:cNvSpPr>
                <a:spLocks noChangeShapeType="1"/>
              </p:cNvSpPr>
              <p:nvPr/>
            </p:nvSpPr>
            <p:spPr bwMode="auto">
              <a:xfrm flipV="1">
                <a:off x="1152" y="2208"/>
                <a:ext cx="48" cy="240"/>
              </a:xfrm>
              <a:prstGeom prst="line">
                <a:avLst/>
              </a:prstGeom>
              <a:noFill/>
              <a:ln w="12700">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15" name="Line 108"/>
              <p:cNvSpPr>
                <a:spLocks noChangeShapeType="1"/>
              </p:cNvSpPr>
              <p:nvPr/>
            </p:nvSpPr>
            <p:spPr bwMode="auto">
              <a:xfrm>
                <a:off x="1200" y="2208"/>
                <a:ext cx="96" cy="432"/>
              </a:xfrm>
              <a:prstGeom prst="line">
                <a:avLst/>
              </a:prstGeom>
              <a:noFill/>
              <a:ln w="12700">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sp>
            <p:nvSpPr>
              <p:cNvPr id="15416" name="Line 109"/>
              <p:cNvSpPr>
                <a:spLocks noChangeShapeType="1"/>
              </p:cNvSpPr>
              <p:nvPr/>
            </p:nvSpPr>
            <p:spPr bwMode="auto">
              <a:xfrm>
                <a:off x="1296" y="2640"/>
                <a:ext cx="48" cy="240"/>
              </a:xfrm>
              <a:prstGeom prst="line">
                <a:avLst/>
              </a:prstGeom>
              <a:noFill/>
              <a:ln w="12700">
                <a:solidFill>
                  <a:srgbClr val="00CC00"/>
                </a:solidFill>
                <a:round/>
                <a:headEnd/>
                <a:tailEnd/>
              </a:ln>
            </p:spPr>
            <p:txBody>
              <a:bodyPr>
                <a:prstTxWarp prst="textNoShape">
                  <a:avLst/>
                </a:prstTxWarp>
              </a:bodyPr>
              <a:lstStyle/>
              <a:p>
                <a:endParaRPr lang="en-US" sz="1800">
                  <a:solidFill>
                    <a:prstClr val="black"/>
                  </a:solidFill>
                  <a:latin typeface="Arial" pitchFamily="-111" charset="0"/>
                </a:endParaRPr>
              </a:p>
            </p:txBody>
          </p:sp>
        </p:grpSp>
        <p:pic>
          <p:nvPicPr>
            <p:cNvPr id="15411" name="Picture 110"/>
            <p:cNvPicPr>
              <a:picLocks noChangeAspect="1" noChangeArrowheads="1"/>
            </p:cNvPicPr>
            <p:nvPr/>
          </p:nvPicPr>
          <p:blipFill>
            <a:blip r:embed="rId4" cstate="print"/>
            <a:srcRect l="46512" t="13182" r="41861" b="75909"/>
            <a:stretch>
              <a:fillRect/>
            </a:stretch>
          </p:blipFill>
          <p:spPr bwMode="auto">
            <a:xfrm>
              <a:off x="4288" y="3151"/>
              <a:ext cx="240" cy="96"/>
            </a:xfrm>
            <a:prstGeom prst="rect">
              <a:avLst/>
            </a:prstGeom>
            <a:noFill/>
            <a:ln w="9525">
              <a:noFill/>
              <a:miter lim="800000"/>
              <a:headEnd/>
              <a:tailEnd/>
            </a:ln>
          </p:spPr>
        </p:pic>
      </p:grpSp>
      <p:sp>
        <p:nvSpPr>
          <p:cNvPr id="15406" name="Text Box 101"/>
          <p:cNvSpPr txBox="1">
            <a:spLocks noChangeArrowheads="1"/>
          </p:cNvSpPr>
          <p:nvPr/>
        </p:nvSpPr>
        <p:spPr bwMode="auto">
          <a:xfrm>
            <a:off x="99060" y="2743200"/>
            <a:ext cx="8934450" cy="3985706"/>
          </a:xfrm>
          <a:prstGeom prst="rect">
            <a:avLst/>
          </a:prstGeom>
          <a:solidFill>
            <a:srgbClr val="FFFF00"/>
          </a:solidFill>
          <a:ln w="9525">
            <a:solidFill>
              <a:srgbClr val="990099"/>
            </a:solidFill>
            <a:miter lim="800000"/>
            <a:headEnd/>
            <a:tailEnd/>
          </a:ln>
          <a:effectLst>
            <a:outerShdw blurRad="63500" dist="38100" dir="2700000" algn="tl" rotWithShape="0">
              <a:srgbClr val="000000">
                <a:alpha val="74000"/>
              </a:srgbClr>
            </a:outerShdw>
          </a:effectLst>
        </p:spPr>
        <p:txBody>
          <a:bodyPr wrap="square">
            <a:prstTxWarp prst="textNoShape">
              <a:avLst/>
            </a:prstTxWarp>
            <a:spAutoFit/>
          </a:bodyPr>
          <a:lstStyle/>
          <a:p>
            <a:pPr marL="457200" indent="-457200">
              <a:spcBef>
                <a:spcPts val="300"/>
              </a:spcBef>
            </a:pPr>
            <a:r>
              <a:rPr lang="en-US" sz="2000" dirty="0" smtClean="0">
                <a:solidFill>
                  <a:prstClr val="black"/>
                </a:solidFill>
                <a:latin typeface="Calibri"/>
                <a:cs typeface="Calibri"/>
              </a:rPr>
              <a:t>Goals:</a:t>
            </a:r>
          </a:p>
          <a:p>
            <a:pPr marL="342900" indent="-342900">
              <a:spcAft>
                <a:spcPts val="600"/>
              </a:spcAft>
              <a:buFont typeface="Arial"/>
              <a:buChar char="•"/>
            </a:pPr>
            <a:r>
              <a:rPr lang="en-US" sz="2000" dirty="0">
                <a:latin typeface="Calibri" pitchFamily="-111" charset="0"/>
              </a:rPr>
              <a:t>Demonstrate cancer </a:t>
            </a:r>
            <a:r>
              <a:rPr lang="en-US" sz="2000" dirty="0" smtClean="0">
                <a:latin typeface="Calibri" pitchFamily="-111" charset="0"/>
              </a:rPr>
              <a:t>relevancy</a:t>
            </a:r>
            <a:endParaRPr lang="en-US" sz="2000" dirty="0">
              <a:latin typeface="Calibri" pitchFamily="-111" charset="0"/>
            </a:endParaRPr>
          </a:p>
          <a:p>
            <a:pPr marL="342900" indent="-342900">
              <a:spcAft>
                <a:spcPts val="600"/>
              </a:spcAft>
              <a:buFont typeface="Arial"/>
              <a:buChar char="•"/>
            </a:pPr>
            <a:r>
              <a:rPr lang="en-US" sz="2000" dirty="0" smtClean="0">
                <a:latin typeface="Calibri" pitchFamily="-111" charset="0"/>
              </a:rPr>
              <a:t>Prove feasibility of &gt; 100-plex (34 proteins) assays in plasma</a:t>
            </a:r>
          </a:p>
          <a:p>
            <a:pPr marL="342900" indent="-342900">
              <a:spcAft>
                <a:spcPts val="600"/>
              </a:spcAft>
              <a:buFont typeface="Arial"/>
              <a:buChar char="•"/>
            </a:pPr>
            <a:r>
              <a:rPr lang="en-US" sz="2000" dirty="0">
                <a:latin typeface="Calibri" pitchFamily="-111" charset="0"/>
              </a:rPr>
              <a:t>Improve LOD and LOQ by depleting </a:t>
            </a:r>
            <a:r>
              <a:rPr lang="en-US" sz="2000" dirty="0" smtClean="0">
                <a:latin typeface="Calibri" pitchFamily="-111" charset="0"/>
              </a:rPr>
              <a:t>abundant proteins</a:t>
            </a:r>
          </a:p>
          <a:p>
            <a:pPr marL="342900" indent="-342900">
              <a:spcAft>
                <a:spcPts val="600"/>
              </a:spcAft>
              <a:buFont typeface="Arial"/>
              <a:buChar char="•"/>
            </a:pPr>
            <a:r>
              <a:rPr lang="en-US" sz="2000" dirty="0" smtClean="0">
                <a:latin typeface="Calibri" pitchFamily="-111" charset="0"/>
              </a:rPr>
              <a:t>Demonstrate true quantitative </a:t>
            </a:r>
            <a:r>
              <a:rPr lang="en-US" sz="2000" u="sng" dirty="0" smtClean="0">
                <a:latin typeface="Calibri" pitchFamily="-111" charset="0"/>
              </a:rPr>
              <a:t>accuracy</a:t>
            </a:r>
            <a:r>
              <a:rPr lang="en-US" sz="2000" dirty="0">
                <a:latin typeface="Calibri" pitchFamily="-111" charset="0"/>
              </a:rPr>
              <a:t> </a:t>
            </a:r>
            <a:r>
              <a:rPr lang="en-US" sz="2000" dirty="0" smtClean="0">
                <a:latin typeface="Calibri" pitchFamily="-111" charset="0"/>
              </a:rPr>
              <a:t>and evaluate depletion/digestion recovery using heavy labeled proteins</a:t>
            </a:r>
            <a:endParaRPr lang="en-US" sz="2000" dirty="0">
              <a:latin typeface="Calibri" pitchFamily="-111" charset="0"/>
            </a:endParaRPr>
          </a:p>
          <a:p>
            <a:pPr marL="342900" indent="-342900">
              <a:spcAft>
                <a:spcPts val="600"/>
              </a:spcAft>
              <a:buFont typeface="Arial"/>
              <a:buChar char="•"/>
            </a:pPr>
            <a:r>
              <a:rPr lang="en-US" sz="2000" dirty="0" smtClean="0">
                <a:latin typeface="Calibri" pitchFamily="-111" charset="0"/>
              </a:rPr>
              <a:t>Conduct blinded verification study to assess accuracy, precision and reproducibility across multiple sites and instrument platforms</a:t>
            </a:r>
          </a:p>
          <a:p>
            <a:pPr marL="342900" indent="-342900">
              <a:spcAft>
                <a:spcPts val="600"/>
              </a:spcAft>
              <a:buFont typeface="Arial"/>
              <a:buChar char="•"/>
            </a:pPr>
            <a:r>
              <a:rPr lang="en-US" sz="2000" dirty="0" smtClean="0">
                <a:latin typeface="Calibri" pitchFamily="-111" charset="0"/>
              </a:rPr>
              <a:t>Evaluate system suitability test in context of this large-scale inter-lab study</a:t>
            </a:r>
          </a:p>
          <a:p>
            <a:pPr>
              <a:spcBef>
                <a:spcPts val="300"/>
              </a:spcBef>
            </a:pPr>
            <a:endParaRPr lang="en-US" sz="1800" dirty="0" smtClean="0">
              <a:solidFill>
                <a:prstClr val="black"/>
              </a:solidFill>
              <a:latin typeface="Rockwell" pitchFamily="-111" charset="0"/>
            </a:endParaRPr>
          </a:p>
          <a:p>
            <a:pPr algn="ctr">
              <a:spcBef>
                <a:spcPts val="300"/>
              </a:spcBef>
            </a:pPr>
            <a:r>
              <a:rPr lang="en-US" sz="2000" dirty="0" smtClean="0">
                <a:solidFill>
                  <a:prstClr val="black"/>
                </a:solidFill>
                <a:latin typeface="Rockwell" pitchFamily="-111" charset="0"/>
              </a:rPr>
              <a:t>34 proteins, 1095 transitions, 9 </a:t>
            </a:r>
            <a:r>
              <a:rPr lang="en-US" sz="2000" dirty="0">
                <a:solidFill>
                  <a:prstClr val="black"/>
                </a:solidFill>
                <a:latin typeface="Rockwell" pitchFamily="-111" charset="0"/>
              </a:rPr>
              <a:t>participating </a:t>
            </a:r>
            <a:r>
              <a:rPr lang="en-US" sz="2000" dirty="0" smtClean="0">
                <a:solidFill>
                  <a:prstClr val="black"/>
                </a:solidFill>
                <a:latin typeface="Rockwell" pitchFamily="-111" charset="0"/>
              </a:rPr>
              <a:t>sites, 14 instruments, 4 vendors</a:t>
            </a:r>
            <a:endParaRPr lang="en-US" sz="2000" dirty="0">
              <a:solidFill>
                <a:prstClr val="black"/>
              </a:solidFill>
              <a:latin typeface="Rockwell" pitchFamily="-111" charset="0"/>
            </a:endParaRPr>
          </a:p>
        </p:txBody>
      </p:sp>
      <p:sp>
        <p:nvSpPr>
          <p:cNvPr id="112" name="Text Box 111"/>
          <p:cNvSpPr txBox="1">
            <a:spLocks noChangeArrowheads="1"/>
          </p:cNvSpPr>
          <p:nvPr/>
        </p:nvSpPr>
        <p:spPr bwMode="auto">
          <a:xfrm>
            <a:off x="285750" y="92075"/>
            <a:ext cx="8553450" cy="830263"/>
          </a:xfrm>
          <a:prstGeom prst="rect">
            <a:avLst/>
          </a:prstGeom>
          <a:noFill/>
          <a:ln w="9525">
            <a:noFill/>
            <a:miter lim="800000"/>
            <a:headEnd/>
            <a:tailEnd/>
          </a:ln>
        </p:spPr>
        <p:txBody>
          <a:bodyPr>
            <a:spAutoFit/>
          </a:bodyPr>
          <a:lstStyle/>
          <a:p>
            <a:pPr>
              <a:spcBef>
                <a:spcPct val="50000"/>
              </a:spcBef>
            </a:pPr>
            <a:r>
              <a:rPr lang="en-US" b="1" dirty="0">
                <a:solidFill>
                  <a:schemeClr val="bg1"/>
                </a:solidFill>
                <a:latin typeface="Century Gothic" pitchFamily="34" charset="0"/>
              </a:rPr>
              <a:t>CPTAC VWG Study 9 – Targeting </a:t>
            </a:r>
            <a:r>
              <a:rPr lang="en-US" b="1" dirty="0" smtClean="0">
                <a:solidFill>
                  <a:schemeClr val="bg1"/>
                </a:solidFill>
                <a:latin typeface="Century Gothic" pitchFamily="34" charset="0"/>
              </a:rPr>
              <a:t>34 </a:t>
            </a:r>
            <a:r>
              <a:rPr lang="en-US" b="1" dirty="0">
                <a:solidFill>
                  <a:schemeClr val="bg1"/>
                </a:solidFill>
                <a:latin typeface="Century Gothic" pitchFamily="34" charset="0"/>
              </a:rPr>
              <a:t>Proteins in </a:t>
            </a:r>
            <a:br>
              <a:rPr lang="en-US" b="1" dirty="0">
                <a:solidFill>
                  <a:schemeClr val="bg1"/>
                </a:solidFill>
                <a:latin typeface="Century Gothic" pitchFamily="34" charset="0"/>
              </a:rPr>
            </a:br>
            <a:r>
              <a:rPr lang="en-US" b="1" dirty="0">
                <a:solidFill>
                  <a:schemeClr val="bg1"/>
                </a:solidFill>
                <a:latin typeface="Century Gothic" pitchFamily="34" charset="0"/>
              </a:rPr>
              <a:t>Depleted Plasma, </a:t>
            </a:r>
            <a:r>
              <a:rPr lang="en-US" b="1" dirty="0" smtClean="0">
                <a:solidFill>
                  <a:schemeClr val="bg1"/>
                </a:solidFill>
                <a:latin typeface="Century Gothic" pitchFamily="34" charset="0"/>
              </a:rPr>
              <a:t>125 </a:t>
            </a:r>
            <a:r>
              <a:rPr lang="en-US" b="1" dirty="0">
                <a:solidFill>
                  <a:schemeClr val="bg1"/>
                </a:solidFill>
                <a:latin typeface="Century Gothic" pitchFamily="34" charset="0"/>
              </a:rPr>
              <a:t>Peptide Targets</a:t>
            </a:r>
            <a:endParaRPr lang="en-US" b="1" baseline="30000" dirty="0">
              <a:solidFill>
                <a:schemeClr val="bg1"/>
              </a:solidFill>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4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0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3" name="Title 1"/>
          <p:cNvSpPr>
            <a:spLocks noGrp="1"/>
          </p:cNvSpPr>
          <p:nvPr>
            <p:ph type="title"/>
          </p:nvPr>
        </p:nvSpPr>
        <p:spPr>
          <a:xfrm>
            <a:off x="76200" y="0"/>
            <a:ext cx="7162800" cy="990600"/>
          </a:xfrm>
        </p:spPr>
        <p:txBody>
          <a:bodyPr/>
          <a:lstStyle/>
          <a:p>
            <a:r>
              <a:rPr lang="en-US" dirty="0" smtClean="0"/>
              <a:t>Peptide and Transition Selection is </a:t>
            </a:r>
            <a:br>
              <a:rPr lang="en-US" dirty="0" smtClean="0"/>
            </a:br>
            <a:r>
              <a:rPr lang="en-US" dirty="0" smtClean="0"/>
              <a:t>Streamlined using Skyline</a:t>
            </a:r>
          </a:p>
        </p:txBody>
      </p:sp>
      <p:pic>
        <p:nvPicPr>
          <p:cNvPr id="888838" name="Picture 17"/>
          <p:cNvPicPr>
            <a:picLocks noChangeAspect="1" noChangeArrowheads="1"/>
          </p:cNvPicPr>
          <p:nvPr/>
        </p:nvPicPr>
        <p:blipFill>
          <a:blip r:embed="rId2" cstate="print"/>
          <a:srcRect/>
          <a:stretch>
            <a:fillRect/>
          </a:stretch>
        </p:blipFill>
        <p:spPr bwMode="auto">
          <a:xfrm>
            <a:off x="1143000" y="2130425"/>
            <a:ext cx="898525" cy="1219200"/>
          </a:xfrm>
          <a:prstGeom prst="rect">
            <a:avLst/>
          </a:prstGeom>
          <a:noFill/>
          <a:ln w="9525">
            <a:noFill/>
            <a:miter lim="800000"/>
            <a:headEnd/>
            <a:tailEnd/>
          </a:ln>
        </p:spPr>
      </p:pic>
      <p:grpSp>
        <p:nvGrpSpPr>
          <p:cNvPr id="888839" name="Group 2"/>
          <p:cNvGrpSpPr>
            <a:grpSpLocks/>
          </p:cNvGrpSpPr>
          <p:nvPr/>
        </p:nvGrpSpPr>
        <p:grpSpPr bwMode="auto">
          <a:xfrm>
            <a:off x="1962150" y="1143000"/>
            <a:ext cx="762000" cy="974725"/>
            <a:chOff x="1488" y="922"/>
            <a:chExt cx="480" cy="614"/>
          </a:xfrm>
        </p:grpSpPr>
        <p:sp>
          <p:nvSpPr>
            <p:cNvPr id="888886" name="Freeform 3"/>
            <p:cNvSpPr>
              <a:spLocks/>
            </p:cNvSpPr>
            <p:nvPr/>
          </p:nvSpPr>
          <p:spPr bwMode="auto">
            <a:xfrm>
              <a:off x="1488" y="943"/>
              <a:ext cx="479" cy="593"/>
            </a:xfrm>
            <a:custGeom>
              <a:avLst/>
              <a:gdLst>
                <a:gd name="T0" fmla="*/ 1 w 479"/>
                <a:gd name="T1" fmla="*/ 534 h 593"/>
                <a:gd name="T2" fmla="*/ 84 w 479"/>
                <a:gd name="T3" fmla="*/ 292 h 593"/>
                <a:gd name="T4" fmla="*/ 235 w 479"/>
                <a:gd name="T5" fmla="*/ 593 h 593"/>
                <a:gd name="T6" fmla="*/ 209 w 479"/>
                <a:gd name="T7" fmla="*/ 376 h 593"/>
                <a:gd name="T8" fmla="*/ 301 w 479"/>
                <a:gd name="T9" fmla="*/ 326 h 593"/>
                <a:gd name="T10" fmla="*/ 452 w 479"/>
                <a:gd name="T11" fmla="*/ 476 h 593"/>
                <a:gd name="T12" fmla="*/ 427 w 479"/>
                <a:gd name="T13" fmla="*/ 518 h 593"/>
                <a:gd name="T14" fmla="*/ 343 w 479"/>
                <a:gd name="T15" fmla="*/ 284 h 593"/>
                <a:gd name="T16" fmla="*/ 335 w 479"/>
                <a:gd name="T17" fmla="*/ 200 h 593"/>
                <a:gd name="T18" fmla="*/ 84 w 479"/>
                <a:gd name="T19" fmla="*/ 59 h 593"/>
                <a:gd name="T20" fmla="*/ 118 w 479"/>
                <a:gd name="T21" fmla="*/ 392 h 593"/>
                <a:gd name="T22" fmla="*/ 201 w 479"/>
                <a:gd name="T23" fmla="*/ 267 h 593"/>
                <a:gd name="T24" fmla="*/ 159 w 479"/>
                <a:gd name="T25" fmla="*/ 259 h 593"/>
                <a:gd name="T26" fmla="*/ 184 w 479"/>
                <a:gd name="T27" fmla="*/ 409 h 593"/>
                <a:gd name="T28" fmla="*/ 326 w 479"/>
                <a:gd name="T29" fmla="*/ 392 h 593"/>
                <a:gd name="T30" fmla="*/ 401 w 479"/>
                <a:gd name="T31" fmla="*/ 359 h 593"/>
                <a:gd name="T32" fmla="*/ 427 w 479"/>
                <a:gd name="T33" fmla="*/ 251 h 593"/>
                <a:gd name="T34" fmla="*/ 260 w 479"/>
                <a:gd name="T35" fmla="*/ 67 h 593"/>
                <a:gd name="T36" fmla="*/ 176 w 479"/>
                <a:gd name="T37" fmla="*/ 134 h 593"/>
                <a:gd name="T38" fmla="*/ 293 w 479"/>
                <a:gd name="T39" fmla="*/ 217 h 593"/>
                <a:gd name="T40" fmla="*/ 360 w 479"/>
                <a:gd name="T41" fmla="*/ 67 h 593"/>
                <a:gd name="T42" fmla="*/ 435 w 479"/>
                <a:gd name="T43" fmla="*/ 59 h 593"/>
                <a:gd name="T44" fmla="*/ 477 w 479"/>
                <a:gd name="T45" fmla="*/ 8 h 593"/>
                <a:gd name="T46" fmla="*/ 452 w 479"/>
                <a:gd name="T47" fmla="*/ 0 h 5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9"/>
                <a:gd name="T73" fmla="*/ 0 h 593"/>
                <a:gd name="T74" fmla="*/ 479 w 479"/>
                <a:gd name="T75" fmla="*/ 593 h 59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9" h="593">
                  <a:moveTo>
                    <a:pt x="1" y="534"/>
                  </a:moveTo>
                  <a:cubicBezTo>
                    <a:pt x="29" y="453"/>
                    <a:pt x="0" y="305"/>
                    <a:pt x="84" y="292"/>
                  </a:cubicBezTo>
                  <a:cubicBezTo>
                    <a:pt x="414" y="243"/>
                    <a:pt x="267" y="515"/>
                    <a:pt x="235" y="593"/>
                  </a:cubicBezTo>
                  <a:cubicBezTo>
                    <a:pt x="203" y="516"/>
                    <a:pt x="135" y="450"/>
                    <a:pt x="209" y="376"/>
                  </a:cubicBezTo>
                  <a:cubicBezTo>
                    <a:pt x="234" y="351"/>
                    <a:pt x="270" y="343"/>
                    <a:pt x="301" y="326"/>
                  </a:cubicBezTo>
                  <a:cubicBezTo>
                    <a:pt x="406" y="361"/>
                    <a:pt x="430" y="341"/>
                    <a:pt x="452" y="476"/>
                  </a:cubicBezTo>
                  <a:cubicBezTo>
                    <a:pt x="455" y="492"/>
                    <a:pt x="435" y="504"/>
                    <a:pt x="427" y="518"/>
                  </a:cubicBezTo>
                  <a:cubicBezTo>
                    <a:pt x="363" y="444"/>
                    <a:pt x="331" y="384"/>
                    <a:pt x="343" y="284"/>
                  </a:cubicBezTo>
                  <a:cubicBezTo>
                    <a:pt x="340" y="256"/>
                    <a:pt x="347" y="225"/>
                    <a:pt x="335" y="200"/>
                  </a:cubicBezTo>
                  <a:cubicBezTo>
                    <a:pt x="281" y="87"/>
                    <a:pt x="194" y="68"/>
                    <a:pt x="84" y="59"/>
                  </a:cubicBezTo>
                  <a:cubicBezTo>
                    <a:pt x="66" y="168"/>
                    <a:pt x="26" y="300"/>
                    <a:pt x="118" y="392"/>
                  </a:cubicBezTo>
                  <a:cubicBezTo>
                    <a:pt x="139" y="373"/>
                    <a:pt x="229" y="323"/>
                    <a:pt x="201" y="267"/>
                  </a:cubicBezTo>
                  <a:cubicBezTo>
                    <a:pt x="195" y="254"/>
                    <a:pt x="173" y="262"/>
                    <a:pt x="159" y="259"/>
                  </a:cubicBezTo>
                  <a:cubicBezTo>
                    <a:pt x="112" y="296"/>
                    <a:pt x="34" y="337"/>
                    <a:pt x="184" y="409"/>
                  </a:cubicBezTo>
                  <a:cubicBezTo>
                    <a:pt x="227" y="430"/>
                    <a:pt x="279" y="398"/>
                    <a:pt x="326" y="392"/>
                  </a:cubicBezTo>
                  <a:cubicBezTo>
                    <a:pt x="351" y="381"/>
                    <a:pt x="381" y="377"/>
                    <a:pt x="401" y="359"/>
                  </a:cubicBezTo>
                  <a:cubicBezTo>
                    <a:pt x="416" y="346"/>
                    <a:pt x="425" y="265"/>
                    <a:pt x="427" y="251"/>
                  </a:cubicBezTo>
                  <a:cubicBezTo>
                    <a:pt x="408" y="162"/>
                    <a:pt x="330" y="120"/>
                    <a:pt x="260" y="67"/>
                  </a:cubicBezTo>
                  <a:cubicBezTo>
                    <a:pt x="232" y="89"/>
                    <a:pt x="186" y="100"/>
                    <a:pt x="176" y="134"/>
                  </a:cubicBezTo>
                  <a:cubicBezTo>
                    <a:pt x="132" y="279"/>
                    <a:pt x="245" y="227"/>
                    <a:pt x="293" y="217"/>
                  </a:cubicBezTo>
                  <a:cubicBezTo>
                    <a:pt x="302" y="161"/>
                    <a:pt x="297" y="96"/>
                    <a:pt x="360" y="67"/>
                  </a:cubicBezTo>
                  <a:cubicBezTo>
                    <a:pt x="383" y="56"/>
                    <a:pt x="410" y="62"/>
                    <a:pt x="435" y="59"/>
                  </a:cubicBezTo>
                  <a:cubicBezTo>
                    <a:pt x="449" y="42"/>
                    <a:pt x="471" y="29"/>
                    <a:pt x="477" y="8"/>
                  </a:cubicBezTo>
                  <a:cubicBezTo>
                    <a:pt x="479" y="0"/>
                    <a:pt x="452" y="0"/>
                    <a:pt x="452" y="0"/>
                  </a:cubicBezTo>
                </a:path>
              </a:pathLst>
            </a:custGeom>
            <a:noFill/>
            <a:ln w="38100" cap="flat" cmpd="sng">
              <a:solidFill>
                <a:srgbClr val="0033CC"/>
              </a:solidFill>
              <a:prstDash val="solid"/>
              <a:round/>
              <a:headEnd/>
              <a:tailEnd/>
            </a:ln>
          </p:spPr>
          <p:txBody>
            <a:bodyPr/>
            <a:lstStyle/>
            <a:p>
              <a:endParaRPr lang="en-US"/>
            </a:p>
          </p:txBody>
        </p:sp>
        <p:sp>
          <p:nvSpPr>
            <p:cNvPr id="888887" name="Freeform 4"/>
            <p:cNvSpPr>
              <a:spLocks/>
            </p:cNvSpPr>
            <p:nvPr/>
          </p:nvSpPr>
          <p:spPr bwMode="auto">
            <a:xfrm>
              <a:off x="1489" y="922"/>
              <a:ext cx="479" cy="593"/>
            </a:xfrm>
            <a:custGeom>
              <a:avLst/>
              <a:gdLst>
                <a:gd name="T0" fmla="*/ 1 w 479"/>
                <a:gd name="T1" fmla="*/ 534 h 593"/>
                <a:gd name="T2" fmla="*/ 84 w 479"/>
                <a:gd name="T3" fmla="*/ 292 h 593"/>
                <a:gd name="T4" fmla="*/ 235 w 479"/>
                <a:gd name="T5" fmla="*/ 593 h 593"/>
                <a:gd name="T6" fmla="*/ 209 w 479"/>
                <a:gd name="T7" fmla="*/ 376 h 593"/>
                <a:gd name="T8" fmla="*/ 301 w 479"/>
                <a:gd name="T9" fmla="*/ 326 h 593"/>
                <a:gd name="T10" fmla="*/ 452 w 479"/>
                <a:gd name="T11" fmla="*/ 476 h 593"/>
                <a:gd name="T12" fmla="*/ 427 w 479"/>
                <a:gd name="T13" fmla="*/ 518 h 593"/>
                <a:gd name="T14" fmla="*/ 343 w 479"/>
                <a:gd name="T15" fmla="*/ 284 h 593"/>
                <a:gd name="T16" fmla="*/ 335 w 479"/>
                <a:gd name="T17" fmla="*/ 200 h 593"/>
                <a:gd name="T18" fmla="*/ 84 w 479"/>
                <a:gd name="T19" fmla="*/ 59 h 593"/>
                <a:gd name="T20" fmla="*/ 118 w 479"/>
                <a:gd name="T21" fmla="*/ 392 h 593"/>
                <a:gd name="T22" fmla="*/ 201 w 479"/>
                <a:gd name="T23" fmla="*/ 267 h 593"/>
                <a:gd name="T24" fmla="*/ 159 w 479"/>
                <a:gd name="T25" fmla="*/ 259 h 593"/>
                <a:gd name="T26" fmla="*/ 184 w 479"/>
                <a:gd name="T27" fmla="*/ 409 h 593"/>
                <a:gd name="T28" fmla="*/ 326 w 479"/>
                <a:gd name="T29" fmla="*/ 392 h 593"/>
                <a:gd name="T30" fmla="*/ 401 w 479"/>
                <a:gd name="T31" fmla="*/ 359 h 593"/>
                <a:gd name="T32" fmla="*/ 427 w 479"/>
                <a:gd name="T33" fmla="*/ 251 h 593"/>
                <a:gd name="T34" fmla="*/ 260 w 479"/>
                <a:gd name="T35" fmla="*/ 67 h 593"/>
                <a:gd name="T36" fmla="*/ 176 w 479"/>
                <a:gd name="T37" fmla="*/ 134 h 593"/>
                <a:gd name="T38" fmla="*/ 293 w 479"/>
                <a:gd name="T39" fmla="*/ 217 h 593"/>
                <a:gd name="T40" fmla="*/ 360 w 479"/>
                <a:gd name="T41" fmla="*/ 67 h 593"/>
                <a:gd name="T42" fmla="*/ 435 w 479"/>
                <a:gd name="T43" fmla="*/ 59 h 593"/>
                <a:gd name="T44" fmla="*/ 477 w 479"/>
                <a:gd name="T45" fmla="*/ 8 h 593"/>
                <a:gd name="T46" fmla="*/ 452 w 479"/>
                <a:gd name="T47" fmla="*/ 0 h 5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9"/>
                <a:gd name="T73" fmla="*/ 0 h 593"/>
                <a:gd name="T74" fmla="*/ 479 w 479"/>
                <a:gd name="T75" fmla="*/ 593 h 59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9" h="593">
                  <a:moveTo>
                    <a:pt x="1" y="534"/>
                  </a:moveTo>
                  <a:cubicBezTo>
                    <a:pt x="29" y="453"/>
                    <a:pt x="0" y="305"/>
                    <a:pt x="84" y="292"/>
                  </a:cubicBezTo>
                  <a:cubicBezTo>
                    <a:pt x="414" y="243"/>
                    <a:pt x="267" y="515"/>
                    <a:pt x="235" y="593"/>
                  </a:cubicBezTo>
                  <a:cubicBezTo>
                    <a:pt x="203" y="516"/>
                    <a:pt x="135" y="450"/>
                    <a:pt x="209" y="376"/>
                  </a:cubicBezTo>
                  <a:cubicBezTo>
                    <a:pt x="234" y="351"/>
                    <a:pt x="270" y="343"/>
                    <a:pt x="301" y="326"/>
                  </a:cubicBezTo>
                  <a:cubicBezTo>
                    <a:pt x="406" y="361"/>
                    <a:pt x="430" y="341"/>
                    <a:pt x="452" y="476"/>
                  </a:cubicBezTo>
                  <a:cubicBezTo>
                    <a:pt x="455" y="492"/>
                    <a:pt x="435" y="504"/>
                    <a:pt x="427" y="518"/>
                  </a:cubicBezTo>
                  <a:cubicBezTo>
                    <a:pt x="363" y="444"/>
                    <a:pt x="331" y="384"/>
                    <a:pt x="343" y="284"/>
                  </a:cubicBezTo>
                  <a:cubicBezTo>
                    <a:pt x="340" y="256"/>
                    <a:pt x="347" y="225"/>
                    <a:pt x="335" y="200"/>
                  </a:cubicBezTo>
                  <a:cubicBezTo>
                    <a:pt x="281" y="87"/>
                    <a:pt x="194" y="68"/>
                    <a:pt x="84" y="59"/>
                  </a:cubicBezTo>
                  <a:cubicBezTo>
                    <a:pt x="66" y="168"/>
                    <a:pt x="26" y="300"/>
                    <a:pt x="118" y="392"/>
                  </a:cubicBezTo>
                  <a:cubicBezTo>
                    <a:pt x="139" y="373"/>
                    <a:pt x="229" y="323"/>
                    <a:pt x="201" y="267"/>
                  </a:cubicBezTo>
                  <a:cubicBezTo>
                    <a:pt x="195" y="254"/>
                    <a:pt x="173" y="262"/>
                    <a:pt x="159" y="259"/>
                  </a:cubicBezTo>
                  <a:cubicBezTo>
                    <a:pt x="112" y="296"/>
                    <a:pt x="34" y="337"/>
                    <a:pt x="184" y="409"/>
                  </a:cubicBezTo>
                  <a:cubicBezTo>
                    <a:pt x="227" y="430"/>
                    <a:pt x="279" y="398"/>
                    <a:pt x="326" y="392"/>
                  </a:cubicBezTo>
                  <a:cubicBezTo>
                    <a:pt x="351" y="381"/>
                    <a:pt x="381" y="377"/>
                    <a:pt x="401" y="359"/>
                  </a:cubicBezTo>
                  <a:cubicBezTo>
                    <a:pt x="416" y="346"/>
                    <a:pt x="425" y="265"/>
                    <a:pt x="427" y="251"/>
                  </a:cubicBezTo>
                  <a:cubicBezTo>
                    <a:pt x="408" y="162"/>
                    <a:pt x="330" y="120"/>
                    <a:pt x="260" y="67"/>
                  </a:cubicBezTo>
                  <a:cubicBezTo>
                    <a:pt x="232" y="89"/>
                    <a:pt x="186" y="100"/>
                    <a:pt x="176" y="134"/>
                  </a:cubicBezTo>
                  <a:cubicBezTo>
                    <a:pt x="132" y="279"/>
                    <a:pt x="245" y="227"/>
                    <a:pt x="293" y="217"/>
                  </a:cubicBezTo>
                  <a:cubicBezTo>
                    <a:pt x="302" y="161"/>
                    <a:pt x="297" y="96"/>
                    <a:pt x="360" y="67"/>
                  </a:cubicBezTo>
                  <a:cubicBezTo>
                    <a:pt x="383" y="56"/>
                    <a:pt x="410" y="62"/>
                    <a:pt x="435" y="59"/>
                  </a:cubicBezTo>
                  <a:cubicBezTo>
                    <a:pt x="449" y="42"/>
                    <a:pt x="471" y="29"/>
                    <a:pt x="477" y="8"/>
                  </a:cubicBezTo>
                  <a:cubicBezTo>
                    <a:pt x="479" y="0"/>
                    <a:pt x="452" y="0"/>
                    <a:pt x="452" y="0"/>
                  </a:cubicBezTo>
                </a:path>
              </a:pathLst>
            </a:custGeom>
            <a:noFill/>
            <a:ln w="38100" cap="flat" cmpd="sng">
              <a:solidFill>
                <a:srgbClr val="FF0000"/>
              </a:solidFill>
              <a:prstDash val="sysDot"/>
              <a:round/>
              <a:headEnd/>
              <a:tailEnd/>
            </a:ln>
          </p:spPr>
          <p:txBody>
            <a:bodyPr/>
            <a:lstStyle/>
            <a:p>
              <a:endParaRPr lang="en-US"/>
            </a:p>
          </p:txBody>
        </p:sp>
      </p:grpSp>
      <p:sp>
        <p:nvSpPr>
          <p:cNvPr id="888840" name="Freeform 5"/>
          <p:cNvSpPr>
            <a:spLocks/>
          </p:cNvSpPr>
          <p:nvPr/>
        </p:nvSpPr>
        <p:spPr bwMode="auto">
          <a:xfrm>
            <a:off x="436563" y="1192213"/>
            <a:ext cx="760412" cy="941387"/>
          </a:xfrm>
          <a:custGeom>
            <a:avLst/>
            <a:gdLst>
              <a:gd name="T0" fmla="*/ 2519361 w 479"/>
              <a:gd name="T1" fmla="*/ 1345762566 h 593"/>
              <a:gd name="T2" fmla="*/ 211693031 w 479"/>
              <a:gd name="T3" fmla="*/ 735885130 h 593"/>
              <a:gd name="T4" fmla="*/ 592235583 w 479"/>
              <a:gd name="T5" fmla="*/ 1494450850 h 593"/>
              <a:gd name="T6" fmla="*/ 526711580 w 479"/>
              <a:gd name="T7" fmla="*/ 947578253 h 593"/>
              <a:gd name="T8" fmla="*/ 758565744 w 479"/>
              <a:gd name="T9" fmla="*/ 821570361 h 593"/>
              <a:gd name="T10" fmla="*/ 1139109983 w 479"/>
              <a:gd name="T11" fmla="*/ 1199592053 h 593"/>
              <a:gd name="T12" fmla="*/ 1076105340 w 479"/>
              <a:gd name="T13" fmla="*/ 1305440104 h 593"/>
              <a:gd name="T14" fmla="*/ 864412408 w 479"/>
              <a:gd name="T15" fmla="*/ 715723899 h 593"/>
              <a:gd name="T16" fmla="*/ 844251177 w 479"/>
              <a:gd name="T17" fmla="*/ 504030973 h 593"/>
              <a:gd name="T18" fmla="*/ 211693031 w 479"/>
              <a:gd name="T19" fmla="*/ 148688334 h 593"/>
              <a:gd name="T20" fmla="*/ 297378265 w 479"/>
              <a:gd name="T21" fmla="*/ 987900715 h 593"/>
              <a:gd name="T22" fmla="*/ 506550349 w 479"/>
              <a:gd name="T23" fmla="*/ 672880489 h 593"/>
              <a:gd name="T24" fmla="*/ 400703784 w 479"/>
              <a:gd name="T25" fmla="*/ 652719258 h 593"/>
              <a:gd name="T26" fmla="*/ 463708525 w 479"/>
              <a:gd name="T27" fmla="*/ 1030742538 h 593"/>
              <a:gd name="T28" fmla="*/ 821570386 w 479"/>
              <a:gd name="T29" fmla="*/ 987900715 h 593"/>
              <a:gd name="T30" fmla="*/ 1010581337 w 479"/>
              <a:gd name="T31" fmla="*/ 904734844 h 593"/>
              <a:gd name="T32" fmla="*/ 1076105340 w 479"/>
              <a:gd name="T33" fmla="*/ 632558027 h 593"/>
              <a:gd name="T34" fmla="*/ 655240226 w 479"/>
              <a:gd name="T35" fmla="*/ 168849565 h 593"/>
              <a:gd name="T36" fmla="*/ 443547294 w 479"/>
              <a:gd name="T37" fmla="*/ 337700718 h 593"/>
              <a:gd name="T38" fmla="*/ 738404512 w 479"/>
              <a:gd name="T39" fmla="*/ 546872795 h 593"/>
              <a:gd name="T40" fmla="*/ 907255819 w 479"/>
              <a:gd name="T41" fmla="*/ 168849565 h 593"/>
              <a:gd name="T42" fmla="*/ 1096266572 w 479"/>
              <a:gd name="T43" fmla="*/ 148688334 h 593"/>
              <a:gd name="T44" fmla="*/ 1202113038 w 479"/>
              <a:gd name="T45" fmla="*/ 20161237 h 593"/>
              <a:gd name="T46" fmla="*/ 1139109983 w 479"/>
              <a:gd name="T47" fmla="*/ 0 h 5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9"/>
              <a:gd name="T73" fmla="*/ 0 h 593"/>
              <a:gd name="T74" fmla="*/ 479 w 479"/>
              <a:gd name="T75" fmla="*/ 593 h 59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9" h="593">
                <a:moveTo>
                  <a:pt x="1" y="534"/>
                </a:moveTo>
                <a:cubicBezTo>
                  <a:pt x="29" y="453"/>
                  <a:pt x="0" y="305"/>
                  <a:pt x="84" y="292"/>
                </a:cubicBezTo>
                <a:cubicBezTo>
                  <a:pt x="414" y="243"/>
                  <a:pt x="267" y="515"/>
                  <a:pt x="235" y="593"/>
                </a:cubicBezTo>
                <a:cubicBezTo>
                  <a:pt x="203" y="516"/>
                  <a:pt x="135" y="450"/>
                  <a:pt x="209" y="376"/>
                </a:cubicBezTo>
                <a:cubicBezTo>
                  <a:pt x="234" y="351"/>
                  <a:pt x="270" y="343"/>
                  <a:pt x="301" y="326"/>
                </a:cubicBezTo>
                <a:cubicBezTo>
                  <a:pt x="406" y="361"/>
                  <a:pt x="430" y="341"/>
                  <a:pt x="452" y="476"/>
                </a:cubicBezTo>
                <a:cubicBezTo>
                  <a:pt x="455" y="492"/>
                  <a:pt x="435" y="504"/>
                  <a:pt x="427" y="518"/>
                </a:cubicBezTo>
                <a:cubicBezTo>
                  <a:pt x="363" y="444"/>
                  <a:pt x="331" y="384"/>
                  <a:pt x="343" y="284"/>
                </a:cubicBezTo>
                <a:cubicBezTo>
                  <a:pt x="340" y="256"/>
                  <a:pt x="347" y="225"/>
                  <a:pt x="335" y="200"/>
                </a:cubicBezTo>
                <a:cubicBezTo>
                  <a:pt x="281" y="87"/>
                  <a:pt x="194" y="68"/>
                  <a:pt x="84" y="59"/>
                </a:cubicBezTo>
                <a:cubicBezTo>
                  <a:pt x="66" y="168"/>
                  <a:pt x="26" y="300"/>
                  <a:pt x="118" y="392"/>
                </a:cubicBezTo>
                <a:cubicBezTo>
                  <a:pt x="139" y="373"/>
                  <a:pt x="229" y="323"/>
                  <a:pt x="201" y="267"/>
                </a:cubicBezTo>
                <a:cubicBezTo>
                  <a:pt x="195" y="254"/>
                  <a:pt x="173" y="262"/>
                  <a:pt x="159" y="259"/>
                </a:cubicBezTo>
                <a:cubicBezTo>
                  <a:pt x="112" y="296"/>
                  <a:pt x="34" y="337"/>
                  <a:pt x="184" y="409"/>
                </a:cubicBezTo>
                <a:cubicBezTo>
                  <a:pt x="227" y="430"/>
                  <a:pt x="279" y="398"/>
                  <a:pt x="326" y="392"/>
                </a:cubicBezTo>
                <a:cubicBezTo>
                  <a:pt x="351" y="381"/>
                  <a:pt x="381" y="377"/>
                  <a:pt x="401" y="359"/>
                </a:cubicBezTo>
                <a:cubicBezTo>
                  <a:pt x="416" y="346"/>
                  <a:pt x="425" y="265"/>
                  <a:pt x="427" y="251"/>
                </a:cubicBezTo>
                <a:cubicBezTo>
                  <a:pt x="408" y="162"/>
                  <a:pt x="330" y="120"/>
                  <a:pt x="260" y="67"/>
                </a:cubicBezTo>
                <a:cubicBezTo>
                  <a:pt x="232" y="89"/>
                  <a:pt x="186" y="100"/>
                  <a:pt x="176" y="134"/>
                </a:cubicBezTo>
                <a:cubicBezTo>
                  <a:pt x="132" y="279"/>
                  <a:pt x="245" y="227"/>
                  <a:pt x="293" y="217"/>
                </a:cubicBezTo>
                <a:cubicBezTo>
                  <a:pt x="302" y="161"/>
                  <a:pt x="297" y="96"/>
                  <a:pt x="360" y="67"/>
                </a:cubicBezTo>
                <a:cubicBezTo>
                  <a:pt x="383" y="56"/>
                  <a:pt x="410" y="62"/>
                  <a:pt x="435" y="59"/>
                </a:cubicBezTo>
                <a:cubicBezTo>
                  <a:pt x="449" y="42"/>
                  <a:pt x="471" y="29"/>
                  <a:pt x="477" y="8"/>
                </a:cubicBezTo>
                <a:cubicBezTo>
                  <a:pt x="479" y="0"/>
                  <a:pt x="452" y="0"/>
                  <a:pt x="452" y="0"/>
                </a:cubicBezTo>
              </a:path>
            </a:pathLst>
          </a:custGeom>
          <a:noFill/>
          <a:ln w="38100" cap="flat" cmpd="sng">
            <a:solidFill>
              <a:srgbClr val="0033CC"/>
            </a:solidFill>
            <a:prstDash val="solid"/>
            <a:round/>
            <a:headEnd/>
            <a:tailEnd/>
          </a:ln>
        </p:spPr>
        <p:txBody>
          <a:bodyPr/>
          <a:lstStyle/>
          <a:p>
            <a:endParaRPr lang="en-US"/>
          </a:p>
        </p:txBody>
      </p:sp>
      <p:sp>
        <p:nvSpPr>
          <p:cNvPr id="888841" name="Text Box 9"/>
          <p:cNvSpPr txBox="1">
            <a:spLocks noChangeArrowheads="1"/>
          </p:cNvSpPr>
          <p:nvPr/>
        </p:nvSpPr>
        <p:spPr bwMode="auto">
          <a:xfrm>
            <a:off x="4953000" y="1143000"/>
            <a:ext cx="1371600" cy="304800"/>
          </a:xfrm>
          <a:prstGeom prst="rect">
            <a:avLst/>
          </a:prstGeom>
          <a:noFill/>
          <a:ln w="9525">
            <a:noFill/>
            <a:miter lim="800000"/>
            <a:headEnd/>
            <a:tailEnd/>
          </a:ln>
        </p:spPr>
        <p:txBody>
          <a:bodyPr>
            <a:spAutoFit/>
          </a:bodyPr>
          <a:lstStyle/>
          <a:p>
            <a:pPr algn="ctr">
              <a:spcBef>
                <a:spcPct val="50000"/>
              </a:spcBef>
            </a:pPr>
            <a:r>
              <a:rPr lang="en-US" sz="1400">
                <a:latin typeface="+mn-lt"/>
              </a:rPr>
              <a:t>Lys-C/Trypsin</a:t>
            </a:r>
          </a:p>
        </p:txBody>
      </p:sp>
      <p:pic>
        <p:nvPicPr>
          <p:cNvPr id="888842" name="Picture 10" descr="MCj03980530000[1]"/>
          <p:cNvPicPr>
            <a:picLocks noChangeAspect="1" noChangeArrowheads="1"/>
          </p:cNvPicPr>
          <p:nvPr/>
        </p:nvPicPr>
        <p:blipFill>
          <a:blip r:embed="rId3" cstate="print"/>
          <a:srcRect/>
          <a:stretch>
            <a:fillRect/>
          </a:stretch>
        </p:blipFill>
        <p:spPr bwMode="auto">
          <a:xfrm rot="5400000">
            <a:off x="5415756" y="1589882"/>
            <a:ext cx="446087" cy="457200"/>
          </a:xfrm>
          <a:prstGeom prst="rect">
            <a:avLst/>
          </a:prstGeom>
          <a:noFill/>
          <a:ln w="9525">
            <a:noFill/>
            <a:miter lim="800000"/>
            <a:headEnd/>
            <a:tailEnd/>
          </a:ln>
        </p:spPr>
      </p:pic>
      <p:grpSp>
        <p:nvGrpSpPr>
          <p:cNvPr id="888843" name="Group 11"/>
          <p:cNvGrpSpPr>
            <a:grpSpLocks/>
          </p:cNvGrpSpPr>
          <p:nvPr/>
        </p:nvGrpSpPr>
        <p:grpSpPr bwMode="auto">
          <a:xfrm>
            <a:off x="6705600" y="1219200"/>
            <a:ext cx="762000" cy="685800"/>
            <a:chOff x="2112" y="2448"/>
            <a:chExt cx="480" cy="432"/>
          </a:xfrm>
        </p:grpSpPr>
        <p:sp>
          <p:nvSpPr>
            <p:cNvPr id="888883" name="Freeform 12"/>
            <p:cNvSpPr>
              <a:spLocks/>
            </p:cNvSpPr>
            <p:nvPr/>
          </p:nvSpPr>
          <p:spPr bwMode="auto">
            <a:xfrm>
              <a:off x="2112" y="2448"/>
              <a:ext cx="336" cy="192"/>
            </a:xfrm>
            <a:custGeom>
              <a:avLst/>
              <a:gdLst>
                <a:gd name="T0" fmla="*/ 0 w 579"/>
                <a:gd name="T1" fmla="*/ 125 h 229"/>
                <a:gd name="T2" fmla="*/ 6 w 579"/>
                <a:gd name="T3" fmla="*/ 72 h 229"/>
                <a:gd name="T4" fmla="*/ 81 w 579"/>
                <a:gd name="T5" fmla="*/ 107 h 229"/>
                <a:gd name="T6" fmla="*/ 129 w 579"/>
                <a:gd name="T7" fmla="*/ 137 h 229"/>
                <a:gd name="T8" fmla="*/ 186 w 579"/>
                <a:gd name="T9" fmla="*/ 90 h 229"/>
                <a:gd name="T10" fmla="*/ 194 w 579"/>
                <a:gd name="T11" fmla="*/ 102 h 229"/>
                <a:gd name="T12" fmla="*/ 0 60000 65536"/>
                <a:gd name="T13" fmla="*/ 0 60000 65536"/>
                <a:gd name="T14" fmla="*/ 0 60000 65536"/>
                <a:gd name="T15" fmla="*/ 0 60000 65536"/>
                <a:gd name="T16" fmla="*/ 0 60000 65536"/>
                <a:gd name="T17" fmla="*/ 0 60000 65536"/>
                <a:gd name="T18" fmla="*/ 0 w 579"/>
                <a:gd name="T19" fmla="*/ 0 h 229"/>
                <a:gd name="T20" fmla="*/ 579 w 579"/>
                <a:gd name="T21" fmla="*/ 229 h 229"/>
              </a:gdLst>
              <a:ahLst/>
              <a:cxnLst>
                <a:cxn ang="T12">
                  <a:pos x="T0" y="T1"/>
                </a:cxn>
                <a:cxn ang="T13">
                  <a:pos x="T2" y="T3"/>
                </a:cxn>
                <a:cxn ang="T14">
                  <a:pos x="T4" y="T5"/>
                </a:cxn>
                <a:cxn ang="T15">
                  <a:pos x="T6" y="T7"/>
                </a:cxn>
                <a:cxn ang="T16">
                  <a:pos x="T8" y="T9"/>
                </a:cxn>
                <a:cxn ang="T17">
                  <a:pos x="T10" y="T11"/>
                </a:cxn>
              </a:cxnLst>
              <a:rect l="T18" t="T19" r="T20" b="T21"/>
              <a:pathLst>
                <a:path w="579" h="229">
                  <a:moveTo>
                    <a:pt x="0" y="178"/>
                  </a:moveTo>
                  <a:cubicBezTo>
                    <a:pt x="6" y="153"/>
                    <a:pt x="3" y="125"/>
                    <a:pt x="17" y="103"/>
                  </a:cubicBezTo>
                  <a:cubicBezTo>
                    <a:pt x="83" y="0"/>
                    <a:pt x="170" y="113"/>
                    <a:pt x="242" y="153"/>
                  </a:cubicBezTo>
                  <a:cubicBezTo>
                    <a:pt x="294" y="229"/>
                    <a:pt x="291" y="213"/>
                    <a:pt x="384" y="195"/>
                  </a:cubicBezTo>
                  <a:cubicBezTo>
                    <a:pt x="437" y="169"/>
                    <a:pt x="494" y="137"/>
                    <a:pt x="551" y="128"/>
                  </a:cubicBezTo>
                  <a:cubicBezTo>
                    <a:pt x="579" y="137"/>
                    <a:pt x="576" y="127"/>
                    <a:pt x="576" y="145"/>
                  </a:cubicBezTo>
                </a:path>
              </a:pathLst>
            </a:custGeom>
            <a:noFill/>
            <a:ln w="28575" cmpd="sng">
              <a:solidFill>
                <a:srgbClr val="0033CC"/>
              </a:solidFill>
              <a:round/>
              <a:headEnd/>
              <a:tailEnd/>
            </a:ln>
          </p:spPr>
          <p:txBody>
            <a:bodyPr/>
            <a:lstStyle/>
            <a:p>
              <a:endParaRPr lang="en-US"/>
            </a:p>
          </p:txBody>
        </p:sp>
        <p:sp>
          <p:nvSpPr>
            <p:cNvPr id="888884" name="Freeform 13"/>
            <p:cNvSpPr>
              <a:spLocks/>
            </p:cNvSpPr>
            <p:nvPr/>
          </p:nvSpPr>
          <p:spPr bwMode="auto">
            <a:xfrm flipH="1">
              <a:off x="2293" y="2640"/>
              <a:ext cx="299" cy="144"/>
            </a:xfrm>
            <a:custGeom>
              <a:avLst/>
              <a:gdLst>
                <a:gd name="T0" fmla="*/ 27 w 491"/>
                <a:gd name="T1" fmla="*/ 73 h 283"/>
                <a:gd name="T2" fmla="*/ 36 w 491"/>
                <a:gd name="T3" fmla="*/ 0 h 283"/>
                <a:gd name="T4" fmla="*/ 73 w 491"/>
                <a:gd name="T5" fmla="*/ 7 h 283"/>
                <a:gd name="T6" fmla="*/ 89 w 491"/>
                <a:gd name="T7" fmla="*/ 23 h 283"/>
                <a:gd name="T8" fmla="*/ 104 w 491"/>
                <a:gd name="T9" fmla="*/ 17 h 283"/>
                <a:gd name="T10" fmla="*/ 169 w 491"/>
                <a:gd name="T11" fmla="*/ 9 h 283"/>
                <a:gd name="T12" fmla="*/ 181 w 491"/>
                <a:gd name="T13" fmla="*/ 17 h 283"/>
                <a:gd name="T14" fmla="*/ 0 60000 65536"/>
                <a:gd name="T15" fmla="*/ 0 60000 65536"/>
                <a:gd name="T16" fmla="*/ 0 60000 65536"/>
                <a:gd name="T17" fmla="*/ 0 60000 65536"/>
                <a:gd name="T18" fmla="*/ 0 60000 65536"/>
                <a:gd name="T19" fmla="*/ 0 60000 65536"/>
                <a:gd name="T20" fmla="*/ 0 60000 65536"/>
                <a:gd name="T21" fmla="*/ 0 w 491"/>
                <a:gd name="T22" fmla="*/ 0 h 283"/>
                <a:gd name="T23" fmla="*/ 491 w 491"/>
                <a:gd name="T24" fmla="*/ 283 h 2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1" h="283">
                  <a:moveTo>
                    <a:pt x="72" y="283"/>
                  </a:moveTo>
                  <a:cubicBezTo>
                    <a:pt x="43" y="161"/>
                    <a:pt x="0" y="94"/>
                    <a:pt x="97" y="0"/>
                  </a:cubicBezTo>
                  <a:cubicBezTo>
                    <a:pt x="130" y="8"/>
                    <a:pt x="168" y="6"/>
                    <a:pt x="197" y="25"/>
                  </a:cubicBezTo>
                  <a:cubicBezTo>
                    <a:pt x="219" y="39"/>
                    <a:pt x="216" y="79"/>
                    <a:pt x="239" y="91"/>
                  </a:cubicBezTo>
                  <a:cubicBezTo>
                    <a:pt x="253" y="98"/>
                    <a:pt x="265" y="72"/>
                    <a:pt x="280" y="66"/>
                  </a:cubicBezTo>
                  <a:cubicBezTo>
                    <a:pt x="357" y="33"/>
                    <a:pt x="368" y="40"/>
                    <a:pt x="456" y="33"/>
                  </a:cubicBezTo>
                  <a:cubicBezTo>
                    <a:pt x="491" y="60"/>
                    <a:pt x="489" y="44"/>
                    <a:pt x="489" y="66"/>
                  </a:cubicBezTo>
                </a:path>
              </a:pathLst>
            </a:custGeom>
            <a:noFill/>
            <a:ln w="28575" cmpd="sng">
              <a:solidFill>
                <a:srgbClr val="0033CC"/>
              </a:solidFill>
              <a:round/>
              <a:headEnd/>
              <a:tailEnd/>
            </a:ln>
          </p:spPr>
          <p:txBody>
            <a:bodyPr/>
            <a:lstStyle/>
            <a:p>
              <a:endParaRPr lang="en-US"/>
            </a:p>
          </p:txBody>
        </p:sp>
        <p:sp>
          <p:nvSpPr>
            <p:cNvPr id="888885" name="Freeform 14"/>
            <p:cNvSpPr>
              <a:spLocks/>
            </p:cNvSpPr>
            <p:nvPr/>
          </p:nvSpPr>
          <p:spPr bwMode="auto">
            <a:xfrm>
              <a:off x="2197" y="2784"/>
              <a:ext cx="251" cy="96"/>
            </a:xfrm>
            <a:custGeom>
              <a:avLst/>
              <a:gdLst>
                <a:gd name="T0" fmla="*/ 0 w 443"/>
                <a:gd name="T1" fmla="*/ 3 h 144"/>
                <a:gd name="T2" fmla="*/ 19 w 443"/>
                <a:gd name="T3" fmla="*/ 49 h 144"/>
                <a:gd name="T4" fmla="*/ 62 w 443"/>
                <a:gd name="T5" fmla="*/ 0 h 144"/>
                <a:gd name="T6" fmla="*/ 93 w 443"/>
                <a:gd name="T7" fmla="*/ 7 h 144"/>
                <a:gd name="T8" fmla="*/ 142 w 443"/>
                <a:gd name="T9" fmla="*/ 52 h 144"/>
                <a:gd name="T10" fmla="*/ 0 60000 65536"/>
                <a:gd name="T11" fmla="*/ 0 60000 65536"/>
                <a:gd name="T12" fmla="*/ 0 60000 65536"/>
                <a:gd name="T13" fmla="*/ 0 60000 65536"/>
                <a:gd name="T14" fmla="*/ 0 60000 65536"/>
                <a:gd name="T15" fmla="*/ 0 w 443"/>
                <a:gd name="T16" fmla="*/ 0 h 144"/>
                <a:gd name="T17" fmla="*/ 443 w 443"/>
                <a:gd name="T18" fmla="*/ 144 h 144"/>
              </a:gdLst>
              <a:ahLst/>
              <a:cxnLst>
                <a:cxn ang="T10">
                  <a:pos x="T0" y="T1"/>
                </a:cxn>
                <a:cxn ang="T11">
                  <a:pos x="T2" y="T3"/>
                </a:cxn>
                <a:cxn ang="T12">
                  <a:pos x="T4" y="T5"/>
                </a:cxn>
                <a:cxn ang="T13">
                  <a:pos x="T6" y="T7"/>
                </a:cxn>
                <a:cxn ang="T14">
                  <a:pos x="T8" y="T9"/>
                </a:cxn>
              </a:cxnLst>
              <a:rect l="T15" t="T16" r="T17" b="T18"/>
              <a:pathLst>
                <a:path w="443" h="144">
                  <a:moveTo>
                    <a:pt x="0" y="8"/>
                  </a:moveTo>
                  <a:cubicBezTo>
                    <a:pt x="20" y="42"/>
                    <a:pt x="25" y="90"/>
                    <a:pt x="59" y="109"/>
                  </a:cubicBezTo>
                  <a:cubicBezTo>
                    <a:pt x="120" y="144"/>
                    <a:pt x="153" y="26"/>
                    <a:pt x="192" y="0"/>
                  </a:cubicBezTo>
                  <a:cubicBezTo>
                    <a:pt x="225" y="6"/>
                    <a:pt x="260" y="5"/>
                    <a:pt x="292" y="17"/>
                  </a:cubicBezTo>
                  <a:cubicBezTo>
                    <a:pt x="341" y="35"/>
                    <a:pt x="365" y="117"/>
                    <a:pt x="443" y="117"/>
                  </a:cubicBezTo>
                </a:path>
              </a:pathLst>
            </a:custGeom>
            <a:noFill/>
            <a:ln w="28575" cmpd="sng">
              <a:solidFill>
                <a:srgbClr val="0033CC"/>
              </a:solidFill>
              <a:round/>
              <a:headEnd/>
              <a:tailEnd/>
            </a:ln>
          </p:spPr>
          <p:txBody>
            <a:bodyPr/>
            <a:lstStyle/>
            <a:p>
              <a:endParaRPr lang="en-US"/>
            </a:p>
          </p:txBody>
        </p:sp>
      </p:grpSp>
      <p:grpSp>
        <p:nvGrpSpPr>
          <p:cNvPr id="888844" name="Group 15"/>
          <p:cNvGrpSpPr>
            <a:grpSpLocks/>
          </p:cNvGrpSpPr>
          <p:nvPr/>
        </p:nvGrpSpPr>
        <p:grpSpPr bwMode="auto">
          <a:xfrm>
            <a:off x="7543800" y="1333500"/>
            <a:ext cx="914400" cy="723900"/>
            <a:chOff x="3024" y="2448"/>
            <a:chExt cx="576" cy="456"/>
          </a:xfrm>
        </p:grpSpPr>
        <p:grpSp>
          <p:nvGrpSpPr>
            <p:cNvPr id="888874" name="Group 16"/>
            <p:cNvGrpSpPr>
              <a:grpSpLocks/>
            </p:cNvGrpSpPr>
            <p:nvPr/>
          </p:nvGrpSpPr>
          <p:grpSpPr bwMode="auto">
            <a:xfrm>
              <a:off x="3094" y="2448"/>
              <a:ext cx="362" cy="205"/>
              <a:chOff x="1437" y="1896"/>
              <a:chExt cx="582" cy="253"/>
            </a:xfrm>
          </p:grpSpPr>
          <p:sp>
            <p:nvSpPr>
              <p:cNvPr id="888881" name="Freeform 17"/>
              <p:cNvSpPr>
                <a:spLocks/>
              </p:cNvSpPr>
              <p:nvPr/>
            </p:nvSpPr>
            <p:spPr bwMode="auto">
              <a:xfrm>
                <a:off x="1437" y="1920"/>
                <a:ext cx="579" cy="229"/>
              </a:xfrm>
              <a:custGeom>
                <a:avLst/>
                <a:gdLst>
                  <a:gd name="T0" fmla="*/ 0 w 579"/>
                  <a:gd name="T1" fmla="*/ 178 h 229"/>
                  <a:gd name="T2" fmla="*/ 17 w 579"/>
                  <a:gd name="T3" fmla="*/ 103 h 229"/>
                  <a:gd name="T4" fmla="*/ 242 w 579"/>
                  <a:gd name="T5" fmla="*/ 153 h 229"/>
                  <a:gd name="T6" fmla="*/ 384 w 579"/>
                  <a:gd name="T7" fmla="*/ 195 h 229"/>
                  <a:gd name="T8" fmla="*/ 551 w 579"/>
                  <a:gd name="T9" fmla="*/ 128 h 229"/>
                  <a:gd name="T10" fmla="*/ 576 w 579"/>
                  <a:gd name="T11" fmla="*/ 145 h 229"/>
                  <a:gd name="T12" fmla="*/ 0 60000 65536"/>
                  <a:gd name="T13" fmla="*/ 0 60000 65536"/>
                  <a:gd name="T14" fmla="*/ 0 60000 65536"/>
                  <a:gd name="T15" fmla="*/ 0 60000 65536"/>
                  <a:gd name="T16" fmla="*/ 0 60000 65536"/>
                  <a:gd name="T17" fmla="*/ 0 60000 65536"/>
                  <a:gd name="T18" fmla="*/ 0 w 579"/>
                  <a:gd name="T19" fmla="*/ 0 h 229"/>
                  <a:gd name="T20" fmla="*/ 579 w 579"/>
                  <a:gd name="T21" fmla="*/ 229 h 229"/>
                </a:gdLst>
                <a:ahLst/>
                <a:cxnLst>
                  <a:cxn ang="T12">
                    <a:pos x="T0" y="T1"/>
                  </a:cxn>
                  <a:cxn ang="T13">
                    <a:pos x="T2" y="T3"/>
                  </a:cxn>
                  <a:cxn ang="T14">
                    <a:pos x="T4" y="T5"/>
                  </a:cxn>
                  <a:cxn ang="T15">
                    <a:pos x="T6" y="T7"/>
                  </a:cxn>
                  <a:cxn ang="T16">
                    <a:pos x="T8" y="T9"/>
                  </a:cxn>
                  <a:cxn ang="T17">
                    <a:pos x="T10" y="T11"/>
                  </a:cxn>
                </a:cxnLst>
                <a:rect l="T18" t="T19" r="T20" b="T21"/>
                <a:pathLst>
                  <a:path w="579" h="229">
                    <a:moveTo>
                      <a:pt x="0" y="178"/>
                    </a:moveTo>
                    <a:cubicBezTo>
                      <a:pt x="6" y="153"/>
                      <a:pt x="3" y="125"/>
                      <a:pt x="17" y="103"/>
                    </a:cubicBezTo>
                    <a:cubicBezTo>
                      <a:pt x="83" y="0"/>
                      <a:pt x="170" y="113"/>
                      <a:pt x="242" y="153"/>
                    </a:cubicBezTo>
                    <a:cubicBezTo>
                      <a:pt x="294" y="229"/>
                      <a:pt x="291" y="213"/>
                      <a:pt x="384" y="195"/>
                    </a:cubicBezTo>
                    <a:cubicBezTo>
                      <a:pt x="437" y="169"/>
                      <a:pt x="494" y="137"/>
                      <a:pt x="551" y="128"/>
                    </a:cubicBezTo>
                    <a:cubicBezTo>
                      <a:pt x="579" y="137"/>
                      <a:pt x="576" y="127"/>
                      <a:pt x="576" y="145"/>
                    </a:cubicBezTo>
                  </a:path>
                </a:pathLst>
              </a:custGeom>
              <a:noFill/>
              <a:ln w="38100" cmpd="sng">
                <a:solidFill>
                  <a:srgbClr val="0033CC"/>
                </a:solidFill>
                <a:round/>
                <a:headEnd/>
                <a:tailEnd/>
              </a:ln>
            </p:spPr>
            <p:txBody>
              <a:bodyPr/>
              <a:lstStyle/>
              <a:p>
                <a:endParaRPr lang="en-US"/>
              </a:p>
            </p:txBody>
          </p:sp>
          <p:sp>
            <p:nvSpPr>
              <p:cNvPr id="888882" name="Freeform 18"/>
              <p:cNvSpPr>
                <a:spLocks/>
              </p:cNvSpPr>
              <p:nvPr/>
            </p:nvSpPr>
            <p:spPr bwMode="auto">
              <a:xfrm>
                <a:off x="1440" y="1896"/>
                <a:ext cx="579" cy="229"/>
              </a:xfrm>
              <a:custGeom>
                <a:avLst/>
                <a:gdLst>
                  <a:gd name="T0" fmla="*/ 0 w 579"/>
                  <a:gd name="T1" fmla="*/ 178 h 229"/>
                  <a:gd name="T2" fmla="*/ 17 w 579"/>
                  <a:gd name="T3" fmla="*/ 103 h 229"/>
                  <a:gd name="T4" fmla="*/ 242 w 579"/>
                  <a:gd name="T5" fmla="*/ 153 h 229"/>
                  <a:gd name="T6" fmla="*/ 384 w 579"/>
                  <a:gd name="T7" fmla="*/ 195 h 229"/>
                  <a:gd name="T8" fmla="*/ 551 w 579"/>
                  <a:gd name="T9" fmla="*/ 128 h 229"/>
                  <a:gd name="T10" fmla="*/ 576 w 579"/>
                  <a:gd name="T11" fmla="*/ 145 h 229"/>
                  <a:gd name="T12" fmla="*/ 0 60000 65536"/>
                  <a:gd name="T13" fmla="*/ 0 60000 65536"/>
                  <a:gd name="T14" fmla="*/ 0 60000 65536"/>
                  <a:gd name="T15" fmla="*/ 0 60000 65536"/>
                  <a:gd name="T16" fmla="*/ 0 60000 65536"/>
                  <a:gd name="T17" fmla="*/ 0 60000 65536"/>
                  <a:gd name="T18" fmla="*/ 0 w 579"/>
                  <a:gd name="T19" fmla="*/ 0 h 229"/>
                  <a:gd name="T20" fmla="*/ 579 w 579"/>
                  <a:gd name="T21" fmla="*/ 229 h 229"/>
                </a:gdLst>
                <a:ahLst/>
                <a:cxnLst>
                  <a:cxn ang="T12">
                    <a:pos x="T0" y="T1"/>
                  </a:cxn>
                  <a:cxn ang="T13">
                    <a:pos x="T2" y="T3"/>
                  </a:cxn>
                  <a:cxn ang="T14">
                    <a:pos x="T4" y="T5"/>
                  </a:cxn>
                  <a:cxn ang="T15">
                    <a:pos x="T6" y="T7"/>
                  </a:cxn>
                  <a:cxn ang="T16">
                    <a:pos x="T8" y="T9"/>
                  </a:cxn>
                  <a:cxn ang="T17">
                    <a:pos x="T10" y="T11"/>
                  </a:cxn>
                </a:cxnLst>
                <a:rect l="T18" t="T19" r="T20" b="T21"/>
                <a:pathLst>
                  <a:path w="579" h="229">
                    <a:moveTo>
                      <a:pt x="0" y="178"/>
                    </a:moveTo>
                    <a:cubicBezTo>
                      <a:pt x="6" y="153"/>
                      <a:pt x="3" y="125"/>
                      <a:pt x="17" y="103"/>
                    </a:cubicBezTo>
                    <a:cubicBezTo>
                      <a:pt x="83" y="0"/>
                      <a:pt x="170" y="113"/>
                      <a:pt x="242" y="153"/>
                    </a:cubicBezTo>
                    <a:cubicBezTo>
                      <a:pt x="294" y="229"/>
                      <a:pt x="291" y="213"/>
                      <a:pt x="384" y="195"/>
                    </a:cubicBezTo>
                    <a:cubicBezTo>
                      <a:pt x="437" y="169"/>
                      <a:pt x="494" y="137"/>
                      <a:pt x="551" y="128"/>
                    </a:cubicBezTo>
                    <a:cubicBezTo>
                      <a:pt x="579" y="137"/>
                      <a:pt x="576" y="127"/>
                      <a:pt x="576" y="145"/>
                    </a:cubicBezTo>
                  </a:path>
                </a:pathLst>
              </a:custGeom>
              <a:noFill/>
              <a:ln w="38100" cap="flat" cmpd="sng">
                <a:solidFill>
                  <a:srgbClr val="FF0000"/>
                </a:solidFill>
                <a:prstDash val="sysDot"/>
                <a:round/>
                <a:headEnd/>
                <a:tailEnd/>
              </a:ln>
            </p:spPr>
            <p:txBody>
              <a:bodyPr/>
              <a:lstStyle/>
              <a:p>
                <a:endParaRPr lang="en-US"/>
              </a:p>
            </p:txBody>
          </p:sp>
        </p:grpSp>
        <p:grpSp>
          <p:nvGrpSpPr>
            <p:cNvPr id="888875" name="Group 19"/>
            <p:cNvGrpSpPr>
              <a:grpSpLocks/>
            </p:cNvGrpSpPr>
            <p:nvPr/>
          </p:nvGrpSpPr>
          <p:grpSpPr bwMode="auto">
            <a:xfrm flipH="1">
              <a:off x="3216" y="2688"/>
              <a:ext cx="384" cy="144"/>
              <a:chOff x="1381" y="2288"/>
              <a:chExt cx="494" cy="304"/>
            </a:xfrm>
          </p:grpSpPr>
          <p:sp>
            <p:nvSpPr>
              <p:cNvPr id="888879" name="Freeform 20"/>
              <p:cNvSpPr>
                <a:spLocks/>
              </p:cNvSpPr>
              <p:nvPr/>
            </p:nvSpPr>
            <p:spPr bwMode="auto">
              <a:xfrm>
                <a:off x="1381" y="2309"/>
                <a:ext cx="491" cy="283"/>
              </a:xfrm>
              <a:custGeom>
                <a:avLst/>
                <a:gdLst>
                  <a:gd name="T0" fmla="*/ 72 w 491"/>
                  <a:gd name="T1" fmla="*/ 283 h 283"/>
                  <a:gd name="T2" fmla="*/ 97 w 491"/>
                  <a:gd name="T3" fmla="*/ 0 h 283"/>
                  <a:gd name="T4" fmla="*/ 197 w 491"/>
                  <a:gd name="T5" fmla="*/ 25 h 283"/>
                  <a:gd name="T6" fmla="*/ 239 w 491"/>
                  <a:gd name="T7" fmla="*/ 91 h 283"/>
                  <a:gd name="T8" fmla="*/ 280 w 491"/>
                  <a:gd name="T9" fmla="*/ 66 h 283"/>
                  <a:gd name="T10" fmla="*/ 456 w 491"/>
                  <a:gd name="T11" fmla="*/ 33 h 283"/>
                  <a:gd name="T12" fmla="*/ 489 w 491"/>
                  <a:gd name="T13" fmla="*/ 66 h 283"/>
                  <a:gd name="T14" fmla="*/ 0 60000 65536"/>
                  <a:gd name="T15" fmla="*/ 0 60000 65536"/>
                  <a:gd name="T16" fmla="*/ 0 60000 65536"/>
                  <a:gd name="T17" fmla="*/ 0 60000 65536"/>
                  <a:gd name="T18" fmla="*/ 0 60000 65536"/>
                  <a:gd name="T19" fmla="*/ 0 60000 65536"/>
                  <a:gd name="T20" fmla="*/ 0 60000 65536"/>
                  <a:gd name="T21" fmla="*/ 0 w 491"/>
                  <a:gd name="T22" fmla="*/ 0 h 283"/>
                  <a:gd name="T23" fmla="*/ 491 w 491"/>
                  <a:gd name="T24" fmla="*/ 283 h 2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1" h="283">
                    <a:moveTo>
                      <a:pt x="72" y="283"/>
                    </a:moveTo>
                    <a:cubicBezTo>
                      <a:pt x="43" y="161"/>
                      <a:pt x="0" y="94"/>
                      <a:pt x="97" y="0"/>
                    </a:cubicBezTo>
                    <a:cubicBezTo>
                      <a:pt x="130" y="8"/>
                      <a:pt x="168" y="6"/>
                      <a:pt x="197" y="25"/>
                    </a:cubicBezTo>
                    <a:cubicBezTo>
                      <a:pt x="219" y="39"/>
                      <a:pt x="216" y="79"/>
                      <a:pt x="239" y="91"/>
                    </a:cubicBezTo>
                    <a:cubicBezTo>
                      <a:pt x="253" y="98"/>
                      <a:pt x="265" y="72"/>
                      <a:pt x="280" y="66"/>
                    </a:cubicBezTo>
                    <a:cubicBezTo>
                      <a:pt x="357" y="33"/>
                      <a:pt x="368" y="40"/>
                      <a:pt x="456" y="33"/>
                    </a:cubicBezTo>
                    <a:cubicBezTo>
                      <a:pt x="491" y="60"/>
                      <a:pt x="489" y="44"/>
                      <a:pt x="489" y="66"/>
                    </a:cubicBezTo>
                  </a:path>
                </a:pathLst>
              </a:custGeom>
              <a:noFill/>
              <a:ln w="38100" cmpd="sng">
                <a:solidFill>
                  <a:srgbClr val="0033CC"/>
                </a:solidFill>
                <a:round/>
                <a:headEnd/>
                <a:tailEnd/>
              </a:ln>
            </p:spPr>
            <p:txBody>
              <a:bodyPr/>
              <a:lstStyle/>
              <a:p>
                <a:endParaRPr lang="en-US"/>
              </a:p>
            </p:txBody>
          </p:sp>
          <p:sp>
            <p:nvSpPr>
              <p:cNvPr id="888880" name="Freeform 21"/>
              <p:cNvSpPr>
                <a:spLocks/>
              </p:cNvSpPr>
              <p:nvPr/>
            </p:nvSpPr>
            <p:spPr bwMode="auto">
              <a:xfrm>
                <a:off x="1384" y="2288"/>
                <a:ext cx="491" cy="283"/>
              </a:xfrm>
              <a:custGeom>
                <a:avLst/>
                <a:gdLst>
                  <a:gd name="T0" fmla="*/ 72 w 491"/>
                  <a:gd name="T1" fmla="*/ 283 h 283"/>
                  <a:gd name="T2" fmla="*/ 97 w 491"/>
                  <a:gd name="T3" fmla="*/ 0 h 283"/>
                  <a:gd name="T4" fmla="*/ 197 w 491"/>
                  <a:gd name="T5" fmla="*/ 25 h 283"/>
                  <a:gd name="T6" fmla="*/ 239 w 491"/>
                  <a:gd name="T7" fmla="*/ 91 h 283"/>
                  <a:gd name="T8" fmla="*/ 280 w 491"/>
                  <a:gd name="T9" fmla="*/ 66 h 283"/>
                  <a:gd name="T10" fmla="*/ 456 w 491"/>
                  <a:gd name="T11" fmla="*/ 33 h 283"/>
                  <a:gd name="T12" fmla="*/ 489 w 491"/>
                  <a:gd name="T13" fmla="*/ 66 h 283"/>
                  <a:gd name="T14" fmla="*/ 0 60000 65536"/>
                  <a:gd name="T15" fmla="*/ 0 60000 65536"/>
                  <a:gd name="T16" fmla="*/ 0 60000 65536"/>
                  <a:gd name="T17" fmla="*/ 0 60000 65536"/>
                  <a:gd name="T18" fmla="*/ 0 60000 65536"/>
                  <a:gd name="T19" fmla="*/ 0 60000 65536"/>
                  <a:gd name="T20" fmla="*/ 0 60000 65536"/>
                  <a:gd name="T21" fmla="*/ 0 w 491"/>
                  <a:gd name="T22" fmla="*/ 0 h 283"/>
                  <a:gd name="T23" fmla="*/ 491 w 491"/>
                  <a:gd name="T24" fmla="*/ 283 h 2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1" h="283">
                    <a:moveTo>
                      <a:pt x="72" y="283"/>
                    </a:moveTo>
                    <a:cubicBezTo>
                      <a:pt x="43" y="161"/>
                      <a:pt x="0" y="94"/>
                      <a:pt x="97" y="0"/>
                    </a:cubicBezTo>
                    <a:cubicBezTo>
                      <a:pt x="130" y="8"/>
                      <a:pt x="168" y="6"/>
                      <a:pt x="197" y="25"/>
                    </a:cubicBezTo>
                    <a:cubicBezTo>
                      <a:pt x="219" y="39"/>
                      <a:pt x="216" y="79"/>
                      <a:pt x="239" y="91"/>
                    </a:cubicBezTo>
                    <a:cubicBezTo>
                      <a:pt x="253" y="98"/>
                      <a:pt x="265" y="72"/>
                      <a:pt x="280" y="66"/>
                    </a:cubicBezTo>
                    <a:cubicBezTo>
                      <a:pt x="357" y="33"/>
                      <a:pt x="368" y="40"/>
                      <a:pt x="456" y="33"/>
                    </a:cubicBezTo>
                    <a:cubicBezTo>
                      <a:pt x="491" y="60"/>
                      <a:pt x="489" y="44"/>
                      <a:pt x="489" y="66"/>
                    </a:cubicBezTo>
                  </a:path>
                </a:pathLst>
              </a:custGeom>
              <a:noFill/>
              <a:ln w="38100" cap="flat" cmpd="sng">
                <a:solidFill>
                  <a:srgbClr val="FF0000"/>
                </a:solidFill>
                <a:prstDash val="sysDot"/>
                <a:round/>
                <a:headEnd/>
                <a:tailEnd/>
              </a:ln>
            </p:spPr>
            <p:txBody>
              <a:bodyPr/>
              <a:lstStyle/>
              <a:p>
                <a:endParaRPr lang="en-US"/>
              </a:p>
            </p:txBody>
          </p:sp>
        </p:grpSp>
        <p:grpSp>
          <p:nvGrpSpPr>
            <p:cNvPr id="888876" name="Group 22"/>
            <p:cNvGrpSpPr>
              <a:grpSpLocks/>
            </p:cNvGrpSpPr>
            <p:nvPr/>
          </p:nvGrpSpPr>
          <p:grpSpPr bwMode="auto">
            <a:xfrm>
              <a:off x="3024" y="2784"/>
              <a:ext cx="251" cy="120"/>
              <a:chOff x="1536" y="2712"/>
              <a:chExt cx="443" cy="168"/>
            </a:xfrm>
          </p:grpSpPr>
          <p:sp>
            <p:nvSpPr>
              <p:cNvPr id="888877" name="Freeform 23"/>
              <p:cNvSpPr>
                <a:spLocks/>
              </p:cNvSpPr>
              <p:nvPr/>
            </p:nvSpPr>
            <p:spPr bwMode="auto">
              <a:xfrm>
                <a:off x="1536" y="2736"/>
                <a:ext cx="443" cy="144"/>
              </a:xfrm>
              <a:custGeom>
                <a:avLst/>
                <a:gdLst>
                  <a:gd name="T0" fmla="*/ 0 w 443"/>
                  <a:gd name="T1" fmla="*/ 8 h 144"/>
                  <a:gd name="T2" fmla="*/ 59 w 443"/>
                  <a:gd name="T3" fmla="*/ 109 h 144"/>
                  <a:gd name="T4" fmla="*/ 192 w 443"/>
                  <a:gd name="T5" fmla="*/ 0 h 144"/>
                  <a:gd name="T6" fmla="*/ 292 w 443"/>
                  <a:gd name="T7" fmla="*/ 17 h 144"/>
                  <a:gd name="T8" fmla="*/ 443 w 443"/>
                  <a:gd name="T9" fmla="*/ 117 h 144"/>
                  <a:gd name="T10" fmla="*/ 0 60000 65536"/>
                  <a:gd name="T11" fmla="*/ 0 60000 65536"/>
                  <a:gd name="T12" fmla="*/ 0 60000 65536"/>
                  <a:gd name="T13" fmla="*/ 0 60000 65536"/>
                  <a:gd name="T14" fmla="*/ 0 60000 65536"/>
                  <a:gd name="T15" fmla="*/ 0 w 443"/>
                  <a:gd name="T16" fmla="*/ 0 h 144"/>
                  <a:gd name="T17" fmla="*/ 443 w 443"/>
                  <a:gd name="T18" fmla="*/ 144 h 144"/>
                </a:gdLst>
                <a:ahLst/>
                <a:cxnLst>
                  <a:cxn ang="T10">
                    <a:pos x="T0" y="T1"/>
                  </a:cxn>
                  <a:cxn ang="T11">
                    <a:pos x="T2" y="T3"/>
                  </a:cxn>
                  <a:cxn ang="T12">
                    <a:pos x="T4" y="T5"/>
                  </a:cxn>
                  <a:cxn ang="T13">
                    <a:pos x="T6" y="T7"/>
                  </a:cxn>
                  <a:cxn ang="T14">
                    <a:pos x="T8" y="T9"/>
                  </a:cxn>
                </a:cxnLst>
                <a:rect l="T15" t="T16" r="T17" b="T18"/>
                <a:pathLst>
                  <a:path w="443" h="144">
                    <a:moveTo>
                      <a:pt x="0" y="8"/>
                    </a:moveTo>
                    <a:cubicBezTo>
                      <a:pt x="20" y="42"/>
                      <a:pt x="25" y="90"/>
                      <a:pt x="59" y="109"/>
                    </a:cubicBezTo>
                    <a:cubicBezTo>
                      <a:pt x="120" y="144"/>
                      <a:pt x="153" y="26"/>
                      <a:pt x="192" y="0"/>
                    </a:cubicBezTo>
                    <a:cubicBezTo>
                      <a:pt x="225" y="6"/>
                      <a:pt x="260" y="5"/>
                      <a:pt x="292" y="17"/>
                    </a:cubicBezTo>
                    <a:cubicBezTo>
                      <a:pt x="341" y="35"/>
                      <a:pt x="365" y="117"/>
                      <a:pt x="443" y="117"/>
                    </a:cubicBezTo>
                  </a:path>
                </a:pathLst>
              </a:custGeom>
              <a:noFill/>
              <a:ln w="38100" cmpd="sng">
                <a:solidFill>
                  <a:srgbClr val="0033CC"/>
                </a:solidFill>
                <a:round/>
                <a:headEnd/>
                <a:tailEnd/>
              </a:ln>
            </p:spPr>
            <p:txBody>
              <a:bodyPr/>
              <a:lstStyle/>
              <a:p>
                <a:endParaRPr lang="en-US"/>
              </a:p>
            </p:txBody>
          </p:sp>
          <p:sp>
            <p:nvSpPr>
              <p:cNvPr id="888878" name="Freeform 24"/>
              <p:cNvSpPr>
                <a:spLocks/>
              </p:cNvSpPr>
              <p:nvPr/>
            </p:nvSpPr>
            <p:spPr bwMode="auto">
              <a:xfrm>
                <a:off x="1536" y="2712"/>
                <a:ext cx="443" cy="144"/>
              </a:xfrm>
              <a:custGeom>
                <a:avLst/>
                <a:gdLst>
                  <a:gd name="T0" fmla="*/ 0 w 443"/>
                  <a:gd name="T1" fmla="*/ 8 h 144"/>
                  <a:gd name="T2" fmla="*/ 59 w 443"/>
                  <a:gd name="T3" fmla="*/ 109 h 144"/>
                  <a:gd name="T4" fmla="*/ 192 w 443"/>
                  <a:gd name="T5" fmla="*/ 0 h 144"/>
                  <a:gd name="T6" fmla="*/ 292 w 443"/>
                  <a:gd name="T7" fmla="*/ 17 h 144"/>
                  <a:gd name="T8" fmla="*/ 443 w 443"/>
                  <a:gd name="T9" fmla="*/ 117 h 144"/>
                  <a:gd name="T10" fmla="*/ 0 60000 65536"/>
                  <a:gd name="T11" fmla="*/ 0 60000 65536"/>
                  <a:gd name="T12" fmla="*/ 0 60000 65536"/>
                  <a:gd name="T13" fmla="*/ 0 60000 65536"/>
                  <a:gd name="T14" fmla="*/ 0 60000 65536"/>
                  <a:gd name="T15" fmla="*/ 0 w 443"/>
                  <a:gd name="T16" fmla="*/ 0 h 144"/>
                  <a:gd name="T17" fmla="*/ 443 w 443"/>
                  <a:gd name="T18" fmla="*/ 144 h 144"/>
                </a:gdLst>
                <a:ahLst/>
                <a:cxnLst>
                  <a:cxn ang="T10">
                    <a:pos x="T0" y="T1"/>
                  </a:cxn>
                  <a:cxn ang="T11">
                    <a:pos x="T2" y="T3"/>
                  </a:cxn>
                  <a:cxn ang="T12">
                    <a:pos x="T4" y="T5"/>
                  </a:cxn>
                  <a:cxn ang="T13">
                    <a:pos x="T6" y="T7"/>
                  </a:cxn>
                  <a:cxn ang="T14">
                    <a:pos x="T8" y="T9"/>
                  </a:cxn>
                </a:cxnLst>
                <a:rect l="T15" t="T16" r="T17" b="T18"/>
                <a:pathLst>
                  <a:path w="443" h="144">
                    <a:moveTo>
                      <a:pt x="0" y="8"/>
                    </a:moveTo>
                    <a:cubicBezTo>
                      <a:pt x="20" y="42"/>
                      <a:pt x="25" y="90"/>
                      <a:pt x="59" y="109"/>
                    </a:cubicBezTo>
                    <a:cubicBezTo>
                      <a:pt x="120" y="144"/>
                      <a:pt x="153" y="26"/>
                      <a:pt x="192" y="0"/>
                    </a:cubicBezTo>
                    <a:cubicBezTo>
                      <a:pt x="225" y="6"/>
                      <a:pt x="260" y="5"/>
                      <a:pt x="292" y="17"/>
                    </a:cubicBezTo>
                    <a:cubicBezTo>
                      <a:pt x="341" y="35"/>
                      <a:pt x="365" y="117"/>
                      <a:pt x="443" y="117"/>
                    </a:cubicBezTo>
                  </a:path>
                </a:pathLst>
              </a:custGeom>
              <a:noFill/>
              <a:ln w="38100" cap="flat" cmpd="sng">
                <a:solidFill>
                  <a:srgbClr val="FF0000"/>
                </a:solidFill>
                <a:prstDash val="sysDot"/>
                <a:round/>
                <a:headEnd/>
                <a:tailEnd/>
              </a:ln>
            </p:spPr>
            <p:txBody>
              <a:bodyPr/>
              <a:lstStyle/>
              <a:p>
                <a:endParaRPr lang="en-US"/>
              </a:p>
            </p:txBody>
          </p:sp>
        </p:grpSp>
      </p:grpSp>
      <p:grpSp>
        <p:nvGrpSpPr>
          <p:cNvPr id="888845" name="Group 5"/>
          <p:cNvGrpSpPr>
            <a:grpSpLocks/>
          </p:cNvGrpSpPr>
          <p:nvPr/>
        </p:nvGrpSpPr>
        <p:grpSpPr bwMode="auto">
          <a:xfrm>
            <a:off x="4259263" y="1168400"/>
            <a:ext cx="293687" cy="736600"/>
            <a:chOff x="1000" y="827"/>
            <a:chExt cx="240" cy="482"/>
          </a:xfrm>
        </p:grpSpPr>
        <p:sp>
          <p:nvSpPr>
            <p:cNvPr id="888865" name="Oval 6"/>
            <p:cNvSpPr>
              <a:spLocks noChangeArrowheads="1"/>
            </p:cNvSpPr>
            <p:nvPr/>
          </p:nvSpPr>
          <p:spPr bwMode="auto">
            <a:xfrm>
              <a:off x="1065" y="1200"/>
              <a:ext cx="110" cy="109"/>
            </a:xfrm>
            <a:prstGeom prst="ellipse">
              <a:avLst/>
            </a:prstGeom>
            <a:solidFill>
              <a:srgbClr val="FFCC99"/>
            </a:solidFill>
            <a:ln w="25400">
              <a:solidFill>
                <a:srgbClr val="003399"/>
              </a:solidFill>
              <a:round/>
              <a:headEnd/>
              <a:tailEnd/>
            </a:ln>
          </p:spPr>
          <p:txBody>
            <a:bodyPr wrap="none" anchor="ctr"/>
            <a:lstStyle/>
            <a:p>
              <a:pPr>
                <a:spcBef>
                  <a:spcPct val="50000"/>
                </a:spcBef>
              </a:pPr>
              <a:endParaRPr lang="en-US" sz="2800">
                <a:latin typeface="Rockwell" pitchFamily="18" charset="0"/>
              </a:endParaRPr>
            </a:p>
          </p:txBody>
        </p:sp>
        <p:sp>
          <p:nvSpPr>
            <p:cNvPr id="888866" name="Line 7"/>
            <p:cNvSpPr>
              <a:spLocks noChangeShapeType="1"/>
            </p:cNvSpPr>
            <p:nvPr/>
          </p:nvSpPr>
          <p:spPr bwMode="auto">
            <a:xfrm>
              <a:off x="1000" y="1028"/>
              <a:ext cx="59" cy="243"/>
            </a:xfrm>
            <a:prstGeom prst="line">
              <a:avLst/>
            </a:prstGeom>
            <a:noFill/>
            <a:ln w="25400">
              <a:solidFill>
                <a:srgbClr val="003399"/>
              </a:solidFill>
              <a:round/>
              <a:headEnd type="none" w="sm" len="sm"/>
              <a:tailEnd type="none" w="sm" len="sm"/>
            </a:ln>
          </p:spPr>
          <p:txBody>
            <a:bodyPr wrap="none" anchor="ctr"/>
            <a:lstStyle/>
            <a:p>
              <a:endParaRPr lang="en-US"/>
            </a:p>
          </p:txBody>
        </p:sp>
        <p:sp>
          <p:nvSpPr>
            <p:cNvPr id="888867" name="Line 8"/>
            <p:cNvSpPr>
              <a:spLocks noChangeShapeType="1"/>
            </p:cNvSpPr>
            <p:nvPr/>
          </p:nvSpPr>
          <p:spPr bwMode="auto">
            <a:xfrm flipH="1">
              <a:off x="1180" y="1028"/>
              <a:ext cx="59" cy="243"/>
            </a:xfrm>
            <a:prstGeom prst="line">
              <a:avLst/>
            </a:prstGeom>
            <a:noFill/>
            <a:ln w="25400">
              <a:solidFill>
                <a:srgbClr val="003399"/>
              </a:solidFill>
              <a:round/>
              <a:headEnd type="none" w="sm" len="sm"/>
              <a:tailEnd type="none" w="sm" len="sm"/>
            </a:ln>
          </p:spPr>
          <p:txBody>
            <a:bodyPr wrap="none" anchor="ctr"/>
            <a:lstStyle/>
            <a:p>
              <a:endParaRPr lang="en-US"/>
            </a:p>
          </p:txBody>
        </p:sp>
        <p:sp>
          <p:nvSpPr>
            <p:cNvPr id="888868" name="Line 9"/>
            <p:cNvSpPr>
              <a:spLocks noChangeShapeType="1"/>
            </p:cNvSpPr>
            <p:nvPr/>
          </p:nvSpPr>
          <p:spPr bwMode="auto">
            <a:xfrm>
              <a:off x="1002" y="837"/>
              <a:ext cx="0" cy="192"/>
            </a:xfrm>
            <a:prstGeom prst="line">
              <a:avLst/>
            </a:prstGeom>
            <a:noFill/>
            <a:ln w="25400">
              <a:solidFill>
                <a:srgbClr val="003399"/>
              </a:solidFill>
              <a:round/>
              <a:headEnd type="none" w="sm" len="sm"/>
              <a:tailEnd type="none" w="sm" len="sm"/>
            </a:ln>
          </p:spPr>
          <p:txBody>
            <a:bodyPr wrap="none" anchor="ctr"/>
            <a:lstStyle/>
            <a:p>
              <a:endParaRPr lang="en-US"/>
            </a:p>
          </p:txBody>
        </p:sp>
        <p:sp>
          <p:nvSpPr>
            <p:cNvPr id="888869" name="Line 10"/>
            <p:cNvSpPr>
              <a:spLocks noChangeShapeType="1"/>
            </p:cNvSpPr>
            <p:nvPr/>
          </p:nvSpPr>
          <p:spPr bwMode="auto">
            <a:xfrm>
              <a:off x="1240" y="837"/>
              <a:ext cx="0" cy="192"/>
            </a:xfrm>
            <a:prstGeom prst="line">
              <a:avLst/>
            </a:prstGeom>
            <a:noFill/>
            <a:ln w="25400">
              <a:solidFill>
                <a:srgbClr val="003399"/>
              </a:solidFill>
              <a:round/>
              <a:headEnd type="none" w="sm" len="sm"/>
              <a:tailEnd type="none" w="sm" len="sm"/>
            </a:ln>
          </p:spPr>
          <p:txBody>
            <a:bodyPr wrap="none" anchor="ctr"/>
            <a:lstStyle/>
            <a:p>
              <a:endParaRPr lang="en-US"/>
            </a:p>
          </p:txBody>
        </p:sp>
        <p:sp>
          <p:nvSpPr>
            <p:cNvPr id="888870" name="Oval 11"/>
            <p:cNvSpPr>
              <a:spLocks noChangeArrowheads="1"/>
            </p:cNvSpPr>
            <p:nvPr/>
          </p:nvSpPr>
          <p:spPr bwMode="auto">
            <a:xfrm>
              <a:off x="1007" y="827"/>
              <a:ext cx="226" cy="47"/>
            </a:xfrm>
            <a:prstGeom prst="ellipse">
              <a:avLst/>
            </a:prstGeom>
            <a:noFill/>
            <a:ln w="25400">
              <a:solidFill>
                <a:srgbClr val="003399"/>
              </a:solidFill>
              <a:round/>
              <a:headEnd/>
              <a:tailEnd/>
            </a:ln>
          </p:spPr>
          <p:txBody>
            <a:bodyPr wrap="none" anchor="ctr"/>
            <a:lstStyle/>
            <a:p>
              <a:pPr>
                <a:spcBef>
                  <a:spcPct val="50000"/>
                </a:spcBef>
              </a:pPr>
              <a:endParaRPr lang="en-US" sz="2800">
                <a:latin typeface="Rockwell" pitchFamily="18" charset="0"/>
              </a:endParaRPr>
            </a:p>
          </p:txBody>
        </p:sp>
        <p:sp>
          <p:nvSpPr>
            <p:cNvPr id="888871" name="AutoShape 12"/>
            <p:cNvSpPr>
              <a:spLocks noChangeArrowheads="1"/>
            </p:cNvSpPr>
            <p:nvPr/>
          </p:nvSpPr>
          <p:spPr bwMode="auto">
            <a:xfrm rot="10800000" flipH="1" flipV="1">
              <a:off x="1029" y="1064"/>
              <a:ext cx="186" cy="20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29 w 21600"/>
                <a:gd name="T13" fmla="*/ 4531 h 21600"/>
                <a:gd name="T14" fmla="*/ 17071 w 21600"/>
                <a:gd name="T15" fmla="*/ 1706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FFCC99"/>
            </a:solidFill>
            <a:ln w="25400">
              <a:solidFill>
                <a:srgbClr val="FFFFFF"/>
              </a:solidFill>
              <a:miter lim="800000"/>
              <a:headEnd/>
              <a:tailEnd/>
            </a:ln>
          </p:spPr>
          <p:txBody>
            <a:bodyPr wrap="none" anchor="ctr"/>
            <a:lstStyle/>
            <a:p>
              <a:endParaRPr lang="en-US"/>
            </a:p>
          </p:txBody>
        </p:sp>
        <p:sp>
          <p:nvSpPr>
            <p:cNvPr id="888872" name="Oval 13"/>
            <p:cNvSpPr>
              <a:spLocks noChangeArrowheads="1"/>
            </p:cNvSpPr>
            <p:nvPr/>
          </p:nvSpPr>
          <p:spPr bwMode="auto">
            <a:xfrm>
              <a:off x="1029" y="1048"/>
              <a:ext cx="187" cy="25"/>
            </a:xfrm>
            <a:prstGeom prst="ellipse">
              <a:avLst/>
            </a:prstGeom>
            <a:solidFill>
              <a:srgbClr val="FFCC99"/>
            </a:solidFill>
            <a:ln w="12700">
              <a:solidFill>
                <a:srgbClr val="003399"/>
              </a:solidFill>
              <a:round/>
              <a:headEnd/>
              <a:tailEnd/>
            </a:ln>
          </p:spPr>
          <p:txBody>
            <a:bodyPr wrap="none" anchor="ctr"/>
            <a:lstStyle/>
            <a:p>
              <a:pPr>
                <a:spcBef>
                  <a:spcPct val="50000"/>
                </a:spcBef>
              </a:pPr>
              <a:endParaRPr lang="en-US" sz="2800">
                <a:latin typeface="Rockwell" pitchFamily="18" charset="0"/>
              </a:endParaRPr>
            </a:p>
          </p:txBody>
        </p:sp>
        <p:sp>
          <p:nvSpPr>
            <p:cNvPr id="888873" name="Oval 14"/>
            <p:cNvSpPr>
              <a:spLocks noChangeArrowheads="1"/>
            </p:cNvSpPr>
            <p:nvPr/>
          </p:nvSpPr>
          <p:spPr bwMode="auto">
            <a:xfrm>
              <a:off x="1085" y="1224"/>
              <a:ext cx="76" cy="70"/>
            </a:xfrm>
            <a:prstGeom prst="ellipse">
              <a:avLst/>
            </a:prstGeom>
            <a:solidFill>
              <a:srgbClr val="FFCC99"/>
            </a:solidFill>
            <a:ln w="12700">
              <a:solidFill>
                <a:srgbClr val="FFCC99"/>
              </a:solidFill>
              <a:round/>
              <a:headEnd/>
              <a:tailEnd/>
            </a:ln>
          </p:spPr>
          <p:txBody>
            <a:bodyPr wrap="none" anchor="ctr"/>
            <a:lstStyle/>
            <a:p>
              <a:pPr>
                <a:spcBef>
                  <a:spcPct val="50000"/>
                </a:spcBef>
              </a:pPr>
              <a:endParaRPr lang="en-US" sz="2800">
                <a:latin typeface="Rockwell" pitchFamily="18" charset="0"/>
              </a:endParaRPr>
            </a:p>
          </p:txBody>
        </p:sp>
      </p:grpSp>
      <p:sp>
        <p:nvSpPr>
          <p:cNvPr id="888846" name="Text Box 37"/>
          <p:cNvSpPr txBox="1">
            <a:spLocks noChangeArrowheads="1"/>
          </p:cNvSpPr>
          <p:nvPr/>
        </p:nvSpPr>
        <p:spPr bwMode="auto">
          <a:xfrm>
            <a:off x="1428750" y="1309688"/>
            <a:ext cx="304800" cy="366712"/>
          </a:xfrm>
          <a:prstGeom prst="rect">
            <a:avLst/>
          </a:prstGeom>
          <a:noFill/>
          <a:ln w="9525">
            <a:noFill/>
            <a:miter lim="800000"/>
            <a:headEnd/>
            <a:tailEnd/>
          </a:ln>
        </p:spPr>
        <p:txBody>
          <a:bodyPr>
            <a:spAutoFit/>
          </a:bodyPr>
          <a:lstStyle/>
          <a:p>
            <a:pPr>
              <a:spcBef>
                <a:spcPct val="50000"/>
              </a:spcBef>
            </a:pPr>
            <a:r>
              <a:rPr lang="en-US">
                <a:latin typeface="Rockwell" pitchFamily="18" charset="0"/>
              </a:rPr>
              <a:t>+</a:t>
            </a:r>
          </a:p>
        </p:txBody>
      </p:sp>
      <p:sp>
        <p:nvSpPr>
          <p:cNvPr id="888847" name="Line 38"/>
          <p:cNvSpPr>
            <a:spLocks noChangeShapeType="1"/>
          </p:cNvSpPr>
          <p:nvPr/>
        </p:nvSpPr>
        <p:spPr bwMode="auto">
          <a:xfrm>
            <a:off x="2952750" y="1524000"/>
            <a:ext cx="990600" cy="0"/>
          </a:xfrm>
          <a:prstGeom prst="line">
            <a:avLst/>
          </a:prstGeom>
          <a:noFill/>
          <a:ln w="9525">
            <a:solidFill>
              <a:schemeClr val="tx1"/>
            </a:solidFill>
            <a:round/>
            <a:headEnd/>
            <a:tailEnd type="triangle" w="med" len="med"/>
          </a:ln>
        </p:spPr>
        <p:txBody>
          <a:bodyPr/>
          <a:lstStyle/>
          <a:p>
            <a:endParaRPr lang="en-US"/>
          </a:p>
        </p:txBody>
      </p:sp>
      <p:sp>
        <p:nvSpPr>
          <p:cNvPr id="74" name="Bent Arrow 73"/>
          <p:cNvSpPr/>
          <p:nvPr/>
        </p:nvSpPr>
        <p:spPr bwMode="auto">
          <a:xfrm rot="10800000">
            <a:off x="6400800" y="2667000"/>
            <a:ext cx="1219200" cy="457200"/>
          </a:xfrm>
          <a:prstGeom prst="bentArrow">
            <a:avLst>
              <a:gd name="adj1" fmla="val 25000"/>
              <a:gd name="adj2" fmla="val 25000"/>
              <a:gd name="adj3" fmla="val 25000"/>
              <a:gd name="adj4" fmla="val 43750"/>
            </a:avLst>
          </a:prstGeom>
          <a:solidFill>
            <a:srgbClr val="006699"/>
          </a:solidFill>
          <a:ln w="9525" cap="flat" cmpd="sng" algn="ctr">
            <a:solidFill>
              <a:schemeClr val="tx1"/>
            </a:solidFill>
            <a:prstDash val="solid"/>
            <a:round/>
            <a:headEnd type="none" w="med" len="med"/>
            <a:tailEnd type="none" w="med" len="med"/>
          </a:ln>
          <a:effectLst/>
        </p:spPr>
        <p:txBody>
          <a:bodyPr/>
          <a:lstStyle/>
          <a:p>
            <a:pPr>
              <a:spcBef>
                <a:spcPct val="50000"/>
              </a:spcBef>
              <a:defRPr/>
            </a:pPr>
            <a:endParaRPr lang="en-US">
              <a:ea typeface="+mn-ea"/>
              <a:cs typeface="+mn-cs"/>
            </a:endParaRPr>
          </a:p>
        </p:txBody>
      </p:sp>
      <p:sp>
        <p:nvSpPr>
          <p:cNvPr id="888849" name="Left Arrow 74"/>
          <p:cNvSpPr>
            <a:spLocks noChangeArrowheads="1"/>
          </p:cNvSpPr>
          <p:nvPr/>
        </p:nvSpPr>
        <p:spPr bwMode="auto">
          <a:xfrm>
            <a:off x="3200400" y="3200400"/>
            <a:ext cx="762000" cy="228600"/>
          </a:xfrm>
          <a:prstGeom prst="leftArrow">
            <a:avLst>
              <a:gd name="adj1" fmla="val 50000"/>
              <a:gd name="adj2" fmla="val 50000"/>
            </a:avLst>
          </a:prstGeom>
          <a:solidFill>
            <a:srgbClr val="006699"/>
          </a:solidFill>
          <a:ln w="9525" algn="ctr">
            <a:solidFill>
              <a:schemeClr val="tx1"/>
            </a:solidFill>
            <a:round/>
            <a:headEnd/>
            <a:tailEnd/>
          </a:ln>
        </p:spPr>
        <p:txBody>
          <a:bodyPr/>
          <a:lstStyle/>
          <a:p>
            <a:pPr>
              <a:spcBef>
                <a:spcPct val="50000"/>
              </a:spcBef>
            </a:pPr>
            <a:endParaRPr lang="en-US"/>
          </a:p>
        </p:txBody>
      </p:sp>
      <p:sp>
        <p:nvSpPr>
          <p:cNvPr id="888850" name="Rectangle 75"/>
          <p:cNvSpPr>
            <a:spLocks noChangeArrowheads="1"/>
          </p:cNvSpPr>
          <p:nvPr/>
        </p:nvSpPr>
        <p:spPr bwMode="auto">
          <a:xfrm>
            <a:off x="3124200" y="2246313"/>
            <a:ext cx="990600" cy="954087"/>
          </a:xfrm>
          <a:prstGeom prst="rect">
            <a:avLst/>
          </a:prstGeom>
          <a:noFill/>
          <a:ln w="9525">
            <a:solidFill>
              <a:srgbClr val="006699"/>
            </a:solidFill>
            <a:prstDash val="dash"/>
            <a:miter lim="800000"/>
            <a:headEnd/>
            <a:tailEnd/>
          </a:ln>
        </p:spPr>
        <p:txBody>
          <a:bodyPr>
            <a:spAutoFit/>
          </a:bodyPr>
          <a:lstStyle/>
          <a:p>
            <a:pPr algn="ctr"/>
            <a:r>
              <a:rPr lang="en-US" sz="1400"/>
              <a:t>Selection of </a:t>
            </a:r>
            <a:br>
              <a:rPr lang="en-US" sz="1400"/>
            </a:br>
            <a:r>
              <a:rPr lang="en-US" sz="1400"/>
              <a:t>123 target </a:t>
            </a:r>
            <a:br>
              <a:rPr lang="en-US" sz="1400"/>
            </a:br>
            <a:r>
              <a:rPr lang="en-US" sz="1400"/>
              <a:t>peptides</a:t>
            </a:r>
          </a:p>
        </p:txBody>
      </p:sp>
      <p:sp>
        <p:nvSpPr>
          <p:cNvPr id="888851" name="Rectangle 76"/>
          <p:cNvSpPr>
            <a:spLocks noChangeArrowheads="1"/>
          </p:cNvSpPr>
          <p:nvPr/>
        </p:nvSpPr>
        <p:spPr bwMode="auto">
          <a:xfrm>
            <a:off x="762000" y="3352800"/>
            <a:ext cx="1676400" cy="307975"/>
          </a:xfrm>
          <a:prstGeom prst="rect">
            <a:avLst/>
          </a:prstGeom>
          <a:noFill/>
          <a:ln w="9525">
            <a:solidFill>
              <a:srgbClr val="006699"/>
            </a:solidFill>
            <a:prstDash val="dash"/>
            <a:miter lim="800000"/>
            <a:headEnd/>
            <a:tailEnd/>
          </a:ln>
        </p:spPr>
        <p:txBody>
          <a:bodyPr>
            <a:spAutoFit/>
          </a:bodyPr>
          <a:lstStyle/>
          <a:p>
            <a:pPr algn="ctr"/>
            <a:r>
              <a:rPr lang="en-US" sz="1400"/>
              <a:t>Top 5 Product Ions </a:t>
            </a:r>
          </a:p>
        </p:txBody>
      </p:sp>
      <p:pic>
        <p:nvPicPr>
          <p:cNvPr id="888852" name="Picture 3"/>
          <p:cNvPicPr>
            <a:picLocks noChangeAspect="1" noChangeArrowheads="1"/>
          </p:cNvPicPr>
          <p:nvPr/>
        </p:nvPicPr>
        <p:blipFill>
          <a:blip r:embed="rId4" cstate="print"/>
          <a:srcRect/>
          <a:stretch>
            <a:fillRect/>
          </a:stretch>
        </p:blipFill>
        <p:spPr bwMode="auto">
          <a:xfrm>
            <a:off x="1371600" y="4267200"/>
            <a:ext cx="914400" cy="914400"/>
          </a:xfrm>
          <a:prstGeom prst="rect">
            <a:avLst/>
          </a:prstGeom>
          <a:noFill/>
          <a:ln w="9525">
            <a:noFill/>
            <a:miter lim="800000"/>
            <a:headEnd/>
            <a:tailEnd/>
          </a:ln>
        </p:spPr>
      </p:pic>
      <p:pic>
        <p:nvPicPr>
          <p:cNvPr id="888853" name="Picture 7"/>
          <p:cNvPicPr>
            <a:picLocks noChangeAspect="1" noChangeArrowheads="1"/>
          </p:cNvPicPr>
          <p:nvPr/>
        </p:nvPicPr>
        <p:blipFill>
          <a:blip r:embed="rId5" cstate="print"/>
          <a:srcRect/>
          <a:stretch>
            <a:fillRect/>
          </a:stretch>
        </p:blipFill>
        <p:spPr bwMode="auto">
          <a:xfrm>
            <a:off x="1066800" y="5257800"/>
            <a:ext cx="1489075" cy="990600"/>
          </a:xfrm>
          <a:prstGeom prst="rect">
            <a:avLst/>
          </a:prstGeom>
          <a:noFill/>
          <a:ln w="9525">
            <a:noFill/>
            <a:miter lim="800000"/>
            <a:headEnd/>
            <a:tailEnd/>
          </a:ln>
        </p:spPr>
      </p:pic>
      <p:pic>
        <p:nvPicPr>
          <p:cNvPr id="888854" name="Picture 2"/>
          <p:cNvPicPr>
            <a:picLocks noChangeAspect="1" noChangeArrowheads="1"/>
          </p:cNvPicPr>
          <p:nvPr/>
        </p:nvPicPr>
        <p:blipFill>
          <a:blip r:embed="rId6" cstate="print"/>
          <a:srcRect/>
          <a:stretch>
            <a:fillRect/>
          </a:stretch>
        </p:blipFill>
        <p:spPr bwMode="auto">
          <a:xfrm>
            <a:off x="381000" y="4495800"/>
            <a:ext cx="914400" cy="846138"/>
          </a:xfrm>
          <a:prstGeom prst="rect">
            <a:avLst/>
          </a:prstGeom>
          <a:noFill/>
          <a:ln w="9525">
            <a:noFill/>
            <a:miter lim="800000"/>
            <a:headEnd/>
            <a:tailEnd/>
          </a:ln>
        </p:spPr>
      </p:pic>
      <p:pic>
        <p:nvPicPr>
          <p:cNvPr id="888855" name="Picture 4"/>
          <p:cNvPicPr>
            <a:picLocks noChangeAspect="1" noChangeArrowheads="1"/>
          </p:cNvPicPr>
          <p:nvPr/>
        </p:nvPicPr>
        <p:blipFill>
          <a:blip r:embed="rId7" cstate="print"/>
          <a:srcRect l="11172" t="7692"/>
          <a:stretch>
            <a:fillRect/>
          </a:stretch>
        </p:blipFill>
        <p:spPr bwMode="auto">
          <a:xfrm>
            <a:off x="2362200" y="4572000"/>
            <a:ext cx="1211263" cy="914400"/>
          </a:xfrm>
          <a:prstGeom prst="rect">
            <a:avLst/>
          </a:prstGeom>
          <a:noFill/>
          <a:ln w="9525">
            <a:noFill/>
            <a:miter lim="800000"/>
            <a:headEnd/>
            <a:tailEnd/>
          </a:ln>
        </p:spPr>
      </p:pic>
      <p:sp>
        <p:nvSpPr>
          <p:cNvPr id="888856" name="TextBox 81"/>
          <p:cNvSpPr txBox="1">
            <a:spLocks noChangeArrowheads="1"/>
          </p:cNvSpPr>
          <p:nvPr/>
        </p:nvSpPr>
        <p:spPr bwMode="auto">
          <a:xfrm>
            <a:off x="533400" y="6245225"/>
            <a:ext cx="2514600" cy="307975"/>
          </a:xfrm>
          <a:prstGeom prst="rect">
            <a:avLst/>
          </a:prstGeom>
          <a:noFill/>
          <a:ln w="9525">
            <a:noFill/>
            <a:miter lim="800000"/>
            <a:headEnd/>
            <a:tailEnd/>
          </a:ln>
        </p:spPr>
        <p:txBody>
          <a:bodyPr>
            <a:spAutoFit/>
          </a:bodyPr>
          <a:lstStyle/>
          <a:p>
            <a:pPr algn="ctr">
              <a:spcBef>
                <a:spcPct val="50000"/>
              </a:spcBef>
            </a:pPr>
            <a:r>
              <a:rPr lang="en-US" sz="1400"/>
              <a:t>MRM-MS Data Acquisition</a:t>
            </a:r>
          </a:p>
        </p:txBody>
      </p:sp>
      <p:sp>
        <p:nvSpPr>
          <p:cNvPr id="888857" name="Left Arrow 83"/>
          <p:cNvSpPr>
            <a:spLocks noChangeArrowheads="1"/>
          </p:cNvSpPr>
          <p:nvPr/>
        </p:nvSpPr>
        <p:spPr bwMode="auto">
          <a:xfrm rot="-5400000">
            <a:off x="1333500" y="3924300"/>
            <a:ext cx="457200" cy="228600"/>
          </a:xfrm>
          <a:prstGeom prst="leftArrow">
            <a:avLst>
              <a:gd name="adj1" fmla="val 50000"/>
              <a:gd name="adj2" fmla="val 50000"/>
            </a:avLst>
          </a:prstGeom>
          <a:solidFill>
            <a:srgbClr val="006699"/>
          </a:solidFill>
          <a:ln w="9525" algn="ctr">
            <a:solidFill>
              <a:schemeClr val="tx1"/>
            </a:solidFill>
            <a:round/>
            <a:headEnd/>
            <a:tailEnd/>
          </a:ln>
        </p:spPr>
        <p:txBody>
          <a:bodyPr/>
          <a:lstStyle/>
          <a:p>
            <a:pPr>
              <a:spcBef>
                <a:spcPct val="50000"/>
              </a:spcBef>
            </a:pPr>
            <a:endParaRPr lang="en-US"/>
          </a:p>
        </p:txBody>
      </p:sp>
      <p:sp>
        <p:nvSpPr>
          <p:cNvPr id="888858" name="Line 38"/>
          <p:cNvSpPr>
            <a:spLocks noChangeShapeType="1"/>
          </p:cNvSpPr>
          <p:nvPr/>
        </p:nvSpPr>
        <p:spPr bwMode="auto">
          <a:xfrm>
            <a:off x="5105400" y="1524000"/>
            <a:ext cx="990600" cy="0"/>
          </a:xfrm>
          <a:prstGeom prst="line">
            <a:avLst/>
          </a:prstGeom>
          <a:noFill/>
          <a:ln w="9525">
            <a:solidFill>
              <a:schemeClr val="tx1"/>
            </a:solidFill>
            <a:round/>
            <a:headEnd/>
            <a:tailEnd type="triangle" w="med" len="med"/>
          </a:ln>
        </p:spPr>
        <p:txBody>
          <a:bodyPr/>
          <a:lstStyle/>
          <a:p>
            <a:endParaRPr lang="en-US"/>
          </a:p>
        </p:txBody>
      </p:sp>
      <p:pic>
        <p:nvPicPr>
          <p:cNvPr id="888859" name="Picture 17"/>
          <p:cNvPicPr>
            <a:picLocks noChangeAspect="1" noChangeArrowheads="1"/>
          </p:cNvPicPr>
          <p:nvPr/>
        </p:nvPicPr>
        <p:blipFill>
          <a:blip r:embed="rId2" cstate="print"/>
          <a:srcRect/>
          <a:stretch>
            <a:fillRect/>
          </a:stretch>
        </p:blipFill>
        <p:spPr bwMode="auto">
          <a:xfrm>
            <a:off x="4054475" y="4648200"/>
            <a:ext cx="898525" cy="1219200"/>
          </a:xfrm>
          <a:prstGeom prst="rect">
            <a:avLst/>
          </a:prstGeom>
          <a:noFill/>
          <a:ln w="9525">
            <a:noFill/>
            <a:miter lim="800000"/>
            <a:headEnd/>
            <a:tailEnd/>
          </a:ln>
        </p:spPr>
      </p:pic>
      <p:sp>
        <p:nvSpPr>
          <p:cNvPr id="888860" name="Left Arrow 86"/>
          <p:cNvSpPr>
            <a:spLocks noChangeArrowheads="1"/>
          </p:cNvSpPr>
          <p:nvPr/>
        </p:nvSpPr>
        <p:spPr bwMode="auto">
          <a:xfrm rot="10800000">
            <a:off x="3200400" y="5334000"/>
            <a:ext cx="457200" cy="228600"/>
          </a:xfrm>
          <a:prstGeom prst="leftArrow">
            <a:avLst>
              <a:gd name="adj1" fmla="val 50000"/>
              <a:gd name="adj2" fmla="val 50000"/>
            </a:avLst>
          </a:prstGeom>
          <a:solidFill>
            <a:srgbClr val="006699"/>
          </a:solidFill>
          <a:ln w="9525" algn="ctr">
            <a:solidFill>
              <a:schemeClr val="tx1"/>
            </a:solidFill>
            <a:round/>
            <a:headEnd/>
            <a:tailEnd/>
          </a:ln>
        </p:spPr>
        <p:txBody>
          <a:bodyPr/>
          <a:lstStyle/>
          <a:p>
            <a:pPr>
              <a:spcBef>
                <a:spcPct val="50000"/>
              </a:spcBef>
            </a:pPr>
            <a:endParaRPr lang="en-US"/>
          </a:p>
        </p:txBody>
      </p:sp>
      <p:sp>
        <p:nvSpPr>
          <p:cNvPr id="888861" name="Rectangle 87"/>
          <p:cNvSpPr>
            <a:spLocks noChangeArrowheads="1"/>
          </p:cNvSpPr>
          <p:nvPr/>
        </p:nvSpPr>
        <p:spPr bwMode="auto">
          <a:xfrm>
            <a:off x="3571875" y="5876925"/>
            <a:ext cx="2143125" cy="523875"/>
          </a:xfrm>
          <a:prstGeom prst="rect">
            <a:avLst/>
          </a:prstGeom>
          <a:noFill/>
          <a:ln w="9525">
            <a:solidFill>
              <a:srgbClr val="006699"/>
            </a:solidFill>
            <a:prstDash val="dash"/>
            <a:miter lim="800000"/>
            <a:headEnd/>
            <a:tailEnd/>
          </a:ln>
        </p:spPr>
        <p:txBody>
          <a:bodyPr>
            <a:spAutoFit/>
          </a:bodyPr>
          <a:lstStyle/>
          <a:p>
            <a:pPr marL="115888" indent="-115888">
              <a:buFont typeface="Arial" pitchFamily="34" charset="0"/>
              <a:buChar char="•"/>
            </a:pPr>
            <a:r>
              <a:rPr lang="en-US" sz="1400"/>
              <a:t>Selection of best 3 ions</a:t>
            </a:r>
          </a:p>
          <a:p>
            <a:pPr marL="115888" indent="-115888">
              <a:buFont typeface="Arial" pitchFamily="34" charset="0"/>
              <a:buChar char="•"/>
            </a:pPr>
            <a:r>
              <a:rPr lang="en-US" sz="1400"/>
              <a:t>CE Calculation</a:t>
            </a:r>
          </a:p>
        </p:txBody>
      </p:sp>
      <p:sp>
        <p:nvSpPr>
          <p:cNvPr id="888862" name="Rectangle 89"/>
          <p:cNvSpPr>
            <a:spLocks noChangeArrowheads="1"/>
          </p:cNvSpPr>
          <p:nvPr/>
        </p:nvSpPr>
        <p:spPr bwMode="auto">
          <a:xfrm>
            <a:off x="5943600" y="5020270"/>
            <a:ext cx="2971800" cy="923330"/>
          </a:xfrm>
          <a:prstGeom prst="rect">
            <a:avLst/>
          </a:prstGeom>
          <a:noFill/>
          <a:ln w="28575">
            <a:solidFill>
              <a:srgbClr val="006699"/>
            </a:solidFill>
            <a:prstDash val="sysDot"/>
            <a:miter lim="800000"/>
            <a:headEnd/>
            <a:tailEnd/>
          </a:ln>
        </p:spPr>
        <p:txBody>
          <a:bodyPr wrap="square">
            <a:spAutoFit/>
          </a:bodyPr>
          <a:lstStyle/>
          <a:p>
            <a:pPr algn="ctr"/>
            <a:r>
              <a:rPr lang="en-US" sz="1800" b="1" dirty="0">
                <a:solidFill>
                  <a:srgbClr val="C00000"/>
                </a:solidFill>
              </a:rPr>
              <a:t>Final Transition List</a:t>
            </a:r>
          </a:p>
          <a:p>
            <a:pPr algn="ctr"/>
            <a:r>
              <a:rPr lang="en-US" sz="1800" b="1" dirty="0">
                <a:solidFill>
                  <a:srgbClr val="C00000"/>
                </a:solidFill>
              </a:rPr>
              <a:t>L/H: </a:t>
            </a:r>
            <a:r>
              <a:rPr lang="en-US" sz="1800" b="1" dirty="0" smtClean="0">
                <a:solidFill>
                  <a:srgbClr val="C00000"/>
                </a:solidFill>
              </a:rPr>
              <a:t>750 </a:t>
            </a:r>
            <a:r>
              <a:rPr lang="en-US" sz="1800" b="1" dirty="0">
                <a:solidFill>
                  <a:srgbClr val="C00000"/>
                </a:solidFill>
              </a:rPr>
              <a:t>Transitions</a:t>
            </a:r>
          </a:p>
          <a:p>
            <a:pPr algn="ctr"/>
            <a:r>
              <a:rPr lang="en-US" sz="1800" b="1" dirty="0">
                <a:solidFill>
                  <a:srgbClr val="C00000"/>
                </a:solidFill>
              </a:rPr>
              <a:t>L/H/15N: </a:t>
            </a:r>
            <a:r>
              <a:rPr lang="en-US" sz="1800" b="1" dirty="0" smtClean="0">
                <a:solidFill>
                  <a:srgbClr val="C00000"/>
                </a:solidFill>
              </a:rPr>
              <a:t>1095 Transitions</a:t>
            </a:r>
            <a:endParaRPr lang="en-US" sz="1800" b="1" dirty="0">
              <a:solidFill>
                <a:srgbClr val="C00000"/>
              </a:solidFill>
            </a:endParaRPr>
          </a:p>
        </p:txBody>
      </p:sp>
      <p:sp>
        <p:nvSpPr>
          <p:cNvPr id="888863" name="TextBox 90"/>
          <p:cNvSpPr txBox="1">
            <a:spLocks noChangeArrowheads="1"/>
          </p:cNvSpPr>
          <p:nvPr/>
        </p:nvSpPr>
        <p:spPr bwMode="auto">
          <a:xfrm>
            <a:off x="4876800" y="6334780"/>
            <a:ext cx="4267200" cy="523220"/>
          </a:xfrm>
          <a:prstGeom prst="rect">
            <a:avLst/>
          </a:prstGeom>
          <a:noFill/>
          <a:ln w="9525">
            <a:noFill/>
            <a:miter lim="800000"/>
            <a:headEnd/>
            <a:tailEnd/>
          </a:ln>
        </p:spPr>
        <p:txBody>
          <a:bodyPr wrap="square">
            <a:spAutoFit/>
          </a:bodyPr>
          <a:lstStyle/>
          <a:p>
            <a:pPr algn="r">
              <a:spcBef>
                <a:spcPct val="50000"/>
              </a:spcBef>
            </a:pPr>
            <a:r>
              <a:rPr lang="en-US" sz="1400" i="1" dirty="0"/>
              <a:t> </a:t>
            </a:r>
            <a:r>
              <a:rPr lang="en-US" sz="1400" i="1" dirty="0" smtClean="0"/>
              <a:t/>
            </a:r>
            <a:br>
              <a:rPr lang="en-US" sz="1400" i="1" dirty="0" smtClean="0"/>
            </a:br>
            <a:r>
              <a:rPr lang="en-US" sz="1400" i="1" dirty="0" smtClean="0"/>
              <a:t>CE publication: B</a:t>
            </a:r>
            <a:r>
              <a:rPr lang="en-US" sz="1400" i="1" dirty="0"/>
              <a:t>. MacLean et al, 2010, Anal </a:t>
            </a:r>
            <a:r>
              <a:rPr lang="en-US" sz="1400" i="1" dirty="0" err="1"/>
              <a:t>Chem</a:t>
            </a:r>
            <a:endParaRPr lang="en-US" sz="1400" i="1" dirty="0"/>
          </a:p>
        </p:txBody>
      </p:sp>
      <p:sp>
        <p:nvSpPr>
          <p:cNvPr id="888864" name="Left Arrow 91"/>
          <p:cNvSpPr>
            <a:spLocks noChangeArrowheads="1"/>
          </p:cNvSpPr>
          <p:nvPr/>
        </p:nvSpPr>
        <p:spPr bwMode="auto">
          <a:xfrm rot="10800000">
            <a:off x="5334000" y="5334000"/>
            <a:ext cx="457200" cy="228600"/>
          </a:xfrm>
          <a:prstGeom prst="leftArrow">
            <a:avLst>
              <a:gd name="adj1" fmla="val 50000"/>
              <a:gd name="adj2" fmla="val 50000"/>
            </a:avLst>
          </a:prstGeom>
          <a:solidFill>
            <a:srgbClr val="006699"/>
          </a:solidFill>
          <a:ln w="9525" algn="ctr">
            <a:solidFill>
              <a:schemeClr val="tx1"/>
            </a:solidFill>
            <a:round/>
            <a:headEnd/>
            <a:tailEnd/>
          </a:ln>
        </p:spPr>
        <p:txBody>
          <a:bodyPr/>
          <a:lstStyle/>
          <a:p>
            <a:pPr>
              <a:spcBef>
                <a:spcPct val="50000"/>
              </a:spcBef>
            </a:pPr>
            <a:endParaRPr lang="en-US"/>
          </a:p>
        </p:txBody>
      </p:sp>
      <p:pic>
        <p:nvPicPr>
          <p:cNvPr id="888889" name="Picture 17"/>
          <p:cNvPicPr>
            <a:picLocks noChangeAspect="1" noChangeArrowheads="1"/>
          </p:cNvPicPr>
          <p:nvPr/>
        </p:nvPicPr>
        <p:blipFill>
          <a:blip r:embed="rId2" cstate="print"/>
          <a:srcRect/>
          <a:stretch>
            <a:fillRect/>
          </a:stretch>
        </p:blipFill>
        <p:spPr bwMode="auto">
          <a:xfrm>
            <a:off x="4892675" y="2133600"/>
            <a:ext cx="898525" cy="1219200"/>
          </a:xfrm>
          <a:prstGeom prst="rect">
            <a:avLst/>
          </a:prstGeom>
          <a:noFill/>
          <a:ln w="9525">
            <a:noFill/>
            <a:miter lim="800000"/>
            <a:headEnd/>
            <a:tailEnd/>
          </a:ln>
        </p:spPr>
      </p:pic>
      <p:sp>
        <p:nvSpPr>
          <p:cNvPr id="888890" name="Rectangle 75"/>
          <p:cNvSpPr>
            <a:spLocks noChangeArrowheads="1"/>
          </p:cNvSpPr>
          <p:nvPr/>
        </p:nvSpPr>
        <p:spPr bwMode="auto">
          <a:xfrm>
            <a:off x="7620000" y="2779713"/>
            <a:ext cx="1219200" cy="952500"/>
          </a:xfrm>
          <a:prstGeom prst="rect">
            <a:avLst/>
          </a:prstGeom>
          <a:noFill/>
          <a:ln w="9525">
            <a:solidFill>
              <a:srgbClr val="006699"/>
            </a:solidFill>
            <a:prstDash val="dash"/>
            <a:miter lim="800000"/>
            <a:headEnd/>
            <a:tailEnd/>
          </a:ln>
        </p:spPr>
        <p:txBody>
          <a:bodyPr>
            <a:spAutoFit/>
          </a:bodyPr>
          <a:lstStyle/>
          <a:p>
            <a:pPr algn="ctr"/>
            <a:r>
              <a:rPr lang="en-US" sz="1400"/>
              <a:t>DDA </a:t>
            </a:r>
            <a:br>
              <a:rPr lang="en-US" sz="1400"/>
            </a:br>
            <a:r>
              <a:rPr lang="en-US" sz="1400"/>
              <a:t>LC-MS/MS, Database search</a:t>
            </a:r>
          </a:p>
        </p:txBody>
      </p:sp>
      <p:sp>
        <p:nvSpPr>
          <p:cNvPr id="55" name="Rectangle 76"/>
          <p:cNvSpPr>
            <a:spLocks noChangeArrowheads="1"/>
          </p:cNvSpPr>
          <p:nvPr/>
        </p:nvSpPr>
        <p:spPr bwMode="auto">
          <a:xfrm>
            <a:off x="4495800" y="3352800"/>
            <a:ext cx="1676400" cy="307975"/>
          </a:xfrm>
          <a:prstGeom prst="rect">
            <a:avLst/>
          </a:prstGeom>
          <a:noFill/>
          <a:ln w="9525">
            <a:solidFill>
              <a:srgbClr val="006699"/>
            </a:solidFill>
            <a:prstDash val="dash"/>
            <a:miter lim="800000"/>
            <a:headEnd/>
            <a:tailEnd/>
          </a:ln>
        </p:spPr>
        <p:txBody>
          <a:bodyPr>
            <a:spAutoFit/>
          </a:bodyPr>
          <a:lstStyle/>
          <a:p>
            <a:pPr algn="ctr"/>
            <a:r>
              <a:rPr lang="en-US" sz="1400" smtClean="0"/>
              <a:t>Spectral Library</a:t>
            </a:r>
            <a:endParaRPr lang="en-US" sz="1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Spectral Libraries Focus Peptide and Transition Selection</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756" y="1084500"/>
            <a:ext cx="7524750" cy="554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1804796"/>
      </p:ext>
    </p:extLst>
  </p:cSld>
  <p:clrMapOvr>
    <a:masterClrMapping/>
  </p:clrMapOvr>
  <p:timing>
    <p:tnLst>
      <p:par>
        <p:cTn id="1" dur="indefinite" restart="never" nodeType="tmRoot"/>
      </p:par>
    </p:tnLst>
  </p:timing>
</p:sld>
</file>

<file path=ppt/theme/theme1.xml><?xml version="1.0" encoding="utf-8"?>
<a:theme xmlns:a="http://schemas.openxmlformats.org/drawingml/2006/main" name="10_Default Design">
  <a:themeElements>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2_Default Design">
  <a:themeElements>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2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4_Default Design">
  <a:themeElements>
    <a:clrScheme name="1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4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5_Default Design">
  <a:themeElements>
    <a:clrScheme name="1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6_Default Design">
  <a:themeElements>
    <a:clrScheme name="1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6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7_Default Design">
  <a:themeElements>
    <a:clrScheme name="1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8_Default Design">
  <a:themeElements>
    <a:clrScheme name="1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8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8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8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8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8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8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8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8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8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8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8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8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1_Default Design">
  <a:themeElements>
    <a:clrScheme name="1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1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3_Default Design">
  <a:themeElements>
    <a:clrScheme name="1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3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9_Default Design">
  <a:themeElements>
    <a:clrScheme name="1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9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3_Default Design">
  <a:themeElements>
    <a:clrScheme name="2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4_Default Design">
  <a:themeElements>
    <a:clrScheme name="2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4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0_Default Design">
  <a:themeElements>
    <a:clrScheme name="2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0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1_Default Design">
  <a:themeElements>
    <a:clrScheme name="2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1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CPTAC_template_Broad">
  <a:themeElements>
    <a:clrScheme name="CPTAC_template_B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PTAC_template_Broa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PTAC_template_B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PTAC_template_B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PTAC_template_Bro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PTAC_template_Bro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PTAC_template_Bro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PTAC_template_Bro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PTAC_template_Broa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PTAC_template_Bro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PTAC_template_Bro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PTAC_template_Bro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PTAC_template_Bro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PTAC_template_Bro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2_Default Design">
  <a:themeElements>
    <a:clrScheme name="2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2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5_Default Design">
  <a:themeElements>
    <a:clrScheme name="2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5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6_Default Design">
  <a:themeElements>
    <a:clrScheme name="2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6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7_Default Design">
  <a:themeElements>
    <a:clrScheme name="2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7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28_Default Design">
  <a:themeElements>
    <a:clrScheme name="2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8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8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8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8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8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8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8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8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8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8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8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8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29_Default Design">
  <a:themeElements>
    <a:clrScheme name="2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9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30_Default Design">
  <a:themeElements>
    <a:clrScheme name="3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0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31_Default Design">
  <a:themeElements>
    <a:clrScheme name="3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32_Default Design">
  <a:themeElements>
    <a:clrScheme name="3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33_Default Design">
  <a:themeElements>
    <a:clrScheme name="3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3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34_Default Design">
  <a:themeElements>
    <a:clrScheme name="3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4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35_Default Design">
  <a:themeElements>
    <a:clrScheme name="3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36_Default Design">
  <a:themeElements>
    <a:clrScheme name="3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6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37_Default Design">
  <a:themeElements>
    <a:clrScheme name="3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Default Design">
  <a:themeElements>
    <a:clrScheme name="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38_Default Design">
  <a:themeElements>
    <a:clrScheme name="3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8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8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8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8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8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8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8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8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8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8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8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8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39_Default Design">
  <a:themeElements>
    <a:clrScheme name="3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9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40_Default Design">
  <a:themeElements>
    <a:clrScheme name="4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0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3.xml><?xml version="1.0" encoding="utf-8"?>
<a:theme xmlns:a="http://schemas.openxmlformats.org/drawingml/2006/main" name="41_Default Design">
  <a:themeElements>
    <a:clrScheme name="4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1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4.xml><?xml version="1.0" encoding="utf-8"?>
<a:theme xmlns:a="http://schemas.openxmlformats.org/drawingml/2006/main" name="42_Default Design">
  <a:themeElements>
    <a:clrScheme name="4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5.xml><?xml version="1.0" encoding="utf-8"?>
<a:theme xmlns:a="http://schemas.openxmlformats.org/drawingml/2006/main" name="43_Default Design">
  <a:themeElements>
    <a:clrScheme name="4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6.xml><?xml version="1.0" encoding="utf-8"?>
<a:theme xmlns:a="http://schemas.openxmlformats.org/drawingml/2006/main" name="44_Default Design">
  <a:themeElements>
    <a:clrScheme name="4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4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7.xml><?xml version="1.0" encoding="utf-8"?>
<a:theme xmlns:a="http://schemas.openxmlformats.org/drawingml/2006/main" name="45_Default Design">
  <a:themeElements>
    <a:clrScheme name="4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5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8.xml><?xml version="1.0" encoding="utf-8"?>
<a:theme xmlns:a="http://schemas.openxmlformats.org/drawingml/2006/main" name="46_Default Design">
  <a:themeElements>
    <a:clrScheme name="4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6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9.xml><?xml version="1.0" encoding="utf-8"?>
<a:theme xmlns:a="http://schemas.openxmlformats.org/drawingml/2006/main" name="47_Default Design">
  <a:themeElements>
    <a:clrScheme name="4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7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Default Design">
  <a:themeElements>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0.xml><?xml version="1.0" encoding="utf-8"?>
<a:theme xmlns:a="http://schemas.openxmlformats.org/drawingml/2006/main" name="48_Default Design">
  <a:themeElements>
    <a:clrScheme name="4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8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8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8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8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8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8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8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8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8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8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8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8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1.xml><?xml version="1.0" encoding="utf-8"?>
<a:theme xmlns:a="http://schemas.openxmlformats.org/drawingml/2006/main" name="49_Default Design">
  <a:themeElements>
    <a:clrScheme name="4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9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2.xml><?xml version="1.0" encoding="utf-8"?>
<a:theme xmlns:a="http://schemas.openxmlformats.org/drawingml/2006/main" name="50_Default Design">
  <a:themeElements>
    <a:clrScheme name="5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0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3.xml><?xml version="1.0" encoding="utf-8"?>
<a:theme xmlns:a="http://schemas.openxmlformats.org/drawingml/2006/main" name="51_Default Design">
  <a:themeElements>
    <a:clrScheme name="5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1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4.xml><?xml version="1.0" encoding="utf-8"?>
<a:theme xmlns:a="http://schemas.openxmlformats.org/drawingml/2006/main" name="52_Default Design">
  <a:themeElements>
    <a:clrScheme name="5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2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5.xml><?xml version="1.0" encoding="utf-8"?>
<a:theme xmlns:a="http://schemas.openxmlformats.org/drawingml/2006/main" name="53_Default Design">
  <a:themeElements>
    <a:clrScheme name="5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3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6.xml><?xml version="1.0" encoding="utf-8"?>
<a:theme xmlns:a="http://schemas.openxmlformats.org/drawingml/2006/main" name="54_Default Design">
  <a:themeElements>
    <a:clrScheme name="5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7.xml><?xml version="1.0" encoding="utf-8"?>
<a:theme xmlns:a="http://schemas.openxmlformats.org/drawingml/2006/main" name="55_Default Design">
  <a:themeElements>
    <a:clrScheme name="5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8.xml><?xml version="1.0" encoding="utf-8"?>
<a:theme xmlns:a="http://schemas.openxmlformats.org/drawingml/2006/main" name="56_Default Design">
  <a:themeElements>
    <a:clrScheme name="5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6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9.xml><?xml version="1.0" encoding="utf-8"?>
<a:theme xmlns:a="http://schemas.openxmlformats.org/drawingml/2006/main" name="57_Default Design">
  <a:themeElements>
    <a:clrScheme name="5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7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Default Design">
  <a:themeElements>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0.xml><?xml version="1.0" encoding="utf-8"?>
<a:theme xmlns:a="http://schemas.openxmlformats.org/drawingml/2006/main" name="58_Default Design">
  <a:themeElements>
    <a:clrScheme name="5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8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8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8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8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8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8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8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8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8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8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8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8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1.xml><?xml version="1.0" encoding="utf-8"?>
<a:theme xmlns:a="http://schemas.openxmlformats.org/drawingml/2006/main" name="59_Default Design">
  <a:themeElements>
    <a:clrScheme name="5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9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5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2.xml><?xml version="1.0" encoding="utf-8"?>
<a:theme xmlns:a="http://schemas.openxmlformats.org/drawingml/2006/main" name="60_Default Design">
  <a:themeElements>
    <a:clrScheme name="6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0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3.xml><?xml version="1.0" encoding="utf-8"?>
<a:theme xmlns:a="http://schemas.openxmlformats.org/drawingml/2006/main" name="61_Default Design">
  <a:themeElements>
    <a:clrScheme name="6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1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4.xml><?xml version="1.0" encoding="utf-8"?>
<a:theme xmlns:a="http://schemas.openxmlformats.org/drawingml/2006/main" name="62_Default Design">
  <a:themeElements>
    <a:clrScheme name="6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2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5.xml><?xml version="1.0" encoding="utf-8"?>
<a:theme xmlns:a="http://schemas.openxmlformats.org/drawingml/2006/main" name="63_Default Design">
  <a:themeElements>
    <a:clrScheme name="6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3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6.xml><?xml version="1.0" encoding="utf-8"?>
<a:theme xmlns:a="http://schemas.openxmlformats.org/drawingml/2006/main" name="64_Default Design">
  <a:themeElements>
    <a:clrScheme name="6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4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7.xml><?xml version="1.0" encoding="utf-8"?>
<a:theme xmlns:a="http://schemas.openxmlformats.org/drawingml/2006/main" name="65_Default Design">
  <a:themeElements>
    <a:clrScheme name="6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8.xml><?xml version="1.0" encoding="utf-8"?>
<a:theme xmlns:a="http://schemas.openxmlformats.org/drawingml/2006/main" name="66_Default Design">
  <a:themeElements>
    <a:clrScheme name="6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9.xml><?xml version="1.0" encoding="utf-8"?>
<a:theme xmlns:a="http://schemas.openxmlformats.org/drawingml/2006/main" name="67_Default Design">
  <a:themeElements>
    <a:clrScheme name="6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7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Default Design">
  <a:themeElements>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0.xml><?xml version="1.0" encoding="utf-8"?>
<a:theme xmlns:a="http://schemas.openxmlformats.org/drawingml/2006/main" name="68_Default Design">
  <a:themeElements>
    <a:clrScheme name="6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8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8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8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8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8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8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8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8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8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8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8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8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1.xml><?xml version="1.0" encoding="utf-8"?>
<a:theme xmlns:a="http://schemas.openxmlformats.org/drawingml/2006/main" name="69_Default Design">
  <a:themeElements>
    <a:clrScheme name="6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9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6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8_Default Design">
  <a:themeElements>
    <a:clrScheme name="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8_Default Desig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Default Design">
  <a:themeElements>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9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CPTAC_Template_2</Template>
  <TotalTime>21416</TotalTime>
  <Words>2769</Words>
  <Application>Microsoft Office PowerPoint</Application>
  <PresentationFormat>On-screen Show (4:3)</PresentationFormat>
  <Paragraphs>463</Paragraphs>
  <Slides>31</Slides>
  <Notes>11</Notes>
  <HiddenSlides>0</HiddenSlides>
  <MMClips>0</MMClips>
  <ScaleCrop>false</ScaleCrop>
  <HeadingPairs>
    <vt:vector size="4" baseType="variant">
      <vt:variant>
        <vt:lpstr>Theme</vt:lpstr>
      </vt:variant>
      <vt:variant>
        <vt:i4>71</vt:i4>
      </vt:variant>
      <vt:variant>
        <vt:lpstr>Slide Titles</vt:lpstr>
      </vt:variant>
      <vt:variant>
        <vt:i4>31</vt:i4>
      </vt:variant>
    </vt:vector>
  </HeadingPairs>
  <TitlesOfParts>
    <vt:vector size="102" baseType="lpstr">
      <vt:lpstr>10_Default Design</vt:lpstr>
      <vt:lpstr>Default Design</vt:lpstr>
      <vt:lpstr>3_Default Design</vt:lpstr>
      <vt:lpstr>4_Default Design</vt:lpstr>
      <vt:lpstr>5_Default Design</vt:lpstr>
      <vt:lpstr>6_Default Design</vt:lpstr>
      <vt:lpstr>7_Default Design</vt:lpstr>
      <vt:lpstr>8_Default Design</vt:lpstr>
      <vt:lpstr>9_Default Design</vt:lpstr>
      <vt:lpstr>1_Default Design</vt:lpstr>
      <vt:lpstr>12_Default Design</vt:lpstr>
      <vt:lpstr>14_Default Design</vt:lpstr>
      <vt:lpstr>15_Default Design</vt:lpstr>
      <vt:lpstr>16_Default Design</vt:lpstr>
      <vt:lpstr>17_Default Design</vt:lpstr>
      <vt:lpstr>18_Default Design</vt:lpstr>
      <vt:lpstr>2_Default Design</vt:lpstr>
      <vt:lpstr>11_Default Design</vt:lpstr>
      <vt:lpstr>13_Default Design</vt:lpstr>
      <vt:lpstr>19_Default Design</vt:lpstr>
      <vt:lpstr>23_Default Design</vt:lpstr>
      <vt:lpstr>24_Default Design</vt:lpstr>
      <vt:lpstr>20_Default Design</vt:lpstr>
      <vt:lpstr>21_Default Design</vt:lpstr>
      <vt:lpstr>CPTAC_template_Broad</vt:lpstr>
      <vt:lpstr>22_Default Design</vt:lpstr>
      <vt:lpstr>25_Default Design</vt:lpstr>
      <vt:lpstr>26_Default Design</vt:lpstr>
      <vt:lpstr>27_Default Design</vt:lpstr>
      <vt:lpstr>28_Default Design</vt:lpstr>
      <vt:lpstr>29_Default Design</vt:lpstr>
      <vt:lpstr>30_Default Design</vt:lpstr>
      <vt:lpstr>31_Default Design</vt:lpstr>
      <vt:lpstr>32_Default Design</vt:lpstr>
      <vt:lpstr>33_Default Design</vt:lpstr>
      <vt:lpstr>34_Default Design</vt:lpstr>
      <vt:lpstr>35_Default Design</vt:lpstr>
      <vt:lpstr>36_Default Design</vt:lpstr>
      <vt:lpstr>37_Default Design</vt:lpstr>
      <vt:lpstr>38_Default Design</vt:lpstr>
      <vt:lpstr>39_Default Design</vt:lpstr>
      <vt:lpstr>40_Default Design</vt:lpstr>
      <vt:lpstr>41_Default Design</vt:lpstr>
      <vt:lpstr>42_Default Design</vt:lpstr>
      <vt:lpstr>43_Default Design</vt:lpstr>
      <vt:lpstr>44_Default Design</vt:lpstr>
      <vt:lpstr>45_Default Design</vt:lpstr>
      <vt:lpstr>46_Default Design</vt:lpstr>
      <vt:lpstr>47_Default Design</vt:lpstr>
      <vt:lpstr>48_Default Design</vt:lpstr>
      <vt:lpstr>49_Default Design</vt:lpstr>
      <vt:lpstr>50_Default Design</vt:lpstr>
      <vt:lpstr>51_Default Design</vt:lpstr>
      <vt:lpstr>52_Default Design</vt:lpstr>
      <vt:lpstr>53_Default Design</vt:lpstr>
      <vt:lpstr>54_Default Design</vt:lpstr>
      <vt:lpstr>55_Default Design</vt:lpstr>
      <vt:lpstr>56_Default Design</vt:lpstr>
      <vt:lpstr>57_Default Design</vt:lpstr>
      <vt:lpstr>58_Default Design</vt:lpstr>
      <vt:lpstr>59_Default Design</vt:lpstr>
      <vt:lpstr>60_Default Design</vt:lpstr>
      <vt:lpstr>61_Default Design</vt:lpstr>
      <vt:lpstr>62_Default Design</vt:lpstr>
      <vt:lpstr>63_Default Design</vt:lpstr>
      <vt:lpstr>64_Default Design</vt:lpstr>
      <vt:lpstr>65_Default Design</vt:lpstr>
      <vt:lpstr>66_Default Design</vt:lpstr>
      <vt:lpstr>67_Default Design</vt:lpstr>
      <vt:lpstr>68_Default Design</vt:lpstr>
      <vt:lpstr>69_Default Design</vt:lpstr>
      <vt:lpstr>Effectively Dealing with Transition Selection and Data Analysis for Multiplexed Quantitative SRM-MS Assays across Multiple Vendor Instruments</vt:lpstr>
      <vt:lpstr>CPTAC – Clinical Proteomic Technologies Assessment for Cancer</vt:lpstr>
      <vt:lpstr>PowerPoint Presentation</vt:lpstr>
      <vt:lpstr>PowerPoint Presentation</vt:lpstr>
      <vt:lpstr>Development of a System Suitability Protocol for Multiple Instrument Platforms</vt:lpstr>
      <vt:lpstr>PowerPoint Presentation</vt:lpstr>
      <vt:lpstr>PowerPoint Presentation</vt:lpstr>
      <vt:lpstr>Peptide and Transition Selection is  Streamlined using Skyline</vt:lpstr>
      <vt:lpstr>Spectral Libraries Focus Peptide and Transition Selection</vt:lpstr>
      <vt:lpstr>Retention Time Scheduling: A Necessity for &gt;100 Transitions</vt:lpstr>
      <vt:lpstr>Retention Time Scheduling for 1095 Transitions is Challenging – and Different from System to System</vt:lpstr>
      <vt:lpstr>PowerPoint Presentation</vt:lpstr>
      <vt:lpstr>Automatic Integration as Good as Manual Intervention (but takes less time)</vt:lpstr>
      <vt:lpstr>QuaSAR Overview: Quantitative Statistical Analysis of Reaction Monitoring Results</vt:lpstr>
      <vt:lpstr>Outcome of CPTAC Study 9 is Promising for the Use of Highly Multiplexed SID-MRM-MS Assays</vt:lpstr>
      <vt:lpstr>Good Reproducibility and Accuracy is Demonstrated Through Blinded Samples</vt:lpstr>
      <vt:lpstr>15N Protein Standards Improve Quantitative Accuracy</vt:lpstr>
      <vt:lpstr>Protein Digestion Controls Help Gauge Assay Variability</vt:lpstr>
      <vt:lpstr>Skyline Facilitates Rapid Data Analysis Through Overview Plots</vt:lpstr>
      <vt:lpstr>Peak Area CV Plots Provide Quick Assessment of Reproducibility Across a Series of Samples</vt:lpstr>
      <vt:lpstr>Retention Time Reproducibility Plots Show Trends in Retention Time</vt:lpstr>
      <vt:lpstr>Quick View of All Replicates</vt:lpstr>
      <vt:lpstr>Interference Visualization</vt:lpstr>
      <vt:lpstr>Summary</vt:lpstr>
      <vt:lpstr>CPTAC VWG Participants &amp; Acknowledgements</vt:lpstr>
      <vt:lpstr>Skyline… So easy a baby can do it</vt:lpstr>
      <vt:lpstr>1000 Q1/Q3 Pairs – AB Sciex 4000 QTRAP</vt:lpstr>
      <vt:lpstr>Gradient Optimization will Improve Sensitivity  and Data Acquisition</vt:lpstr>
      <vt:lpstr>LOD/LOQ Calculations:  How Many Points in the Curve are Needed?</vt:lpstr>
      <vt:lpstr>PowerPoint Presentation</vt:lpstr>
      <vt:lpstr>LOD is Highly Dependent Upon System Performance: Chromatography and Ionization</vt:lpstr>
    </vt:vector>
  </TitlesOfParts>
  <Company>CGR/MIT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and Application of a System Suitability Standard and Protocol to Assess LC-MRM-MS Data Quality across Multiple MS Platforms</dc:title>
  <dc:creator>Susan E. Abbatiello</dc:creator>
  <cp:lastModifiedBy>Brendan</cp:lastModifiedBy>
  <cp:revision>809</cp:revision>
  <dcterms:created xsi:type="dcterms:W3CDTF">2010-05-14T22:15:31Z</dcterms:created>
  <dcterms:modified xsi:type="dcterms:W3CDTF">2012-05-21T15:00:21Z</dcterms:modified>
</cp:coreProperties>
</file>