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9" r:id="rId2"/>
    <p:sldId id="270" r:id="rId3"/>
    <p:sldId id="271" r:id="rId4"/>
    <p:sldId id="273" r:id="rId5"/>
    <p:sldId id="272" r:id="rId6"/>
    <p:sldId id="277" r:id="rId7"/>
    <p:sldId id="274" r:id="rId8"/>
    <p:sldId id="275" r:id="rId9"/>
    <p:sldId id="257" r:id="rId10"/>
    <p:sldId id="279" r:id="rId11"/>
    <p:sldId id="268" r:id="rId12"/>
    <p:sldId id="284" r:id="rId13"/>
    <p:sldId id="258" r:id="rId14"/>
    <p:sldId id="276" r:id="rId15"/>
    <p:sldId id="265" r:id="rId16"/>
    <p:sldId id="287" r:id="rId17"/>
    <p:sldId id="264" r:id="rId18"/>
    <p:sldId id="286" r:id="rId19"/>
    <p:sldId id="28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14" autoAdjust="0"/>
    <p:restoredTop sz="94660"/>
  </p:normalViewPr>
  <p:slideViewPr>
    <p:cSldViewPr>
      <p:cViewPr>
        <p:scale>
          <a:sx n="80" d="100"/>
          <a:sy n="80" d="100"/>
        </p:scale>
        <p:origin x="-1734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119F-60D0-49A1-99BE-D43348962784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18705-74FE-45D7-9531-CF44E1E84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11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8E6F9C-6775-4323-B144-797D582FE8BF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18705-74FE-45D7-9531-CF44E1E84D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5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2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3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50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4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36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4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9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0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7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45805-496E-4BD1-A995-EE4F28A8E98F}" type="datetimeFigureOut">
              <a:rPr lang="en-US" smtClean="0"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E4E52-B8E0-4FCF-B93F-368DC116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7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://peptide.nist.gov/software/nist_msqc_pipeline/NIST_MSQC_Pipeline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brf.org/ResearchGroups/Proteomics/Studies/ABRF2012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gs.washington.edu/labkey/wiki/home/software/Skyline/page.view?name=tutorial_targeted_msms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364956"/>
            <a:ext cx="113203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52800" y="511175"/>
            <a:ext cx="5486400" cy="1851025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Using Skyline to Monitor Long-Term Performance Metrics of High-Resolution Mass Spectrometers</a:t>
            </a:r>
            <a:endParaRPr lang="en-U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1" name="Rectangle 3"/>
          <p:cNvSpPr txBox="1">
            <a:spLocks noChangeArrowheads="1"/>
          </p:cNvSpPr>
          <p:nvPr/>
        </p:nvSpPr>
        <p:spPr bwMode="auto">
          <a:xfrm>
            <a:off x="3505200" y="3115913"/>
            <a:ext cx="5334000" cy="122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b="1" u="sng" dirty="0" smtClean="0">
                <a:latin typeface="Calibri" pitchFamily="34" charset="0"/>
              </a:rPr>
              <a:t>J. Will Thompson</a:t>
            </a: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and M. Arthur Moseley</a:t>
            </a:r>
          </a:p>
          <a:p>
            <a:pPr algn="ctr" eaLnBrk="1" hangingPunct="1">
              <a:spcBef>
                <a:spcPct val="20000"/>
              </a:spcBef>
            </a:pPr>
            <a:endParaRPr lang="en-US" b="1" dirty="0" smtClean="0">
              <a:latin typeface="Calibri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3200" b="1" i="1" baseline="30000" dirty="0" smtClean="0">
                <a:latin typeface="Calibri" pitchFamily="34" charset="0"/>
              </a:rPr>
              <a:t>Duke Proteomics Core Facility</a:t>
            </a:r>
          </a:p>
          <a:p>
            <a:pPr algn="ctr" eaLnBrk="1" hangingPunct="1">
              <a:spcBef>
                <a:spcPct val="20000"/>
              </a:spcBef>
            </a:pPr>
            <a:endParaRPr lang="en-US" sz="3200" b="1" i="1" baseline="30000" dirty="0">
              <a:latin typeface="Calibri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3200" b="1" i="1" baseline="30000" dirty="0" smtClean="0">
                <a:latin typeface="Calibri" pitchFamily="34" charset="0"/>
              </a:rPr>
              <a:t>Skyline Users Meeting – ASMS 2012</a:t>
            </a:r>
            <a:endParaRPr lang="en-US" sz="3200" b="1" i="1" baseline="30000" dirty="0">
              <a:latin typeface="Calibri" pitchFamily="34" charset="0"/>
            </a:endParaRP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52400"/>
            <a:ext cx="3086100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675" y="5653964"/>
            <a:ext cx="1362075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2714625"/>
            <a:ext cx="30861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/>
          <p:nvPr/>
        </p:nvSpPr>
        <p:spPr>
          <a:xfrm>
            <a:off x="421688" y="3776956"/>
            <a:ext cx="152400" cy="2286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949912" y="4058824"/>
            <a:ext cx="152400" cy="2286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5"/>
          <a:stretch/>
        </p:blipFill>
        <p:spPr bwMode="auto">
          <a:xfrm>
            <a:off x="172018" y="4670536"/>
            <a:ext cx="3104582" cy="2056495"/>
          </a:xfrm>
          <a:prstGeom prst="rect">
            <a:avLst/>
          </a:prstGeom>
          <a:noFill/>
          <a:ln w="539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87835"/>
            <a:ext cx="1066800" cy="1437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74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Acquisition Method Details, Continued…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66800"/>
            <a:ext cx="439216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36819"/>
            <a:ext cx="4397108" cy="549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213019"/>
            <a:ext cx="4397108" cy="549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56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Raw Data</a:t>
            </a:r>
            <a:br>
              <a:rPr lang="en-US" dirty="0" smtClean="0"/>
            </a:br>
            <a:r>
              <a:rPr lang="en-US" sz="2700" dirty="0" smtClean="0"/>
              <a:t>50 </a:t>
            </a:r>
            <a:r>
              <a:rPr lang="en-US" sz="2700" dirty="0" err="1" smtClean="0"/>
              <a:t>fmol</a:t>
            </a:r>
            <a:r>
              <a:rPr lang="en-US" sz="2700" dirty="0" smtClean="0"/>
              <a:t> ADH1_YEAST digest, </a:t>
            </a:r>
            <a:r>
              <a:rPr lang="en-US" sz="2700" dirty="0" err="1" smtClean="0"/>
              <a:t>Synapt</a:t>
            </a:r>
            <a:r>
              <a:rPr lang="en-US" sz="2700" dirty="0" smtClean="0"/>
              <a:t> G2 HDMS</a:t>
            </a:r>
            <a:endParaRPr lang="en-US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9" y="1538287"/>
            <a:ext cx="4134191" cy="509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4859"/>
            <a:ext cx="4080871" cy="507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46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Skyline Customizable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42483"/>
            <a:ext cx="8344854" cy="568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40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Longitudinal Measurements over 1 Year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48869" cy="5238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08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Peak Intensity versus Sequence Coverage</a:t>
            </a:r>
            <a:endParaRPr lang="en-US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8" t="9967" r="43443" b="45315"/>
          <a:stretch/>
        </p:blipFill>
        <p:spPr bwMode="auto">
          <a:xfrm>
            <a:off x="1652659" y="2677099"/>
            <a:ext cx="5891141" cy="402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9" r="58491" b="30293"/>
          <a:stretch/>
        </p:blipFill>
        <p:spPr bwMode="auto">
          <a:xfrm>
            <a:off x="6172200" y="709550"/>
            <a:ext cx="271851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7" r="58217" b="30050"/>
          <a:stretch/>
        </p:blipFill>
        <p:spPr bwMode="auto">
          <a:xfrm>
            <a:off x="3200400" y="762797"/>
            <a:ext cx="2675632" cy="177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8" r="59359" b="29519"/>
          <a:stretch/>
        </p:blipFill>
        <p:spPr bwMode="auto">
          <a:xfrm>
            <a:off x="533400" y="787455"/>
            <a:ext cx="2530434" cy="1750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>
            <a:stCxn id="5" idx="2"/>
          </p:cNvCxnSpPr>
          <p:nvPr/>
        </p:nvCxnSpPr>
        <p:spPr>
          <a:xfrm flipH="1">
            <a:off x="6705600" y="2538350"/>
            <a:ext cx="825857" cy="287185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</p:cNvCxnSpPr>
          <p:nvPr/>
        </p:nvCxnSpPr>
        <p:spPr>
          <a:xfrm>
            <a:off x="4538216" y="2538350"/>
            <a:ext cx="0" cy="180505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</p:cNvCxnSpPr>
          <p:nvPr/>
        </p:nvCxnSpPr>
        <p:spPr>
          <a:xfrm>
            <a:off x="1798617" y="2538351"/>
            <a:ext cx="944583" cy="188124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66750"/>
            <a:ext cx="2828925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36917"/>
            <a:ext cx="2828925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2828925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LC Retention Time Consistency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3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Other Chromatography Metrics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Average Peak Widths (with CV)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143000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Average Retention Time (with CV)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40" y="2006458"/>
            <a:ext cx="4194190" cy="424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10" y="2006457"/>
            <a:ext cx="4194190" cy="424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3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MS/MS Fragmentation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666750"/>
            <a:ext cx="24765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920" y="666750"/>
            <a:ext cx="24765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5" y="633832"/>
            <a:ext cx="24765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15" y="633832"/>
            <a:ext cx="24765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0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of Precursor and Product Ion Extraction in Skyline, Ion Mobility-Data Independent Acquisition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" y="1295400"/>
            <a:ext cx="8915400" cy="540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0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Skyline provides a fast, efficient way to gain many system suitability metrics from most MS raw data formats</a:t>
            </a:r>
          </a:p>
          <a:p>
            <a:pPr lvl="1"/>
            <a:r>
              <a:rPr lang="en-US" dirty="0" smtClean="0"/>
              <a:t>Thermo, Waters, AB/</a:t>
            </a:r>
            <a:r>
              <a:rPr lang="en-US" dirty="0" err="1" smtClean="0"/>
              <a:t>Sciex</a:t>
            </a:r>
            <a:r>
              <a:rPr lang="en-US" dirty="0" smtClean="0"/>
              <a:t>, and Agilent</a:t>
            </a:r>
          </a:p>
          <a:p>
            <a:r>
              <a:rPr lang="en-US" dirty="0" smtClean="0"/>
              <a:t>Easy to visualize performance over time, with data at the individual peptide or aggregate level</a:t>
            </a:r>
          </a:p>
          <a:p>
            <a:r>
              <a:rPr lang="en-US" dirty="0" smtClean="0"/>
              <a:t>Can utilize Full Scan MS1, MS/MS, MRM, or DIA approaches for system suitability</a:t>
            </a:r>
          </a:p>
          <a:p>
            <a:r>
              <a:rPr lang="en-US" dirty="0" smtClean="0"/>
              <a:t>Ability to set/visualize “thresholds” for performance metrics once they are established would be </a:t>
            </a:r>
            <a:r>
              <a:rPr lang="en-US" smtClean="0"/>
              <a:t>a plus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148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825" y="1050850"/>
            <a:ext cx="7877175" cy="5709905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Arthur Moseley, PhD, DPCF Director (2007)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sz="1600" b="1" dirty="0" smtClean="0"/>
          </a:p>
          <a:p>
            <a:r>
              <a:rPr lang="en-US" sz="1600" b="1" dirty="0" smtClean="0"/>
              <a:t>Will Thompson, PhD, Senior Laboratory Administrator (2007)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sz="1600" b="1" dirty="0" smtClean="0"/>
          </a:p>
          <a:p>
            <a:r>
              <a:rPr lang="en-US" sz="1600" b="1" dirty="0" smtClean="0"/>
              <a:t>Laura Dubois, BS, Laboratory Analyst II (2008)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Erik Soderblom, Laboratory Analyst II (2008)</a:t>
            </a: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sz="1600" b="1" dirty="0" smtClean="0"/>
          </a:p>
          <a:p>
            <a:r>
              <a:rPr lang="en-US" sz="1600" b="1" dirty="0" smtClean="0"/>
              <a:t>Matt Foster, PhD, Assistant Research  Professor - Pulmonology, 20% DPCF (2009)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Meredith Turner, BS, Research Technician II (2010)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Brenna Richardson, PhD, Laboratory Analyst II (2011)</a:t>
            </a:r>
          </a:p>
          <a:p>
            <a:endParaRPr lang="en-US" sz="16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066800"/>
            <a:ext cx="809625" cy="5693956"/>
            <a:chOff x="457200" y="1600201"/>
            <a:chExt cx="809625" cy="569395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600201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409826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219451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041480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4851105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674907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6484532"/>
              <a:ext cx="809625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The Duke Proteomics Core Facility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4461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08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System Suitability:</a:t>
            </a:r>
            <a:br>
              <a:rPr lang="en-US" sz="4000" dirty="0" smtClean="0"/>
            </a:br>
            <a:r>
              <a:rPr lang="en-US" sz="2400" dirty="0" smtClean="0"/>
              <a:t>“The process of validating whether your system is acceptable for providing useful analytical data without any bias.”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19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300" dirty="0" smtClean="0"/>
              <a:t>Operational Qualification (OQ):</a:t>
            </a:r>
            <a:br>
              <a:rPr lang="en-US" sz="5300" dirty="0" smtClean="0"/>
            </a:br>
            <a:r>
              <a:rPr lang="en-US" sz="3200" dirty="0" smtClean="0"/>
              <a:t>“Establishing confidence that equipment and sub-systems are capable of consistently operating with established limits and tolerances.”</a:t>
            </a:r>
            <a:endParaRPr lang="en-U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3894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Performance Qualification (PQ):</a:t>
            </a:r>
            <a:br>
              <a:rPr lang="en-US" sz="4800" dirty="0" smtClean="0"/>
            </a:br>
            <a:r>
              <a:rPr lang="en-US" sz="2900" dirty="0" smtClean="0"/>
              <a:t>“Demonstrate compliance with all requirements…including tests designed to verify the satisfactory performance of the equipment.”</a:t>
            </a:r>
            <a:endParaRPr lang="en-US" sz="29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304800"/>
            <a:ext cx="4456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From the GLP world: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335137"/>
            <a:ext cx="8138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know this is important, but how do we go about doing this for a </a:t>
            </a:r>
            <a:r>
              <a:rPr lang="en-US" sz="3200" i="1" dirty="0" smtClean="0"/>
              <a:t>proteomic</a:t>
            </a:r>
            <a:r>
              <a:rPr lang="en-US" sz="3200" dirty="0" smtClean="0"/>
              <a:t> analysis?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277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What Metrics are Important?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914400"/>
            <a:ext cx="47053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57312"/>
            <a:ext cx="18192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6415736"/>
            <a:ext cx="7720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peptide.nist.gov/software/nist_msqc_pipeline/NIST_MSQC_Pipeline.html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15" y="1659171"/>
            <a:ext cx="6652585" cy="477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8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Type of Sample?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Single Peptide? Single Protein? Few Proteins? Lysate?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721108"/>
            <a:ext cx="303948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TIME</a:t>
            </a:r>
          </a:p>
          <a:p>
            <a:endParaRPr lang="en-US" sz="2800" dirty="0" smtClean="0"/>
          </a:p>
          <a:p>
            <a:r>
              <a:rPr lang="en-US" sz="2800" dirty="0" smtClean="0"/>
              <a:t>COST</a:t>
            </a:r>
          </a:p>
          <a:p>
            <a:endParaRPr lang="en-US" sz="2800" dirty="0" smtClean="0"/>
          </a:p>
          <a:p>
            <a:r>
              <a:rPr lang="en-US" sz="2800" dirty="0" smtClean="0"/>
              <a:t>CARRYOVER</a:t>
            </a:r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REAGENT STABILITY</a:t>
            </a:r>
          </a:p>
          <a:p>
            <a:endParaRPr lang="en-US" sz="2800" dirty="0" smtClean="0"/>
          </a:p>
          <a:p>
            <a:r>
              <a:rPr lang="en-US" sz="2800" dirty="0" smtClean="0"/>
              <a:t>SENSITIVITY</a:t>
            </a:r>
          </a:p>
          <a:p>
            <a:endParaRPr lang="en-US" sz="2800" dirty="0" smtClean="0"/>
          </a:p>
          <a:p>
            <a:r>
              <a:rPr lang="en-US" sz="2800" dirty="0" smtClean="0"/>
              <a:t>RELEVANCE</a:t>
            </a:r>
            <a:endParaRPr lang="en-US" sz="2800" dirty="0"/>
          </a:p>
        </p:txBody>
      </p:sp>
      <p:sp>
        <p:nvSpPr>
          <p:cNvPr id="10" name="Isosceles Triangle 9"/>
          <p:cNvSpPr/>
          <p:nvPr/>
        </p:nvSpPr>
        <p:spPr>
          <a:xfrm rot="16200000">
            <a:off x="5469908" y="-827396"/>
            <a:ext cx="533400" cy="5638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6200000">
            <a:off x="5469908" y="18481"/>
            <a:ext cx="533400" cy="5638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16200000">
            <a:off x="5469908" y="856280"/>
            <a:ext cx="533400" cy="5638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5656151" y="1900743"/>
            <a:ext cx="533400" cy="5266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5656151" y="2742481"/>
            <a:ext cx="533400" cy="5266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16200000">
            <a:off x="5656151" y="3583916"/>
            <a:ext cx="533400" cy="5266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9067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ABRF-Sponsored Longitudinal Variability Study (2012-2013)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2" y="1349992"/>
            <a:ext cx="6281738" cy="153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4" y="2971800"/>
            <a:ext cx="9026894" cy="338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4248" y="641246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www.abrf.org/ResearchGroups/Proteomics/Studies/ABRF2012.pdf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7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6880535" cy="331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-11875"/>
            <a:ext cx="8229600" cy="1143000"/>
          </a:xfrm>
        </p:spPr>
        <p:txBody>
          <a:bodyPr/>
          <a:lstStyle/>
          <a:p>
            <a:r>
              <a:rPr lang="en-US" dirty="0" smtClean="0"/>
              <a:t>So, Just Start Somewhere…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19830" y="1002475"/>
            <a:ext cx="8229600" cy="60198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In 2007, the DPCF started using 50 </a:t>
            </a:r>
            <a:r>
              <a:rPr lang="en-US" sz="2600" dirty="0" err="1" smtClean="0"/>
              <a:t>fmol</a:t>
            </a:r>
            <a:r>
              <a:rPr lang="en-US" sz="2600" dirty="0" smtClean="0"/>
              <a:t> injections of yeast alcohol dehydrogenase (Waters </a:t>
            </a:r>
            <a:r>
              <a:rPr lang="en-US" sz="2600" dirty="0" err="1" smtClean="0"/>
              <a:t>MassPrep</a:t>
            </a:r>
            <a:r>
              <a:rPr lang="en-US" sz="2600" dirty="0" smtClean="0"/>
              <a:t>)</a:t>
            </a:r>
          </a:p>
          <a:p>
            <a:r>
              <a:rPr lang="en-US" sz="2600" dirty="0" smtClean="0"/>
              <a:t>Primary check was mass accuracy and sequence coverage, using database search results</a:t>
            </a:r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r>
              <a:rPr lang="en-US" sz="2600" dirty="0" smtClean="0"/>
              <a:t>In May 2011 the DPCF started using Skyline to analyze and track SS data from our </a:t>
            </a:r>
            <a:r>
              <a:rPr lang="en-US" sz="2600" dirty="0" err="1" smtClean="0"/>
              <a:t>QToF</a:t>
            </a:r>
            <a:r>
              <a:rPr lang="en-US" sz="2600" dirty="0" smtClean="0"/>
              <a:t> instruments using a Full Scan MS2 method targeting 7 </a:t>
            </a:r>
            <a:r>
              <a:rPr lang="en-US" sz="2600" dirty="0" err="1" smtClean="0"/>
              <a:t>analytes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65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Skyline Setup for Full Scan MS/MS Analysis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587" y="990600"/>
            <a:ext cx="3587976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4967" y="6300850"/>
            <a:ext cx="91071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hlinkClick r:id="rId3"/>
              </a:rPr>
              <a:t>https://</a:t>
            </a:r>
            <a:r>
              <a:rPr lang="en-US" sz="1500" dirty="0" smtClean="0">
                <a:hlinkClick r:id="rId3"/>
              </a:rPr>
              <a:t>skyline.gs.washington.edu/labkey/wiki/home/software/Skyline/page.view?name=tutorial_targeted_msms</a:t>
            </a:r>
            <a:r>
              <a:rPr lang="en-US" sz="1500" dirty="0" smtClean="0"/>
              <a:t>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68799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Targeted MS/MS (Pseudo-MRM) Method on a </a:t>
            </a:r>
            <a:r>
              <a:rPr lang="en-US" dirty="0" err="1" smtClean="0"/>
              <a:t>QToF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667749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0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411</Words>
  <Application>Microsoft Office PowerPoint</Application>
  <PresentationFormat>On-screen Show (4:3)</PresentationFormat>
  <Paragraphs>80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The Duke Proteomics Core Facility</vt:lpstr>
      <vt:lpstr>System Suitability: “The process of validating whether your system is acceptable for providing useful analytical data without any bias.”</vt:lpstr>
      <vt:lpstr>What Metrics are Important?</vt:lpstr>
      <vt:lpstr>What Type of Sample?</vt:lpstr>
      <vt:lpstr>ABRF-Sponsored Longitudinal Variability Study (2012-2013)</vt:lpstr>
      <vt:lpstr>So, Just Start Somewhere…</vt:lpstr>
      <vt:lpstr>Skyline Setup for Full Scan MS/MS Analysis</vt:lpstr>
      <vt:lpstr>Targeted MS/MS (Pseudo-MRM) Method on a QToF</vt:lpstr>
      <vt:lpstr>Acquisition Method Details, Continued…</vt:lpstr>
      <vt:lpstr>Example Raw Data 50 fmol ADH1_YEAST digest, Synapt G2 HDMS</vt:lpstr>
      <vt:lpstr>Skyline Customizable View</vt:lpstr>
      <vt:lpstr>Longitudinal Measurements over 1 Year</vt:lpstr>
      <vt:lpstr>Peak Intensity versus Sequence Coverage</vt:lpstr>
      <vt:lpstr>LC Retention Time Consistency</vt:lpstr>
      <vt:lpstr>Other Chromatography Metrics</vt:lpstr>
      <vt:lpstr>MS/MS Fragmentation Consistency</vt:lpstr>
      <vt:lpstr>Example of Precursor and Product Ion Extraction in Skyline, Ion Mobility-Data Independent Acquisition</vt:lpstr>
      <vt:lpstr>Summarization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user group prelim slides</dc:title>
  <dc:creator>Lenovo User</dc:creator>
  <cp:lastModifiedBy>Brendan</cp:lastModifiedBy>
  <cp:revision>28</cp:revision>
  <dcterms:created xsi:type="dcterms:W3CDTF">2012-05-08T19:30:45Z</dcterms:created>
  <dcterms:modified xsi:type="dcterms:W3CDTF">2012-05-21T15:01:20Z</dcterms:modified>
</cp:coreProperties>
</file>