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85" r:id="rId3"/>
    <p:sldId id="274" r:id="rId4"/>
    <p:sldId id="303" r:id="rId5"/>
    <p:sldId id="356" r:id="rId6"/>
    <p:sldId id="352" r:id="rId7"/>
    <p:sldId id="353" r:id="rId8"/>
    <p:sldId id="260" r:id="rId9"/>
    <p:sldId id="355" r:id="rId10"/>
    <p:sldId id="338" r:id="rId11"/>
    <p:sldId id="335" r:id="rId12"/>
    <p:sldId id="336" r:id="rId13"/>
    <p:sldId id="339" r:id="rId14"/>
    <p:sldId id="331" r:id="rId15"/>
    <p:sldId id="342" r:id="rId16"/>
    <p:sldId id="340" r:id="rId17"/>
    <p:sldId id="350" r:id="rId18"/>
    <p:sldId id="349" r:id="rId19"/>
    <p:sldId id="341" r:id="rId20"/>
    <p:sldId id="343" r:id="rId21"/>
    <p:sldId id="357" r:id="rId22"/>
    <p:sldId id="358" r:id="rId23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9900"/>
    <a:srgbClr val="CC3399"/>
    <a:srgbClr val="FF00FF"/>
    <a:srgbClr val="496367"/>
    <a:srgbClr val="FF0000"/>
    <a:srgbClr val="008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4660"/>
  </p:normalViewPr>
  <p:slideViewPr>
    <p:cSldViewPr snapToGrid="0">
      <p:cViewPr>
        <p:scale>
          <a:sx n="94" d="100"/>
          <a:sy n="94" d="100"/>
        </p:scale>
        <p:origin x="-1248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9" tIns="48310" rIns="96619" bIns="48310" numCol="1" anchor="t" anchorCtr="0" compatLnSpc="1">
            <a:prstTxWarp prst="textNoShape">
              <a:avLst/>
            </a:prstTxWarp>
          </a:bodyPr>
          <a:lstStyle>
            <a:lvl1pPr defTabSz="482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9" tIns="48310" rIns="96619" bIns="48310" numCol="1" anchor="t" anchorCtr="0" compatLnSpc="1">
            <a:prstTxWarp prst="textNoShape">
              <a:avLst/>
            </a:prstTxWarp>
          </a:bodyPr>
          <a:lstStyle>
            <a:lvl1pPr algn="r" defTabSz="482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13D2E09F-6700-4A4D-9BDB-BF27F7139F03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9" tIns="48310" rIns="96619" bIns="483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9" tIns="48310" rIns="96619" bIns="48310" numCol="1" anchor="b" anchorCtr="0" compatLnSpc="1">
            <a:prstTxWarp prst="textNoShape">
              <a:avLst/>
            </a:prstTxWarp>
          </a:bodyPr>
          <a:lstStyle>
            <a:lvl1pPr defTabSz="482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9" tIns="48310" rIns="96619" bIns="48310" numCol="1" anchor="b" anchorCtr="0" compatLnSpc="1">
            <a:prstTxWarp prst="textNoShape">
              <a:avLst/>
            </a:prstTxWarp>
          </a:bodyPr>
          <a:lstStyle>
            <a:lvl1pPr algn="r" defTabSz="482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E7BE0316-5B27-4FE6-8D75-730641D1DB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8535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KO mice of SIRT3 in skeletal muscle show insulin resistance; KO mice of SIRT3 in liver show metabolic syndromes; high fat diet mice show that the level of SIRT3 is going down in muscle.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6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Sketetal muscle QSTAR data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ICDH published on (some sites)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Stress70, mostly new except for K179 upregulated in caloric restriction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SDHa – activity changes, but no sites given</a:t>
            </a:r>
          </a:p>
        </p:txBody>
      </p:sp>
      <p:sp>
        <p:nvSpPr>
          <p:cNvPr id="157699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9" tIns="48310" rIns="96619" bIns="48310" anchor="b"/>
          <a:lstStyle/>
          <a:p>
            <a:pPr algn="r" defTabSz="482600"/>
            <a:fld id="{94431877-FF10-4B88-A0AA-80D702C1BF96}" type="slidenum">
              <a:rPr lang="en-US" sz="1300">
                <a:latin typeface="Calibri" pitchFamily="34" charset="0"/>
              </a:rPr>
              <a:pPr algn="r" defTabSz="482600"/>
              <a:t>13</a:t>
            </a:fld>
            <a:endParaRPr lang="en-U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3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smtClean="0"/>
              <a:t>Supplemental Figure S3.  </a:t>
            </a:r>
            <a:r>
              <a:rPr lang="en-US" smtClean="0"/>
              <a:t>Isotope Dot Product</a:t>
            </a:r>
          </a:p>
          <a:p>
            <a:endParaRPr lang="en-US" smtClean="0"/>
          </a:p>
          <a:p>
            <a:r>
              <a:rPr lang="en-US" smtClean="0"/>
              <a:t>The isotope dot product (idotp) provides a measure to assess precursor isotope distribution and its correlation between expected and observed pattern with optimal matching resulting in an idotp value of “1”.  Idotp can be displayed in either </a:t>
            </a:r>
            <a:r>
              <a:rPr lang="en-US" b="1" i="1" smtClean="0"/>
              <a:t>A</a:t>
            </a:r>
            <a:r>
              <a:rPr lang="en-US" smtClean="0"/>
              <a:t> peak area replicate views or </a:t>
            </a:r>
            <a:r>
              <a:rPr lang="en-US" b="1" i="1" smtClean="0"/>
              <a:t>B</a:t>
            </a:r>
            <a:r>
              <a:rPr lang="en-US" smtClean="0"/>
              <a:t> “results grid” views.  Large deviations of idotp from 1 indicate unreliable isotope patterns, possible misidentifications, excessive noise and signal below detection limit, or interferences.  </a:t>
            </a:r>
            <a:r>
              <a:rPr lang="en-US" b="1" i="1" smtClean="0"/>
              <a:t>B</a:t>
            </a:r>
            <a:r>
              <a:rPr lang="en-US" smtClean="0"/>
              <a:t>, Results Grid column “Identified” indicates (with a True/False option) if an MS/MS spectrum was identified for this precursor per each replicate.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367CB9-D4E1-477F-A6CA-D94C414AAA4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94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Filter window is determined by resolution input (not actual instrument resolution) </a:t>
            </a:r>
          </a:p>
        </p:txBody>
      </p:sp>
      <p:sp>
        <p:nvSpPr>
          <p:cNvPr id="24579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0" tIns="48306" rIns="96610" bIns="48306" anchor="b"/>
          <a:lstStyle/>
          <a:p>
            <a:pPr algn="r" defTabSz="481013"/>
            <a:fld id="{1A2CB97E-01DC-4C82-A76D-290DE7257DD9}" type="slidenum">
              <a:rPr lang="en-US" sz="1300">
                <a:latin typeface="Calibri" pitchFamily="34" charset="0"/>
              </a:rPr>
              <a:pPr algn="r" defTabSz="481013"/>
              <a:t>6</a:t>
            </a:fld>
            <a:endParaRPr lang="en-U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6639" tIns="48318" rIns="96639" bIns="48318"/>
          <a:lstStyle/>
          <a:p>
            <a:pPr defTabSz="912813"/>
            <a:r>
              <a:rPr lang="en-US" smtClean="0"/>
              <a:t>New Figure 2. Proteomic data flow using MS1 Filtering indicating new or revised Skyline modules (shown in boxes).</a:t>
            </a:r>
          </a:p>
        </p:txBody>
      </p:sp>
      <p:sp>
        <p:nvSpPr>
          <p:cNvPr id="26627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39" tIns="48318" rIns="96639" bIns="48318" anchor="b"/>
          <a:lstStyle/>
          <a:p>
            <a:pPr algn="r" defTabSz="966788"/>
            <a:fld id="{0374A1C9-07AE-4822-AD2D-AD32BC2D4469}" type="slidenum">
              <a:rPr lang="en-US" sz="1200">
                <a:ea typeface="ヒラギノ角ゴ Pro W3"/>
                <a:cs typeface="ヒラギノ角ゴ Pro W3"/>
              </a:rPr>
              <a:pPr algn="r" defTabSz="966788"/>
              <a:t>7</a:t>
            </a:fld>
            <a:endParaRPr lang="en-US" sz="120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(c) Can set new peak boundaries; Irank = is ranking of most abundant to least abundant isotope; Idotp = score of correlation to theoretical distribution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5600 mass accuracy / Eksigent Ultra RT stability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FE90D5-B27A-4F96-928C-EEAA2F09CB53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57300" y="719138"/>
            <a:ext cx="4800600" cy="3600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noFill/>
          <a:ln/>
        </p:spPr>
        <p:txBody>
          <a:bodyPr lIns="94837" tIns="47418" rIns="94837" bIns="47418"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3" name="Slide Number Placeholder 3"/>
          <p:cNvSpPr txBox="1">
            <a:spLocks noGrp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37" tIns="47418" rIns="94837" bIns="47418" anchor="b"/>
          <a:lstStyle/>
          <a:p>
            <a:pPr algn="r" defTabSz="946150"/>
            <a:fld id="{0636688B-6B21-4F14-9DC4-9F3B5CDD59DC}" type="slidenum">
              <a:rPr lang="en-US" sz="1200">
                <a:ea typeface="MS PGothic" pitchFamily="34" charset="-128"/>
              </a:rPr>
              <a:pPr algn="r" defTabSz="946150"/>
              <a:t>9</a:t>
            </a:fld>
            <a:endParaRPr lang="en-US" sz="120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5600 data, 10,000 resolution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Complex is mito proteins (500 ng on column)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Simple 6 protein mix</a:t>
            </a:r>
          </a:p>
        </p:txBody>
      </p:sp>
      <p:sp>
        <p:nvSpPr>
          <p:cNvPr id="33795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9" tIns="48310" rIns="96619" bIns="48310" anchor="b"/>
          <a:lstStyle/>
          <a:p>
            <a:pPr algn="r" defTabSz="482600"/>
            <a:fld id="{85BFF07E-A50E-4A80-8005-00BB354DCD4B}" type="slidenum">
              <a:rPr lang="en-US" sz="1300">
                <a:latin typeface="Calibri" pitchFamily="34" charset="0"/>
              </a:rPr>
              <a:pPr algn="r" defTabSz="482600"/>
              <a:t>11</a:t>
            </a:fld>
            <a:endParaRPr lang="en-U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56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560O TripleTOF data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Complex matrix –mitochondrial extract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Simple matrix – 6 protein mix, Michrom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Top 3 replicatesea, composite bottom is 9 replicates (now have done 27 replicates)</a:t>
            </a:r>
          </a:p>
        </p:txBody>
      </p:sp>
      <p:sp>
        <p:nvSpPr>
          <p:cNvPr id="155651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9" tIns="48310" rIns="96619" bIns="48310" anchor="b"/>
          <a:lstStyle/>
          <a:p>
            <a:pPr algn="r" defTabSz="482600"/>
            <a:fld id="{8C88733A-8E32-4414-88B6-C12AD4B02442}" type="slidenum">
              <a:rPr lang="en-US" sz="1300">
                <a:latin typeface="Calibri" pitchFamily="34" charset="0"/>
              </a:rPr>
              <a:pPr algn="r" defTabSz="482600"/>
              <a:t>12</a:t>
            </a:fld>
            <a:endParaRPr lang="en-U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2C25E-CCD3-478C-8390-D2B0A29120F1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9231-7D23-4175-9925-7ABB846AA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9425F-64AB-4ABE-BE01-B97906C7C788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51ABA-A3CB-4C56-80B0-6F8BFEAD2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D9DC3-1A63-4689-9FD9-4DCF854A398E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3669C-8D02-4A1F-8E92-E7F22BA4F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DF453-EBD7-40C2-9D66-D054F73F5EA1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2CB7A-0EAB-429D-8F08-ABEAEDDE44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C0443-26A1-4404-B5E5-A8491E38AE95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4DEDF-DE28-441E-8ACA-00459F664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E6818-2CA0-4C29-9102-07AE04477770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F1DC8-44E4-4DF9-BB48-FB920FB41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C0FC1-960A-4284-AEE7-203056A95DF1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7DD21-D4C4-4368-A507-9217FDA404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9E325-B1EB-4119-A2A7-8FC89B1AA744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E3382-F945-4301-A40A-64EF67160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925FA-C4FA-45C1-B9E1-8D599398CD2D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4181D-D73F-4253-BA1F-D83D8E852F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A2CC-4902-462A-9849-AB4061497044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7F0F6-7236-48AE-8B5B-84928D788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D46B6-D01B-4D29-B8D9-70666FE44BD1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2AD15-9F28-4F1D-A102-44E0BA1DDF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0F408-27D4-4E03-839E-D21BDF366C81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5FFB4-426E-47F3-97B4-D99430364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C69ABD-C933-4288-8AA7-4A322CCD5650}" type="datetimeFigureOut">
              <a:rPr lang="en-US"/>
              <a:pPr>
                <a:defRPr/>
              </a:pPr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EC335F-90FE-43AE-B73B-5B00EE834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1.emf"/><Relationship Id="rId5" Type="http://schemas.openxmlformats.org/officeDocument/2006/relationships/image" Target="../media/image29.emf"/><Relationship Id="rId10" Type="http://schemas.openxmlformats.org/officeDocument/2006/relationships/oleObject" Target="../embeddings/oleObject3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263525" y="231775"/>
            <a:ext cx="8721725" cy="1417638"/>
          </a:xfrm>
        </p:spPr>
        <p:txBody>
          <a:bodyPr/>
          <a:lstStyle/>
          <a:p>
            <a:pPr eaLnBrk="1" hangingPunct="1">
              <a:lnSpc>
                <a:spcPts val="3100"/>
              </a:lnSpc>
            </a:pPr>
            <a:r>
              <a:rPr lang="en-US" sz="2800" b="1" smtClean="0">
                <a:latin typeface="Arial" charset="0"/>
                <a:cs typeface="Arial" charset="0"/>
              </a:rPr>
              <a:t>Platform Independent and Label-free Quantitation of Protein Acetylation and Phosphorylation using MS1 Extracted Ion Chromatograms in Skyline</a:t>
            </a:r>
          </a:p>
        </p:txBody>
      </p:sp>
      <p:pic>
        <p:nvPicPr>
          <p:cNvPr id="15362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6838" y="5464175"/>
            <a:ext cx="352425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8" descr="Buck2"/>
          <p:cNvPicPr>
            <a:picLocks noChangeAspect="1" noChangeArrowheads="1"/>
          </p:cNvPicPr>
          <p:nvPr/>
        </p:nvPicPr>
        <p:blipFill>
          <a:blip r:embed="rId3"/>
          <a:srcRect t="20844" b="5737"/>
          <a:stretch>
            <a:fillRect/>
          </a:stretch>
        </p:blipFill>
        <p:spPr bwMode="auto">
          <a:xfrm>
            <a:off x="3825875" y="1857375"/>
            <a:ext cx="52895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>
          <a:xfrm>
            <a:off x="639763" y="4776788"/>
            <a:ext cx="717550" cy="5095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" name="Straight Connector 16"/>
          <p:cNvCxnSpPr>
            <a:stCxn id="13" idx="0"/>
          </p:cNvCxnSpPr>
          <p:nvPr/>
        </p:nvCxnSpPr>
        <p:spPr>
          <a:xfrm flipH="1" flipV="1">
            <a:off x="998538" y="4624388"/>
            <a:ext cx="0" cy="152400"/>
          </a:xfrm>
          <a:prstGeom prst="line">
            <a:avLst/>
          </a:prstGeom>
          <a:ln w="63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66" name="TextBox 17"/>
          <p:cNvSpPr txBox="1">
            <a:spLocks noChangeArrowheads="1"/>
          </p:cNvSpPr>
          <p:nvPr/>
        </p:nvSpPr>
        <p:spPr bwMode="auto">
          <a:xfrm>
            <a:off x="830263" y="4421188"/>
            <a:ext cx="3635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>
                <a:latin typeface="Calibri" pitchFamily="34" charset="0"/>
              </a:rPr>
              <a:t>OH</a:t>
            </a:r>
          </a:p>
        </p:txBody>
      </p:sp>
      <p:sp>
        <p:nvSpPr>
          <p:cNvPr id="19" name="Oval 18"/>
          <p:cNvSpPr/>
          <p:nvPr/>
        </p:nvSpPr>
        <p:spPr>
          <a:xfrm>
            <a:off x="2405063" y="4776788"/>
            <a:ext cx="717550" cy="5095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0" name="Straight Connector 19"/>
          <p:cNvCxnSpPr>
            <a:stCxn id="19" idx="0"/>
          </p:cNvCxnSpPr>
          <p:nvPr/>
        </p:nvCxnSpPr>
        <p:spPr>
          <a:xfrm flipH="1" flipV="1">
            <a:off x="2763838" y="4624388"/>
            <a:ext cx="0" cy="152400"/>
          </a:xfrm>
          <a:prstGeom prst="line">
            <a:avLst/>
          </a:prstGeom>
          <a:ln w="63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69" name="TextBox 20"/>
          <p:cNvSpPr txBox="1">
            <a:spLocks noChangeArrowheads="1"/>
          </p:cNvSpPr>
          <p:nvPr/>
        </p:nvSpPr>
        <p:spPr bwMode="auto">
          <a:xfrm>
            <a:off x="2595563" y="4421188"/>
            <a:ext cx="6254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O</a:t>
            </a:r>
            <a:r>
              <a:rPr lang="en-US" sz="1100" b="1">
                <a:solidFill>
                  <a:srgbClr val="FF0000"/>
                </a:solidFill>
                <a:latin typeface="Calibri" pitchFamily="34" charset="0"/>
              </a:rPr>
              <a:t>PO</a:t>
            </a:r>
            <a:r>
              <a:rPr lang="en-US" sz="1100" b="1" baseline="-2500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1100" b="1">
                <a:solidFill>
                  <a:srgbClr val="FF0000"/>
                </a:solidFill>
                <a:latin typeface="Calibri" pitchFamily="34" charset="0"/>
              </a:rPr>
              <a:t>H</a:t>
            </a:r>
            <a:r>
              <a:rPr lang="en-US" sz="1600" b="1" baseline="30000">
                <a:solidFill>
                  <a:srgbClr val="FF0000"/>
                </a:solidFill>
                <a:latin typeface="Calibri" pitchFamily="34" charset="0"/>
              </a:rPr>
              <a:t>-</a:t>
            </a:r>
          </a:p>
        </p:txBody>
      </p:sp>
      <p:sp>
        <p:nvSpPr>
          <p:cNvPr id="22" name="Oval 21"/>
          <p:cNvSpPr/>
          <p:nvPr/>
        </p:nvSpPr>
        <p:spPr>
          <a:xfrm>
            <a:off x="588963" y="2274888"/>
            <a:ext cx="717550" cy="5095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" name="Straight Connector 22"/>
          <p:cNvCxnSpPr>
            <a:stCxn id="22" idx="0"/>
          </p:cNvCxnSpPr>
          <p:nvPr/>
        </p:nvCxnSpPr>
        <p:spPr>
          <a:xfrm flipH="1" flipV="1">
            <a:off x="947738" y="2122488"/>
            <a:ext cx="0" cy="152400"/>
          </a:xfrm>
          <a:prstGeom prst="line">
            <a:avLst/>
          </a:prstGeom>
          <a:ln w="63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2" name="TextBox 23"/>
          <p:cNvSpPr txBox="1">
            <a:spLocks noChangeArrowheads="1"/>
          </p:cNvSpPr>
          <p:nvPr/>
        </p:nvSpPr>
        <p:spPr bwMode="auto">
          <a:xfrm>
            <a:off x="779463" y="1919288"/>
            <a:ext cx="4635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>
                <a:latin typeface="Calibri" pitchFamily="34" charset="0"/>
              </a:rPr>
              <a:t>NH</a:t>
            </a:r>
            <a:r>
              <a:rPr lang="en-US" sz="1100" baseline="-25000">
                <a:latin typeface="Calibri" pitchFamily="34" charset="0"/>
              </a:rPr>
              <a:t>3</a:t>
            </a:r>
            <a:r>
              <a:rPr lang="en-US" sz="1400" baseline="30000">
                <a:latin typeface="Calibri" pitchFamily="34" charset="0"/>
              </a:rPr>
              <a:t>+</a:t>
            </a:r>
          </a:p>
        </p:txBody>
      </p:sp>
      <p:sp>
        <p:nvSpPr>
          <p:cNvPr id="25" name="Oval 24"/>
          <p:cNvSpPr/>
          <p:nvPr/>
        </p:nvSpPr>
        <p:spPr>
          <a:xfrm>
            <a:off x="2398713" y="2274888"/>
            <a:ext cx="717550" cy="5095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6" name="Straight Connector 25"/>
          <p:cNvCxnSpPr>
            <a:stCxn id="25" idx="0"/>
          </p:cNvCxnSpPr>
          <p:nvPr/>
        </p:nvCxnSpPr>
        <p:spPr>
          <a:xfrm flipH="1" flipV="1">
            <a:off x="2757488" y="2122488"/>
            <a:ext cx="0" cy="152400"/>
          </a:xfrm>
          <a:prstGeom prst="line">
            <a:avLst/>
          </a:prstGeom>
          <a:ln w="63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5" name="TextBox 26"/>
          <p:cNvSpPr txBox="1">
            <a:spLocks noChangeArrowheads="1"/>
          </p:cNvSpPr>
          <p:nvPr/>
        </p:nvSpPr>
        <p:spPr bwMode="auto">
          <a:xfrm>
            <a:off x="2506663" y="1919288"/>
            <a:ext cx="7413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>
                <a:latin typeface="Calibri" pitchFamily="34" charset="0"/>
              </a:rPr>
              <a:t>H</a:t>
            </a:r>
            <a:r>
              <a:rPr lang="en-US" sz="1100" b="1">
                <a:latin typeface="Calibri" pitchFamily="34" charset="0"/>
              </a:rPr>
              <a:t>N</a:t>
            </a:r>
            <a:r>
              <a:rPr lang="en-US" sz="1100" b="1">
                <a:solidFill>
                  <a:srgbClr val="008000"/>
                </a:solidFill>
                <a:latin typeface="Calibri" pitchFamily="34" charset="0"/>
              </a:rPr>
              <a:t>COCH</a:t>
            </a:r>
            <a:r>
              <a:rPr lang="en-US" sz="1100" b="1" baseline="-25000">
                <a:solidFill>
                  <a:srgbClr val="008000"/>
                </a:solidFill>
                <a:latin typeface="Calibri" pitchFamily="34" charset="0"/>
              </a:rPr>
              <a:t>3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554163" y="4903788"/>
            <a:ext cx="69373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554163" y="5106988"/>
            <a:ext cx="69373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528763" y="2401888"/>
            <a:ext cx="69373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1528763" y="2605088"/>
            <a:ext cx="69373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80" name="TextBox 32"/>
          <p:cNvSpPr txBox="1">
            <a:spLocks noChangeArrowheads="1"/>
          </p:cNvSpPr>
          <p:nvPr/>
        </p:nvSpPr>
        <p:spPr bwMode="auto">
          <a:xfrm>
            <a:off x="1554163" y="4624388"/>
            <a:ext cx="635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>
                <a:latin typeface="Calibri" pitchFamily="34" charset="0"/>
              </a:rPr>
              <a:t>kinases</a:t>
            </a:r>
          </a:p>
        </p:txBody>
      </p:sp>
      <p:sp>
        <p:nvSpPr>
          <p:cNvPr id="15381" name="TextBox 33"/>
          <p:cNvSpPr txBox="1">
            <a:spLocks noChangeArrowheads="1"/>
          </p:cNvSpPr>
          <p:nvPr/>
        </p:nvSpPr>
        <p:spPr bwMode="auto">
          <a:xfrm>
            <a:off x="1406525" y="5132388"/>
            <a:ext cx="9699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>
                <a:latin typeface="Calibri" pitchFamily="34" charset="0"/>
              </a:rPr>
              <a:t>phosphatase</a:t>
            </a:r>
          </a:p>
        </p:txBody>
      </p:sp>
      <p:sp>
        <p:nvSpPr>
          <p:cNvPr id="15382" name="TextBox 34"/>
          <p:cNvSpPr txBox="1">
            <a:spLocks noChangeArrowheads="1"/>
          </p:cNvSpPr>
          <p:nvPr/>
        </p:nvSpPr>
        <p:spPr bwMode="auto">
          <a:xfrm>
            <a:off x="1376363" y="1857375"/>
            <a:ext cx="941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200" i="1">
                <a:latin typeface="Calibri" pitchFamily="34" charset="0"/>
              </a:rPr>
              <a:t>acetyl</a:t>
            </a:r>
          </a:p>
          <a:p>
            <a:pPr algn="ctr">
              <a:lnSpc>
                <a:spcPts val="1200"/>
              </a:lnSpc>
            </a:pPr>
            <a:r>
              <a:rPr lang="en-US" sz="1200" i="1">
                <a:latin typeface="Calibri" pitchFamily="34" charset="0"/>
              </a:rPr>
              <a:t>transferases</a:t>
            </a:r>
          </a:p>
        </p:txBody>
      </p:sp>
      <p:sp>
        <p:nvSpPr>
          <p:cNvPr id="15383" name="TextBox 35"/>
          <p:cNvSpPr txBox="1">
            <a:spLocks noChangeArrowheads="1"/>
          </p:cNvSpPr>
          <p:nvPr/>
        </p:nvSpPr>
        <p:spPr bwMode="auto">
          <a:xfrm>
            <a:off x="1423988" y="2657475"/>
            <a:ext cx="971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200" i="1">
                <a:latin typeface="Calibri" pitchFamily="34" charset="0"/>
              </a:rPr>
              <a:t>deacetylases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625" y="3251200"/>
            <a:ext cx="4678363" cy="847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000000"/>
                </a:solidFill>
              </a:rPr>
              <a:t>Birgit Schilling</a:t>
            </a:r>
          </a:p>
          <a:p>
            <a:pPr>
              <a:defRPr/>
            </a:pPr>
            <a:r>
              <a:rPr lang="en-US" sz="2400" i="1">
                <a:solidFill>
                  <a:srgbClr val="000000"/>
                </a:solidFill>
              </a:rPr>
              <a:t>Buck Institute for Research on Aging</a:t>
            </a:r>
          </a:p>
        </p:txBody>
      </p:sp>
      <p:sp>
        <p:nvSpPr>
          <p:cNvPr id="15385" name="Text Box 30"/>
          <p:cNvSpPr txBox="1">
            <a:spLocks noChangeArrowheads="1"/>
          </p:cNvSpPr>
          <p:nvPr/>
        </p:nvSpPr>
        <p:spPr bwMode="auto">
          <a:xfrm>
            <a:off x="5037138" y="5864225"/>
            <a:ext cx="378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800">
                <a:solidFill>
                  <a:srgbClr val="0000FF"/>
                </a:solidFill>
              </a:rPr>
              <a:t>Workshop ASMS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ChangeArrowheads="1"/>
          </p:cNvSpPr>
          <p:nvPr/>
        </p:nvSpPr>
        <p:spPr bwMode="auto">
          <a:xfrm>
            <a:off x="4656138" y="993775"/>
            <a:ext cx="44497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1600"/>
              <a:t>GTLLYGTPTMFVDILNQPDFSSYDFTSIR 3+</a:t>
            </a:r>
          </a:p>
        </p:txBody>
      </p:sp>
      <p:grpSp>
        <p:nvGrpSpPr>
          <p:cNvPr id="31746" name="Group 5"/>
          <p:cNvGrpSpPr>
            <a:grpSpLocks/>
          </p:cNvGrpSpPr>
          <p:nvPr/>
        </p:nvGrpSpPr>
        <p:grpSpPr bwMode="auto">
          <a:xfrm>
            <a:off x="4665663" y="1338263"/>
            <a:ext cx="4073525" cy="2339975"/>
            <a:chOff x="311" y="748"/>
            <a:chExt cx="2566" cy="1474"/>
          </a:xfrm>
        </p:grpSpPr>
        <p:sp>
          <p:nvSpPr>
            <p:cNvPr id="31765" name="Line 6"/>
            <p:cNvSpPr>
              <a:spLocks noChangeShapeType="1"/>
            </p:cNvSpPr>
            <p:nvPr/>
          </p:nvSpPr>
          <p:spPr bwMode="auto">
            <a:xfrm>
              <a:off x="489" y="2104"/>
              <a:ext cx="238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6" name="Line 7"/>
            <p:cNvSpPr>
              <a:spLocks noChangeShapeType="1"/>
            </p:cNvSpPr>
            <p:nvPr/>
          </p:nvSpPr>
          <p:spPr bwMode="auto">
            <a:xfrm>
              <a:off x="502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7" name="Line 8"/>
            <p:cNvSpPr>
              <a:spLocks noChangeShapeType="1"/>
            </p:cNvSpPr>
            <p:nvPr/>
          </p:nvSpPr>
          <p:spPr bwMode="auto">
            <a:xfrm>
              <a:off x="541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8" name="Line 9"/>
            <p:cNvSpPr>
              <a:spLocks noChangeShapeType="1"/>
            </p:cNvSpPr>
            <p:nvPr/>
          </p:nvSpPr>
          <p:spPr bwMode="auto">
            <a:xfrm>
              <a:off x="580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9" name="Line 10"/>
            <p:cNvSpPr>
              <a:spLocks noChangeShapeType="1"/>
            </p:cNvSpPr>
            <p:nvPr/>
          </p:nvSpPr>
          <p:spPr bwMode="auto">
            <a:xfrm>
              <a:off x="619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0" name="Line 11"/>
            <p:cNvSpPr>
              <a:spLocks noChangeShapeType="1"/>
            </p:cNvSpPr>
            <p:nvPr/>
          </p:nvSpPr>
          <p:spPr bwMode="auto">
            <a:xfrm>
              <a:off x="658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1" name="Line 12"/>
            <p:cNvSpPr>
              <a:spLocks noChangeShapeType="1"/>
            </p:cNvSpPr>
            <p:nvPr/>
          </p:nvSpPr>
          <p:spPr bwMode="auto">
            <a:xfrm>
              <a:off x="697" y="2104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2" name="Line 13"/>
            <p:cNvSpPr>
              <a:spLocks noChangeShapeType="1"/>
            </p:cNvSpPr>
            <p:nvPr/>
          </p:nvSpPr>
          <p:spPr bwMode="auto">
            <a:xfrm>
              <a:off x="737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3" name="Line 14"/>
            <p:cNvSpPr>
              <a:spLocks noChangeShapeType="1"/>
            </p:cNvSpPr>
            <p:nvPr/>
          </p:nvSpPr>
          <p:spPr bwMode="auto">
            <a:xfrm>
              <a:off x="776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4" name="Line 15"/>
            <p:cNvSpPr>
              <a:spLocks noChangeShapeType="1"/>
            </p:cNvSpPr>
            <p:nvPr/>
          </p:nvSpPr>
          <p:spPr bwMode="auto">
            <a:xfrm>
              <a:off x="815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5" name="Line 16"/>
            <p:cNvSpPr>
              <a:spLocks noChangeShapeType="1"/>
            </p:cNvSpPr>
            <p:nvPr/>
          </p:nvSpPr>
          <p:spPr bwMode="auto">
            <a:xfrm>
              <a:off x="854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6" name="Line 17"/>
            <p:cNvSpPr>
              <a:spLocks noChangeShapeType="1"/>
            </p:cNvSpPr>
            <p:nvPr/>
          </p:nvSpPr>
          <p:spPr bwMode="auto">
            <a:xfrm>
              <a:off x="893" y="2104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7" name="Line 18"/>
            <p:cNvSpPr>
              <a:spLocks noChangeShapeType="1"/>
            </p:cNvSpPr>
            <p:nvPr/>
          </p:nvSpPr>
          <p:spPr bwMode="auto">
            <a:xfrm>
              <a:off x="932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8" name="Line 19"/>
            <p:cNvSpPr>
              <a:spLocks noChangeShapeType="1"/>
            </p:cNvSpPr>
            <p:nvPr/>
          </p:nvSpPr>
          <p:spPr bwMode="auto">
            <a:xfrm>
              <a:off x="971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79" name="Line 20"/>
            <p:cNvSpPr>
              <a:spLocks noChangeShapeType="1"/>
            </p:cNvSpPr>
            <p:nvPr/>
          </p:nvSpPr>
          <p:spPr bwMode="auto">
            <a:xfrm>
              <a:off x="1010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0" name="Line 21"/>
            <p:cNvSpPr>
              <a:spLocks noChangeShapeType="1"/>
            </p:cNvSpPr>
            <p:nvPr/>
          </p:nvSpPr>
          <p:spPr bwMode="auto">
            <a:xfrm>
              <a:off x="1049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1" name="Line 22"/>
            <p:cNvSpPr>
              <a:spLocks noChangeShapeType="1"/>
            </p:cNvSpPr>
            <p:nvPr/>
          </p:nvSpPr>
          <p:spPr bwMode="auto">
            <a:xfrm>
              <a:off x="1088" y="2104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2" name="Line 23"/>
            <p:cNvSpPr>
              <a:spLocks noChangeShapeType="1"/>
            </p:cNvSpPr>
            <p:nvPr/>
          </p:nvSpPr>
          <p:spPr bwMode="auto">
            <a:xfrm>
              <a:off x="1128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3" name="Line 24"/>
            <p:cNvSpPr>
              <a:spLocks noChangeShapeType="1"/>
            </p:cNvSpPr>
            <p:nvPr/>
          </p:nvSpPr>
          <p:spPr bwMode="auto">
            <a:xfrm>
              <a:off x="1167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4" name="Line 25"/>
            <p:cNvSpPr>
              <a:spLocks noChangeShapeType="1"/>
            </p:cNvSpPr>
            <p:nvPr/>
          </p:nvSpPr>
          <p:spPr bwMode="auto">
            <a:xfrm>
              <a:off x="1206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5" name="Line 26"/>
            <p:cNvSpPr>
              <a:spLocks noChangeShapeType="1"/>
            </p:cNvSpPr>
            <p:nvPr/>
          </p:nvSpPr>
          <p:spPr bwMode="auto">
            <a:xfrm>
              <a:off x="1245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6" name="Line 27"/>
            <p:cNvSpPr>
              <a:spLocks noChangeShapeType="1"/>
            </p:cNvSpPr>
            <p:nvPr/>
          </p:nvSpPr>
          <p:spPr bwMode="auto">
            <a:xfrm>
              <a:off x="1284" y="2104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7" name="Line 28"/>
            <p:cNvSpPr>
              <a:spLocks noChangeShapeType="1"/>
            </p:cNvSpPr>
            <p:nvPr/>
          </p:nvSpPr>
          <p:spPr bwMode="auto">
            <a:xfrm>
              <a:off x="1323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8" name="Line 29"/>
            <p:cNvSpPr>
              <a:spLocks noChangeShapeType="1"/>
            </p:cNvSpPr>
            <p:nvPr/>
          </p:nvSpPr>
          <p:spPr bwMode="auto">
            <a:xfrm>
              <a:off x="1362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89" name="Line 30"/>
            <p:cNvSpPr>
              <a:spLocks noChangeShapeType="1"/>
            </p:cNvSpPr>
            <p:nvPr/>
          </p:nvSpPr>
          <p:spPr bwMode="auto">
            <a:xfrm>
              <a:off x="1401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0" name="Line 31"/>
            <p:cNvSpPr>
              <a:spLocks noChangeShapeType="1"/>
            </p:cNvSpPr>
            <p:nvPr/>
          </p:nvSpPr>
          <p:spPr bwMode="auto">
            <a:xfrm>
              <a:off x="1440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1" name="Line 32"/>
            <p:cNvSpPr>
              <a:spLocks noChangeShapeType="1"/>
            </p:cNvSpPr>
            <p:nvPr/>
          </p:nvSpPr>
          <p:spPr bwMode="auto">
            <a:xfrm>
              <a:off x="1479" y="2104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2" name="Line 33"/>
            <p:cNvSpPr>
              <a:spLocks noChangeShapeType="1"/>
            </p:cNvSpPr>
            <p:nvPr/>
          </p:nvSpPr>
          <p:spPr bwMode="auto">
            <a:xfrm>
              <a:off x="1519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3" name="Line 34"/>
            <p:cNvSpPr>
              <a:spLocks noChangeShapeType="1"/>
            </p:cNvSpPr>
            <p:nvPr/>
          </p:nvSpPr>
          <p:spPr bwMode="auto">
            <a:xfrm>
              <a:off x="1558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4" name="Line 35"/>
            <p:cNvSpPr>
              <a:spLocks noChangeShapeType="1"/>
            </p:cNvSpPr>
            <p:nvPr/>
          </p:nvSpPr>
          <p:spPr bwMode="auto">
            <a:xfrm>
              <a:off x="1597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5" name="Line 36"/>
            <p:cNvSpPr>
              <a:spLocks noChangeShapeType="1"/>
            </p:cNvSpPr>
            <p:nvPr/>
          </p:nvSpPr>
          <p:spPr bwMode="auto">
            <a:xfrm>
              <a:off x="1636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6" name="Line 37"/>
            <p:cNvSpPr>
              <a:spLocks noChangeShapeType="1"/>
            </p:cNvSpPr>
            <p:nvPr/>
          </p:nvSpPr>
          <p:spPr bwMode="auto">
            <a:xfrm>
              <a:off x="1675" y="2104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7" name="Line 38"/>
            <p:cNvSpPr>
              <a:spLocks noChangeShapeType="1"/>
            </p:cNvSpPr>
            <p:nvPr/>
          </p:nvSpPr>
          <p:spPr bwMode="auto">
            <a:xfrm>
              <a:off x="1714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8" name="Line 39"/>
            <p:cNvSpPr>
              <a:spLocks noChangeShapeType="1"/>
            </p:cNvSpPr>
            <p:nvPr/>
          </p:nvSpPr>
          <p:spPr bwMode="auto">
            <a:xfrm>
              <a:off x="1753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99" name="Line 40"/>
            <p:cNvSpPr>
              <a:spLocks noChangeShapeType="1"/>
            </p:cNvSpPr>
            <p:nvPr/>
          </p:nvSpPr>
          <p:spPr bwMode="auto">
            <a:xfrm>
              <a:off x="1792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0" name="Line 41"/>
            <p:cNvSpPr>
              <a:spLocks noChangeShapeType="1"/>
            </p:cNvSpPr>
            <p:nvPr/>
          </p:nvSpPr>
          <p:spPr bwMode="auto">
            <a:xfrm>
              <a:off x="1831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1" name="Line 42"/>
            <p:cNvSpPr>
              <a:spLocks noChangeShapeType="1"/>
            </p:cNvSpPr>
            <p:nvPr/>
          </p:nvSpPr>
          <p:spPr bwMode="auto">
            <a:xfrm>
              <a:off x="1871" y="2104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2" name="Line 43"/>
            <p:cNvSpPr>
              <a:spLocks noChangeShapeType="1"/>
            </p:cNvSpPr>
            <p:nvPr/>
          </p:nvSpPr>
          <p:spPr bwMode="auto">
            <a:xfrm>
              <a:off x="1910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3" name="Line 44"/>
            <p:cNvSpPr>
              <a:spLocks noChangeShapeType="1"/>
            </p:cNvSpPr>
            <p:nvPr/>
          </p:nvSpPr>
          <p:spPr bwMode="auto">
            <a:xfrm>
              <a:off x="1949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4" name="Line 45"/>
            <p:cNvSpPr>
              <a:spLocks noChangeShapeType="1"/>
            </p:cNvSpPr>
            <p:nvPr/>
          </p:nvSpPr>
          <p:spPr bwMode="auto">
            <a:xfrm>
              <a:off x="1988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5" name="Line 46"/>
            <p:cNvSpPr>
              <a:spLocks noChangeShapeType="1"/>
            </p:cNvSpPr>
            <p:nvPr/>
          </p:nvSpPr>
          <p:spPr bwMode="auto">
            <a:xfrm>
              <a:off x="2027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6" name="Line 47"/>
            <p:cNvSpPr>
              <a:spLocks noChangeShapeType="1"/>
            </p:cNvSpPr>
            <p:nvPr/>
          </p:nvSpPr>
          <p:spPr bwMode="auto">
            <a:xfrm>
              <a:off x="2066" y="2104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7" name="Line 48"/>
            <p:cNvSpPr>
              <a:spLocks noChangeShapeType="1"/>
            </p:cNvSpPr>
            <p:nvPr/>
          </p:nvSpPr>
          <p:spPr bwMode="auto">
            <a:xfrm>
              <a:off x="2105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8" name="Line 49"/>
            <p:cNvSpPr>
              <a:spLocks noChangeShapeType="1"/>
            </p:cNvSpPr>
            <p:nvPr/>
          </p:nvSpPr>
          <p:spPr bwMode="auto">
            <a:xfrm>
              <a:off x="2144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09" name="Line 50"/>
            <p:cNvSpPr>
              <a:spLocks noChangeShapeType="1"/>
            </p:cNvSpPr>
            <p:nvPr/>
          </p:nvSpPr>
          <p:spPr bwMode="auto">
            <a:xfrm>
              <a:off x="2183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0" name="Line 51"/>
            <p:cNvSpPr>
              <a:spLocks noChangeShapeType="1"/>
            </p:cNvSpPr>
            <p:nvPr/>
          </p:nvSpPr>
          <p:spPr bwMode="auto">
            <a:xfrm>
              <a:off x="2223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1" name="Line 52"/>
            <p:cNvSpPr>
              <a:spLocks noChangeShapeType="1"/>
            </p:cNvSpPr>
            <p:nvPr/>
          </p:nvSpPr>
          <p:spPr bwMode="auto">
            <a:xfrm>
              <a:off x="2262" y="2104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2" name="Line 53"/>
            <p:cNvSpPr>
              <a:spLocks noChangeShapeType="1"/>
            </p:cNvSpPr>
            <p:nvPr/>
          </p:nvSpPr>
          <p:spPr bwMode="auto">
            <a:xfrm>
              <a:off x="2301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3" name="Line 54"/>
            <p:cNvSpPr>
              <a:spLocks noChangeShapeType="1"/>
            </p:cNvSpPr>
            <p:nvPr/>
          </p:nvSpPr>
          <p:spPr bwMode="auto">
            <a:xfrm>
              <a:off x="2340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4" name="Line 55"/>
            <p:cNvSpPr>
              <a:spLocks noChangeShapeType="1"/>
            </p:cNvSpPr>
            <p:nvPr/>
          </p:nvSpPr>
          <p:spPr bwMode="auto">
            <a:xfrm>
              <a:off x="2379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5" name="Line 56"/>
            <p:cNvSpPr>
              <a:spLocks noChangeShapeType="1"/>
            </p:cNvSpPr>
            <p:nvPr/>
          </p:nvSpPr>
          <p:spPr bwMode="auto">
            <a:xfrm>
              <a:off x="2418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6" name="Line 57"/>
            <p:cNvSpPr>
              <a:spLocks noChangeShapeType="1"/>
            </p:cNvSpPr>
            <p:nvPr/>
          </p:nvSpPr>
          <p:spPr bwMode="auto">
            <a:xfrm>
              <a:off x="2457" y="2104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7" name="Line 58"/>
            <p:cNvSpPr>
              <a:spLocks noChangeShapeType="1"/>
            </p:cNvSpPr>
            <p:nvPr/>
          </p:nvSpPr>
          <p:spPr bwMode="auto">
            <a:xfrm>
              <a:off x="2496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8" name="Line 59"/>
            <p:cNvSpPr>
              <a:spLocks noChangeShapeType="1"/>
            </p:cNvSpPr>
            <p:nvPr/>
          </p:nvSpPr>
          <p:spPr bwMode="auto">
            <a:xfrm>
              <a:off x="2535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9" name="Line 60"/>
            <p:cNvSpPr>
              <a:spLocks noChangeShapeType="1"/>
            </p:cNvSpPr>
            <p:nvPr/>
          </p:nvSpPr>
          <p:spPr bwMode="auto">
            <a:xfrm>
              <a:off x="2575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0" name="Line 61"/>
            <p:cNvSpPr>
              <a:spLocks noChangeShapeType="1"/>
            </p:cNvSpPr>
            <p:nvPr/>
          </p:nvSpPr>
          <p:spPr bwMode="auto">
            <a:xfrm>
              <a:off x="2614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1" name="Line 62"/>
            <p:cNvSpPr>
              <a:spLocks noChangeShapeType="1"/>
            </p:cNvSpPr>
            <p:nvPr/>
          </p:nvSpPr>
          <p:spPr bwMode="auto">
            <a:xfrm>
              <a:off x="2653" y="2104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2" name="Line 63"/>
            <p:cNvSpPr>
              <a:spLocks noChangeShapeType="1"/>
            </p:cNvSpPr>
            <p:nvPr/>
          </p:nvSpPr>
          <p:spPr bwMode="auto">
            <a:xfrm>
              <a:off x="2692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3" name="Line 64"/>
            <p:cNvSpPr>
              <a:spLocks noChangeShapeType="1"/>
            </p:cNvSpPr>
            <p:nvPr/>
          </p:nvSpPr>
          <p:spPr bwMode="auto">
            <a:xfrm>
              <a:off x="2731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4" name="Line 65"/>
            <p:cNvSpPr>
              <a:spLocks noChangeShapeType="1"/>
            </p:cNvSpPr>
            <p:nvPr/>
          </p:nvSpPr>
          <p:spPr bwMode="auto">
            <a:xfrm>
              <a:off x="2770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5" name="Line 66"/>
            <p:cNvSpPr>
              <a:spLocks noChangeShapeType="1"/>
            </p:cNvSpPr>
            <p:nvPr/>
          </p:nvSpPr>
          <p:spPr bwMode="auto">
            <a:xfrm>
              <a:off x="2809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6" name="Line 67"/>
            <p:cNvSpPr>
              <a:spLocks noChangeShapeType="1"/>
            </p:cNvSpPr>
            <p:nvPr/>
          </p:nvSpPr>
          <p:spPr bwMode="auto">
            <a:xfrm>
              <a:off x="2848" y="2104"/>
              <a:ext cx="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7" name="Rectangle 68"/>
            <p:cNvSpPr>
              <a:spLocks noChangeArrowheads="1"/>
            </p:cNvSpPr>
            <p:nvPr/>
          </p:nvSpPr>
          <p:spPr bwMode="auto">
            <a:xfrm>
              <a:off x="1599" y="2126"/>
              <a:ext cx="129" cy="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1">
                  <a:solidFill>
                    <a:srgbClr val="000000"/>
                  </a:solidFill>
                </a:rPr>
                <a:t>m/z</a:t>
              </a:r>
              <a:endParaRPr lang="en-US" sz="1000" i="1"/>
            </a:p>
          </p:txBody>
        </p:sp>
        <p:sp>
          <p:nvSpPr>
            <p:cNvPr id="31828" name="Line 69"/>
            <p:cNvSpPr>
              <a:spLocks noChangeShapeType="1"/>
            </p:cNvSpPr>
            <p:nvPr/>
          </p:nvSpPr>
          <p:spPr bwMode="auto">
            <a:xfrm>
              <a:off x="487" y="852"/>
              <a:ext cx="0" cy="12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9" name="Line 70"/>
            <p:cNvSpPr>
              <a:spLocks noChangeShapeType="1"/>
            </p:cNvSpPr>
            <p:nvPr/>
          </p:nvSpPr>
          <p:spPr bwMode="auto">
            <a:xfrm flipH="1">
              <a:off x="483" y="2102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0" name="Line 71"/>
            <p:cNvSpPr>
              <a:spLocks noChangeShapeType="1"/>
            </p:cNvSpPr>
            <p:nvPr/>
          </p:nvSpPr>
          <p:spPr bwMode="auto">
            <a:xfrm flipH="1">
              <a:off x="486" y="2077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1" name="Line 72"/>
            <p:cNvSpPr>
              <a:spLocks noChangeShapeType="1"/>
            </p:cNvSpPr>
            <p:nvPr/>
          </p:nvSpPr>
          <p:spPr bwMode="auto">
            <a:xfrm flipH="1">
              <a:off x="483" y="2053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2" name="Line 73"/>
            <p:cNvSpPr>
              <a:spLocks noChangeShapeType="1"/>
            </p:cNvSpPr>
            <p:nvPr/>
          </p:nvSpPr>
          <p:spPr bwMode="auto">
            <a:xfrm flipH="1">
              <a:off x="486" y="2028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3" name="Line 74"/>
            <p:cNvSpPr>
              <a:spLocks noChangeShapeType="1"/>
            </p:cNvSpPr>
            <p:nvPr/>
          </p:nvSpPr>
          <p:spPr bwMode="auto">
            <a:xfrm flipH="1">
              <a:off x="483" y="2003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4" name="Line 75"/>
            <p:cNvSpPr>
              <a:spLocks noChangeShapeType="1"/>
            </p:cNvSpPr>
            <p:nvPr/>
          </p:nvSpPr>
          <p:spPr bwMode="auto">
            <a:xfrm flipH="1">
              <a:off x="486" y="1978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5" name="Line 76"/>
            <p:cNvSpPr>
              <a:spLocks noChangeShapeType="1"/>
            </p:cNvSpPr>
            <p:nvPr/>
          </p:nvSpPr>
          <p:spPr bwMode="auto">
            <a:xfrm flipH="1">
              <a:off x="483" y="1954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6" name="Line 77"/>
            <p:cNvSpPr>
              <a:spLocks noChangeShapeType="1"/>
            </p:cNvSpPr>
            <p:nvPr/>
          </p:nvSpPr>
          <p:spPr bwMode="auto">
            <a:xfrm flipH="1">
              <a:off x="486" y="1929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7" name="Line 78"/>
            <p:cNvSpPr>
              <a:spLocks noChangeShapeType="1"/>
            </p:cNvSpPr>
            <p:nvPr/>
          </p:nvSpPr>
          <p:spPr bwMode="auto">
            <a:xfrm flipH="1">
              <a:off x="483" y="1904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8" name="Line 79"/>
            <p:cNvSpPr>
              <a:spLocks noChangeShapeType="1"/>
            </p:cNvSpPr>
            <p:nvPr/>
          </p:nvSpPr>
          <p:spPr bwMode="auto">
            <a:xfrm flipH="1">
              <a:off x="486" y="1879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39" name="Line 80"/>
            <p:cNvSpPr>
              <a:spLocks noChangeShapeType="1"/>
            </p:cNvSpPr>
            <p:nvPr/>
          </p:nvSpPr>
          <p:spPr bwMode="auto">
            <a:xfrm flipH="1">
              <a:off x="483" y="1855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0" name="Line 81"/>
            <p:cNvSpPr>
              <a:spLocks noChangeShapeType="1"/>
            </p:cNvSpPr>
            <p:nvPr/>
          </p:nvSpPr>
          <p:spPr bwMode="auto">
            <a:xfrm flipH="1">
              <a:off x="486" y="1830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1" name="Line 82"/>
            <p:cNvSpPr>
              <a:spLocks noChangeShapeType="1"/>
            </p:cNvSpPr>
            <p:nvPr/>
          </p:nvSpPr>
          <p:spPr bwMode="auto">
            <a:xfrm flipH="1">
              <a:off x="483" y="1805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2" name="Line 83"/>
            <p:cNvSpPr>
              <a:spLocks noChangeShapeType="1"/>
            </p:cNvSpPr>
            <p:nvPr/>
          </p:nvSpPr>
          <p:spPr bwMode="auto">
            <a:xfrm flipH="1">
              <a:off x="486" y="1780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3" name="Line 84"/>
            <p:cNvSpPr>
              <a:spLocks noChangeShapeType="1"/>
            </p:cNvSpPr>
            <p:nvPr/>
          </p:nvSpPr>
          <p:spPr bwMode="auto">
            <a:xfrm flipH="1">
              <a:off x="483" y="1756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4" name="Line 85"/>
            <p:cNvSpPr>
              <a:spLocks noChangeShapeType="1"/>
            </p:cNvSpPr>
            <p:nvPr/>
          </p:nvSpPr>
          <p:spPr bwMode="auto">
            <a:xfrm flipH="1">
              <a:off x="486" y="1731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5" name="Line 86"/>
            <p:cNvSpPr>
              <a:spLocks noChangeShapeType="1"/>
            </p:cNvSpPr>
            <p:nvPr/>
          </p:nvSpPr>
          <p:spPr bwMode="auto">
            <a:xfrm flipH="1">
              <a:off x="483" y="1706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6" name="Line 87"/>
            <p:cNvSpPr>
              <a:spLocks noChangeShapeType="1"/>
            </p:cNvSpPr>
            <p:nvPr/>
          </p:nvSpPr>
          <p:spPr bwMode="auto">
            <a:xfrm flipH="1">
              <a:off x="486" y="1681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7" name="Line 88"/>
            <p:cNvSpPr>
              <a:spLocks noChangeShapeType="1"/>
            </p:cNvSpPr>
            <p:nvPr/>
          </p:nvSpPr>
          <p:spPr bwMode="auto">
            <a:xfrm flipH="1">
              <a:off x="483" y="1657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8" name="Line 89"/>
            <p:cNvSpPr>
              <a:spLocks noChangeShapeType="1"/>
            </p:cNvSpPr>
            <p:nvPr/>
          </p:nvSpPr>
          <p:spPr bwMode="auto">
            <a:xfrm flipH="1">
              <a:off x="486" y="1632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49" name="Line 90"/>
            <p:cNvSpPr>
              <a:spLocks noChangeShapeType="1"/>
            </p:cNvSpPr>
            <p:nvPr/>
          </p:nvSpPr>
          <p:spPr bwMode="auto">
            <a:xfrm flipH="1">
              <a:off x="483" y="1607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0" name="Line 91"/>
            <p:cNvSpPr>
              <a:spLocks noChangeShapeType="1"/>
            </p:cNvSpPr>
            <p:nvPr/>
          </p:nvSpPr>
          <p:spPr bwMode="auto">
            <a:xfrm flipH="1">
              <a:off x="486" y="1582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1" name="Line 92"/>
            <p:cNvSpPr>
              <a:spLocks noChangeShapeType="1"/>
            </p:cNvSpPr>
            <p:nvPr/>
          </p:nvSpPr>
          <p:spPr bwMode="auto">
            <a:xfrm flipH="1">
              <a:off x="483" y="1558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2" name="Line 93"/>
            <p:cNvSpPr>
              <a:spLocks noChangeShapeType="1"/>
            </p:cNvSpPr>
            <p:nvPr/>
          </p:nvSpPr>
          <p:spPr bwMode="auto">
            <a:xfrm flipH="1">
              <a:off x="486" y="1533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3" name="Line 94"/>
            <p:cNvSpPr>
              <a:spLocks noChangeShapeType="1"/>
            </p:cNvSpPr>
            <p:nvPr/>
          </p:nvSpPr>
          <p:spPr bwMode="auto">
            <a:xfrm flipH="1">
              <a:off x="483" y="1508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4" name="Line 95"/>
            <p:cNvSpPr>
              <a:spLocks noChangeShapeType="1"/>
            </p:cNvSpPr>
            <p:nvPr/>
          </p:nvSpPr>
          <p:spPr bwMode="auto">
            <a:xfrm flipH="1">
              <a:off x="486" y="1483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5" name="Line 96"/>
            <p:cNvSpPr>
              <a:spLocks noChangeShapeType="1"/>
            </p:cNvSpPr>
            <p:nvPr/>
          </p:nvSpPr>
          <p:spPr bwMode="auto">
            <a:xfrm flipH="1">
              <a:off x="483" y="1459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6" name="Line 97"/>
            <p:cNvSpPr>
              <a:spLocks noChangeShapeType="1"/>
            </p:cNvSpPr>
            <p:nvPr/>
          </p:nvSpPr>
          <p:spPr bwMode="auto">
            <a:xfrm flipH="1">
              <a:off x="486" y="1434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7" name="Line 98"/>
            <p:cNvSpPr>
              <a:spLocks noChangeShapeType="1"/>
            </p:cNvSpPr>
            <p:nvPr/>
          </p:nvSpPr>
          <p:spPr bwMode="auto">
            <a:xfrm flipH="1">
              <a:off x="483" y="1409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8" name="Line 99"/>
            <p:cNvSpPr>
              <a:spLocks noChangeShapeType="1"/>
            </p:cNvSpPr>
            <p:nvPr/>
          </p:nvSpPr>
          <p:spPr bwMode="auto">
            <a:xfrm flipH="1">
              <a:off x="486" y="1385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59" name="Line 100"/>
            <p:cNvSpPr>
              <a:spLocks noChangeShapeType="1"/>
            </p:cNvSpPr>
            <p:nvPr/>
          </p:nvSpPr>
          <p:spPr bwMode="auto">
            <a:xfrm flipH="1">
              <a:off x="483" y="1360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0" name="Line 101"/>
            <p:cNvSpPr>
              <a:spLocks noChangeShapeType="1"/>
            </p:cNvSpPr>
            <p:nvPr/>
          </p:nvSpPr>
          <p:spPr bwMode="auto">
            <a:xfrm flipH="1">
              <a:off x="486" y="1335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1" name="Line 102"/>
            <p:cNvSpPr>
              <a:spLocks noChangeShapeType="1"/>
            </p:cNvSpPr>
            <p:nvPr/>
          </p:nvSpPr>
          <p:spPr bwMode="auto">
            <a:xfrm flipH="1">
              <a:off x="483" y="1310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2" name="Line 103"/>
            <p:cNvSpPr>
              <a:spLocks noChangeShapeType="1"/>
            </p:cNvSpPr>
            <p:nvPr/>
          </p:nvSpPr>
          <p:spPr bwMode="auto">
            <a:xfrm flipH="1">
              <a:off x="486" y="1286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3" name="Line 104"/>
            <p:cNvSpPr>
              <a:spLocks noChangeShapeType="1"/>
            </p:cNvSpPr>
            <p:nvPr/>
          </p:nvSpPr>
          <p:spPr bwMode="auto">
            <a:xfrm flipH="1">
              <a:off x="483" y="1261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4" name="Line 105"/>
            <p:cNvSpPr>
              <a:spLocks noChangeShapeType="1"/>
            </p:cNvSpPr>
            <p:nvPr/>
          </p:nvSpPr>
          <p:spPr bwMode="auto">
            <a:xfrm flipH="1">
              <a:off x="486" y="1236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5" name="Line 106"/>
            <p:cNvSpPr>
              <a:spLocks noChangeShapeType="1"/>
            </p:cNvSpPr>
            <p:nvPr/>
          </p:nvSpPr>
          <p:spPr bwMode="auto">
            <a:xfrm flipH="1">
              <a:off x="483" y="1211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6" name="Line 107"/>
            <p:cNvSpPr>
              <a:spLocks noChangeShapeType="1"/>
            </p:cNvSpPr>
            <p:nvPr/>
          </p:nvSpPr>
          <p:spPr bwMode="auto">
            <a:xfrm flipH="1">
              <a:off x="486" y="1186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7" name="Line 108"/>
            <p:cNvSpPr>
              <a:spLocks noChangeShapeType="1"/>
            </p:cNvSpPr>
            <p:nvPr/>
          </p:nvSpPr>
          <p:spPr bwMode="auto">
            <a:xfrm flipH="1">
              <a:off x="483" y="1162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8" name="Line 109"/>
            <p:cNvSpPr>
              <a:spLocks noChangeShapeType="1"/>
            </p:cNvSpPr>
            <p:nvPr/>
          </p:nvSpPr>
          <p:spPr bwMode="auto">
            <a:xfrm flipH="1">
              <a:off x="486" y="1137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69" name="Line 110"/>
            <p:cNvSpPr>
              <a:spLocks noChangeShapeType="1"/>
            </p:cNvSpPr>
            <p:nvPr/>
          </p:nvSpPr>
          <p:spPr bwMode="auto">
            <a:xfrm flipH="1">
              <a:off x="483" y="1112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70" name="Line 111"/>
            <p:cNvSpPr>
              <a:spLocks noChangeShapeType="1"/>
            </p:cNvSpPr>
            <p:nvPr/>
          </p:nvSpPr>
          <p:spPr bwMode="auto">
            <a:xfrm flipH="1">
              <a:off x="486" y="1088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71" name="Line 112"/>
            <p:cNvSpPr>
              <a:spLocks noChangeShapeType="1"/>
            </p:cNvSpPr>
            <p:nvPr/>
          </p:nvSpPr>
          <p:spPr bwMode="auto">
            <a:xfrm flipH="1">
              <a:off x="483" y="1063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72" name="Line 113"/>
            <p:cNvSpPr>
              <a:spLocks noChangeShapeType="1"/>
            </p:cNvSpPr>
            <p:nvPr/>
          </p:nvSpPr>
          <p:spPr bwMode="auto">
            <a:xfrm flipH="1">
              <a:off x="486" y="1038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73" name="Line 114"/>
            <p:cNvSpPr>
              <a:spLocks noChangeShapeType="1"/>
            </p:cNvSpPr>
            <p:nvPr/>
          </p:nvSpPr>
          <p:spPr bwMode="auto">
            <a:xfrm flipH="1">
              <a:off x="483" y="1013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74" name="Line 115"/>
            <p:cNvSpPr>
              <a:spLocks noChangeShapeType="1"/>
            </p:cNvSpPr>
            <p:nvPr/>
          </p:nvSpPr>
          <p:spPr bwMode="auto">
            <a:xfrm flipH="1">
              <a:off x="486" y="989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75" name="Line 116"/>
            <p:cNvSpPr>
              <a:spLocks noChangeShapeType="1"/>
            </p:cNvSpPr>
            <p:nvPr/>
          </p:nvSpPr>
          <p:spPr bwMode="auto">
            <a:xfrm flipH="1">
              <a:off x="483" y="964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76" name="Line 117"/>
            <p:cNvSpPr>
              <a:spLocks noChangeShapeType="1"/>
            </p:cNvSpPr>
            <p:nvPr/>
          </p:nvSpPr>
          <p:spPr bwMode="auto">
            <a:xfrm flipH="1">
              <a:off x="486" y="939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77" name="Line 118"/>
            <p:cNvSpPr>
              <a:spLocks noChangeShapeType="1"/>
            </p:cNvSpPr>
            <p:nvPr/>
          </p:nvSpPr>
          <p:spPr bwMode="auto">
            <a:xfrm flipH="1">
              <a:off x="483" y="914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78" name="Line 119"/>
            <p:cNvSpPr>
              <a:spLocks noChangeShapeType="1"/>
            </p:cNvSpPr>
            <p:nvPr/>
          </p:nvSpPr>
          <p:spPr bwMode="auto">
            <a:xfrm flipH="1">
              <a:off x="486" y="890"/>
              <a:ext cx="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79" name="Line 120"/>
            <p:cNvSpPr>
              <a:spLocks noChangeShapeType="1"/>
            </p:cNvSpPr>
            <p:nvPr/>
          </p:nvSpPr>
          <p:spPr bwMode="auto">
            <a:xfrm flipH="1">
              <a:off x="483" y="865"/>
              <a:ext cx="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0" name="Line 121"/>
            <p:cNvSpPr>
              <a:spLocks noChangeShapeType="1"/>
            </p:cNvSpPr>
            <p:nvPr/>
          </p:nvSpPr>
          <p:spPr bwMode="auto">
            <a:xfrm flipV="1">
              <a:off x="49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1" name="Line 122"/>
            <p:cNvSpPr>
              <a:spLocks noChangeShapeType="1"/>
            </p:cNvSpPr>
            <p:nvPr/>
          </p:nvSpPr>
          <p:spPr bwMode="auto">
            <a:xfrm flipV="1">
              <a:off x="49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2" name="Line 123"/>
            <p:cNvSpPr>
              <a:spLocks noChangeShapeType="1"/>
            </p:cNvSpPr>
            <p:nvPr/>
          </p:nvSpPr>
          <p:spPr bwMode="auto">
            <a:xfrm>
              <a:off x="49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3" name="Line 124"/>
            <p:cNvSpPr>
              <a:spLocks noChangeShapeType="1"/>
            </p:cNvSpPr>
            <p:nvPr/>
          </p:nvSpPr>
          <p:spPr bwMode="auto">
            <a:xfrm flipV="1">
              <a:off x="50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4" name="Line 125"/>
            <p:cNvSpPr>
              <a:spLocks noChangeShapeType="1"/>
            </p:cNvSpPr>
            <p:nvPr/>
          </p:nvSpPr>
          <p:spPr bwMode="auto">
            <a:xfrm>
              <a:off x="49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5" name="Line 126"/>
            <p:cNvSpPr>
              <a:spLocks noChangeShapeType="1"/>
            </p:cNvSpPr>
            <p:nvPr/>
          </p:nvSpPr>
          <p:spPr bwMode="auto">
            <a:xfrm>
              <a:off x="503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6" name="Line 127"/>
            <p:cNvSpPr>
              <a:spLocks noChangeShapeType="1"/>
            </p:cNvSpPr>
            <p:nvPr/>
          </p:nvSpPr>
          <p:spPr bwMode="auto">
            <a:xfrm flipV="1">
              <a:off x="505" y="2070"/>
              <a:ext cx="1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7" name="Line 128"/>
            <p:cNvSpPr>
              <a:spLocks noChangeShapeType="1"/>
            </p:cNvSpPr>
            <p:nvPr/>
          </p:nvSpPr>
          <p:spPr bwMode="auto">
            <a:xfrm flipV="1">
              <a:off x="51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8" name="Line 129"/>
            <p:cNvSpPr>
              <a:spLocks noChangeShapeType="1"/>
            </p:cNvSpPr>
            <p:nvPr/>
          </p:nvSpPr>
          <p:spPr bwMode="auto">
            <a:xfrm>
              <a:off x="506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89" name="Line 130"/>
            <p:cNvSpPr>
              <a:spLocks noChangeShapeType="1"/>
            </p:cNvSpPr>
            <p:nvPr/>
          </p:nvSpPr>
          <p:spPr bwMode="auto">
            <a:xfrm>
              <a:off x="510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90" name="Line 131"/>
            <p:cNvSpPr>
              <a:spLocks noChangeShapeType="1"/>
            </p:cNvSpPr>
            <p:nvPr/>
          </p:nvSpPr>
          <p:spPr bwMode="auto">
            <a:xfrm>
              <a:off x="512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91" name="Line 132"/>
            <p:cNvSpPr>
              <a:spLocks noChangeShapeType="1"/>
            </p:cNvSpPr>
            <p:nvPr/>
          </p:nvSpPr>
          <p:spPr bwMode="auto">
            <a:xfrm flipV="1">
              <a:off x="51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92" name="Line 133"/>
            <p:cNvSpPr>
              <a:spLocks noChangeShapeType="1"/>
            </p:cNvSpPr>
            <p:nvPr/>
          </p:nvSpPr>
          <p:spPr bwMode="auto">
            <a:xfrm>
              <a:off x="51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93" name="Line 134"/>
            <p:cNvSpPr>
              <a:spLocks noChangeShapeType="1"/>
            </p:cNvSpPr>
            <p:nvPr/>
          </p:nvSpPr>
          <p:spPr bwMode="auto">
            <a:xfrm flipV="1">
              <a:off x="517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94" name="Line 135"/>
            <p:cNvSpPr>
              <a:spLocks noChangeShapeType="1"/>
            </p:cNvSpPr>
            <p:nvPr/>
          </p:nvSpPr>
          <p:spPr bwMode="auto">
            <a:xfrm>
              <a:off x="519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95" name="Line 136"/>
            <p:cNvSpPr>
              <a:spLocks noChangeShapeType="1"/>
            </p:cNvSpPr>
            <p:nvPr/>
          </p:nvSpPr>
          <p:spPr bwMode="auto">
            <a:xfrm>
              <a:off x="521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96" name="Line 137"/>
            <p:cNvSpPr>
              <a:spLocks noChangeShapeType="1"/>
            </p:cNvSpPr>
            <p:nvPr/>
          </p:nvSpPr>
          <p:spPr bwMode="auto">
            <a:xfrm>
              <a:off x="523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97" name="Line 138"/>
            <p:cNvSpPr>
              <a:spLocks noChangeShapeType="1"/>
            </p:cNvSpPr>
            <p:nvPr/>
          </p:nvSpPr>
          <p:spPr bwMode="auto">
            <a:xfrm>
              <a:off x="525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98" name="Line 139"/>
            <p:cNvSpPr>
              <a:spLocks noChangeShapeType="1"/>
            </p:cNvSpPr>
            <p:nvPr/>
          </p:nvSpPr>
          <p:spPr bwMode="auto">
            <a:xfrm flipV="1">
              <a:off x="527" y="2080"/>
              <a:ext cx="1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99" name="Line 140"/>
            <p:cNvSpPr>
              <a:spLocks noChangeShapeType="1"/>
            </p:cNvSpPr>
            <p:nvPr/>
          </p:nvSpPr>
          <p:spPr bwMode="auto">
            <a:xfrm flipV="1">
              <a:off x="532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00" name="Line 141"/>
            <p:cNvSpPr>
              <a:spLocks noChangeShapeType="1"/>
            </p:cNvSpPr>
            <p:nvPr/>
          </p:nvSpPr>
          <p:spPr bwMode="auto">
            <a:xfrm>
              <a:off x="528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01" name="Line 142"/>
            <p:cNvSpPr>
              <a:spLocks noChangeShapeType="1"/>
            </p:cNvSpPr>
            <p:nvPr/>
          </p:nvSpPr>
          <p:spPr bwMode="auto">
            <a:xfrm>
              <a:off x="532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02" name="Line 143"/>
            <p:cNvSpPr>
              <a:spLocks noChangeShapeType="1"/>
            </p:cNvSpPr>
            <p:nvPr/>
          </p:nvSpPr>
          <p:spPr bwMode="auto">
            <a:xfrm flipV="1">
              <a:off x="53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03" name="Line 144"/>
            <p:cNvSpPr>
              <a:spLocks noChangeShapeType="1"/>
            </p:cNvSpPr>
            <p:nvPr/>
          </p:nvSpPr>
          <p:spPr bwMode="auto">
            <a:xfrm>
              <a:off x="53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04" name="Line 145"/>
            <p:cNvSpPr>
              <a:spLocks noChangeShapeType="1"/>
            </p:cNvSpPr>
            <p:nvPr/>
          </p:nvSpPr>
          <p:spPr bwMode="auto">
            <a:xfrm flipV="1">
              <a:off x="60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05" name="Line 146"/>
            <p:cNvSpPr>
              <a:spLocks noChangeShapeType="1"/>
            </p:cNvSpPr>
            <p:nvPr/>
          </p:nvSpPr>
          <p:spPr bwMode="auto">
            <a:xfrm>
              <a:off x="53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06" name="Line 147"/>
            <p:cNvSpPr>
              <a:spLocks noChangeShapeType="1"/>
            </p:cNvSpPr>
            <p:nvPr/>
          </p:nvSpPr>
          <p:spPr bwMode="auto">
            <a:xfrm flipV="1">
              <a:off x="616" y="2050"/>
              <a:ext cx="0" cy="5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07" name="Line 148"/>
            <p:cNvSpPr>
              <a:spLocks noChangeShapeType="1"/>
            </p:cNvSpPr>
            <p:nvPr/>
          </p:nvSpPr>
          <p:spPr bwMode="auto">
            <a:xfrm>
              <a:off x="60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08" name="Line 149"/>
            <p:cNvSpPr>
              <a:spLocks noChangeShapeType="1"/>
            </p:cNvSpPr>
            <p:nvPr/>
          </p:nvSpPr>
          <p:spPr bwMode="auto">
            <a:xfrm flipV="1">
              <a:off x="62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09" name="Line 150"/>
            <p:cNvSpPr>
              <a:spLocks noChangeShapeType="1"/>
            </p:cNvSpPr>
            <p:nvPr/>
          </p:nvSpPr>
          <p:spPr bwMode="auto">
            <a:xfrm>
              <a:off x="616" y="2050"/>
              <a:ext cx="0" cy="5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10" name="Line 151"/>
            <p:cNvSpPr>
              <a:spLocks noChangeShapeType="1"/>
            </p:cNvSpPr>
            <p:nvPr/>
          </p:nvSpPr>
          <p:spPr bwMode="auto">
            <a:xfrm flipV="1">
              <a:off x="620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11" name="Line 152"/>
            <p:cNvSpPr>
              <a:spLocks noChangeShapeType="1"/>
            </p:cNvSpPr>
            <p:nvPr/>
          </p:nvSpPr>
          <p:spPr bwMode="auto">
            <a:xfrm>
              <a:off x="622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12" name="Line 153"/>
            <p:cNvSpPr>
              <a:spLocks noChangeShapeType="1"/>
            </p:cNvSpPr>
            <p:nvPr/>
          </p:nvSpPr>
          <p:spPr bwMode="auto">
            <a:xfrm flipV="1">
              <a:off x="627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13" name="Line 154"/>
            <p:cNvSpPr>
              <a:spLocks noChangeShapeType="1"/>
            </p:cNvSpPr>
            <p:nvPr/>
          </p:nvSpPr>
          <p:spPr bwMode="auto">
            <a:xfrm>
              <a:off x="62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14" name="Line 155"/>
            <p:cNvSpPr>
              <a:spLocks noChangeShapeType="1"/>
            </p:cNvSpPr>
            <p:nvPr/>
          </p:nvSpPr>
          <p:spPr bwMode="auto">
            <a:xfrm flipV="1">
              <a:off x="63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15" name="Line 156"/>
            <p:cNvSpPr>
              <a:spLocks noChangeShapeType="1"/>
            </p:cNvSpPr>
            <p:nvPr/>
          </p:nvSpPr>
          <p:spPr bwMode="auto">
            <a:xfrm>
              <a:off x="627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16" name="Line 157"/>
            <p:cNvSpPr>
              <a:spLocks noChangeShapeType="1"/>
            </p:cNvSpPr>
            <p:nvPr/>
          </p:nvSpPr>
          <p:spPr bwMode="auto">
            <a:xfrm flipV="1">
              <a:off x="635" y="2080"/>
              <a:ext cx="1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17" name="Line 158"/>
            <p:cNvSpPr>
              <a:spLocks noChangeShapeType="1"/>
            </p:cNvSpPr>
            <p:nvPr/>
          </p:nvSpPr>
          <p:spPr bwMode="auto">
            <a:xfrm flipV="1">
              <a:off x="64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18" name="Line 159"/>
            <p:cNvSpPr>
              <a:spLocks noChangeShapeType="1"/>
            </p:cNvSpPr>
            <p:nvPr/>
          </p:nvSpPr>
          <p:spPr bwMode="auto">
            <a:xfrm>
              <a:off x="636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19" name="Line 160"/>
            <p:cNvSpPr>
              <a:spLocks noChangeShapeType="1"/>
            </p:cNvSpPr>
            <p:nvPr/>
          </p:nvSpPr>
          <p:spPr bwMode="auto">
            <a:xfrm flipV="1">
              <a:off x="64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0" name="Line 161"/>
            <p:cNvSpPr>
              <a:spLocks noChangeShapeType="1"/>
            </p:cNvSpPr>
            <p:nvPr/>
          </p:nvSpPr>
          <p:spPr bwMode="auto">
            <a:xfrm>
              <a:off x="64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1" name="Line 162"/>
            <p:cNvSpPr>
              <a:spLocks noChangeShapeType="1"/>
            </p:cNvSpPr>
            <p:nvPr/>
          </p:nvSpPr>
          <p:spPr bwMode="auto">
            <a:xfrm flipV="1">
              <a:off x="71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2" name="Line 163"/>
            <p:cNvSpPr>
              <a:spLocks noChangeShapeType="1"/>
            </p:cNvSpPr>
            <p:nvPr/>
          </p:nvSpPr>
          <p:spPr bwMode="auto">
            <a:xfrm>
              <a:off x="64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3" name="Line 164"/>
            <p:cNvSpPr>
              <a:spLocks noChangeShapeType="1"/>
            </p:cNvSpPr>
            <p:nvPr/>
          </p:nvSpPr>
          <p:spPr bwMode="auto">
            <a:xfrm flipV="1">
              <a:off x="730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4" name="Line 165"/>
            <p:cNvSpPr>
              <a:spLocks noChangeShapeType="1"/>
            </p:cNvSpPr>
            <p:nvPr/>
          </p:nvSpPr>
          <p:spPr bwMode="auto">
            <a:xfrm>
              <a:off x="71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5" name="Line 166"/>
            <p:cNvSpPr>
              <a:spLocks noChangeShapeType="1"/>
            </p:cNvSpPr>
            <p:nvPr/>
          </p:nvSpPr>
          <p:spPr bwMode="auto">
            <a:xfrm>
              <a:off x="730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6" name="Line 167"/>
            <p:cNvSpPr>
              <a:spLocks noChangeShapeType="1"/>
            </p:cNvSpPr>
            <p:nvPr/>
          </p:nvSpPr>
          <p:spPr bwMode="auto">
            <a:xfrm flipV="1">
              <a:off x="735" y="2060"/>
              <a:ext cx="0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7" name="Line 168"/>
            <p:cNvSpPr>
              <a:spLocks noChangeShapeType="1"/>
            </p:cNvSpPr>
            <p:nvPr/>
          </p:nvSpPr>
          <p:spPr bwMode="auto">
            <a:xfrm>
              <a:off x="732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8" name="Line 169"/>
            <p:cNvSpPr>
              <a:spLocks noChangeShapeType="1"/>
            </p:cNvSpPr>
            <p:nvPr/>
          </p:nvSpPr>
          <p:spPr bwMode="auto">
            <a:xfrm>
              <a:off x="735" y="206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9" name="Line 170"/>
            <p:cNvSpPr>
              <a:spLocks noChangeShapeType="1"/>
            </p:cNvSpPr>
            <p:nvPr/>
          </p:nvSpPr>
          <p:spPr bwMode="auto">
            <a:xfrm>
              <a:off x="737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0" name="Line 171"/>
            <p:cNvSpPr>
              <a:spLocks noChangeShapeType="1"/>
            </p:cNvSpPr>
            <p:nvPr/>
          </p:nvSpPr>
          <p:spPr bwMode="auto">
            <a:xfrm>
              <a:off x="739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1" name="Line 172"/>
            <p:cNvSpPr>
              <a:spLocks noChangeShapeType="1"/>
            </p:cNvSpPr>
            <p:nvPr/>
          </p:nvSpPr>
          <p:spPr bwMode="auto">
            <a:xfrm flipV="1">
              <a:off x="74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2" name="Line 173"/>
            <p:cNvSpPr>
              <a:spLocks noChangeShapeType="1"/>
            </p:cNvSpPr>
            <p:nvPr/>
          </p:nvSpPr>
          <p:spPr bwMode="auto">
            <a:xfrm>
              <a:off x="74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3" name="Line 174"/>
            <p:cNvSpPr>
              <a:spLocks noChangeShapeType="1"/>
            </p:cNvSpPr>
            <p:nvPr/>
          </p:nvSpPr>
          <p:spPr bwMode="auto">
            <a:xfrm flipV="1">
              <a:off x="74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4" name="Line 175"/>
            <p:cNvSpPr>
              <a:spLocks noChangeShapeType="1"/>
            </p:cNvSpPr>
            <p:nvPr/>
          </p:nvSpPr>
          <p:spPr bwMode="auto">
            <a:xfrm>
              <a:off x="74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5" name="Line 176"/>
            <p:cNvSpPr>
              <a:spLocks noChangeShapeType="1"/>
            </p:cNvSpPr>
            <p:nvPr/>
          </p:nvSpPr>
          <p:spPr bwMode="auto">
            <a:xfrm flipV="1">
              <a:off x="75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6" name="Line 177"/>
            <p:cNvSpPr>
              <a:spLocks noChangeShapeType="1"/>
            </p:cNvSpPr>
            <p:nvPr/>
          </p:nvSpPr>
          <p:spPr bwMode="auto">
            <a:xfrm>
              <a:off x="74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7" name="Line 178"/>
            <p:cNvSpPr>
              <a:spLocks noChangeShapeType="1"/>
            </p:cNvSpPr>
            <p:nvPr/>
          </p:nvSpPr>
          <p:spPr bwMode="auto">
            <a:xfrm>
              <a:off x="752" y="2092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8" name="Line 179"/>
            <p:cNvSpPr>
              <a:spLocks noChangeShapeType="1"/>
            </p:cNvSpPr>
            <p:nvPr/>
          </p:nvSpPr>
          <p:spPr bwMode="auto">
            <a:xfrm flipV="1">
              <a:off x="75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9" name="Line 180"/>
            <p:cNvSpPr>
              <a:spLocks noChangeShapeType="1"/>
            </p:cNvSpPr>
            <p:nvPr/>
          </p:nvSpPr>
          <p:spPr bwMode="auto">
            <a:xfrm>
              <a:off x="75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40" name="Line 181"/>
            <p:cNvSpPr>
              <a:spLocks noChangeShapeType="1"/>
            </p:cNvSpPr>
            <p:nvPr/>
          </p:nvSpPr>
          <p:spPr bwMode="auto">
            <a:xfrm flipV="1">
              <a:off x="83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41" name="Line 182"/>
            <p:cNvSpPr>
              <a:spLocks noChangeShapeType="1"/>
            </p:cNvSpPr>
            <p:nvPr/>
          </p:nvSpPr>
          <p:spPr bwMode="auto">
            <a:xfrm>
              <a:off x="75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42" name="Line 183"/>
            <p:cNvSpPr>
              <a:spLocks noChangeShapeType="1"/>
            </p:cNvSpPr>
            <p:nvPr/>
          </p:nvSpPr>
          <p:spPr bwMode="auto">
            <a:xfrm flipV="1">
              <a:off x="83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43" name="Line 184"/>
            <p:cNvSpPr>
              <a:spLocks noChangeShapeType="1"/>
            </p:cNvSpPr>
            <p:nvPr/>
          </p:nvSpPr>
          <p:spPr bwMode="auto">
            <a:xfrm>
              <a:off x="83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44" name="Line 185"/>
            <p:cNvSpPr>
              <a:spLocks noChangeShapeType="1"/>
            </p:cNvSpPr>
            <p:nvPr/>
          </p:nvSpPr>
          <p:spPr bwMode="auto">
            <a:xfrm flipV="1">
              <a:off x="836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45" name="Line 186"/>
            <p:cNvSpPr>
              <a:spLocks noChangeShapeType="1"/>
            </p:cNvSpPr>
            <p:nvPr/>
          </p:nvSpPr>
          <p:spPr bwMode="auto">
            <a:xfrm>
              <a:off x="838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46" name="Line 187"/>
            <p:cNvSpPr>
              <a:spLocks noChangeShapeType="1"/>
            </p:cNvSpPr>
            <p:nvPr/>
          </p:nvSpPr>
          <p:spPr bwMode="auto">
            <a:xfrm flipV="1">
              <a:off x="84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47" name="Line 188"/>
            <p:cNvSpPr>
              <a:spLocks noChangeShapeType="1"/>
            </p:cNvSpPr>
            <p:nvPr/>
          </p:nvSpPr>
          <p:spPr bwMode="auto">
            <a:xfrm>
              <a:off x="840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48" name="Line 189"/>
            <p:cNvSpPr>
              <a:spLocks noChangeShapeType="1"/>
            </p:cNvSpPr>
            <p:nvPr/>
          </p:nvSpPr>
          <p:spPr bwMode="auto">
            <a:xfrm flipV="1">
              <a:off x="849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49" name="Line 190"/>
            <p:cNvSpPr>
              <a:spLocks noChangeShapeType="1"/>
            </p:cNvSpPr>
            <p:nvPr/>
          </p:nvSpPr>
          <p:spPr bwMode="auto">
            <a:xfrm>
              <a:off x="84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0" name="Line 191"/>
            <p:cNvSpPr>
              <a:spLocks noChangeShapeType="1"/>
            </p:cNvSpPr>
            <p:nvPr/>
          </p:nvSpPr>
          <p:spPr bwMode="auto">
            <a:xfrm flipV="1">
              <a:off x="85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1" name="Line 192"/>
            <p:cNvSpPr>
              <a:spLocks noChangeShapeType="1"/>
            </p:cNvSpPr>
            <p:nvPr/>
          </p:nvSpPr>
          <p:spPr bwMode="auto">
            <a:xfrm>
              <a:off x="849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2" name="Line 193"/>
            <p:cNvSpPr>
              <a:spLocks noChangeShapeType="1"/>
            </p:cNvSpPr>
            <p:nvPr/>
          </p:nvSpPr>
          <p:spPr bwMode="auto">
            <a:xfrm flipV="1">
              <a:off x="858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3" name="Line 194"/>
            <p:cNvSpPr>
              <a:spLocks noChangeShapeType="1"/>
            </p:cNvSpPr>
            <p:nvPr/>
          </p:nvSpPr>
          <p:spPr bwMode="auto">
            <a:xfrm>
              <a:off x="85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4" name="Line 195"/>
            <p:cNvSpPr>
              <a:spLocks noChangeShapeType="1"/>
            </p:cNvSpPr>
            <p:nvPr/>
          </p:nvSpPr>
          <p:spPr bwMode="auto">
            <a:xfrm>
              <a:off x="858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5" name="Line 196"/>
            <p:cNvSpPr>
              <a:spLocks noChangeShapeType="1"/>
            </p:cNvSpPr>
            <p:nvPr/>
          </p:nvSpPr>
          <p:spPr bwMode="auto">
            <a:xfrm flipV="1">
              <a:off x="860" y="2080"/>
              <a:ext cx="1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6" name="Line 197"/>
            <p:cNvSpPr>
              <a:spLocks noChangeShapeType="1"/>
            </p:cNvSpPr>
            <p:nvPr/>
          </p:nvSpPr>
          <p:spPr bwMode="auto">
            <a:xfrm flipV="1">
              <a:off x="86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7" name="Line 198"/>
            <p:cNvSpPr>
              <a:spLocks noChangeShapeType="1"/>
            </p:cNvSpPr>
            <p:nvPr/>
          </p:nvSpPr>
          <p:spPr bwMode="auto">
            <a:xfrm>
              <a:off x="861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8" name="Line 199"/>
            <p:cNvSpPr>
              <a:spLocks noChangeShapeType="1"/>
            </p:cNvSpPr>
            <p:nvPr/>
          </p:nvSpPr>
          <p:spPr bwMode="auto">
            <a:xfrm flipV="1">
              <a:off x="87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9" name="Line 200"/>
            <p:cNvSpPr>
              <a:spLocks noChangeShapeType="1"/>
            </p:cNvSpPr>
            <p:nvPr/>
          </p:nvSpPr>
          <p:spPr bwMode="auto">
            <a:xfrm>
              <a:off x="86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0" name="Line 201"/>
            <p:cNvSpPr>
              <a:spLocks noChangeShapeType="1"/>
            </p:cNvSpPr>
            <p:nvPr/>
          </p:nvSpPr>
          <p:spPr bwMode="auto">
            <a:xfrm>
              <a:off x="872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1" name="Line 202"/>
            <p:cNvSpPr>
              <a:spLocks noChangeShapeType="1"/>
            </p:cNvSpPr>
            <p:nvPr/>
          </p:nvSpPr>
          <p:spPr bwMode="auto">
            <a:xfrm flipV="1">
              <a:off x="885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2" name="Line 203"/>
            <p:cNvSpPr>
              <a:spLocks noChangeShapeType="1"/>
            </p:cNvSpPr>
            <p:nvPr/>
          </p:nvSpPr>
          <p:spPr bwMode="auto">
            <a:xfrm>
              <a:off x="87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3" name="Line 204"/>
            <p:cNvSpPr>
              <a:spLocks noChangeShapeType="1"/>
            </p:cNvSpPr>
            <p:nvPr/>
          </p:nvSpPr>
          <p:spPr bwMode="auto">
            <a:xfrm>
              <a:off x="885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4" name="Line 205"/>
            <p:cNvSpPr>
              <a:spLocks noChangeShapeType="1"/>
            </p:cNvSpPr>
            <p:nvPr/>
          </p:nvSpPr>
          <p:spPr bwMode="auto">
            <a:xfrm>
              <a:off x="887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5" name="Line 206"/>
            <p:cNvSpPr>
              <a:spLocks noChangeShapeType="1"/>
            </p:cNvSpPr>
            <p:nvPr/>
          </p:nvSpPr>
          <p:spPr bwMode="auto">
            <a:xfrm flipV="1">
              <a:off x="889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6" name="Line 207"/>
            <p:cNvSpPr>
              <a:spLocks noChangeShapeType="1"/>
            </p:cNvSpPr>
            <p:nvPr/>
          </p:nvSpPr>
          <p:spPr bwMode="auto">
            <a:xfrm flipV="1">
              <a:off x="896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7" name="Line 208"/>
            <p:cNvSpPr>
              <a:spLocks noChangeShapeType="1"/>
            </p:cNvSpPr>
            <p:nvPr/>
          </p:nvSpPr>
          <p:spPr bwMode="auto">
            <a:xfrm>
              <a:off x="891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8" name="Line 209"/>
            <p:cNvSpPr>
              <a:spLocks noChangeShapeType="1"/>
            </p:cNvSpPr>
            <p:nvPr/>
          </p:nvSpPr>
          <p:spPr bwMode="auto">
            <a:xfrm flipV="1">
              <a:off x="104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9" name="Line 210"/>
            <p:cNvSpPr>
              <a:spLocks noChangeShapeType="1"/>
            </p:cNvSpPr>
            <p:nvPr/>
          </p:nvSpPr>
          <p:spPr bwMode="auto">
            <a:xfrm>
              <a:off x="896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70" name="Line 211"/>
            <p:cNvSpPr>
              <a:spLocks noChangeShapeType="1"/>
            </p:cNvSpPr>
            <p:nvPr/>
          </p:nvSpPr>
          <p:spPr bwMode="auto">
            <a:xfrm flipV="1">
              <a:off x="1054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71" name="Line 212"/>
            <p:cNvSpPr>
              <a:spLocks noChangeShapeType="1"/>
            </p:cNvSpPr>
            <p:nvPr/>
          </p:nvSpPr>
          <p:spPr bwMode="auto">
            <a:xfrm>
              <a:off x="104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72" name="Line 213"/>
            <p:cNvSpPr>
              <a:spLocks noChangeShapeType="1"/>
            </p:cNvSpPr>
            <p:nvPr/>
          </p:nvSpPr>
          <p:spPr bwMode="auto">
            <a:xfrm flipV="1">
              <a:off x="105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73" name="Line 214"/>
            <p:cNvSpPr>
              <a:spLocks noChangeShapeType="1"/>
            </p:cNvSpPr>
            <p:nvPr/>
          </p:nvSpPr>
          <p:spPr bwMode="auto">
            <a:xfrm>
              <a:off x="1054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74" name="Line 215"/>
            <p:cNvSpPr>
              <a:spLocks noChangeShapeType="1"/>
            </p:cNvSpPr>
            <p:nvPr/>
          </p:nvSpPr>
          <p:spPr bwMode="auto">
            <a:xfrm flipV="1">
              <a:off x="106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75" name="Line 216"/>
            <p:cNvSpPr>
              <a:spLocks noChangeShapeType="1"/>
            </p:cNvSpPr>
            <p:nvPr/>
          </p:nvSpPr>
          <p:spPr bwMode="auto">
            <a:xfrm>
              <a:off x="105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76" name="Line 217"/>
            <p:cNvSpPr>
              <a:spLocks noChangeShapeType="1"/>
            </p:cNvSpPr>
            <p:nvPr/>
          </p:nvSpPr>
          <p:spPr bwMode="auto">
            <a:xfrm flipV="1">
              <a:off x="106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77" name="Line 218"/>
            <p:cNvSpPr>
              <a:spLocks noChangeShapeType="1"/>
            </p:cNvSpPr>
            <p:nvPr/>
          </p:nvSpPr>
          <p:spPr bwMode="auto">
            <a:xfrm>
              <a:off x="106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78" name="Line 219"/>
            <p:cNvSpPr>
              <a:spLocks noChangeShapeType="1"/>
            </p:cNvSpPr>
            <p:nvPr/>
          </p:nvSpPr>
          <p:spPr bwMode="auto">
            <a:xfrm flipV="1">
              <a:off x="1065" y="2080"/>
              <a:ext cx="1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79" name="Line 220"/>
            <p:cNvSpPr>
              <a:spLocks noChangeShapeType="1"/>
            </p:cNvSpPr>
            <p:nvPr/>
          </p:nvSpPr>
          <p:spPr bwMode="auto">
            <a:xfrm flipV="1">
              <a:off x="107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0" name="Line 221"/>
            <p:cNvSpPr>
              <a:spLocks noChangeShapeType="1"/>
            </p:cNvSpPr>
            <p:nvPr/>
          </p:nvSpPr>
          <p:spPr bwMode="auto">
            <a:xfrm>
              <a:off x="1066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1" name="Line 222"/>
            <p:cNvSpPr>
              <a:spLocks noChangeShapeType="1"/>
            </p:cNvSpPr>
            <p:nvPr/>
          </p:nvSpPr>
          <p:spPr bwMode="auto">
            <a:xfrm flipV="1">
              <a:off x="1070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2" name="Line 223"/>
            <p:cNvSpPr>
              <a:spLocks noChangeShapeType="1"/>
            </p:cNvSpPr>
            <p:nvPr/>
          </p:nvSpPr>
          <p:spPr bwMode="auto">
            <a:xfrm>
              <a:off x="1072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3" name="Line 224"/>
            <p:cNvSpPr>
              <a:spLocks noChangeShapeType="1"/>
            </p:cNvSpPr>
            <p:nvPr/>
          </p:nvSpPr>
          <p:spPr bwMode="auto">
            <a:xfrm flipV="1">
              <a:off x="1074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4" name="Line 225"/>
            <p:cNvSpPr>
              <a:spLocks noChangeShapeType="1"/>
            </p:cNvSpPr>
            <p:nvPr/>
          </p:nvSpPr>
          <p:spPr bwMode="auto">
            <a:xfrm flipV="1">
              <a:off x="107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5" name="Line 226"/>
            <p:cNvSpPr>
              <a:spLocks noChangeShapeType="1"/>
            </p:cNvSpPr>
            <p:nvPr/>
          </p:nvSpPr>
          <p:spPr bwMode="auto">
            <a:xfrm>
              <a:off x="1076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6" name="Line 227"/>
            <p:cNvSpPr>
              <a:spLocks noChangeShapeType="1"/>
            </p:cNvSpPr>
            <p:nvPr/>
          </p:nvSpPr>
          <p:spPr bwMode="auto">
            <a:xfrm flipV="1">
              <a:off x="108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7" name="Line 228"/>
            <p:cNvSpPr>
              <a:spLocks noChangeShapeType="1"/>
            </p:cNvSpPr>
            <p:nvPr/>
          </p:nvSpPr>
          <p:spPr bwMode="auto">
            <a:xfrm>
              <a:off x="107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8" name="Line 229"/>
            <p:cNvSpPr>
              <a:spLocks noChangeShapeType="1"/>
            </p:cNvSpPr>
            <p:nvPr/>
          </p:nvSpPr>
          <p:spPr bwMode="auto">
            <a:xfrm flipV="1">
              <a:off x="1083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9" name="Line 230"/>
            <p:cNvSpPr>
              <a:spLocks noChangeShapeType="1"/>
            </p:cNvSpPr>
            <p:nvPr/>
          </p:nvSpPr>
          <p:spPr bwMode="auto">
            <a:xfrm>
              <a:off x="1085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0" name="Line 231"/>
            <p:cNvSpPr>
              <a:spLocks noChangeShapeType="1"/>
            </p:cNvSpPr>
            <p:nvPr/>
          </p:nvSpPr>
          <p:spPr bwMode="auto">
            <a:xfrm flipV="1">
              <a:off x="1087" y="2070"/>
              <a:ext cx="1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1" name="Line 232"/>
            <p:cNvSpPr>
              <a:spLocks noChangeShapeType="1"/>
            </p:cNvSpPr>
            <p:nvPr/>
          </p:nvSpPr>
          <p:spPr bwMode="auto">
            <a:xfrm flipV="1">
              <a:off x="1092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2" name="Line 233"/>
            <p:cNvSpPr>
              <a:spLocks noChangeShapeType="1"/>
            </p:cNvSpPr>
            <p:nvPr/>
          </p:nvSpPr>
          <p:spPr bwMode="auto">
            <a:xfrm>
              <a:off x="1088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3" name="Line 234"/>
            <p:cNvSpPr>
              <a:spLocks noChangeShapeType="1"/>
            </p:cNvSpPr>
            <p:nvPr/>
          </p:nvSpPr>
          <p:spPr bwMode="auto">
            <a:xfrm>
              <a:off x="1092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4" name="Line 235"/>
            <p:cNvSpPr>
              <a:spLocks noChangeShapeType="1"/>
            </p:cNvSpPr>
            <p:nvPr/>
          </p:nvSpPr>
          <p:spPr bwMode="auto">
            <a:xfrm flipV="1">
              <a:off x="1098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5" name="Line 236"/>
            <p:cNvSpPr>
              <a:spLocks noChangeShapeType="1"/>
            </p:cNvSpPr>
            <p:nvPr/>
          </p:nvSpPr>
          <p:spPr bwMode="auto">
            <a:xfrm>
              <a:off x="1094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6" name="Line 237"/>
            <p:cNvSpPr>
              <a:spLocks noChangeShapeType="1"/>
            </p:cNvSpPr>
            <p:nvPr/>
          </p:nvSpPr>
          <p:spPr bwMode="auto">
            <a:xfrm>
              <a:off x="1098" y="2070"/>
              <a:ext cx="1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7" name="Line 238"/>
            <p:cNvSpPr>
              <a:spLocks noChangeShapeType="1"/>
            </p:cNvSpPr>
            <p:nvPr/>
          </p:nvSpPr>
          <p:spPr bwMode="auto">
            <a:xfrm>
              <a:off x="1099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8" name="Line 239"/>
            <p:cNvSpPr>
              <a:spLocks noChangeShapeType="1"/>
            </p:cNvSpPr>
            <p:nvPr/>
          </p:nvSpPr>
          <p:spPr bwMode="auto">
            <a:xfrm>
              <a:off x="1101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9" name="Line 240"/>
            <p:cNvSpPr>
              <a:spLocks noChangeShapeType="1"/>
            </p:cNvSpPr>
            <p:nvPr/>
          </p:nvSpPr>
          <p:spPr bwMode="auto">
            <a:xfrm>
              <a:off x="1103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00" name="Line 241"/>
            <p:cNvSpPr>
              <a:spLocks noChangeShapeType="1"/>
            </p:cNvSpPr>
            <p:nvPr/>
          </p:nvSpPr>
          <p:spPr bwMode="auto">
            <a:xfrm flipV="1">
              <a:off x="1105" y="2060"/>
              <a:ext cx="2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01" name="Line 242"/>
            <p:cNvSpPr>
              <a:spLocks noChangeShapeType="1"/>
            </p:cNvSpPr>
            <p:nvPr/>
          </p:nvSpPr>
          <p:spPr bwMode="auto">
            <a:xfrm flipV="1">
              <a:off x="1110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02" name="Line 243"/>
            <p:cNvSpPr>
              <a:spLocks noChangeShapeType="1"/>
            </p:cNvSpPr>
            <p:nvPr/>
          </p:nvSpPr>
          <p:spPr bwMode="auto">
            <a:xfrm>
              <a:off x="1107" y="2060"/>
              <a:ext cx="0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03" name="Line 244"/>
            <p:cNvSpPr>
              <a:spLocks noChangeShapeType="1"/>
            </p:cNvSpPr>
            <p:nvPr/>
          </p:nvSpPr>
          <p:spPr bwMode="auto">
            <a:xfrm>
              <a:off x="1110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04" name="Line 245"/>
            <p:cNvSpPr>
              <a:spLocks noChangeShapeType="1"/>
            </p:cNvSpPr>
            <p:nvPr/>
          </p:nvSpPr>
          <p:spPr bwMode="auto">
            <a:xfrm>
              <a:off x="1112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05" name="Line 246"/>
            <p:cNvSpPr>
              <a:spLocks noChangeShapeType="1"/>
            </p:cNvSpPr>
            <p:nvPr/>
          </p:nvSpPr>
          <p:spPr bwMode="auto">
            <a:xfrm flipV="1">
              <a:off x="112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06" name="Line 247"/>
            <p:cNvSpPr>
              <a:spLocks noChangeShapeType="1"/>
            </p:cNvSpPr>
            <p:nvPr/>
          </p:nvSpPr>
          <p:spPr bwMode="auto">
            <a:xfrm>
              <a:off x="1114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07" name="Line 248"/>
            <p:cNvSpPr>
              <a:spLocks noChangeShapeType="1"/>
            </p:cNvSpPr>
            <p:nvPr/>
          </p:nvSpPr>
          <p:spPr bwMode="auto">
            <a:xfrm flipV="1">
              <a:off x="112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08" name="Line 249"/>
            <p:cNvSpPr>
              <a:spLocks noChangeShapeType="1"/>
            </p:cNvSpPr>
            <p:nvPr/>
          </p:nvSpPr>
          <p:spPr bwMode="auto">
            <a:xfrm>
              <a:off x="112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09" name="Line 250"/>
            <p:cNvSpPr>
              <a:spLocks noChangeShapeType="1"/>
            </p:cNvSpPr>
            <p:nvPr/>
          </p:nvSpPr>
          <p:spPr bwMode="auto">
            <a:xfrm flipV="1">
              <a:off x="1345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0" name="Line 251"/>
            <p:cNvSpPr>
              <a:spLocks noChangeShapeType="1"/>
            </p:cNvSpPr>
            <p:nvPr/>
          </p:nvSpPr>
          <p:spPr bwMode="auto">
            <a:xfrm>
              <a:off x="112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1" name="Line 252"/>
            <p:cNvSpPr>
              <a:spLocks noChangeShapeType="1"/>
            </p:cNvSpPr>
            <p:nvPr/>
          </p:nvSpPr>
          <p:spPr bwMode="auto">
            <a:xfrm>
              <a:off x="1345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2" name="Line 253"/>
            <p:cNvSpPr>
              <a:spLocks noChangeShapeType="1"/>
            </p:cNvSpPr>
            <p:nvPr/>
          </p:nvSpPr>
          <p:spPr bwMode="auto">
            <a:xfrm>
              <a:off x="1347" y="2080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3" name="Line 254"/>
            <p:cNvSpPr>
              <a:spLocks noChangeShapeType="1"/>
            </p:cNvSpPr>
            <p:nvPr/>
          </p:nvSpPr>
          <p:spPr bwMode="auto">
            <a:xfrm>
              <a:off x="1348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4" name="Line 255"/>
            <p:cNvSpPr>
              <a:spLocks noChangeShapeType="1"/>
            </p:cNvSpPr>
            <p:nvPr/>
          </p:nvSpPr>
          <p:spPr bwMode="auto">
            <a:xfrm>
              <a:off x="1350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5" name="Line 256"/>
            <p:cNvSpPr>
              <a:spLocks noChangeShapeType="1"/>
            </p:cNvSpPr>
            <p:nvPr/>
          </p:nvSpPr>
          <p:spPr bwMode="auto">
            <a:xfrm flipV="1">
              <a:off x="1352" y="2060"/>
              <a:ext cx="2" cy="2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6" name="Line 257"/>
            <p:cNvSpPr>
              <a:spLocks noChangeShapeType="1"/>
            </p:cNvSpPr>
            <p:nvPr/>
          </p:nvSpPr>
          <p:spPr bwMode="auto">
            <a:xfrm flipV="1">
              <a:off x="1354" y="1944"/>
              <a:ext cx="2" cy="11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7" name="Line 258"/>
            <p:cNvSpPr>
              <a:spLocks noChangeShapeType="1"/>
            </p:cNvSpPr>
            <p:nvPr/>
          </p:nvSpPr>
          <p:spPr bwMode="auto">
            <a:xfrm flipV="1">
              <a:off x="1356" y="1869"/>
              <a:ext cx="2" cy="7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8" name="Line 259"/>
            <p:cNvSpPr>
              <a:spLocks noChangeShapeType="1"/>
            </p:cNvSpPr>
            <p:nvPr/>
          </p:nvSpPr>
          <p:spPr bwMode="auto">
            <a:xfrm flipV="1">
              <a:off x="1358" y="1605"/>
              <a:ext cx="1" cy="26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9" name="Line 260"/>
            <p:cNvSpPr>
              <a:spLocks noChangeShapeType="1"/>
            </p:cNvSpPr>
            <p:nvPr/>
          </p:nvSpPr>
          <p:spPr bwMode="auto">
            <a:xfrm flipV="1">
              <a:off x="1359" y="1530"/>
              <a:ext cx="2" cy="7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0" name="Line 261"/>
            <p:cNvSpPr>
              <a:spLocks noChangeShapeType="1"/>
            </p:cNvSpPr>
            <p:nvPr/>
          </p:nvSpPr>
          <p:spPr bwMode="auto">
            <a:xfrm flipV="1">
              <a:off x="1361" y="1394"/>
              <a:ext cx="2" cy="13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1" name="Line 262"/>
            <p:cNvSpPr>
              <a:spLocks noChangeShapeType="1"/>
            </p:cNvSpPr>
            <p:nvPr/>
          </p:nvSpPr>
          <p:spPr bwMode="auto">
            <a:xfrm>
              <a:off x="1363" y="1394"/>
              <a:ext cx="2" cy="243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2" name="Line 263"/>
            <p:cNvSpPr>
              <a:spLocks noChangeShapeType="1"/>
            </p:cNvSpPr>
            <p:nvPr/>
          </p:nvSpPr>
          <p:spPr bwMode="auto">
            <a:xfrm>
              <a:off x="1365" y="1637"/>
              <a:ext cx="2" cy="7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3" name="Line 264"/>
            <p:cNvSpPr>
              <a:spLocks noChangeShapeType="1"/>
            </p:cNvSpPr>
            <p:nvPr/>
          </p:nvSpPr>
          <p:spPr bwMode="auto">
            <a:xfrm>
              <a:off x="1367" y="1711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4" name="Line 265"/>
            <p:cNvSpPr>
              <a:spLocks noChangeShapeType="1"/>
            </p:cNvSpPr>
            <p:nvPr/>
          </p:nvSpPr>
          <p:spPr bwMode="auto">
            <a:xfrm>
              <a:off x="1369" y="1711"/>
              <a:ext cx="1" cy="12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5" name="Line 266"/>
            <p:cNvSpPr>
              <a:spLocks noChangeShapeType="1"/>
            </p:cNvSpPr>
            <p:nvPr/>
          </p:nvSpPr>
          <p:spPr bwMode="auto">
            <a:xfrm>
              <a:off x="1370" y="1837"/>
              <a:ext cx="2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6" name="Line 267"/>
            <p:cNvSpPr>
              <a:spLocks noChangeShapeType="1"/>
            </p:cNvSpPr>
            <p:nvPr/>
          </p:nvSpPr>
          <p:spPr bwMode="auto">
            <a:xfrm>
              <a:off x="1372" y="1869"/>
              <a:ext cx="2" cy="8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7" name="Line 268"/>
            <p:cNvSpPr>
              <a:spLocks noChangeShapeType="1"/>
            </p:cNvSpPr>
            <p:nvPr/>
          </p:nvSpPr>
          <p:spPr bwMode="auto">
            <a:xfrm>
              <a:off x="1374" y="1954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8" name="Line 269"/>
            <p:cNvSpPr>
              <a:spLocks noChangeShapeType="1"/>
            </p:cNvSpPr>
            <p:nvPr/>
          </p:nvSpPr>
          <p:spPr bwMode="auto">
            <a:xfrm>
              <a:off x="1376" y="1966"/>
              <a:ext cx="2" cy="8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9" name="Line 270"/>
            <p:cNvSpPr>
              <a:spLocks noChangeShapeType="1"/>
            </p:cNvSpPr>
            <p:nvPr/>
          </p:nvSpPr>
          <p:spPr bwMode="auto">
            <a:xfrm>
              <a:off x="1378" y="205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30" name="Line 271"/>
            <p:cNvSpPr>
              <a:spLocks noChangeShapeType="1"/>
            </p:cNvSpPr>
            <p:nvPr/>
          </p:nvSpPr>
          <p:spPr bwMode="auto">
            <a:xfrm>
              <a:off x="1380" y="2060"/>
              <a:ext cx="1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31" name="Line 272"/>
            <p:cNvSpPr>
              <a:spLocks noChangeShapeType="1"/>
            </p:cNvSpPr>
            <p:nvPr/>
          </p:nvSpPr>
          <p:spPr bwMode="auto">
            <a:xfrm flipV="1">
              <a:off x="1381" y="2038"/>
              <a:ext cx="2" cy="5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32" name="Line 273"/>
            <p:cNvSpPr>
              <a:spLocks noChangeShapeType="1"/>
            </p:cNvSpPr>
            <p:nvPr/>
          </p:nvSpPr>
          <p:spPr bwMode="auto">
            <a:xfrm>
              <a:off x="1383" y="2038"/>
              <a:ext cx="2" cy="5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33" name="Line 274"/>
            <p:cNvSpPr>
              <a:spLocks noChangeShapeType="1"/>
            </p:cNvSpPr>
            <p:nvPr/>
          </p:nvSpPr>
          <p:spPr bwMode="auto">
            <a:xfrm flipV="1">
              <a:off x="1385" y="2060"/>
              <a:ext cx="2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34" name="Line 275"/>
            <p:cNvSpPr>
              <a:spLocks noChangeShapeType="1"/>
            </p:cNvSpPr>
            <p:nvPr/>
          </p:nvSpPr>
          <p:spPr bwMode="auto">
            <a:xfrm>
              <a:off x="1387" y="2060"/>
              <a:ext cx="2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35" name="Line 276"/>
            <p:cNvSpPr>
              <a:spLocks noChangeShapeType="1"/>
            </p:cNvSpPr>
            <p:nvPr/>
          </p:nvSpPr>
          <p:spPr bwMode="auto">
            <a:xfrm flipV="1">
              <a:off x="1389" y="2060"/>
              <a:ext cx="2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36" name="Line 277"/>
            <p:cNvSpPr>
              <a:spLocks noChangeShapeType="1"/>
            </p:cNvSpPr>
            <p:nvPr/>
          </p:nvSpPr>
          <p:spPr bwMode="auto">
            <a:xfrm>
              <a:off x="1391" y="2060"/>
              <a:ext cx="1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37" name="Line 278"/>
            <p:cNvSpPr>
              <a:spLocks noChangeShapeType="1"/>
            </p:cNvSpPr>
            <p:nvPr/>
          </p:nvSpPr>
          <p:spPr bwMode="auto">
            <a:xfrm>
              <a:off x="1392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38" name="Line 279"/>
            <p:cNvSpPr>
              <a:spLocks noChangeShapeType="1"/>
            </p:cNvSpPr>
            <p:nvPr/>
          </p:nvSpPr>
          <p:spPr bwMode="auto">
            <a:xfrm>
              <a:off x="1394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39" name="Line 280"/>
            <p:cNvSpPr>
              <a:spLocks noChangeShapeType="1"/>
            </p:cNvSpPr>
            <p:nvPr/>
          </p:nvSpPr>
          <p:spPr bwMode="auto">
            <a:xfrm flipV="1">
              <a:off x="1407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0" name="Line 281"/>
            <p:cNvSpPr>
              <a:spLocks noChangeShapeType="1"/>
            </p:cNvSpPr>
            <p:nvPr/>
          </p:nvSpPr>
          <p:spPr bwMode="auto">
            <a:xfrm>
              <a:off x="139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1" name="Line 282"/>
            <p:cNvSpPr>
              <a:spLocks noChangeShapeType="1"/>
            </p:cNvSpPr>
            <p:nvPr/>
          </p:nvSpPr>
          <p:spPr bwMode="auto">
            <a:xfrm flipV="1">
              <a:off x="141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2" name="Line 283"/>
            <p:cNvSpPr>
              <a:spLocks noChangeShapeType="1"/>
            </p:cNvSpPr>
            <p:nvPr/>
          </p:nvSpPr>
          <p:spPr bwMode="auto">
            <a:xfrm>
              <a:off x="1407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3" name="Line 284"/>
            <p:cNvSpPr>
              <a:spLocks noChangeShapeType="1"/>
            </p:cNvSpPr>
            <p:nvPr/>
          </p:nvSpPr>
          <p:spPr bwMode="auto">
            <a:xfrm>
              <a:off x="1411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4" name="Line 285"/>
            <p:cNvSpPr>
              <a:spLocks noChangeShapeType="1"/>
            </p:cNvSpPr>
            <p:nvPr/>
          </p:nvSpPr>
          <p:spPr bwMode="auto">
            <a:xfrm flipV="1">
              <a:off x="142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5" name="Line 286"/>
            <p:cNvSpPr>
              <a:spLocks noChangeShapeType="1"/>
            </p:cNvSpPr>
            <p:nvPr/>
          </p:nvSpPr>
          <p:spPr bwMode="auto">
            <a:xfrm>
              <a:off x="141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6" name="Line 287"/>
            <p:cNvSpPr>
              <a:spLocks noChangeShapeType="1"/>
            </p:cNvSpPr>
            <p:nvPr/>
          </p:nvSpPr>
          <p:spPr bwMode="auto">
            <a:xfrm flipV="1">
              <a:off x="145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7" name="Line 288"/>
            <p:cNvSpPr>
              <a:spLocks noChangeShapeType="1"/>
            </p:cNvSpPr>
            <p:nvPr/>
          </p:nvSpPr>
          <p:spPr bwMode="auto">
            <a:xfrm>
              <a:off x="142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8" name="Line 289"/>
            <p:cNvSpPr>
              <a:spLocks noChangeShapeType="1"/>
            </p:cNvSpPr>
            <p:nvPr/>
          </p:nvSpPr>
          <p:spPr bwMode="auto">
            <a:xfrm flipV="1">
              <a:off x="145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9" name="Line 290"/>
            <p:cNvSpPr>
              <a:spLocks noChangeShapeType="1"/>
            </p:cNvSpPr>
            <p:nvPr/>
          </p:nvSpPr>
          <p:spPr bwMode="auto">
            <a:xfrm>
              <a:off x="145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0" name="Line 291"/>
            <p:cNvSpPr>
              <a:spLocks noChangeShapeType="1"/>
            </p:cNvSpPr>
            <p:nvPr/>
          </p:nvSpPr>
          <p:spPr bwMode="auto">
            <a:xfrm>
              <a:off x="1455" y="2092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1" name="Line 292"/>
            <p:cNvSpPr>
              <a:spLocks noChangeShapeType="1"/>
            </p:cNvSpPr>
            <p:nvPr/>
          </p:nvSpPr>
          <p:spPr bwMode="auto">
            <a:xfrm flipV="1">
              <a:off x="1460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2" name="Line 293"/>
            <p:cNvSpPr>
              <a:spLocks noChangeShapeType="1"/>
            </p:cNvSpPr>
            <p:nvPr/>
          </p:nvSpPr>
          <p:spPr bwMode="auto">
            <a:xfrm>
              <a:off x="145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3" name="Line 294"/>
            <p:cNvSpPr>
              <a:spLocks noChangeShapeType="1"/>
            </p:cNvSpPr>
            <p:nvPr/>
          </p:nvSpPr>
          <p:spPr bwMode="auto">
            <a:xfrm>
              <a:off x="1460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4" name="Line 295"/>
            <p:cNvSpPr>
              <a:spLocks noChangeShapeType="1"/>
            </p:cNvSpPr>
            <p:nvPr/>
          </p:nvSpPr>
          <p:spPr bwMode="auto">
            <a:xfrm>
              <a:off x="1462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5" name="Line 296"/>
            <p:cNvSpPr>
              <a:spLocks noChangeShapeType="1"/>
            </p:cNvSpPr>
            <p:nvPr/>
          </p:nvSpPr>
          <p:spPr bwMode="auto">
            <a:xfrm flipV="1">
              <a:off x="1464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6" name="Line 297"/>
            <p:cNvSpPr>
              <a:spLocks noChangeShapeType="1"/>
            </p:cNvSpPr>
            <p:nvPr/>
          </p:nvSpPr>
          <p:spPr bwMode="auto">
            <a:xfrm>
              <a:off x="1466" y="2080"/>
              <a:ext cx="1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7" name="Line 298"/>
            <p:cNvSpPr>
              <a:spLocks noChangeShapeType="1"/>
            </p:cNvSpPr>
            <p:nvPr/>
          </p:nvSpPr>
          <p:spPr bwMode="auto">
            <a:xfrm>
              <a:off x="1467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8" name="Line 299"/>
            <p:cNvSpPr>
              <a:spLocks noChangeShapeType="1"/>
            </p:cNvSpPr>
            <p:nvPr/>
          </p:nvSpPr>
          <p:spPr bwMode="auto">
            <a:xfrm>
              <a:off x="1469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9" name="Line 300"/>
            <p:cNvSpPr>
              <a:spLocks noChangeShapeType="1"/>
            </p:cNvSpPr>
            <p:nvPr/>
          </p:nvSpPr>
          <p:spPr bwMode="auto">
            <a:xfrm flipV="1">
              <a:off x="1471" y="2060"/>
              <a:ext cx="2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60" name="Line 301"/>
            <p:cNvSpPr>
              <a:spLocks noChangeShapeType="1"/>
            </p:cNvSpPr>
            <p:nvPr/>
          </p:nvSpPr>
          <p:spPr bwMode="auto">
            <a:xfrm>
              <a:off x="1473" y="206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61" name="Line 302"/>
            <p:cNvSpPr>
              <a:spLocks noChangeShapeType="1"/>
            </p:cNvSpPr>
            <p:nvPr/>
          </p:nvSpPr>
          <p:spPr bwMode="auto">
            <a:xfrm flipV="1">
              <a:off x="1475" y="2035"/>
              <a:ext cx="2" cy="3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62" name="Line 303"/>
            <p:cNvSpPr>
              <a:spLocks noChangeShapeType="1"/>
            </p:cNvSpPr>
            <p:nvPr/>
          </p:nvSpPr>
          <p:spPr bwMode="auto">
            <a:xfrm>
              <a:off x="1477" y="2035"/>
              <a:ext cx="1" cy="13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63" name="Line 304"/>
            <p:cNvSpPr>
              <a:spLocks noChangeShapeType="1"/>
            </p:cNvSpPr>
            <p:nvPr/>
          </p:nvSpPr>
          <p:spPr bwMode="auto">
            <a:xfrm flipV="1">
              <a:off x="1478" y="2038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64" name="Line 305"/>
            <p:cNvSpPr>
              <a:spLocks noChangeShapeType="1"/>
            </p:cNvSpPr>
            <p:nvPr/>
          </p:nvSpPr>
          <p:spPr bwMode="auto">
            <a:xfrm flipV="1">
              <a:off x="1480" y="1882"/>
              <a:ext cx="2" cy="15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65" name="Line 306"/>
            <p:cNvSpPr>
              <a:spLocks noChangeShapeType="1"/>
            </p:cNvSpPr>
            <p:nvPr/>
          </p:nvSpPr>
          <p:spPr bwMode="auto">
            <a:xfrm>
              <a:off x="1482" y="1882"/>
              <a:ext cx="2" cy="133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66" name="Line 307"/>
            <p:cNvSpPr>
              <a:spLocks noChangeShapeType="1"/>
            </p:cNvSpPr>
            <p:nvPr/>
          </p:nvSpPr>
          <p:spPr bwMode="auto">
            <a:xfrm flipV="1">
              <a:off x="1484" y="1904"/>
              <a:ext cx="2" cy="11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67" name="Line 308"/>
            <p:cNvSpPr>
              <a:spLocks noChangeShapeType="1"/>
            </p:cNvSpPr>
            <p:nvPr/>
          </p:nvSpPr>
          <p:spPr bwMode="auto">
            <a:xfrm flipV="1">
              <a:off x="1486" y="1716"/>
              <a:ext cx="2" cy="188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68" name="Line 309"/>
            <p:cNvSpPr>
              <a:spLocks noChangeShapeType="1"/>
            </p:cNvSpPr>
            <p:nvPr/>
          </p:nvSpPr>
          <p:spPr bwMode="auto">
            <a:xfrm flipV="1">
              <a:off x="1488" y="1469"/>
              <a:ext cx="1" cy="24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69" name="Line 310"/>
            <p:cNvSpPr>
              <a:spLocks noChangeShapeType="1"/>
            </p:cNvSpPr>
            <p:nvPr/>
          </p:nvSpPr>
          <p:spPr bwMode="auto">
            <a:xfrm flipV="1">
              <a:off x="1489" y="1253"/>
              <a:ext cx="2" cy="21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0" name="Line 311"/>
            <p:cNvSpPr>
              <a:spLocks noChangeShapeType="1"/>
            </p:cNvSpPr>
            <p:nvPr/>
          </p:nvSpPr>
          <p:spPr bwMode="auto">
            <a:xfrm flipV="1">
              <a:off x="1491" y="1016"/>
              <a:ext cx="2" cy="23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1" name="Line 312"/>
            <p:cNvSpPr>
              <a:spLocks noChangeShapeType="1"/>
            </p:cNvSpPr>
            <p:nvPr/>
          </p:nvSpPr>
          <p:spPr bwMode="auto">
            <a:xfrm flipV="1">
              <a:off x="1493" y="852"/>
              <a:ext cx="2" cy="16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2" name="Line 313"/>
            <p:cNvSpPr>
              <a:spLocks noChangeShapeType="1"/>
            </p:cNvSpPr>
            <p:nvPr/>
          </p:nvSpPr>
          <p:spPr bwMode="auto">
            <a:xfrm>
              <a:off x="1495" y="852"/>
              <a:ext cx="2" cy="253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3" name="Line 314"/>
            <p:cNvSpPr>
              <a:spLocks noChangeShapeType="1"/>
            </p:cNvSpPr>
            <p:nvPr/>
          </p:nvSpPr>
          <p:spPr bwMode="auto">
            <a:xfrm>
              <a:off x="1497" y="1105"/>
              <a:ext cx="2" cy="133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4" name="Line 315"/>
            <p:cNvSpPr>
              <a:spLocks noChangeShapeType="1"/>
            </p:cNvSpPr>
            <p:nvPr/>
          </p:nvSpPr>
          <p:spPr bwMode="auto">
            <a:xfrm>
              <a:off x="1499" y="1238"/>
              <a:ext cx="1" cy="268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5" name="Line 316"/>
            <p:cNvSpPr>
              <a:spLocks noChangeShapeType="1"/>
            </p:cNvSpPr>
            <p:nvPr/>
          </p:nvSpPr>
          <p:spPr bwMode="auto">
            <a:xfrm>
              <a:off x="1500" y="1506"/>
              <a:ext cx="2" cy="5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6" name="Line 317"/>
            <p:cNvSpPr>
              <a:spLocks noChangeShapeType="1"/>
            </p:cNvSpPr>
            <p:nvPr/>
          </p:nvSpPr>
          <p:spPr bwMode="auto">
            <a:xfrm>
              <a:off x="1502" y="1560"/>
              <a:ext cx="2" cy="28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7" name="Line 318"/>
            <p:cNvSpPr>
              <a:spLocks noChangeShapeType="1"/>
            </p:cNvSpPr>
            <p:nvPr/>
          </p:nvSpPr>
          <p:spPr bwMode="auto">
            <a:xfrm>
              <a:off x="1504" y="1847"/>
              <a:ext cx="2" cy="3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8" name="Line 319"/>
            <p:cNvSpPr>
              <a:spLocks noChangeShapeType="1"/>
            </p:cNvSpPr>
            <p:nvPr/>
          </p:nvSpPr>
          <p:spPr bwMode="auto">
            <a:xfrm>
              <a:off x="1506" y="1882"/>
              <a:ext cx="2" cy="5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9" name="Line 320"/>
            <p:cNvSpPr>
              <a:spLocks noChangeShapeType="1"/>
            </p:cNvSpPr>
            <p:nvPr/>
          </p:nvSpPr>
          <p:spPr bwMode="auto">
            <a:xfrm>
              <a:off x="1508" y="1936"/>
              <a:ext cx="2" cy="7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0" name="Line 321"/>
            <p:cNvSpPr>
              <a:spLocks noChangeShapeType="1"/>
            </p:cNvSpPr>
            <p:nvPr/>
          </p:nvSpPr>
          <p:spPr bwMode="auto">
            <a:xfrm>
              <a:off x="1510" y="2013"/>
              <a:ext cx="1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1" name="Line 322"/>
            <p:cNvSpPr>
              <a:spLocks noChangeShapeType="1"/>
            </p:cNvSpPr>
            <p:nvPr/>
          </p:nvSpPr>
          <p:spPr bwMode="auto">
            <a:xfrm>
              <a:off x="1511" y="2035"/>
              <a:ext cx="2" cy="4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2" name="Line 323"/>
            <p:cNvSpPr>
              <a:spLocks noChangeShapeType="1"/>
            </p:cNvSpPr>
            <p:nvPr/>
          </p:nvSpPr>
          <p:spPr bwMode="auto">
            <a:xfrm flipV="1">
              <a:off x="1513" y="2067"/>
              <a:ext cx="2" cy="13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3" name="Line 324"/>
            <p:cNvSpPr>
              <a:spLocks noChangeShapeType="1"/>
            </p:cNvSpPr>
            <p:nvPr/>
          </p:nvSpPr>
          <p:spPr bwMode="auto">
            <a:xfrm flipV="1">
              <a:off x="1515" y="2045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4" name="Line 325"/>
            <p:cNvSpPr>
              <a:spLocks noChangeShapeType="1"/>
            </p:cNvSpPr>
            <p:nvPr/>
          </p:nvSpPr>
          <p:spPr bwMode="auto">
            <a:xfrm flipV="1">
              <a:off x="152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5" name="Line 326"/>
            <p:cNvSpPr>
              <a:spLocks noChangeShapeType="1"/>
            </p:cNvSpPr>
            <p:nvPr/>
          </p:nvSpPr>
          <p:spPr bwMode="auto">
            <a:xfrm>
              <a:off x="1517" y="2045"/>
              <a:ext cx="0" cy="5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6" name="Line 327"/>
            <p:cNvSpPr>
              <a:spLocks noChangeShapeType="1"/>
            </p:cNvSpPr>
            <p:nvPr/>
          </p:nvSpPr>
          <p:spPr bwMode="auto">
            <a:xfrm flipV="1">
              <a:off x="1526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7" name="Line 328"/>
            <p:cNvSpPr>
              <a:spLocks noChangeShapeType="1"/>
            </p:cNvSpPr>
            <p:nvPr/>
          </p:nvSpPr>
          <p:spPr bwMode="auto">
            <a:xfrm>
              <a:off x="152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8" name="Line 329"/>
            <p:cNvSpPr>
              <a:spLocks noChangeShapeType="1"/>
            </p:cNvSpPr>
            <p:nvPr/>
          </p:nvSpPr>
          <p:spPr bwMode="auto">
            <a:xfrm flipV="1">
              <a:off x="155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9" name="Line 330"/>
            <p:cNvSpPr>
              <a:spLocks noChangeShapeType="1"/>
            </p:cNvSpPr>
            <p:nvPr/>
          </p:nvSpPr>
          <p:spPr bwMode="auto">
            <a:xfrm>
              <a:off x="1526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90" name="Line 331"/>
            <p:cNvSpPr>
              <a:spLocks noChangeShapeType="1"/>
            </p:cNvSpPr>
            <p:nvPr/>
          </p:nvSpPr>
          <p:spPr bwMode="auto">
            <a:xfrm flipV="1">
              <a:off x="156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91" name="Line 332"/>
            <p:cNvSpPr>
              <a:spLocks noChangeShapeType="1"/>
            </p:cNvSpPr>
            <p:nvPr/>
          </p:nvSpPr>
          <p:spPr bwMode="auto">
            <a:xfrm>
              <a:off x="155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92" name="Line 333"/>
            <p:cNvSpPr>
              <a:spLocks noChangeShapeType="1"/>
            </p:cNvSpPr>
            <p:nvPr/>
          </p:nvSpPr>
          <p:spPr bwMode="auto">
            <a:xfrm flipV="1">
              <a:off x="157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93" name="Line 334"/>
            <p:cNvSpPr>
              <a:spLocks noChangeShapeType="1"/>
            </p:cNvSpPr>
            <p:nvPr/>
          </p:nvSpPr>
          <p:spPr bwMode="auto">
            <a:xfrm>
              <a:off x="156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94" name="Line 335"/>
            <p:cNvSpPr>
              <a:spLocks noChangeShapeType="1"/>
            </p:cNvSpPr>
            <p:nvPr/>
          </p:nvSpPr>
          <p:spPr bwMode="auto">
            <a:xfrm flipV="1">
              <a:off x="1577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95" name="Line 336"/>
            <p:cNvSpPr>
              <a:spLocks noChangeShapeType="1"/>
            </p:cNvSpPr>
            <p:nvPr/>
          </p:nvSpPr>
          <p:spPr bwMode="auto">
            <a:xfrm>
              <a:off x="157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96" name="Line 337"/>
            <p:cNvSpPr>
              <a:spLocks noChangeShapeType="1"/>
            </p:cNvSpPr>
            <p:nvPr/>
          </p:nvSpPr>
          <p:spPr bwMode="auto">
            <a:xfrm flipV="1">
              <a:off x="158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97" name="Line 338"/>
            <p:cNvSpPr>
              <a:spLocks noChangeShapeType="1"/>
            </p:cNvSpPr>
            <p:nvPr/>
          </p:nvSpPr>
          <p:spPr bwMode="auto">
            <a:xfrm>
              <a:off x="1577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98" name="Line 339"/>
            <p:cNvSpPr>
              <a:spLocks noChangeShapeType="1"/>
            </p:cNvSpPr>
            <p:nvPr/>
          </p:nvSpPr>
          <p:spPr bwMode="auto">
            <a:xfrm flipV="1">
              <a:off x="1592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99" name="Line 340"/>
            <p:cNvSpPr>
              <a:spLocks noChangeShapeType="1"/>
            </p:cNvSpPr>
            <p:nvPr/>
          </p:nvSpPr>
          <p:spPr bwMode="auto">
            <a:xfrm>
              <a:off x="158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0" name="Line 341"/>
            <p:cNvSpPr>
              <a:spLocks noChangeShapeType="1"/>
            </p:cNvSpPr>
            <p:nvPr/>
          </p:nvSpPr>
          <p:spPr bwMode="auto">
            <a:xfrm>
              <a:off x="1592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1" name="Line 342"/>
            <p:cNvSpPr>
              <a:spLocks noChangeShapeType="1"/>
            </p:cNvSpPr>
            <p:nvPr/>
          </p:nvSpPr>
          <p:spPr bwMode="auto">
            <a:xfrm flipV="1">
              <a:off x="1594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2" name="Line 343"/>
            <p:cNvSpPr>
              <a:spLocks noChangeShapeType="1"/>
            </p:cNvSpPr>
            <p:nvPr/>
          </p:nvSpPr>
          <p:spPr bwMode="auto">
            <a:xfrm>
              <a:off x="1596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3" name="Line 344"/>
            <p:cNvSpPr>
              <a:spLocks noChangeShapeType="1"/>
            </p:cNvSpPr>
            <p:nvPr/>
          </p:nvSpPr>
          <p:spPr bwMode="auto">
            <a:xfrm flipV="1">
              <a:off x="1601" y="2035"/>
              <a:ext cx="0" cy="6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4" name="Line 345"/>
            <p:cNvSpPr>
              <a:spLocks noChangeShapeType="1"/>
            </p:cNvSpPr>
            <p:nvPr/>
          </p:nvSpPr>
          <p:spPr bwMode="auto">
            <a:xfrm>
              <a:off x="159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5" name="Line 346"/>
            <p:cNvSpPr>
              <a:spLocks noChangeShapeType="1"/>
            </p:cNvSpPr>
            <p:nvPr/>
          </p:nvSpPr>
          <p:spPr bwMode="auto">
            <a:xfrm>
              <a:off x="1601" y="2035"/>
              <a:ext cx="2" cy="4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6" name="Line 347"/>
            <p:cNvSpPr>
              <a:spLocks noChangeShapeType="1"/>
            </p:cNvSpPr>
            <p:nvPr/>
          </p:nvSpPr>
          <p:spPr bwMode="auto">
            <a:xfrm flipV="1">
              <a:off x="1603" y="2057"/>
              <a:ext cx="2" cy="23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7" name="Line 348"/>
            <p:cNvSpPr>
              <a:spLocks noChangeShapeType="1"/>
            </p:cNvSpPr>
            <p:nvPr/>
          </p:nvSpPr>
          <p:spPr bwMode="auto">
            <a:xfrm>
              <a:off x="1605" y="2057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8" name="Line 349"/>
            <p:cNvSpPr>
              <a:spLocks noChangeShapeType="1"/>
            </p:cNvSpPr>
            <p:nvPr/>
          </p:nvSpPr>
          <p:spPr bwMode="auto">
            <a:xfrm>
              <a:off x="1607" y="2057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9" name="Line 350"/>
            <p:cNvSpPr>
              <a:spLocks noChangeShapeType="1"/>
            </p:cNvSpPr>
            <p:nvPr/>
          </p:nvSpPr>
          <p:spPr bwMode="auto">
            <a:xfrm flipV="1">
              <a:off x="1609" y="2013"/>
              <a:ext cx="1" cy="4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10" name="Line 351"/>
            <p:cNvSpPr>
              <a:spLocks noChangeShapeType="1"/>
            </p:cNvSpPr>
            <p:nvPr/>
          </p:nvSpPr>
          <p:spPr bwMode="auto">
            <a:xfrm>
              <a:off x="1610" y="2013"/>
              <a:ext cx="2" cy="2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11" name="Line 352"/>
            <p:cNvSpPr>
              <a:spLocks noChangeShapeType="1"/>
            </p:cNvSpPr>
            <p:nvPr/>
          </p:nvSpPr>
          <p:spPr bwMode="auto">
            <a:xfrm flipV="1">
              <a:off x="1612" y="1978"/>
              <a:ext cx="2" cy="6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12" name="Line 353"/>
            <p:cNvSpPr>
              <a:spLocks noChangeShapeType="1"/>
            </p:cNvSpPr>
            <p:nvPr/>
          </p:nvSpPr>
          <p:spPr bwMode="auto">
            <a:xfrm>
              <a:off x="1614" y="1978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13" name="Line 354"/>
            <p:cNvSpPr>
              <a:spLocks noChangeShapeType="1"/>
            </p:cNvSpPr>
            <p:nvPr/>
          </p:nvSpPr>
          <p:spPr bwMode="auto">
            <a:xfrm flipV="1">
              <a:off x="1616" y="1822"/>
              <a:ext cx="2" cy="16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14" name="Line 355"/>
            <p:cNvSpPr>
              <a:spLocks noChangeShapeType="1"/>
            </p:cNvSpPr>
            <p:nvPr/>
          </p:nvSpPr>
          <p:spPr bwMode="auto">
            <a:xfrm flipV="1">
              <a:off x="1618" y="1568"/>
              <a:ext cx="2" cy="25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15" name="Line 356"/>
            <p:cNvSpPr>
              <a:spLocks noChangeShapeType="1"/>
            </p:cNvSpPr>
            <p:nvPr/>
          </p:nvSpPr>
          <p:spPr bwMode="auto">
            <a:xfrm flipV="1">
              <a:off x="1620" y="1241"/>
              <a:ext cx="1" cy="32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16" name="Line 357"/>
            <p:cNvSpPr>
              <a:spLocks noChangeShapeType="1"/>
            </p:cNvSpPr>
            <p:nvPr/>
          </p:nvSpPr>
          <p:spPr bwMode="auto">
            <a:xfrm flipV="1">
              <a:off x="1621" y="959"/>
              <a:ext cx="2" cy="28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17" name="Line 358"/>
            <p:cNvSpPr>
              <a:spLocks noChangeShapeType="1"/>
            </p:cNvSpPr>
            <p:nvPr/>
          </p:nvSpPr>
          <p:spPr bwMode="auto">
            <a:xfrm>
              <a:off x="1623" y="959"/>
              <a:ext cx="2" cy="3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18" name="Line 359"/>
            <p:cNvSpPr>
              <a:spLocks noChangeShapeType="1"/>
            </p:cNvSpPr>
            <p:nvPr/>
          </p:nvSpPr>
          <p:spPr bwMode="auto">
            <a:xfrm flipV="1">
              <a:off x="1625" y="857"/>
              <a:ext cx="2" cy="13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19" name="Line 360"/>
            <p:cNvSpPr>
              <a:spLocks noChangeShapeType="1"/>
            </p:cNvSpPr>
            <p:nvPr/>
          </p:nvSpPr>
          <p:spPr bwMode="auto">
            <a:xfrm>
              <a:off x="1627" y="857"/>
              <a:ext cx="2" cy="28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20" name="Line 361"/>
            <p:cNvSpPr>
              <a:spLocks noChangeShapeType="1"/>
            </p:cNvSpPr>
            <p:nvPr/>
          </p:nvSpPr>
          <p:spPr bwMode="auto">
            <a:xfrm>
              <a:off x="1629" y="1137"/>
              <a:ext cx="2" cy="27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21" name="Line 362"/>
            <p:cNvSpPr>
              <a:spLocks noChangeShapeType="1"/>
            </p:cNvSpPr>
            <p:nvPr/>
          </p:nvSpPr>
          <p:spPr bwMode="auto">
            <a:xfrm>
              <a:off x="1631" y="1407"/>
              <a:ext cx="1" cy="7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22" name="Line 363"/>
            <p:cNvSpPr>
              <a:spLocks noChangeShapeType="1"/>
            </p:cNvSpPr>
            <p:nvPr/>
          </p:nvSpPr>
          <p:spPr bwMode="auto">
            <a:xfrm>
              <a:off x="1632" y="1478"/>
              <a:ext cx="2" cy="14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23" name="Line 364"/>
            <p:cNvSpPr>
              <a:spLocks noChangeShapeType="1"/>
            </p:cNvSpPr>
            <p:nvPr/>
          </p:nvSpPr>
          <p:spPr bwMode="auto">
            <a:xfrm>
              <a:off x="1634" y="1625"/>
              <a:ext cx="2" cy="19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24" name="Line 365"/>
            <p:cNvSpPr>
              <a:spLocks noChangeShapeType="1"/>
            </p:cNvSpPr>
            <p:nvPr/>
          </p:nvSpPr>
          <p:spPr bwMode="auto">
            <a:xfrm>
              <a:off x="1636" y="1817"/>
              <a:ext cx="2" cy="1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25" name="Line 366"/>
            <p:cNvSpPr>
              <a:spLocks noChangeShapeType="1"/>
            </p:cNvSpPr>
            <p:nvPr/>
          </p:nvSpPr>
          <p:spPr bwMode="auto">
            <a:xfrm>
              <a:off x="1638" y="1939"/>
              <a:ext cx="2" cy="9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26" name="Line 367"/>
            <p:cNvSpPr>
              <a:spLocks noChangeShapeType="1"/>
            </p:cNvSpPr>
            <p:nvPr/>
          </p:nvSpPr>
          <p:spPr bwMode="auto">
            <a:xfrm flipV="1">
              <a:off x="1640" y="1968"/>
              <a:ext cx="1" cy="6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27" name="Line 368"/>
            <p:cNvSpPr>
              <a:spLocks noChangeShapeType="1"/>
            </p:cNvSpPr>
            <p:nvPr/>
          </p:nvSpPr>
          <p:spPr bwMode="auto">
            <a:xfrm>
              <a:off x="1641" y="1968"/>
              <a:ext cx="2" cy="8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28" name="Line 369"/>
            <p:cNvSpPr>
              <a:spLocks noChangeShapeType="1"/>
            </p:cNvSpPr>
            <p:nvPr/>
          </p:nvSpPr>
          <p:spPr bwMode="auto">
            <a:xfrm flipV="1">
              <a:off x="1647" y="2090"/>
              <a:ext cx="0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29" name="Line 370"/>
            <p:cNvSpPr>
              <a:spLocks noChangeShapeType="1"/>
            </p:cNvSpPr>
            <p:nvPr/>
          </p:nvSpPr>
          <p:spPr bwMode="auto">
            <a:xfrm>
              <a:off x="1643" y="2055"/>
              <a:ext cx="0" cy="4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30" name="Line 371"/>
            <p:cNvSpPr>
              <a:spLocks noChangeShapeType="1"/>
            </p:cNvSpPr>
            <p:nvPr/>
          </p:nvSpPr>
          <p:spPr bwMode="auto">
            <a:xfrm>
              <a:off x="1647" y="2090"/>
              <a:ext cx="2" cy="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31" name="Line 372"/>
            <p:cNvSpPr>
              <a:spLocks noChangeShapeType="1"/>
            </p:cNvSpPr>
            <p:nvPr/>
          </p:nvSpPr>
          <p:spPr bwMode="auto">
            <a:xfrm>
              <a:off x="1649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32" name="Line 373"/>
            <p:cNvSpPr>
              <a:spLocks noChangeShapeType="1"/>
            </p:cNvSpPr>
            <p:nvPr/>
          </p:nvSpPr>
          <p:spPr bwMode="auto">
            <a:xfrm flipV="1">
              <a:off x="165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33" name="Line 374"/>
            <p:cNvSpPr>
              <a:spLocks noChangeShapeType="1"/>
            </p:cNvSpPr>
            <p:nvPr/>
          </p:nvSpPr>
          <p:spPr bwMode="auto">
            <a:xfrm>
              <a:off x="165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34" name="Line 375"/>
            <p:cNvSpPr>
              <a:spLocks noChangeShapeType="1"/>
            </p:cNvSpPr>
            <p:nvPr/>
          </p:nvSpPr>
          <p:spPr bwMode="auto">
            <a:xfrm flipV="1">
              <a:off x="1654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35" name="Line 376"/>
            <p:cNvSpPr>
              <a:spLocks noChangeShapeType="1"/>
            </p:cNvSpPr>
            <p:nvPr/>
          </p:nvSpPr>
          <p:spPr bwMode="auto">
            <a:xfrm>
              <a:off x="1656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36" name="Line 377"/>
            <p:cNvSpPr>
              <a:spLocks noChangeShapeType="1"/>
            </p:cNvSpPr>
            <p:nvPr/>
          </p:nvSpPr>
          <p:spPr bwMode="auto">
            <a:xfrm flipV="1">
              <a:off x="166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37" name="Line 378"/>
            <p:cNvSpPr>
              <a:spLocks noChangeShapeType="1"/>
            </p:cNvSpPr>
            <p:nvPr/>
          </p:nvSpPr>
          <p:spPr bwMode="auto">
            <a:xfrm>
              <a:off x="165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38" name="Line 379"/>
            <p:cNvSpPr>
              <a:spLocks noChangeShapeType="1"/>
            </p:cNvSpPr>
            <p:nvPr/>
          </p:nvSpPr>
          <p:spPr bwMode="auto">
            <a:xfrm flipV="1">
              <a:off x="1662" y="2080"/>
              <a:ext cx="1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39" name="Line 380"/>
            <p:cNvSpPr>
              <a:spLocks noChangeShapeType="1"/>
            </p:cNvSpPr>
            <p:nvPr/>
          </p:nvSpPr>
          <p:spPr bwMode="auto">
            <a:xfrm flipV="1">
              <a:off x="1663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40" name="Line 381"/>
            <p:cNvSpPr>
              <a:spLocks noChangeShapeType="1"/>
            </p:cNvSpPr>
            <p:nvPr/>
          </p:nvSpPr>
          <p:spPr bwMode="auto">
            <a:xfrm>
              <a:off x="1665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41" name="Line 382"/>
            <p:cNvSpPr>
              <a:spLocks noChangeShapeType="1"/>
            </p:cNvSpPr>
            <p:nvPr/>
          </p:nvSpPr>
          <p:spPr bwMode="auto">
            <a:xfrm flipV="1">
              <a:off x="1673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42" name="Line 383"/>
            <p:cNvSpPr>
              <a:spLocks noChangeShapeType="1"/>
            </p:cNvSpPr>
            <p:nvPr/>
          </p:nvSpPr>
          <p:spPr bwMode="auto">
            <a:xfrm>
              <a:off x="1667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43" name="Line 384"/>
            <p:cNvSpPr>
              <a:spLocks noChangeShapeType="1"/>
            </p:cNvSpPr>
            <p:nvPr/>
          </p:nvSpPr>
          <p:spPr bwMode="auto">
            <a:xfrm flipV="1">
              <a:off x="1676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44" name="Line 385"/>
            <p:cNvSpPr>
              <a:spLocks noChangeShapeType="1"/>
            </p:cNvSpPr>
            <p:nvPr/>
          </p:nvSpPr>
          <p:spPr bwMode="auto">
            <a:xfrm>
              <a:off x="1673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45" name="Line 386"/>
            <p:cNvSpPr>
              <a:spLocks noChangeShapeType="1"/>
            </p:cNvSpPr>
            <p:nvPr/>
          </p:nvSpPr>
          <p:spPr bwMode="auto">
            <a:xfrm>
              <a:off x="1676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46" name="Line 387"/>
            <p:cNvSpPr>
              <a:spLocks noChangeShapeType="1"/>
            </p:cNvSpPr>
            <p:nvPr/>
          </p:nvSpPr>
          <p:spPr bwMode="auto">
            <a:xfrm flipV="1">
              <a:off x="168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47" name="Line 388"/>
            <p:cNvSpPr>
              <a:spLocks noChangeShapeType="1"/>
            </p:cNvSpPr>
            <p:nvPr/>
          </p:nvSpPr>
          <p:spPr bwMode="auto">
            <a:xfrm>
              <a:off x="167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48" name="Line 389"/>
            <p:cNvSpPr>
              <a:spLocks noChangeShapeType="1"/>
            </p:cNvSpPr>
            <p:nvPr/>
          </p:nvSpPr>
          <p:spPr bwMode="auto">
            <a:xfrm flipV="1">
              <a:off x="1682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49" name="Line 390"/>
            <p:cNvSpPr>
              <a:spLocks noChangeShapeType="1"/>
            </p:cNvSpPr>
            <p:nvPr/>
          </p:nvSpPr>
          <p:spPr bwMode="auto">
            <a:xfrm>
              <a:off x="1684" y="2070"/>
              <a:ext cx="1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50" name="Line 391"/>
            <p:cNvSpPr>
              <a:spLocks noChangeShapeType="1"/>
            </p:cNvSpPr>
            <p:nvPr/>
          </p:nvSpPr>
          <p:spPr bwMode="auto">
            <a:xfrm flipV="1">
              <a:off x="1689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51" name="Line 392"/>
            <p:cNvSpPr>
              <a:spLocks noChangeShapeType="1"/>
            </p:cNvSpPr>
            <p:nvPr/>
          </p:nvSpPr>
          <p:spPr bwMode="auto">
            <a:xfrm>
              <a:off x="168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52" name="Line 393"/>
            <p:cNvSpPr>
              <a:spLocks noChangeShapeType="1"/>
            </p:cNvSpPr>
            <p:nvPr/>
          </p:nvSpPr>
          <p:spPr bwMode="auto">
            <a:xfrm flipV="1">
              <a:off x="1693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53" name="Line 394"/>
            <p:cNvSpPr>
              <a:spLocks noChangeShapeType="1"/>
            </p:cNvSpPr>
            <p:nvPr/>
          </p:nvSpPr>
          <p:spPr bwMode="auto">
            <a:xfrm>
              <a:off x="1689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54" name="Line 395"/>
            <p:cNvSpPr>
              <a:spLocks noChangeShapeType="1"/>
            </p:cNvSpPr>
            <p:nvPr/>
          </p:nvSpPr>
          <p:spPr bwMode="auto">
            <a:xfrm flipV="1">
              <a:off x="169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55" name="Line 396"/>
            <p:cNvSpPr>
              <a:spLocks noChangeShapeType="1"/>
            </p:cNvSpPr>
            <p:nvPr/>
          </p:nvSpPr>
          <p:spPr bwMode="auto">
            <a:xfrm>
              <a:off x="1693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56" name="Line 397"/>
            <p:cNvSpPr>
              <a:spLocks noChangeShapeType="1"/>
            </p:cNvSpPr>
            <p:nvPr/>
          </p:nvSpPr>
          <p:spPr bwMode="auto">
            <a:xfrm flipV="1">
              <a:off x="1696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57" name="Line 398"/>
            <p:cNvSpPr>
              <a:spLocks noChangeShapeType="1"/>
            </p:cNvSpPr>
            <p:nvPr/>
          </p:nvSpPr>
          <p:spPr bwMode="auto">
            <a:xfrm>
              <a:off x="1698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58" name="Line 399"/>
            <p:cNvSpPr>
              <a:spLocks noChangeShapeType="1"/>
            </p:cNvSpPr>
            <p:nvPr/>
          </p:nvSpPr>
          <p:spPr bwMode="auto">
            <a:xfrm>
              <a:off x="1700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59" name="Line 400"/>
            <p:cNvSpPr>
              <a:spLocks noChangeShapeType="1"/>
            </p:cNvSpPr>
            <p:nvPr/>
          </p:nvSpPr>
          <p:spPr bwMode="auto">
            <a:xfrm flipV="1">
              <a:off x="170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60" name="Line 401"/>
            <p:cNvSpPr>
              <a:spLocks noChangeShapeType="1"/>
            </p:cNvSpPr>
            <p:nvPr/>
          </p:nvSpPr>
          <p:spPr bwMode="auto">
            <a:xfrm>
              <a:off x="170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61" name="Line 402"/>
            <p:cNvSpPr>
              <a:spLocks noChangeShapeType="1"/>
            </p:cNvSpPr>
            <p:nvPr/>
          </p:nvSpPr>
          <p:spPr bwMode="auto">
            <a:xfrm flipV="1">
              <a:off x="170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62" name="Line 403"/>
            <p:cNvSpPr>
              <a:spLocks noChangeShapeType="1"/>
            </p:cNvSpPr>
            <p:nvPr/>
          </p:nvSpPr>
          <p:spPr bwMode="auto">
            <a:xfrm>
              <a:off x="170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63" name="Line 404"/>
            <p:cNvSpPr>
              <a:spLocks noChangeShapeType="1"/>
            </p:cNvSpPr>
            <p:nvPr/>
          </p:nvSpPr>
          <p:spPr bwMode="auto">
            <a:xfrm flipV="1">
              <a:off x="171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64" name="Line 405"/>
            <p:cNvSpPr>
              <a:spLocks noChangeShapeType="1"/>
            </p:cNvSpPr>
            <p:nvPr/>
          </p:nvSpPr>
          <p:spPr bwMode="auto">
            <a:xfrm>
              <a:off x="170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65" name="Line 406"/>
            <p:cNvSpPr>
              <a:spLocks noChangeShapeType="1"/>
            </p:cNvSpPr>
            <p:nvPr/>
          </p:nvSpPr>
          <p:spPr bwMode="auto">
            <a:xfrm>
              <a:off x="1713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66" name="Line 407"/>
            <p:cNvSpPr>
              <a:spLocks noChangeShapeType="1"/>
            </p:cNvSpPr>
            <p:nvPr/>
          </p:nvSpPr>
          <p:spPr bwMode="auto">
            <a:xfrm>
              <a:off x="1715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67" name="Line 408"/>
            <p:cNvSpPr>
              <a:spLocks noChangeShapeType="1"/>
            </p:cNvSpPr>
            <p:nvPr/>
          </p:nvSpPr>
          <p:spPr bwMode="auto">
            <a:xfrm flipV="1">
              <a:off x="172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68" name="Line 409"/>
            <p:cNvSpPr>
              <a:spLocks noChangeShapeType="1"/>
            </p:cNvSpPr>
            <p:nvPr/>
          </p:nvSpPr>
          <p:spPr bwMode="auto">
            <a:xfrm>
              <a:off x="171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69" name="Line 410"/>
            <p:cNvSpPr>
              <a:spLocks noChangeShapeType="1"/>
            </p:cNvSpPr>
            <p:nvPr/>
          </p:nvSpPr>
          <p:spPr bwMode="auto">
            <a:xfrm flipV="1">
              <a:off x="1720" y="2050"/>
              <a:ext cx="2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70" name="Line 411"/>
            <p:cNvSpPr>
              <a:spLocks noChangeShapeType="1"/>
            </p:cNvSpPr>
            <p:nvPr/>
          </p:nvSpPr>
          <p:spPr bwMode="auto">
            <a:xfrm>
              <a:off x="1722" y="2050"/>
              <a:ext cx="2" cy="3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71" name="Line 412"/>
            <p:cNvSpPr>
              <a:spLocks noChangeShapeType="1"/>
            </p:cNvSpPr>
            <p:nvPr/>
          </p:nvSpPr>
          <p:spPr bwMode="auto">
            <a:xfrm>
              <a:off x="1724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72" name="Line 413"/>
            <p:cNvSpPr>
              <a:spLocks noChangeShapeType="1"/>
            </p:cNvSpPr>
            <p:nvPr/>
          </p:nvSpPr>
          <p:spPr bwMode="auto">
            <a:xfrm>
              <a:off x="1726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73" name="Line 414"/>
            <p:cNvSpPr>
              <a:spLocks noChangeShapeType="1"/>
            </p:cNvSpPr>
            <p:nvPr/>
          </p:nvSpPr>
          <p:spPr bwMode="auto">
            <a:xfrm>
              <a:off x="1728" y="2092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74" name="Line 415"/>
            <p:cNvSpPr>
              <a:spLocks noChangeShapeType="1"/>
            </p:cNvSpPr>
            <p:nvPr/>
          </p:nvSpPr>
          <p:spPr bwMode="auto">
            <a:xfrm flipV="1">
              <a:off x="173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75" name="Line 416"/>
            <p:cNvSpPr>
              <a:spLocks noChangeShapeType="1"/>
            </p:cNvSpPr>
            <p:nvPr/>
          </p:nvSpPr>
          <p:spPr bwMode="auto">
            <a:xfrm>
              <a:off x="172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76" name="Line 417"/>
            <p:cNvSpPr>
              <a:spLocks noChangeShapeType="1"/>
            </p:cNvSpPr>
            <p:nvPr/>
          </p:nvSpPr>
          <p:spPr bwMode="auto">
            <a:xfrm>
              <a:off x="1733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77" name="Line 418"/>
            <p:cNvSpPr>
              <a:spLocks noChangeShapeType="1"/>
            </p:cNvSpPr>
            <p:nvPr/>
          </p:nvSpPr>
          <p:spPr bwMode="auto">
            <a:xfrm flipV="1">
              <a:off x="173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78" name="Line 419"/>
            <p:cNvSpPr>
              <a:spLocks noChangeShapeType="1"/>
            </p:cNvSpPr>
            <p:nvPr/>
          </p:nvSpPr>
          <p:spPr bwMode="auto">
            <a:xfrm>
              <a:off x="173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79" name="Line 420"/>
            <p:cNvSpPr>
              <a:spLocks noChangeShapeType="1"/>
            </p:cNvSpPr>
            <p:nvPr/>
          </p:nvSpPr>
          <p:spPr bwMode="auto">
            <a:xfrm>
              <a:off x="1739" y="2092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80" name="Line 421"/>
            <p:cNvSpPr>
              <a:spLocks noChangeShapeType="1"/>
            </p:cNvSpPr>
            <p:nvPr/>
          </p:nvSpPr>
          <p:spPr bwMode="auto">
            <a:xfrm flipV="1">
              <a:off x="1740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81" name="Line 422"/>
            <p:cNvSpPr>
              <a:spLocks noChangeShapeType="1"/>
            </p:cNvSpPr>
            <p:nvPr/>
          </p:nvSpPr>
          <p:spPr bwMode="auto">
            <a:xfrm flipV="1">
              <a:off x="1742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82" name="Line 423"/>
            <p:cNvSpPr>
              <a:spLocks noChangeShapeType="1"/>
            </p:cNvSpPr>
            <p:nvPr/>
          </p:nvSpPr>
          <p:spPr bwMode="auto">
            <a:xfrm flipV="1">
              <a:off x="1744" y="1986"/>
              <a:ext cx="2" cy="8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83" name="Line 424"/>
            <p:cNvSpPr>
              <a:spLocks noChangeShapeType="1"/>
            </p:cNvSpPr>
            <p:nvPr/>
          </p:nvSpPr>
          <p:spPr bwMode="auto">
            <a:xfrm flipV="1">
              <a:off x="1746" y="1869"/>
              <a:ext cx="2" cy="11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84" name="Line 425"/>
            <p:cNvSpPr>
              <a:spLocks noChangeShapeType="1"/>
            </p:cNvSpPr>
            <p:nvPr/>
          </p:nvSpPr>
          <p:spPr bwMode="auto">
            <a:xfrm flipV="1">
              <a:off x="1748" y="1775"/>
              <a:ext cx="2" cy="9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85" name="Line 426"/>
            <p:cNvSpPr>
              <a:spLocks noChangeShapeType="1"/>
            </p:cNvSpPr>
            <p:nvPr/>
          </p:nvSpPr>
          <p:spPr bwMode="auto">
            <a:xfrm flipV="1">
              <a:off x="1750" y="1553"/>
              <a:ext cx="1" cy="2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86" name="Line 427"/>
            <p:cNvSpPr>
              <a:spLocks noChangeShapeType="1"/>
            </p:cNvSpPr>
            <p:nvPr/>
          </p:nvSpPr>
          <p:spPr bwMode="auto">
            <a:xfrm flipV="1">
              <a:off x="1751" y="1288"/>
              <a:ext cx="2" cy="26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87" name="Line 428"/>
            <p:cNvSpPr>
              <a:spLocks noChangeShapeType="1"/>
            </p:cNvSpPr>
            <p:nvPr/>
          </p:nvSpPr>
          <p:spPr bwMode="auto">
            <a:xfrm>
              <a:off x="1753" y="1288"/>
              <a:ext cx="2" cy="9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88" name="Line 429"/>
            <p:cNvSpPr>
              <a:spLocks noChangeShapeType="1"/>
            </p:cNvSpPr>
            <p:nvPr/>
          </p:nvSpPr>
          <p:spPr bwMode="auto">
            <a:xfrm flipV="1">
              <a:off x="1755" y="1352"/>
              <a:ext cx="2" cy="33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89" name="Line 430"/>
            <p:cNvSpPr>
              <a:spLocks noChangeShapeType="1"/>
            </p:cNvSpPr>
            <p:nvPr/>
          </p:nvSpPr>
          <p:spPr bwMode="auto">
            <a:xfrm>
              <a:off x="1757" y="1352"/>
              <a:ext cx="2" cy="8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90" name="Line 431"/>
            <p:cNvSpPr>
              <a:spLocks noChangeShapeType="1"/>
            </p:cNvSpPr>
            <p:nvPr/>
          </p:nvSpPr>
          <p:spPr bwMode="auto">
            <a:xfrm>
              <a:off x="1759" y="1434"/>
              <a:ext cx="2" cy="28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91" name="Line 432"/>
            <p:cNvSpPr>
              <a:spLocks noChangeShapeType="1"/>
            </p:cNvSpPr>
            <p:nvPr/>
          </p:nvSpPr>
          <p:spPr bwMode="auto">
            <a:xfrm>
              <a:off x="1761" y="1714"/>
              <a:ext cx="1" cy="2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92" name="Line 433"/>
            <p:cNvSpPr>
              <a:spLocks noChangeShapeType="1"/>
            </p:cNvSpPr>
            <p:nvPr/>
          </p:nvSpPr>
          <p:spPr bwMode="auto">
            <a:xfrm flipV="1">
              <a:off x="1762" y="1714"/>
              <a:ext cx="2" cy="2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93" name="Line 434"/>
            <p:cNvSpPr>
              <a:spLocks noChangeShapeType="1"/>
            </p:cNvSpPr>
            <p:nvPr/>
          </p:nvSpPr>
          <p:spPr bwMode="auto">
            <a:xfrm>
              <a:off x="1764" y="1714"/>
              <a:ext cx="2" cy="173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94" name="Line 435"/>
            <p:cNvSpPr>
              <a:spLocks noChangeShapeType="1"/>
            </p:cNvSpPr>
            <p:nvPr/>
          </p:nvSpPr>
          <p:spPr bwMode="auto">
            <a:xfrm>
              <a:off x="1766" y="1887"/>
              <a:ext cx="2" cy="89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95" name="Line 436"/>
            <p:cNvSpPr>
              <a:spLocks noChangeShapeType="1"/>
            </p:cNvSpPr>
            <p:nvPr/>
          </p:nvSpPr>
          <p:spPr bwMode="auto">
            <a:xfrm flipV="1">
              <a:off x="1768" y="1964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96" name="Line 437"/>
            <p:cNvSpPr>
              <a:spLocks noChangeShapeType="1"/>
            </p:cNvSpPr>
            <p:nvPr/>
          </p:nvSpPr>
          <p:spPr bwMode="auto">
            <a:xfrm>
              <a:off x="1770" y="1964"/>
              <a:ext cx="2" cy="9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97" name="Line 438"/>
            <p:cNvSpPr>
              <a:spLocks noChangeShapeType="1"/>
            </p:cNvSpPr>
            <p:nvPr/>
          </p:nvSpPr>
          <p:spPr bwMode="auto">
            <a:xfrm flipV="1">
              <a:off x="1772" y="2025"/>
              <a:ext cx="1" cy="3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98" name="Line 439"/>
            <p:cNvSpPr>
              <a:spLocks noChangeShapeType="1"/>
            </p:cNvSpPr>
            <p:nvPr/>
          </p:nvSpPr>
          <p:spPr bwMode="auto">
            <a:xfrm flipV="1">
              <a:off x="178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99" name="Line 440"/>
            <p:cNvSpPr>
              <a:spLocks noChangeShapeType="1"/>
            </p:cNvSpPr>
            <p:nvPr/>
          </p:nvSpPr>
          <p:spPr bwMode="auto">
            <a:xfrm>
              <a:off x="1773" y="2025"/>
              <a:ext cx="0" cy="7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00" name="Line 441"/>
            <p:cNvSpPr>
              <a:spLocks noChangeShapeType="1"/>
            </p:cNvSpPr>
            <p:nvPr/>
          </p:nvSpPr>
          <p:spPr bwMode="auto">
            <a:xfrm flipV="1">
              <a:off x="181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01" name="Line 442"/>
            <p:cNvSpPr>
              <a:spLocks noChangeShapeType="1"/>
            </p:cNvSpPr>
            <p:nvPr/>
          </p:nvSpPr>
          <p:spPr bwMode="auto">
            <a:xfrm>
              <a:off x="178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02" name="Line 443"/>
            <p:cNvSpPr>
              <a:spLocks noChangeShapeType="1"/>
            </p:cNvSpPr>
            <p:nvPr/>
          </p:nvSpPr>
          <p:spPr bwMode="auto">
            <a:xfrm flipV="1">
              <a:off x="182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03" name="Line 444"/>
            <p:cNvSpPr>
              <a:spLocks noChangeShapeType="1"/>
            </p:cNvSpPr>
            <p:nvPr/>
          </p:nvSpPr>
          <p:spPr bwMode="auto">
            <a:xfrm>
              <a:off x="181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04" name="Line 445"/>
            <p:cNvSpPr>
              <a:spLocks noChangeShapeType="1"/>
            </p:cNvSpPr>
            <p:nvPr/>
          </p:nvSpPr>
          <p:spPr bwMode="auto">
            <a:xfrm>
              <a:off x="1825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05" name="Line 446"/>
            <p:cNvSpPr>
              <a:spLocks noChangeShapeType="1"/>
            </p:cNvSpPr>
            <p:nvPr/>
          </p:nvSpPr>
          <p:spPr bwMode="auto">
            <a:xfrm flipV="1">
              <a:off x="1838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06" name="Line 447"/>
            <p:cNvSpPr>
              <a:spLocks noChangeShapeType="1"/>
            </p:cNvSpPr>
            <p:nvPr/>
          </p:nvSpPr>
          <p:spPr bwMode="auto">
            <a:xfrm>
              <a:off x="182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07" name="Line 448"/>
            <p:cNvSpPr>
              <a:spLocks noChangeShapeType="1"/>
            </p:cNvSpPr>
            <p:nvPr/>
          </p:nvSpPr>
          <p:spPr bwMode="auto">
            <a:xfrm flipV="1">
              <a:off x="184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08" name="Line 449"/>
            <p:cNvSpPr>
              <a:spLocks noChangeShapeType="1"/>
            </p:cNvSpPr>
            <p:nvPr/>
          </p:nvSpPr>
          <p:spPr bwMode="auto">
            <a:xfrm>
              <a:off x="1838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09" name="Line 450"/>
            <p:cNvSpPr>
              <a:spLocks noChangeShapeType="1"/>
            </p:cNvSpPr>
            <p:nvPr/>
          </p:nvSpPr>
          <p:spPr bwMode="auto">
            <a:xfrm>
              <a:off x="1843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10" name="Line 451"/>
            <p:cNvSpPr>
              <a:spLocks noChangeShapeType="1"/>
            </p:cNvSpPr>
            <p:nvPr/>
          </p:nvSpPr>
          <p:spPr bwMode="auto">
            <a:xfrm flipV="1">
              <a:off x="1845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11" name="Line 452"/>
            <p:cNvSpPr>
              <a:spLocks noChangeShapeType="1"/>
            </p:cNvSpPr>
            <p:nvPr/>
          </p:nvSpPr>
          <p:spPr bwMode="auto">
            <a:xfrm flipV="1">
              <a:off x="185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12" name="Line 453"/>
            <p:cNvSpPr>
              <a:spLocks noChangeShapeType="1"/>
            </p:cNvSpPr>
            <p:nvPr/>
          </p:nvSpPr>
          <p:spPr bwMode="auto">
            <a:xfrm>
              <a:off x="1847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13" name="Line 454"/>
            <p:cNvSpPr>
              <a:spLocks noChangeShapeType="1"/>
            </p:cNvSpPr>
            <p:nvPr/>
          </p:nvSpPr>
          <p:spPr bwMode="auto">
            <a:xfrm flipV="1">
              <a:off x="1856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14" name="Line 455"/>
            <p:cNvSpPr>
              <a:spLocks noChangeShapeType="1"/>
            </p:cNvSpPr>
            <p:nvPr/>
          </p:nvSpPr>
          <p:spPr bwMode="auto">
            <a:xfrm>
              <a:off x="185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15" name="Line 456"/>
            <p:cNvSpPr>
              <a:spLocks noChangeShapeType="1"/>
            </p:cNvSpPr>
            <p:nvPr/>
          </p:nvSpPr>
          <p:spPr bwMode="auto">
            <a:xfrm>
              <a:off x="1856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16" name="Line 457"/>
            <p:cNvSpPr>
              <a:spLocks noChangeShapeType="1"/>
            </p:cNvSpPr>
            <p:nvPr/>
          </p:nvSpPr>
          <p:spPr bwMode="auto">
            <a:xfrm flipV="1">
              <a:off x="1861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17" name="Line 458"/>
            <p:cNvSpPr>
              <a:spLocks noChangeShapeType="1"/>
            </p:cNvSpPr>
            <p:nvPr/>
          </p:nvSpPr>
          <p:spPr bwMode="auto">
            <a:xfrm>
              <a:off x="1858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18" name="Line 459"/>
            <p:cNvSpPr>
              <a:spLocks noChangeShapeType="1"/>
            </p:cNvSpPr>
            <p:nvPr/>
          </p:nvSpPr>
          <p:spPr bwMode="auto">
            <a:xfrm>
              <a:off x="1861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19" name="Line 460"/>
            <p:cNvSpPr>
              <a:spLocks noChangeShapeType="1"/>
            </p:cNvSpPr>
            <p:nvPr/>
          </p:nvSpPr>
          <p:spPr bwMode="auto">
            <a:xfrm flipV="1">
              <a:off x="1863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20" name="Line 461"/>
            <p:cNvSpPr>
              <a:spLocks noChangeShapeType="1"/>
            </p:cNvSpPr>
            <p:nvPr/>
          </p:nvSpPr>
          <p:spPr bwMode="auto">
            <a:xfrm>
              <a:off x="1865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21" name="Line 462"/>
            <p:cNvSpPr>
              <a:spLocks noChangeShapeType="1"/>
            </p:cNvSpPr>
            <p:nvPr/>
          </p:nvSpPr>
          <p:spPr bwMode="auto">
            <a:xfrm flipV="1">
              <a:off x="1867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22" name="Line 463"/>
            <p:cNvSpPr>
              <a:spLocks noChangeShapeType="1"/>
            </p:cNvSpPr>
            <p:nvPr/>
          </p:nvSpPr>
          <p:spPr bwMode="auto">
            <a:xfrm flipV="1">
              <a:off x="1869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23" name="Line 464"/>
            <p:cNvSpPr>
              <a:spLocks noChangeShapeType="1"/>
            </p:cNvSpPr>
            <p:nvPr/>
          </p:nvSpPr>
          <p:spPr bwMode="auto">
            <a:xfrm flipV="1">
              <a:off x="187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24" name="Line 465"/>
            <p:cNvSpPr>
              <a:spLocks noChangeShapeType="1"/>
            </p:cNvSpPr>
            <p:nvPr/>
          </p:nvSpPr>
          <p:spPr bwMode="auto">
            <a:xfrm>
              <a:off x="1871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25" name="Line 466"/>
            <p:cNvSpPr>
              <a:spLocks noChangeShapeType="1"/>
            </p:cNvSpPr>
            <p:nvPr/>
          </p:nvSpPr>
          <p:spPr bwMode="auto">
            <a:xfrm flipV="1">
              <a:off x="1874" y="2050"/>
              <a:ext cx="2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26" name="Line 467"/>
            <p:cNvSpPr>
              <a:spLocks noChangeShapeType="1"/>
            </p:cNvSpPr>
            <p:nvPr/>
          </p:nvSpPr>
          <p:spPr bwMode="auto">
            <a:xfrm flipV="1">
              <a:off x="1876" y="2008"/>
              <a:ext cx="2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27" name="Line 468"/>
            <p:cNvSpPr>
              <a:spLocks noChangeShapeType="1"/>
            </p:cNvSpPr>
            <p:nvPr/>
          </p:nvSpPr>
          <p:spPr bwMode="auto">
            <a:xfrm>
              <a:off x="1878" y="2008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28" name="Line 469"/>
            <p:cNvSpPr>
              <a:spLocks noChangeShapeType="1"/>
            </p:cNvSpPr>
            <p:nvPr/>
          </p:nvSpPr>
          <p:spPr bwMode="auto">
            <a:xfrm flipV="1">
              <a:off x="1880" y="1902"/>
              <a:ext cx="2" cy="10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29" name="Line 470"/>
            <p:cNvSpPr>
              <a:spLocks noChangeShapeType="1"/>
            </p:cNvSpPr>
            <p:nvPr/>
          </p:nvSpPr>
          <p:spPr bwMode="auto">
            <a:xfrm flipV="1">
              <a:off x="1882" y="1805"/>
              <a:ext cx="1" cy="9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30" name="Line 471"/>
            <p:cNvSpPr>
              <a:spLocks noChangeShapeType="1"/>
            </p:cNvSpPr>
            <p:nvPr/>
          </p:nvSpPr>
          <p:spPr bwMode="auto">
            <a:xfrm flipV="1">
              <a:off x="1883" y="1733"/>
              <a:ext cx="2" cy="7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31" name="Line 472"/>
            <p:cNvSpPr>
              <a:spLocks noChangeShapeType="1"/>
            </p:cNvSpPr>
            <p:nvPr/>
          </p:nvSpPr>
          <p:spPr bwMode="auto">
            <a:xfrm flipV="1">
              <a:off x="1885" y="1637"/>
              <a:ext cx="2" cy="9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32" name="Line 473"/>
            <p:cNvSpPr>
              <a:spLocks noChangeShapeType="1"/>
            </p:cNvSpPr>
            <p:nvPr/>
          </p:nvSpPr>
          <p:spPr bwMode="auto">
            <a:xfrm>
              <a:off x="1887" y="1637"/>
              <a:ext cx="2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33" name="Line 474"/>
            <p:cNvSpPr>
              <a:spLocks noChangeShapeType="1"/>
            </p:cNvSpPr>
            <p:nvPr/>
          </p:nvSpPr>
          <p:spPr bwMode="auto">
            <a:xfrm>
              <a:off x="1889" y="1679"/>
              <a:ext cx="2" cy="18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34" name="Line 475"/>
            <p:cNvSpPr>
              <a:spLocks noChangeShapeType="1"/>
            </p:cNvSpPr>
            <p:nvPr/>
          </p:nvSpPr>
          <p:spPr bwMode="auto">
            <a:xfrm>
              <a:off x="1891" y="1860"/>
              <a:ext cx="2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35" name="Line 476"/>
            <p:cNvSpPr>
              <a:spLocks noChangeShapeType="1"/>
            </p:cNvSpPr>
            <p:nvPr/>
          </p:nvSpPr>
          <p:spPr bwMode="auto">
            <a:xfrm>
              <a:off x="1893" y="1892"/>
              <a:ext cx="1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36" name="Line 477"/>
            <p:cNvSpPr>
              <a:spLocks noChangeShapeType="1"/>
            </p:cNvSpPr>
            <p:nvPr/>
          </p:nvSpPr>
          <p:spPr bwMode="auto">
            <a:xfrm>
              <a:off x="1894" y="1934"/>
              <a:ext cx="2" cy="2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37" name="Line 478"/>
            <p:cNvSpPr>
              <a:spLocks noChangeShapeType="1"/>
            </p:cNvSpPr>
            <p:nvPr/>
          </p:nvSpPr>
          <p:spPr bwMode="auto">
            <a:xfrm>
              <a:off x="1896" y="1954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38" name="Line 479"/>
            <p:cNvSpPr>
              <a:spLocks noChangeShapeType="1"/>
            </p:cNvSpPr>
            <p:nvPr/>
          </p:nvSpPr>
          <p:spPr bwMode="auto">
            <a:xfrm>
              <a:off x="1898" y="1954"/>
              <a:ext cx="2" cy="5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39" name="Line 480"/>
            <p:cNvSpPr>
              <a:spLocks noChangeShapeType="1"/>
            </p:cNvSpPr>
            <p:nvPr/>
          </p:nvSpPr>
          <p:spPr bwMode="auto">
            <a:xfrm>
              <a:off x="1900" y="2008"/>
              <a:ext cx="2" cy="3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40" name="Line 481"/>
            <p:cNvSpPr>
              <a:spLocks noChangeShapeType="1"/>
            </p:cNvSpPr>
            <p:nvPr/>
          </p:nvSpPr>
          <p:spPr bwMode="auto">
            <a:xfrm>
              <a:off x="1902" y="2038"/>
              <a:ext cx="2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41" name="Line 482"/>
            <p:cNvSpPr>
              <a:spLocks noChangeShapeType="1"/>
            </p:cNvSpPr>
            <p:nvPr/>
          </p:nvSpPr>
          <p:spPr bwMode="auto">
            <a:xfrm>
              <a:off x="1904" y="2070"/>
              <a:ext cx="1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42" name="Line 483"/>
            <p:cNvSpPr>
              <a:spLocks noChangeShapeType="1"/>
            </p:cNvSpPr>
            <p:nvPr/>
          </p:nvSpPr>
          <p:spPr bwMode="auto">
            <a:xfrm flipV="1">
              <a:off x="191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43" name="Line 484"/>
            <p:cNvSpPr>
              <a:spLocks noChangeShapeType="1"/>
            </p:cNvSpPr>
            <p:nvPr/>
          </p:nvSpPr>
          <p:spPr bwMode="auto">
            <a:xfrm>
              <a:off x="1905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44" name="Line 485"/>
            <p:cNvSpPr>
              <a:spLocks noChangeShapeType="1"/>
            </p:cNvSpPr>
            <p:nvPr/>
          </p:nvSpPr>
          <p:spPr bwMode="auto">
            <a:xfrm flipV="1">
              <a:off x="1916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45" name="Line 486"/>
            <p:cNvSpPr>
              <a:spLocks noChangeShapeType="1"/>
            </p:cNvSpPr>
            <p:nvPr/>
          </p:nvSpPr>
          <p:spPr bwMode="auto">
            <a:xfrm>
              <a:off x="191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46" name="Line 487"/>
            <p:cNvSpPr>
              <a:spLocks noChangeShapeType="1"/>
            </p:cNvSpPr>
            <p:nvPr/>
          </p:nvSpPr>
          <p:spPr bwMode="auto">
            <a:xfrm flipV="1">
              <a:off x="192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47" name="Line 488"/>
            <p:cNvSpPr>
              <a:spLocks noChangeShapeType="1"/>
            </p:cNvSpPr>
            <p:nvPr/>
          </p:nvSpPr>
          <p:spPr bwMode="auto">
            <a:xfrm>
              <a:off x="1916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48" name="Line 489"/>
            <p:cNvSpPr>
              <a:spLocks noChangeShapeType="1"/>
            </p:cNvSpPr>
            <p:nvPr/>
          </p:nvSpPr>
          <p:spPr bwMode="auto">
            <a:xfrm flipV="1">
              <a:off x="195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49" name="Line 490"/>
            <p:cNvSpPr>
              <a:spLocks noChangeShapeType="1"/>
            </p:cNvSpPr>
            <p:nvPr/>
          </p:nvSpPr>
          <p:spPr bwMode="auto">
            <a:xfrm>
              <a:off x="192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50" name="Line 491"/>
            <p:cNvSpPr>
              <a:spLocks noChangeShapeType="1"/>
            </p:cNvSpPr>
            <p:nvPr/>
          </p:nvSpPr>
          <p:spPr bwMode="auto">
            <a:xfrm>
              <a:off x="1958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51" name="Line 492"/>
            <p:cNvSpPr>
              <a:spLocks noChangeShapeType="1"/>
            </p:cNvSpPr>
            <p:nvPr/>
          </p:nvSpPr>
          <p:spPr bwMode="auto">
            <a:xfrm flipV="1">
              <a:off x="196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52" name="Line 493"/>
            <p:cNvSpPr>
              <a:spLocks noChangeShapeType="1"/>
            </p:cNvSpPr>
            <p:nvPr/>
          </p:nvSpPr>
          <p:spPr bwMode="auto">
            <a:xfrm>
              <a:off x="196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53" name="Line 494"/>
            <p:cNvSpPr>
              <a:spLocks noChangeShapeType="1"/>
            </p:cNvSpPr>
            <p:nvPr/>
          </p:nvSpPr>
          <p:spPr bwMode="auto">
            <a:xfrm flipV="1">
              <a:off x="1971" y="2060"/>
              <a:ext cx="0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54" name="Line 495"/>
            <p:cNvSpPr>
              <a:spLocks noChangeShapeType="1"/>
            </p:cNvSpPr>
            <p:nvPr/>
          </p:nvSpPr>
          <p:spPr bwMode="auto">
            <a:xfrm>
              <a:off x="196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55" name="Line 496"/>
            <p:cNvSpPr>
              <a:spLocks noChangeShapeType="1"/>
            </p:cNvSpPr>
            <p:nvPr/>
          </p:nvSpPr>
          <p:spPr bwMode="auto">
            <a:xfrm>
              <a:off x="1971" y="2060"/>
              <a:ext cx="2" cy="2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56" name="Line 497"/>
            <p:cNvSpPr>
              <a:spLocks noChangeShapeType="1"/>
            </p:cNvSpPr>
            <p:nvPr/>
          </p:nvSpPr>
          <p:spPr bwMode="auto">
            <a:xfrm>
              <a:off x="1973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57" name="Line 498"/>
            <p:cNvSpPr>
              <a:spLocks noChangeShapeType="1"/>
            </p:cNvSpPr>
            <p:nvPr/>
          </p:nvSpPr>
          <p:spPr bwMode="auto">
            <a:xfrm flipV="1">
              <a:off x="1975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58" name="Line 499"/>
            <p:cNvSpPr>
              <a:spLocks noChangeShapeType="1"/>
            </p:cNvSpPr>
            <p:nvPr/>
          </p:nvSpPr>
          <p:spPr bwMode="auto">
            <a:xfrm flipV="1">
              <a:off x="1977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59" name="Line 500"/>
            <p:cNvSpPr>
              <a:spLocks noChangeShapeType="1"/>
            </p:cNvSpPr>
            <p:nvPr/>
          </p:nvSpPr>
          <p:spPr bwMode="auto">
            <a:xfrm>
              <a:off x="1979" y="2070"/>
              <a:ext cx="1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60" name="Line 501"/>
            <p:cNvSpPr>
              <a:spLocks noChangeShapeType="1"/>
            </p:cNvSpPr>
            <p:nvPr/>
          </p:nvSpPr>
          <p:spPr bwMode="auto">
            <a:xfrm flipV="1">
              <a:off x="1980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61" name="Line 502"/>
            <p:cNvSpPr>
              <a:spLocks noChangeShapeType="1"/>
            </p:cNvSpPr>
            <p:nvPr/>
          </p:nvSpPr>
          <p:spPr bwMode="auto">
            <a:xfrm>
              <a:off x="1982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62" name="Line 503"/>
            <p:cNvSpPr>
              <a:spLocks noChangeShapeType="1"/>
            </p:cNvSpPr>
            <p:nvPr/>
          </p:nvSpPr>
          <p:spPr bwMode="auto">
            <a:xfrm>
              <a:off x="1984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63" name="Line 504"/>
            <p:cNvSpPr>
              <a:spLocks noChangeShapeType="1"/>
            </p:cNvSpPr>
            <p:nvPr/>
          </p:nvSpPr>
          <p:spPr bwMode="auto">
            <a:xfrm flipV="1">
              <a:off x="1986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64" name="Line 505"/>
            <p:cNvSpPr>
              <a:spLocks noChangeShapeType="1"/>
            </p:cNvSpPr>
            <p:nvPr/>
          </p:nvSpPr>
          <p:spPr bwMode="auto">
            <a:xfrm>
              <a:off x="1988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65" name="Line 506"/>
            <p:cNvSpPr>
              <a:spLocks noChangeShapeType="1"/>
            </p:cNvSpPr>
            <p:nvPr/>
          </p:nvSpPr>
          <p:spPr bwMode="auto">
            <a:xfrm flipV="1">
              <a:off x="199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66" name="Line 507"/>
            <p:cNvSpPr>
              <a:spLocks noChangeShapeType="1"/>
            </p:cNvSpPr>
            <p:nvPr/>
          </p:nvSpPr>
          <p:spPr bwMode="auto">
            <a:xfrm>
              <a:off x="199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67" name="Line 508"/>
            <p:cNvSpPr>
              <a:spLocks noChangeShapeType="1"/>
            </p:cNvSpPr>
            <p:nvPr/>
          </p:nvSpPr>
          <p:spPr bwMode="auto">
            <a:xfrm flipV="1">
              <a:off x="1995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68" name="Line 509"/>
            <p:cNvSpPr>
              <a:spLocks noChangeShapeType="1"/>
            </p:cNvSpPr>
            <p:nvPr/>
          </p:nvSpPr>
          <p:spPr bwMode="auto">
            <a:xfrm>
              <a:off x="1997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69" name="Line 510"/>
            <p:cNvSpPr>
              <a:spLocks noChangeShapeType="1"/>
            </p:cNvSpPr>
            <p:nvPr/>
          </p:nvSpPr>
          <p:spPr bwMode="auto">
            <a:xfrm flipV="1">
              <a:off x="200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70" name="Line 511"/>
            <p:cNvSpPr>
              <a:spLocks noChangeShapeType="1"/>
            </p:cNvSpPr>
            <p:nvPr/>
          </p:nvSpPr>
          <p:spPr bwMode="auto">
            <a:xfrm>
              <a:off x="199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71" name="Line 512"/>
            <p:cNvSpPr>
              <a:spLocks noChangeShapeType="1"/>
            </p:cNvSpPr>
            <p:nvPr/>
          </p:nvSpPr>
          <p:spPr bwMode="auto">
            <a:xfrm flipV="1">
              <a:off x="2008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72" name="Line 513"/>
            <p:cNvSpPr>
              <a:spLocks noChangeShapeType="1"/>
            </p:cNvSpPr>
            <p:nvPr/>
          </p:nvSpPr>
          <p:spPr bwMode="auto">
            <a:xfrm>
              <a:off x="200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73" name="Line 514"/>
            <p:cNvSpPr>
              <a:spLocks noChangeShapeType="1"/>
            </p:cNvSpPr>
            <p:nvPr/>
          </p:nvSpPr>
          <p:spPr bwMode="auto">
            <a:xfrm>
              <a:off x="2008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74" name="Line 515"/>
            <p:cNvSpPr>
              <a:spLocks noChangeShapeType="1"/>
            </p:cNvSpPr>
            <p:nvPr/>
          </p:nvSpPr>
          <p:spPr bwMode="auto">
            <a:xfrm flipV="1">
              <a:off x="2010" y="1976"/>
              <a:ext cx="2" cy="10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75" name="Line 516"/>
            <p:cNvSpPr>
              <a:spLocks noChangeShapeType="1"/>
            </p:cNvSpPr>
            <p:nvPr/>
          </p:nvSpPr>
          <p:spPr bwMode="auto">
            <a:xfrm flipV="1">
              <a:off x="2012" y="1934"/>
              <a:ext cx="1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76" name="Line 517"/>
            <p:cNvSpPr>
              <a:spLocks noChangeShapeType="1"/>
            </p:cNvSpPr>
            <p:nvPr/>
          </p:nvSpPr>
          <p:spPr bwMode="auto">
            <a:xfrm flipV="1">
              <a:off x="2013" y="1837"/>
              <a:ext cx="2" cy="97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77" name="Line 518"/>
            <p:cNvSpPr>
              <a:spLocks noChangeShapeType="1"/>
            </p:cNvSpPr>
            <p:nvPr/>
          </p:nvSpPr>
          <p:spPr bwMode="auto">
            <a:xfrm>
              <a:off x="2015" y="1837"/>
              <a:ext cx="2" cy="23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78" name="Line 519"/>
            <p:cNvSpPr>
              <a:spLocks noChangeShapeType="1"/>
            </p:cNvSpPr>
            <p:nvPr/>
          </p:nvSpPr>
          <p:spPr bwMode="auto">
            <a:xfrm>
              <a:off x="2017" y="1860"/>
              <a:ext cx="2" cy="5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79" name="Line 520"/>
            <p:cNvSpPr>
              <a:spLocks noChangeShapeType="1"/>
            </p:cNvSpPr>
            <p:nvPr/>
          </p:nvSpPr>
          <p:spPr bwMode="auto">
            <a:xfrm flipV="1">
              <a:off x="2019" y="1902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80" name="Line 521"/>
            <p:cNvSpPr>
              <a:spLocks noChangeShapeType="1"/>
            </p:cNvSpPr>
            <p:nvPr/>
          </p:nvSpPr>
          <p:spPr bwMode="auto">
            <a:xfrm>
              <a:off x="2021" y="1902"/>
              <a:ext cx="2" cy="6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81" name="Line 522"/>
            <p:cNvSpPr>
              <a:spLocks noChangeShapeType="1"/>
            </p:cNvSpPr>
            <p:nvPr/>
          </p:nvSpPr>
          <p:spPr bwMode="auto">
            <a:xfrm>
              <a:off x="2023" y="1966"/>
              <a:ext cx="1" cy="6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82" name="Line 523"/>
            <p:cNvSpPr>
              <a:spLocks noChangeShapeType="1"/>
            </p:cNvSpPr>
            <p:nvPr/>
          </p:nvSpPr>
          <p:spPr bwMode="auto">
            <a:xfrm flipV="1">
              <a:off x="2024" y="2008"/>
              <a:ext cx="2" cy="2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83" name="Line 524"/>
            <p:cNvSpPr>
              <a:spLocks noChangeShapeType="1"/>
            </p:cNvSpPr>
            <p:nvPr/>
          </p:nvSpPr>
          <p:spPr bwMode="auto">
            <a:xfrm>
              <a:off x="2026" y="2008"/>
              <a:ext cx="2" cy="3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84" name="Line 525"/>
            <p:cNvSpPr>
              <a:spLocks noChangeShapeType="1"/>
            </p:cNvSpPr>
            <p:nvPr/>
          </p:nvSpPr>
          <p:spPr bwMode="auto">
            <a:xfrm>
              <a:off x="2028" y="2038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85" name="Line 526"/>
            <p:cNvSpPr>
              <a:spLocks noChangeShapeType="1"/>
            </p:cNvSpPr>
            <p:nvPr/>
          </p:nvSpPr>
          <p:spPr bwMode="auto">
            <a:xfrm>
              <a:off x="2030" y="2050"/>
              <a:ext cx="2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86" name="Line 527"/>
            <p:cNvSpPr>
              <a:spLocks noChangeShapeType="1"/>
            </p:cNvSpPr>
            <p:nvPr/>
          </p:nvSpPr>
          <p:spPr bwMode="auto">
            <a:xfrm flipV="1">
              <a:off x="2032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87" name="Line 528"/>
            <p:cNvSpPr>
              <a:spLocks noChangeShapeType="1"/>
            </p:cNvSpPr>
            <p:nvPr/>
          </p:nvSpPr>
          <p:spPr bwMode="auto">
            <a:xfrm>
              <a:off x="2034" y="2070"/>
              <a:ext cx="1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88" name="Line 529"/>
            <p:cNvSpPr>
              <a:spLocks noChangeShapeType="1"/>
            </p:cNvSpPr>
            <p:nvPr/>
          </p:nvSpPr>
          <p:spPr bwMode="auto">
            <a:xfrm flipV="1">
              <a:off x="203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89" name="Line 530"/>
            <p:cNvSpPr>
              <a:spLocks noChangeShapeType="1"/>
            </p:cNvSpPr>
            <p:nvPr/>
          </p:nvSpPr>
          <p:spPr bwMode="auto">
            <a:xfrm>
              <a:off x="203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90" name="Line 531"/>
            <p:cNvSpPr>
              <a:spLocks noChangeShapeType="1"/>
            </p:cNvSpPr>
            <p:nvPr/>
          </p:nvSpPr>
          <p:spPr bwMode="auto">
            <a:xfrm flipV="1">
              <a:off x="211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91" name="Line 532"/>
            <p:cNvSpPr>
              <a:spLocks noChangeShapeType="1"/>
            </p:cNvSpPr>
            <p:nvPr/>
          </p:nvSpPr>
          <p:spPr bwMode="auto">
            <a:xfrm>
              <a:off x="203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92" name="Line 533"/>
            <p:cNvSpPr>
              <a:spLocks noChangeShapeType="1"/>
            </p:cNvSpPr>
            <p:nvPr/>
          </p:nvSpPr>
          <p:spPr bwMode="auto">
            <a:xfrm flipV="1">
              <a:off x="211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93" name="Line 534"/>
            <p:cNvSpPr>
              <a:spLocks noChangeShapeType="1"/>
            </p:cNvSpPr>
            <p:nvPr/>
          </p:nvSpPr>
          <p:spPr bwMode="auto">
            <a:xfrm>
              <a:off x="211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94" name="Line 535"/>
            <p:cNvSpPr>
              <a:spLocks noChangeShapeType="1"/>
            </p:cNvSpPr>
            <p:nvPr/>
          </p:nvSpPr>
          <p:spPr bwMode="auto">
            <a:xfrm flipV="1">
              <a:off x="212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95" name="Line 536"/>
            <p:cNvSpPr>
              <a:spLocks noChangeShapeType="1"/>
            </p:cNvSpPr>
            <p:nvPr/>
          </p:nvSpPr>
          <p:spPr bwMode="auto">
            <a:xfrm>
              <a:off x="211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96" name="Line 537"/>
            <p:cNvSpPr>
              <a:spLocks noChangeShapeType="1"/>
            </p:cNvSpPr>
            <p:nvPr/>
          </p:nvSpPr>
          <p:spPr bwMode="auto">
            <a:xfrm flipV="1">
              <a:off x="212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97" name="Line 538"/>
            <p:cNvSpPr>
              <a:spLocks noChangeShapeType="1"/>
            </p:cNvSpPr>
            <p:nvPr/>
          </p:nvSpPr>
          <p:spPr bwMode="auto">
            <a:xfrm>
              <a:off x="212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98" name="Line 539"/>
            <p:cNvSpPr>
              <a:spLocks noChangeShapeType="1"/>
            </p:cNvSpPr>
            <p:nvPr/>
          </p:nvSpPr>
          <p:spPr bwMode="auto">
            <a:xfrm flipV="1">
              <a:off x="213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99" name="Line 540"/>
            <p:cNvSpPr>
              <a:spLocks noChangeShapeType="1"/>
            </p:cNvSpPr>
            <p:nvPr/>
          </p:nvSpPr>
          <p:spPr bwMode="auto">
            <a:xfrm>
              <a:off x="212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00" name="Line 541"/>
            <p:cNvSpPr>
              <a:spLocks noChangeShapeType="1"/>
            </p:cNvSpPr>
            <p:nvPr/>
          </p:nvSpPr>
          <p:spPr bwMode="auto">
            <a:xfrm flipV="1">
              <a:off x="2134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01" name="Line 542"/>
            <p:cNvSpPr>
              <a:spLocks noChangeShapeType="1"/>
            </p:cNvSpPr>
            <p:nvPr/>
          </p:nvSpPr>
          <p:spPr bwMode="auto">
            <a:xfrm>
              <a:off x="2136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02" name="Line 543"/>
            <p:cNvSpPr>
              <a:spLocks noChangeShapeType="1"/>
            </p:cNvSpPr>
            <p:nvPr/>
          </p:nvSpPr>
          <p:spPr bwMode="auto">
            <a:xfrm flipV="1">
              <a:off x="2138" y="2060"/>
              <a:ext cx="2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03" name="Line 544"/>
            <p:cNvSpPr>
              <a:spLocks noChangeShapeType="1"/>
            </p:cNvSpPr>
            <p:nvPr/>
          </p:nvSpPr>
          <p:spPr bwMode="auto">
            <a:xfrm>
              <a:off x="2140" y="206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04" name="Line 545"/>
            <p:cNvSpPr>
              <a:spLocks noChangeShapeType="1"/>
            </p:cNvSpPr>
            <p:nvPr/>
          </p:nvSpPr>
          <p:spPr bwMode="auto">
            <a:xfrm flipV="1">
              <a:off x="2142" y="2018"/>
              <a:ext cx="2" cy="5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05" name="Line 546"/>
            <p:cNvSpPr>
              <a:spLocks noChangeShapeType="1"/>
            </p:cNvSpPr>
            <p:nvPr/>
          </p:nvSpPr>
          <p:spPr bwMode="auto">
            <a:xfrm>
              <a:off x="2144" y="2018"/>
              <a:ext cx="1" cy="2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06" name="Line 547"/>
            <p:cNvSpPr>
              <a:spLocks noChangeShapeType="1"/>
            </p:cNvSpPr>
            <p:nvPr/>
          </p:nvSpPr>
          <p:spPr bwMode="auto">
            <a:xfrm flipV="1">
              <a:off x="2145" y="1996"/>
              <a:ext cx="2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07" name="Line 548"/>
            <p:cNvSpPr>
              <a:spLocks noChangeShapeType="1"/>
            </p:cNvSpPr>
            <p:nvPr/>
          </p:nvSpPr>
          <p:spPr bwMode="auto">
            <a:xfrm>
              <a:off x="2147" y="1996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08" name="Line 549"/>
            <p:cNvSpPr>
              <a:spLocks noChangeShapeType="1"/>
            </p:cNvSpPr>
            <p:nvPr/>
          </p:nvSpPr>
          <p:spPr bwMode="auto">
            <a:xfrm>
              <a:off x="2149" y="2008"/>
              <a:ext cx="2" cy="5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09" name="Line 550"/>
            <p:cNvSpPr>
              <a:spLocks noChangeShapeType="1"/>
            </p:cNvSpPr>
            <p:nvPr/>
          </p:nvSpPr>
          <p:spPr bwMode="auto">
            <a:xfrm flipV="1">
              <a:off x="2151" y="2038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10" name="Line 551"/>
            <p:cNvSpPr>
              <a:spLocks noChangeShapeType="1"/>
            </p:cNvSpPr>
            <p:nvPr/>
          </p:nvSpPr>
          <p:spPr bwMode="auto">
            <a:xfrm>
              <a:off x="2153" y="2038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11" name="Line 552"/>
            <p:cNvSpPr>
              <a:spLocks noChangeShapeType="1"/>
            </p:cNvSpPr>
            <p:nvPr/>
          </p:nvSpPr>
          <p:spPr bwMode="auto">
            <a:xfrm flipV="1">
              <a:off x="2155" y="2028"/>
              <a:ext cx="1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12" name="Line 553"/>
            <p:cNvSpPr>
              <a:spLocks noChangeShapeType="1"/>
            </p:cNvSpPr>
            <p:nvPr/>
          </p:nvSpPr>
          <p:spPr bwMode="auto">
            <a:xfrm>
              <a:off x="2156" y="2028"/>
              <a:ext cx="2" cy="5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13" name="Line 554"/>
            <p:cNvSpPr>
              <a:spLocks noChangeShapeType="1"/>
            </p:cNvSpPr>
            <p:nvPr/>
          </p:nvSpPr>
          <p:spPr bwMode="auto">
            <a:xfrm flipV="1">
              <a:off x="2158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14" name="Line 555"/>
            <p:cNvSpPr>
              <a:spLocks noChangeShapeType="1"/>
            </p:cNvSpPr>
            <p:nvPr/>
          </p:nvSpPr>
          <p:spPr bwMode="auto">
            <a:xfrm flipV="1">
              <a:off x="2164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15" name="Line 556"/>
            <p:cNvSpPr>
              <a:spLocks noChangeShapeType="1"/>
            </p:cNvSpPr>
            <p:nvPr/>
          </p:nvSpPr>
          <p:spPr bwMode="auto">
            <a:xfrm>
              <a:off x="2160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16" name="Line 557"/>
            <p:cNvSpPr>
              <a:spLocks noChangeShapeType="1"/>
            </p:cNvSpPr>
            <p:nvPr/>
          </p:nvSpPr>
          <p:spPr bwMode="auto">
            <a:xfrm>
              <a:off x="2164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17" name="Line 558"/>
            <p:cNvSpPr>
              <a:spLocks noChangeShapeType="1"/>
            </p:cNvSpPr>
            <p:nvPr/>
          </p:nvSpPr>
          <p:spPr bwMode="auto">
            <a:xfrm>
              <a:off x="2166" y="2080"/>
              <a:ext cx="1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18" name="Line 559"/>
            <p:cNvSpPr>
              <a:spLocks noChangeShapeType="1"/>
            </p:cNvSpPr>
            <p:nvPr/>
          </p:nvSpPr>
          <p:spPr bwMode="auto">
            <a:xfrm>
              <a:off x="2167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19" name="Line 560"/>
            <p:cNvSpPr>
              <a:spLocks noChangeShapeType="1"/>
            </p:cNvSpPr>
            <p:nvPr/>
          </p:nvSpPr>
          <p:spPr bwMode="auto">
            <a:xfrm flipV="1">
              <a:off x="2175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20" name="Line 561"/>
            <p:cNvSpPr>
              <a:spLocks noChangeShapeType="1"/>
            </p:cNvSpPr>
            <p:nvPr/>
          </p:nvSpPr>
          <p:spPr bwMode="auto">
            <a:xfrm>
              <a:off x="216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21" name="Line 562"/>
            <p:cNvSpPr>
              <a:spLocks noChangeShapeType="1"/>
            </p:cNvSpPr>
            <p:nvPr/>
          </p:nvSpPr>
          <p:spPr bwMode="auto">
            <a:xfrm flipV="1">
              <a:off x="2175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22" name="Line 563"/>
            <p:cNvSpPr>
              <a:spLocks noChangeShapeType="1"/>
            </p:cNvSpPr>
            <p:nvPr/>
          </p:nvSpPr>
          <p:spPr bwMode="auto">
            <a:xfrm flipV="1">
              <a:off x="2180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23" name="Line 564"/>
            <p:cNvSpPr>
              <a:spLocks noChangeShapeType="1"/>
            </p:cNvSpPr>
            <p:nvPr/>
          </p:nvSpPr>
          <p:spPr bwMode="auto">
            <a:xfrm>
              <a:off x="2177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24" name="Line 565"/>
            <p:cNvSpPr>
              <a:spLocks noChangeShapeType="1"/>
            </p:cNvSpPr>
            <p:nvPr/>
          </p:nvSpPr>
          <p:spPr bwMode="auto">
            <a:xfrm flipV="1">
              <a:off x="218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25" name="Line 566"/>
            <p:cNvSpPr>
              <a:spLocks noChangeShapeType="1"/>
            </p:cNvSpPr>
            <p:nvPr/>
          </p:nvSpPr>
          <p:spPr bwMode="auto">
            <a:xfrm>
              <a:off x="2180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26" name="Line 567"/>
            <p:cNvSpPr>
              <a:spLocks noChangeShapeType="1"/>
            </p:cNvSpPr>
            <p:nvPr/>
          </p:nvSpPr>
          <p:spPr bwMode="auto">
            <a:xfrm flipV="1">
              <a:off x="222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27" name="Line 568"/>
            <p:cNvSpPr>
              <a:spLocks noChangeShapeType="1"/>
            </p:cNvSpPr>
            <p:nvPr/>
          </p:nvSpPr>
          <p:spPr bwMode="auto">
            <a:xfrm>
              <a:off x="218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28" name="Line 569"/>
            <p:cNvSpPr>
              <a:spLocks noChangeShapeType="1"/>
            </p:cNvSpPr>
            <p:nvPr/>
          </p:nvSpPr>
          <p:spPr bwMode="auto">
            <a:xfrm>
              <a:off x="2228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29" name="Line 570"/>
            <p:cNvSpPr>
              <a:spLocks noChangeShapeType="1"/>
            </p:cNvSpPr>
            <p:nvPr/>
          </p:nvSpPr>
          <p:spPr bwMode="auto">
            <a:xfrm flipV="1">
              <a:off x="2246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0" name="Line 571"/>
            <p:cNvSpPr>
              <a:spLocks noChangeShapeType="1"/>
            </p:cNvSpPr>
            <p:nvPr/>
          </p:nvSpPr>
          <p:spPr bwMode="auto">
            <a:xfrm>
              <a:off x="223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1" name="Line 572"/>
            <p:cNvSpPr>
              <a:spLocks noChangeShapeType="1"/>
            </p:cNvSpPr>
            <p:nvPr/>
          </p:nvSpPr>
          <p:spPr bwMode="auto">
            <a:xfrm>
              <a:off x="2246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2" name="Line 573"/>
            <p:cNvSpPr>
              <a:spLocks noChangeShapeType="1"/>
            </p:cNvSpPr>
            <p:nvPr/>
          </p:nvSpPr>
          <p:spPr bwMode="auto">
            <a:xfrm flipV="1">
              <a:off x="225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3" name="Line 574"/>
            <p:cNvSpPr>
              <a:spLocks noChangeShapeType="1"/>
            </p:cNvSpPr>
            <p:nvPr/>
          </p:nvSpPr>
          <p:spPr bwMode="auto">
            <a:xfrm>
              <a:off x="224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4" name="Line 575"/>
            <p:cNvSpPr>
              <a:spLocks noChangeShapeType="1"/>
            </p:cNvSpPr>
            <p:nvPr/>
          </p:nvSpPr>
          <p:spPr bwMode="auto">
            <a:xfrm flipV="1">
              <a:off x="2254" y="2070"/>
              <a:ext cx="1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5" name="Line 576"/>
            <p:cNvSpPr>
              <a:spLocks noChangeShapeType="1"/>
            </p:cNvSpPr>
            <p:nvPr/>
          </p:nvSpPr>
          <p:spPr bwMode="auto">
            <a:xfrm>
              <a:off x="2255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6" name="Line 577"/>
            <p:cNvSpPr>
              <a:spLocks noChangeShapeType="1"/>
            </p:cNvSpPr>
            <p:nvPr/>
          </p:nvSpPr>
          <p:spPr bwMode="auto">
            <a:xfrm>
              <a:off x="2257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7" name="Line 578"/>
            <p:cNvSpPr>
              <a:spLocks noChangeShapeType="1"/>
            </p:cNvSpPr>
            <p:nvPr/>
          </p:nvSpPr>
          <p:spPr bwMode="auto">
            <a:xfrm flipV="1">
              <a:off x="2259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8" name="Line 579"/>
            <p:cNvSpPr>
              <a:spLocks noChangeShapeType="1"/>
            </p:cNvSpPr>
            <p:nvPr/>
          </p:nvSpPr>
          <p:spPr bwMode="auto">
            <a:xfrm flipV="1">
              <a:off x="2265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9" name="Line 580"/>
            <p:cNvSpPr>
              <a:spLocks noChangeShapeType="1"/>
            </p:cNvSpPr>
            <p:nvPr/>
          </p:nvSpPr>
          <p:spPr bwMode="auto">
            <a:xfrm>
              <a:off x="2261" y="2070"/>
              <a:ext cx="0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0" name="Line 581"/>
            <p:cNvSpPr>
              <a:spLocks noChangeShapeType="1"/>
            </p:cNvSpPr>
            <p:nvPr/>
          </p:nvSpPr>
          <p:spPr bwMode="auto">
            <a:xfrm>
              <a:off x="2265" y="2080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1" name="Line 582"/>
            <p:cNvSpPr>
              <a:spLocks noChangeShapeType="1"/>
            </p:cNvSpPr>
            <p:nvPr/>
          </p:nvSpPr>
          <p:spPr bwMode="auto">
            <a:xfrm>
              <a:off x="2266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2" name="Line 583"/>
            <p:cNvSpPr>
              <a:spLocks noChangeShapeType="1"/>
            </p:cNvSpPr>
            <p:nvPr/>
          </p:nvSpPr>
          <p:spPr bwMode="auto">
            <a:xfrm flipV="1">
              <a:off x="227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3" name="Line 584"/>
            <p:cNvSpPr>
              <a:spLocks noChangeShapeType="1"/>
            </p:cNvSpPr>
            <p:nvPr/>
          </p:nvSpPr>
          <p:spPr bwMode="auto">
            <a:xfrm>
              <a:off x="226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4" name="Line 585"/>
            <p:cNvSpPr>
              <a:spLocks noChangeShapeType="1"/>
            </p:cNvSpPr>
            <p:nvPr/>
          </p:nvSpPr>
          <p:spPr bwMode="auto">
            <a:xfrm flipV="1">
              <a:off x="2272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5" name="Line 586"/>
            <p:cNvSpPr>
              <a:spLocks noChangeShapeType="1"/>
            </p:cNvSpPr>
            <p:nvPr/>
          </p:nvSpPr>
          <p:spPr bwMode="auto">
            <a:xfrm>
              <a:off x="2274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6" name="Line 587"/>
            <p:cNvSpPr>
              <a:spLocks noChangeShapeType="1"/>
            </p:cNvSpPr>
            <p:nvPr/>
          </p:nvSpPr>
          <p:spPr bwMode="auto">
            <a:xfrm>
              <a:off x="2276" y="2080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7" name="Line 588"/>
            <p:cNvSpPr>
              <a:spLocks noChangeShapeType="1"/>
            </p:cNvSpPr>
            <p:nvPr/>
          </p:nvSpPr>
          <p:spPr bwMode="auto">
            <a:xfrm flipV="1">
              <a:off x="2277" y="2028"/>
              <a:ext cx="2" cy="5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8" name="Line 589"/>
            <p:cNvSpPr>
              <a:spLocks noChangeShapeType="1"/>
            </p:cNvSpPr>
            <p:nvPr/>
          </p:nvSpPr>
          <p:spPr bwMode="auto">
            <a:xfrm>
              <a:off x="2279" y="2028"/>
              <a:ext cx="2" cy="5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9" name="Line 590"/>
            <p:cNvSpPr>
              <a:spLocks noChangeShapeType="1"/>
            </p:cNvSpPr>
            <p:nvPr/>
          </p:nvSpPr>
          <p:spPr bwMode="auto">
            <a:xfrm flipV="1">
              <a:off x="2281" y="2050"/>
              <a:ext cx="2" cy="3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0" name="Line 591"/>
            <p:cNvSpPr>
              <a:spLocks noChangeShapeType="1"/>
            </p:cNvSpPr>
            <p:nvPr/>
          </p:nvSpPr>
          <p:spPr bwMode="auto">
            <a:xfrm>
              <a:off x="2283" y="205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1" name="Line 592"/>
            <p:cNvSpPr>
              <a:spLocks noChangeShapeType="1"/>
            </p:cNvSpPr>
            <p:nvPr/>
          </p:nvSpPr>
          <p:spPr bwMode="auto">
            <a:xfrm>
              <a:off x="2285" y="206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2" name="Line 593"/>
            <p:cNvSpPr>
              <a:spLocks noChangeShapeType="1"/>
            </p:cNvSpPr>
            <p:nvPr/>
          </p:nvSpPr>
          <p:spPr bwMode="auto">
            <a:xfrm>
              <a:off x="2287" y="2060"/>
              <a:ext cx="1" cy="2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3" name="Line 594"/>
            <p:cNvSpPr>
              <a:spLocks noChangeShapeType="1"/>
            </p:cNvSpPr>
            <p:nvPr/>
          </p:nvSpPr>
          <p:spPr bwMode="auto">
            <a:xfrm flipV="1">
              <a:off x="2288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4" name="Line 595"/>
            <p:cNvSpPr>
              <a:spLocks noChangeShapeType="1"/>
            </p:cNvSpPr>
            <p:nvPr/>
          </p:nvSpPr>
          <p:spPr bwMode="auto">
            <a:xfrm>
              <a:off x="2290" y="207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5" name="Line 596"/>
            <p:cNvSpPr>
              <a:spLocks noChangeShapeType="1"/>
            </p:cNvSpPr>
            <p:nvPr/>
          </p:nvSpPr>
          <p:spPr bwMode="auto">
            <a:xfrm>
              <a:off x="2292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6" name="Line 597"/>
            <p:cNvSpPr>
              <a:spLocks noChangeShapeType="1"/>
            </p:cNvSpPr>
            <p:nvPr/>
          </p:nvSpPr>
          <p:spPr bwMode="auto">
            <a:xfrm>
              <a:off x="2294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7" name="Line 598"/>
            <p:cNvSpPr>
              <a:spLocks noChangeShapeType="1"/>
            </p:cNvSpPr>
            <p:nvPr/>
          </p:nvSpPr>
          <p:spPr bwMode="auto">
            <a:xfrm flipV="1">
              <a:off x="232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8" name="Line 599"/>
            <p:cNvSpPr>
              <a:spLocks noChangeShapeType="1"/>
            </p:cNvSpPr>
            <p:nvPr/>
          </p:nvSpPr>
          <p:spPr bwMode="auto">
            <a:xfrm>
              <a:off x="229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9" name="Line 600"/>
            <p:cNvSpPr>
              <a:spLocks noChangeShapeType="1"/>
            </p:cNvSpPr>
            <p:nvPr/>
          </p:nvSpPr>
          <p:spPr bwMode="auto">
            <a:xfrm flipV="1">
              <a:off x="233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0" name="Line 601"/>
            <p:cNvSpPr>
              <a:spLocks noChangeShapeType="1"/>
            </p:cNvSpPr>
            <p:nvPr/>
          </p:nvSpPr>
          <p:spPr bwMode="auto">
            <a:xfrm>
              <a:off x="232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1" name="Line 602"/>
            <p:cNvSpPr>
              <a:spLocks noChangeShapeType="1"/>
            </p:cNvSpPr>
            <p:nvPr/>
          </p:nvSpPr>
          <p:spPr bwMode="auto">
            <a:xfrm flipV="1">
              <a:off x="233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2" name="Line 603"/>
            <p:cNvSpPr>
              <a:spLocks noChangeShapeType="1"/>
            </p:cNvSpPr>
            <p:nvPr/>
          </p:nvSpPr>
          <p:spPr bwMode="auto">
            <a:xfrm>
              <a:off x="233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3" name="Line 604"/>
            <p:cNvSpPr>
              <a:spLocks noChangeShapeType="1"/>
            </p:cNvSpPr>
            <p:nvPr/>
          </p:nvSpPr>
          <p:spPr bwMode="auto">
            <a:xfrm>
              <a:off x="2338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4" name="Line 605"/>
            <p:cNvSpPr>
              <a:spLocks noChangeShapeType="1"/>
            </p:cNvSpPr>
            <p:nvPr/>
          </p:nvSpPr>
          <p:spPr bwMode="auto">
            <a:xfrm flipV="1">
              <a:off x="234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5" name="Line 606"/>
            <p:cNvSpPr>
              <a:spLocks noChangeShapeType="1"/>
            </p:cNvSpPr>
            <p:nvPr/>
          </p:nvSpPr>
          <p:spPr bwMode="auto">
            <a:xfrm>
              <a:off x="234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6" name="Line 607"/>
            <p:cNvSpPr>
              <a:spLocks noChangeShapeType="1"/>
            </p:cNvSpPr>
            <p:nvPr/>
          </p:nvSpPr>
          <p:spPr bwMode="auto">
            <a:xfrm flipV="1">
              <a:off x="2345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7" name="Line 608"/>
            <p:cNvSpPr>
              <a:spLocks noChangeShapeType="1"/>
            </p:cNvSpPr>
            <p:nvPr/>
          </p:nvSpPr>
          <p:spPr bwMode="auto">
            <a:xfrm>
              <a:off x="2347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8" name="Line 609"/>
            <p:cNvSpPr>
              <a:spLocks noChangeShapeType="1"/>
            </p:cNvSpPr>
            <p:nvPr/>
          </p:nvSpPr>
          <p:spPr bwMode="auto">
            <a:xfrm flipV="1">
              <a:off x="235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9" name="Line 610"/>
            <p:cNvSpPr>
              <a:spLocks noChangeShapeType="1"/>
            </p:cNvSpPr>
            <p:nvPr/>
          </p:nvSpPr>
          <p:spPr bwMode="auto">
            <a:xfrm>
              <a:off x="234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0" name="Line 611"/>
            <p:cNvSpPr>
              <a:spLocks noChangeShapeType="1"/>
            </p:cNvSpPr>
            <p:nvPr/>
          </p:nvSpPr>
          <p:spPr bwMode="auto">
            <a:xfrm flipV="1">
              <a:off x="235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1" name="Line 612"/>
            <p:cNvSpPr>
              <a:spLocks noChangeShapeType="1"/>
            </p:cNvSpPr>
            <p:nvPr/>
          </p:nvSpPr>
          <p:spPr bwMode="auto">
            <a:xfrm>
              <a:off x="235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2" name="Line 613"/>
            <p:cNvSpPr>
              <a:spLocks noChangeShapeType="1"/>
            </p:cNvSpPr>
            <p:nvPr/>
          </p:nvSpPr>
          <p:spPr bwMode="auto">
            <a:xfrm>
              <a:off x="2358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3" name="Line 614"/>
            <p:cNvSpPr>
              <a:spLocks noChangeShapeType="1"/>
            </p:cNvSpPr>
            <p:nvPr/>
          </p:nvSpPr>
          <p:spPr bwMode="auto">
            <a:xfrm flipV="1">
              <a:off x="2367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4" name="Line 615"/>
            <p:cNvSpPr>
              <a:spLocks noChangeShapeType="1"/>
            </p:cNvSpPr>
            <p:nvPr/>
          </p:nvSpPr>
          <p:spPr bwMode="auto">
            <a:xfrm>
              <a:off x="236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5" name="Line 616"/>
            <p:cNvSpPr>
              <a:spLocks noChangeShapeType="1"/>
            </p:cNvSpPr>
            <p:nvPr/>
          </p:nvSpPr>
          <p:spPr bwMode="auto">
            <a:xfrm>
              <a:off x="2367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6" name="Line 617"/>
            <p:cNvSpPr>
              <a:spLocks noChangeShapeType="1"/>
            </p:cNvSpPr>
            <p:nvPr/>
          </p:nvSpPr>
          <p:spPr bwMode="auto">
            <a:xfrm flipV="1">
              <a:off x="2369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7" name="Line 618"/>
            <p:cNvSpPr>
              <a:spLocks noChangeShapeType="1"/>
            </p:cNvSpPr>
            <p:nvPr/>
          </p:nvSpPr>
          <p:spPr bwMode="auto">
            <a:xfrm>
              <a:off x="2371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8" name="Line 619"/>
            <p:cNvSpPr>
              <a:spLocks noChangeShapeType="1"/>
            </p:cNvSpPr>
            <p:nvPr/>
          </p:nvSpPr>
          <p:spPr bwMode="auto">
            <a:xfrm flipV="1">
              <a:off x="237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9" name="Line 620"/>
            <p:cNvSpPr>
              <a:spLocks noChangeShapeType="1"/>
            </p:cNvSpPr>
            <p:nvPr/>
          </p:nvSpPr>
          <p:spPr bwMode="auto">
            <a:xfrm>
              <a:off x="237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0" name="Line 621"/>
            <p:cNvSpPr>
              <a:spLocks noChangeShapeType="1"/>
            </p:cNvSpPr>
            <p:nvPr/>
          </p:nvSpPr>
          <p:spPr bwMode="auto">
            <a:xfrm flipV="1">
              <a:off x="2380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1" name="Line 622"/>
            <p:cNvSpPr>
              <a:spLocks noChangeShapeType="1"/>
            </p:cNvSpPr>
            <p:nvPr/>
          </p:nvSpPr>
          <p:spPr bwMode="auto">
            <a:xfrm>
              <a:off x="237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2" name="Line 623"/>
            <p:cNvSpPr>
              <a:spLocks noChangeShapeType="1"/>
            </p:cNvSpPr>
            <p:nvPr/>
          </p:nvSpPr>
          <p:spPr bwMode="auto">
            <a:xfrm>
              <a:off x="2380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3" name="Line 624"/>
            <p:cNvSpPr>
              <a:spLocks noChangeShapeType="1"/>
            </p:cNvSpPr>
            <p:nvPr/>
          </p:nvSpPr>
          <p:spPr bwMode="auto">
            <a:xfrm flipV="1">
              <a:off x="239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4" name="Line 625"/>
            <p:cNvSpPr>
              <a:spLocks noChangeShapeType="1"/>
            </p:cNvSpPr>
            <p:nvPr/>
          </p:nvSpPr>
          <p:spPr bwMode="auto">
            <a:xfrm>
              <a:off x="238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5" name="Line 626"/>
            <p:cNvSpPr>
              <a:spLocks noChangeShapeType="1"/>
            </p:cNvSpPr>
            <p:nvPr/>
          </p:nvSpPr>
          <p:spPr bwMode="auto">
            <a:xfrm flipV="1">
              <a:off x="239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6" name="Line 627"/>
            <p:cNvSpPr>
              <a:spLocks noChangeShapeType="1"/>
            </p:cNvSpPr>
            <p:nvPr/>
          </p:nvSpPr>
          <p:spPr bwMode="auto">
            <a:xfrm>
              <a:off x="239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7" name="Line 628"/>
            <p:cNvSpPr>
              <a:spLocks noChangeShapeType="1"/>
            </p:cNvSpPr>
            <p:nvPr/>
          </p:nvSpPr>
          <p:spPr bwMode="auto">
            <a:xfrm flipV="1">
              <a:off x="239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8" name="Line 629"/>
            <p:cNvSpPr>
              <a:spLocks noChangeShapeType="1"/>
            </p:cNvSpPr>
            <p:nvPr/>
          </p:nvSpPr>
          <p:spPr bwMode="auto">
            <a:xfrm>
              <a:off x="239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9" name="Line 630"/>
            <p:cNvSpPr>
              <a:spLocks noChangeShapeType="1"/>
            </p:cNvSpPr>
            <p:nvPr/>
          </p:nvSpPr>
          <p:spPr bwMode="auto">
            <a:xfrm>
              <a:off x="2398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0" name="Line 631"/>
            <p:cNvSpPr>
              <a:spLocks noChangeShapeType="1"/>
            </p:cNvSpPr>
            <p:nvPr/>
          </p:nvSpPr>
          <p:spPr bwMode="auto">
            <a:xfrm>
              <a:off x="2400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1" name="Line 632"/>
            <p:cNvSpPr>
              <a:spLocks noChangeShapeType="1"/>
            </p:cNvSpPr>
            <p:nvPr/>
          </p:nvSpPr>
          <p:spPr bwMode="auto">
            <a:xfrm flipV="1">
              <a:off x="2402" y="2060"/>
              <a:ext cx="2" cy="3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2" name="Line 633"/>
            <p:cNvSpPr>
              <a:spLocks noChangeShapeType="1"/>
            </p:cNvSpPr>
            <p:nvPr/>
          </p:nvSpPr>
          <p:spPr bwMode="auto">
            <a:xfrm flipV="1">
              <a:off x="240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3" name="Line 634"/>
            <p:cNvSpPr>
              <a:spLocks noChangeShapeType="1"/>
            </p:cNvSpPr>
            <p:nvPr/>
          </p:nvSpPr>
          <p:spPr bwMode="auto">
            <a:xfrm>
              <a:off x="2404" y="2060"/>
              <a:ext cx="0" cy="4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4" name="Line 635"/>
            <p:cNvSpPr>
              <a:spLocks noChangeShapeType="1"/>
            </p:cNvSpPr>
            <p:nvPr/>
          </p:nvSpPr>
          <p:spPr bwMode="auto">
            <a:xfrm>
              <a:off x="2408" y="2092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5" name="Line 636"/>
            <p:cNvSpPr>
              <a:spLocks noChangeShapeType="1"/>
            </p:cNvSpPr>
            <p:nvPr/>
          </p:nvSpPr>
          <p:spPr bwMode="auto">
            <a:xfrm flipV="1">
              <a:off x="2409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6" name="Line 637"/>
            <p:cNvSpPr>
              <a:spLocks noChangeShapeType="1"/>
            </p:cNvSpPr>
            <p:nvPr/>
          </p:nvSpPr>
          <p:spPr bwMode="auto">
            <a:xfrm>
              <a:off x="2411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7" name="Line 638"/>
            <p:cNvSpPr>
              <a:spLocks noChangeShapeType="1"/>
            </p:cNvSpPr>
            <p:nvPr/>
          </p:nvSpPr>
          <p:spPr bwMode="auto">
            <a:xfrm flipV="1">
              <a:off x="241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8" name="Line 639"/>
            <p:cNvSpPr>
              <a:spLocks noChangeShapeType="1"/>
            </p:cNvSpPr>
            <p:nvPr/>
          </p:nvSpPr>
          <p:spPr bwMode="auto">
            <a:xfrm>
              <a:off x="241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9" name="Line 640"/>
            <p:cNvSpPr>
              <a:spLocks noChangeShapeType="1"/>
            </p:cNvSpPr>
            <p:nvPr/>
          </p:nvSpPr>
          <p:spPr bwMode="auto">
            <a:xfrm flipV="1">
              <a:off x="242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0" name="Line 641"/>
            <p:cNvSpPr>
              <a:spLocks noChangeShapeType="1"/>
            </p:cNvSpPr>
            <p:nvPr/>
          </p:nvSpPr>
          <p:spPr bwMode="auto">
            <a:xfrm>
              <a:off x="241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1" name="Line 642"/>
            <p:cNvSpPr>
              <a:spLocks noChangeShapeType="1"/>
            </p:cNvSpPr>
            <p:nvPr/>
          </p:nvSpPr>
          <p:spPr bwMode="auto">
            <a:xfrm flipV="1">
              <a:off x="2422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2" name="Line 643"/>
            <p:cNvSpPr>
              <a:spLocks noChangeShapeType="1"/>
            </p:cNvSpPr>
            <p:nvPr/>
          </p:nvSpPr>
          <p:spPr bwMode="auto">
            <a:xfrm>
              <a:off x="2424" y="2080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3" name="Line 644"/>
            <p:cNvSpPr>
              <a:spLocks noChangeShapeType="1"/>
            </p:cNvSpPr>
            <p:nvPr/>
          </p:nvSpPr>
          <p:spPr bwMode="auto">
            <a:xfrm flipV="1">
              <a:off x="2426" y="2070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4" name="Line 645"/>
            <p:cNvSpPr>
              <a:spLocks noChangeShapeType="1"/>
            </p:cNvSpPr>
            <p:nvPr/>
          </p:nvSpPr>
          <p:spPr bwMode="auto">
            <a:xfrm>
              <a:off x="2428" y="2070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5" name="Line 646"/>
            <p:cNvSpPr>
              <a:spLocks noChangeShapeType="1"/>
            </p:cNvSpPr>
            <p:nvPr/>
          </p:nvSpPr>
          <p:spPr bwMode="auto">
            <a:xfrm>
              <a:off x="2430" y="2092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6" name="Line 647"/>
            <p:cNvSpPr>
              <a:spLocks noChangeShapeType="1"/>
            </p:cNvSpPr>
            <p:nvPr/>
          </p:nvSpPr>
          <p:spPr bwMode="auto">
            <a:xfrm flipV="1">
              <a:off x="2431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7" name="Line 648"/>
            <p:cNvSpPr>
              <a:spLocks noChangeShapeType="1"/>
            </p:cNvSpPr>
            <p:nvPr/>
          </p:nvSpPr>
          <p:spPr bwMode="auto">
            <a:xfrm flipV="1">
              <a:off x="243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8" name="Line 649"/>
            <p:cNvSpPr>
              <a:spLocks noChangeShapeType="1"/>
            </p:cNvSpPr>
            <p:nvPr/>
          </p:nvSpPr>
          <p:spPr bwMode="auto">
            <a:xfrm>
              <a:off x="2433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9" name="Line 650"/>
            <p:cNvSpPr>
              <a:spLocks noChangeShapeType="1"/>
            </p:cNvSpPr>
            <p:nvPr/>
          </p:nvSpPr>
          <p:spPr bwMode="auto">
            <a:xfrm flipV="1">
              <a:off x="244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0" name="Line 651"/>
            <p:cNvSpPr>
              <a:spLocks noChangeShapeType="1"/>
            </p:cNvSpPr>
            <p:nvPr/>
          </p:nvSpPr>
          <p:spPr bwMode="auto">
            <a:xfrm>
              <a:off x="243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1" name="Line 652"/>
            <p:cNvSpPr>
              <a:spLocks noChangeShapeType="1"/>
            </p:cNvSpPr>
            <p:nvPr/>
          </p:nvSpPr>
          <p:spPr bwMode="auto">
            <a:xfrm>
              <a:off x="2441" y="2092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2" name="Line 653"/>
            <p:cNvSpPr>
              <a:spLocks noChangeShapeType="1"/>
            </p:cNvSpPr>
            <p:nvPr/>
          </p:nvSpPr>
          <p:spPr bwMode="auto">
            <a:xfrm flipV="1">
              <a:off x="247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3" name="Line 654"/>
            <p:cNvSpPr>
              <a:spLocks noChangeShapeType="1"/>
            </p:cNvSpPr>
            <p:nvPr/>
          </p:nvSpPr>
          <p:spPr bwMode="auto">
            <a:xfrm>
              <a:off x="244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4" name="Line 655"/>
            <p:cNvSpPr>
              <a:spLocks noChangeShapeType="1"/>
            </p:cNvSpPr>
            <p:nvPr/>
          </p:nvSpPr>
          <p:spPr bwMode="auto">
            <a:xfrm flipV="1">
              <a:off x="2485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5" name="Line 656"/>
            <p:cNvSpPr>
              <a:spLocks noChangeShapeType="1"/>
            </p:cNvSpPr>
            <p:nvPr/>
          </p:nvSpPr>
          <p:spPr bwMode="auto">
            <a:xfrm>
              <a:off x="247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6" name="Line 657"/>
            <p:cNvSpPr>
              <a:spLocks noChangeShapeType="1"/>
            </p:cNvSpPr>
            <p:nvPr/>
          </p:nvSpPr>
          <p:spPr bwMode="auto">
            <a:xfrm>
              <a:off x="2485" y="2080"/>
              <a:ext cx="1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7" name="Line 658"/>
            <p:cNvSpPr>
              <a:spLocks noChangeShapeType="1"/>
            </p:cNvSpPr>
            <p:nvPr/>
          </p:nvSpPr>
          <p:spPr bwMode="auto">
            <a:xfrm flipV="1">
              <a:off x="249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8" name="Line 659"/>
            <p:cNvSpPr>
              <a:spLocks noChangeShapeType="1"/>
            </p:cNvSpPr>
            <p:nvPr/>
          </p:nvSpPr>
          <p:spPr bwMode="auto">
            <a:xfrm>
              <a:off x="248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9" name="Line 660"/>
            <p:cNvSpPr>
              <a:spLocks noChangeShapeType="1"/>
            </p:cNvSpPr>
            <p:nvPr/>
          </p:nvSpPr>
          <p:spPr bwMode="auto">
            <a:xfrm>
              <a:off x="2490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0" name="Line 661"/>
            <p:cNvSpPr>
              <a:spLocks noChangeShapeType="1"/>
            </p:cNvSpPr>
            <p:nvPr/>
          </p:nvSpPr>
          <p:spPr bwMode="auto">
            <a:xfrm flipV="1">
              <a:off x="2492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1" name="Line 662"/>
            <p:cNvSpPr>
              <a:spLocks noChangeShapeType="1"/>
            </p:cNvSpPr>
            <p:nvPr/>
          </p:nvSpPr>
          <p:spPr bwMode="auto">
            <a:xfrm flipV="1">
              <a:off x="249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2" name="Line 663"/>
            <p:cNvSpPr>
              <a:spLocks noChangeShapeType="1"/>
            </p:cNvSpPr>
            <p:nvPr/>
          </p:nvSpPr>
          <p:spPr bwMode="auto">
            <a:xfrm>
              <a:off x="2494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3" name="Line 664"/>
            <p:cNvSpPr>
              <a:spLocks noChangeShapeType="1"/>
            </p:cNvSpPr>
            <p:nvPr/>
          </p:nvSpPr>
          <p:spPr bwMode="auto">
            <a:xfrm flipV="1">
              <a:off x="2501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4" name="Line 665"/>
            <p:cNvSpPr>
              <a:spLocks noChangeShapeType="1"/>
            </p:cNvSpPr>
            <p:nvPr/>
          </p:nvSpPr>
          <p:spPr bwMode="auto">
            <a:xfrm>
              <a:off x="249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5" name="Line 666"/>
            <p:cNvSpPr>
              <a:spLocks noChangeShapeType="1"/>
            </p:cNvSpPr>
            <p:nvPr/>
          </p:nvSpPr>
          <p:spPr bwMode="auto">
            <a:xfrm>
              <a:off x="2501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6" name="Line 667"/>
            <p:cNvSpPr>
              <a:spLocks noChangeShapeType="1"/>
            </p:cNvSpPr>
            <p:nvPr/>
          </p:nvSpPr>
          <p:spPr bwMode="auto">
            <a:xfrm>
              <a:off x="2503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7" name="Line 668"/>
            <p:cNvSpPr>
              <a:spLocks noChangeShapeType="1"/>
            </p:cNvSpPr>
            <p:nvPr/>
          </p:nvSpPr>
          <p:spPr bwMode="auto">
            <a:xfrm flipV="1">
              <a:off x="250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8" name="Line 669"/>
            <p:cNvSpPr>
              <a:spLocks noChangeShapeType="1"/>
            </p:cNvSpPr>
            <p:nvPr/>
          </p:nvSpPr>
          <p:spPr bwMode="auto">
            <a:xfrm>
              <a:off x="250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9" name="Line 670"/>
            <p:cNvSpPr>
              <a:spLocks noChangeShapeType="1"/>
            </p:cNvSpPr>
            <p:nvPr/>
          </p:nvSpPr>
          <p:spPr bwMode="auto">
            <a:xfrm flipV="1">
              <a:off x="251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0" name="Line 671"/>
            <p:cNvSpPr>
              <a:spLocks noChangeShapeType="1"/>
            </p:cNvSpPr>
            <p:nvPr/>
          </p:nvSpPr>
          <p:spPr bwMode="auto">
            <a:xfrm>
              <a:off x="250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1" name="Line 672"/>
            <p:cNvSpPr>
              <a:spLocks noChangeShapeType="1"/>
            </p:cNvSpPr>
            <p:nvPr/>
          </p:nvSpPr>
          <p:spPr bwMode="auto">
            <a:xfrm flipV="1">
              <a:off x="251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2" name="Line 673"/>
            <p:cNvSpPr>
              <a:spLocks noChangeShapeType="1"/>
            </p:cNvSpPr>
            <p:nvPr/>
          </p:nvSpPr>
          <p:spPr bwMode="auto">
            <a:xfrm>
              <a:off x="2512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3" name="Line 674"/>
            <p:cNvSpPr>
              <a:spLocks noChangeShapeType="1"/>
            </p:cNvSpPr>
            <p:nvPr/>
          </p:nvSpPr>
          <p:spPr bwMode="auto">
            <a:xfrm flipV="1">
              <a:off x="262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4" name="Line 675"/>
            <p:cNvSpPr>
              <a:spLocks noChangeShapeType="1"/>
            </p:cNvSpPr>
            <p:nvPr/>
          </p:nvSpPr>
          <p:spPr bwMode="auto">
            <a:xfrm>
              <a:off x="251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5" name="Line 676"/>
            <p:cNvSpPr>
              <a:spLocks noChangeShapeType="1"/>
            </p:cNvSpPr>
            <p:nvPr/>
          </p:nvSpPr>
          <p:spPr bwMode="auto">
            <a:xfrm>
              <a:off x="2624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6" name="Line 677"/>
            <p:cNvSpPr>
              <a:spLocks noChangeShapeType="1"/>
            </p:cNvSpPr>
            <p:nvPr/>
          </p:nvSpPr>
          <p:spPr bwMode="auto">
            <a:xfrm flipV="1">
              <a:off x="2626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7" name="Line 678"/>
            <p:cNvSpPr>
              <a:spLocks noChangeShapeType="1"/>
            </p:cNvSpPr>
            <p:nvPr/>
          </p:nvSpPr>
          <p:spPr bwMode="auto">
            <a:xfrm flipV="1">
              <a:off x="263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8" name="Line 679"/>
            <p:cNvSpPr>
              <a:spLocks noChangeShapeType="1"/>
            </p:cNvSpPr>
            <p:nvPr/>
          </p:nvSpPr>
          <p:spPr bwMode="auto">
            <a:xfrm>
              <a:off x="2628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9" name="Line 680"/>
            <p:cNvSpPr>
              <a:spLocks noChangeShapeType="1"/>
            </p:cNvSpPr>
            <p:nvPr/>
          </p:nvSpPr>
          <p:spPr bwMode="auto">
            <a:xfrm>
              <a:off x="2631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0" name="Line 681"/>
            <p:cNvSpPr>
              <a:spLocks noChangeShapeType="1"/>
            </p:cNvSpPr>
            <p:nvPr/>
          </p:nvSpPr>
          <p:spPr bwMode="auto">
            <a:xfrm flipV="1">
              <a:off x="263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1" name="Line 682"/>
            <p:cNvSpPr>
              <a:spLocks noChangeShapeType="1"/>
            </p:cNvSpPr>
            <p:nvPr/>
          </p:nvSpPr>
          <p:spPr bwMode="auto">
            <a:xfrm>
              <a:off x="263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2" name="Line 683"/>
            <p:cNvSpPr>
              <a:spLocks noChangeShapeType="1"/>
            </p:cNvSpPr>
            <p:nvPr/>
          </p:nvSpPr>
          <p:spPr bwMode="auto">
            <a:xfrm>
              <a:off x="2637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3" name="Line 684"/>
            <p:cNvSpPr>
              <a:spLocks noChangeShapeType="1"/>
            </p:cNvSpPr>
            <p:nvPr/>
          </p:nvSpPr>
          <p:spPr bwMode="auto">
            <a:xfrm flipV="1">
              <a:off x="264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4" name="Line 685"/>
            <p:cNvSpPr>
              <a:spLocks noChangeShapeType="1"/>
            </p:cNvSpPr>
            <p:nvPr/>
          </p:nvSpPr>
          <p:spPr bwMode="auto">
            <a:xfrm>
              <a:off x="263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5" name="Line 686"/>
            <p:cNvSpPr>
              <a:spLocks noChangeShapeType="1"/>
            </p:cNvSpPr>
            <p:nvPr/>
          </p:nvSpPr>
          <p:spPr bwMode="auto">
            <a:xfrm flipV="1">
              <a:off x="2648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6" name="Line 687"/>
            <p:cNvSpPr>
              <a:spLocks noChangeShapeType="1"/>
            </p:cNvSpPr>
            <p:nvPr/>
          </p:nvSpPr>
          <p:spPr bwMode="auto">
            <a:xfrm>
              <a:off x="2644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7" name="Line 688"/>
            <p:cNvSpPr>
              <a:spLocks noChangeShapeType="1"/>
            </p:cNvSpPr>
            <p:nvPr/>
          </p:nvSpPr>
          <p:spPr bwMode="auto">
            <a:xfrm flipV="1">
              <a:off x="265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8" name="Line 689"/>
            <p:cNvSpPr>
              <a:spLocks noChangeShapeType="1"/>
            </p:cNvSpPr>
            <p:nvPr/>
          </p:nvSpPr>
          <p:spPr bwMode="auto">
            <a:xfrm>
              <a:off x="2648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9" name="Line 690"/>
            <p:cNvSpPr>
              <a:spLocks noChangeShapeType="1"/>
            </p:cNvSpPr>
            <p:nvPr/>
          </p:nvSpPr>
          <p:spPr bwMode="auto">
            <a:xfrm flipV="1">
              <a:off x="2655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0" name="Line 691"/>
            <p:cNvSpPr>
              <a:spLocks noChangeShapeType="1"/>
            </p:cNvSpPr>
            <p:nvPr/>
          </p:nvSpPr>
          <p:spPr bwMode="auto">
            <a:xfrm>
              <a:off x="265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1" name="Line 692"/>
            <p:cNvSpPr>
              <a:spLocks noChangeShapeType="1"/>
            </p:cNvSpPr>
            <p:nvPr/>
          </p:nvSpPr>
          <p:spPr bwMode="auto">
            <a:xfrm>
              <a:off x="2655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2" name="Line 693"/>
            <p:cNvSpPr>
              <a:spLocks noChangeShapeType="1"/>
            </p:cNvSpPr>
            <p:nvPr/>
          </p:nvSpPr>
          <p:spPr bwMode="auto">
            <a:xfrm>
              <a:off x="2657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3" name="Line 694"/>
            <p:cNvSpPr>
              <a:spLocks noChangeShapeType="1"/>
            </p:cNvSpPr>
            <p:nvPr/>
          </p:nvSpPr>
          <p:spPr bwMode="auto">
            <a:xfrm>
              <a:off x="2659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4" name="Line 695"/>
            <p:cNvSpPr>
              <a:spLocks noChangeShapeType="1"/>
            </p:cNvSpPr>
            <p:nvPr/>
          </p:nvSpPr>
          <p:spPr bwMode="auto">
            <a:xfrm flipV="1">
              <a:off x="2664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5" name="Line 696"/>
            <p:cNvSpPr>
              <a:spLocks noChangeShapeType="1"/>
            </p:cNvSpPr>
            <p:nvPr/>
          </p:nvSpPr>
          <p:spPr bwMode="auto">
            <a:xfrm>
              <a:off x="266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6" name="Line 697"/>
            <p:cNvSpPr>
              <a:spLocks noChangeShapeType="1"/>
            </p:cNvSpPr>
            <p:nvPr/>
          </p:nvSpPr>
          <p:spPr bwMode="auto">
            <a:xfrm>
              <a:off x="2664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7" name="Line 698"/>
            <p:cNvSpPr>
              <a:spLocks noChangeShapeType="1"/>
            </p:cNvSpPr>
            <p:nvPr/>
          </p:nvSpPr>
          <p:spPr bwMode="auto">
            <a:xfrm flipV="1">
              <a:off x="2672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8" name="Line 699"/>
            <p:cNvSpPr>
              <a:spLocks noChangeShapeType="1"/>
            </p:cNvSpPr>
            <p:nvPr/>
          </p:nvSpPr>
          <p:spPr bwMode="auto">
            <a:xfrm>
              <a:off x="266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9" name="Line 700"/>
            <p:cNvSpPr>
              <a:spLocks noChangeShapeType="1"/>
            </p:cNvSpPr>
            <p:nvPr/>
          </p:nvSpPr>
          <p:spPr bwMode="auto">
            <a:xfrm flipV="1">
              <a:off x="2672" y="2060"/>
              <a:ext cx="1" cy="2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0" name="Line 701"/>
            <p:cNvSpPr>
              <a:spLocks noChangeShapeType="1"/>
            </p:cNvSpPr>
            <p:nvPr/>
          </p:nvSpPr>
          <p:spPr bwMode="auto">
            <a:xfrm flipV="1">
              <a:off x="2673" y="2038"/>
              <a:ext cx="2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1" name="Line 702"/>
            <p:cNvSpPr>
              <a:spLocks noChangeShapeType="1"/>
            </p:cNvSpPr>
            <p:nvPr/>
          </p:nvSpPr>
          <p:spPr bwMode="auto">
            <a:xfrm flipV="1">
              <a:off x="2675" y="2028"/>
              <a:ext cx="2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2" name="Line 703"/>
            <p:cNvSpPr>
              <a:spLocks noChangeShapeType="1"/>
            </p:cNvSpPr>
            <p:nvPr/>
          </p:nvSpPr>
          <p:spPr bwMode="auto">
            <a:xfrm>
              <a:off x="2677" y="2028"/>
              <a:ext cx="2" cy="6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3" name="Line 704"/>
            <p:cNvSpPr>
              <a:spLocks noChangeShapeType="1"/>
            </p:cNvSpPr>
            <p:nvPr/>
          </p:nvSpPr>
          <p:spPr bwMode="auto">
            <a:xfrm flipV="1">
              <a:off x="2679" y="2038"/>
              <a:ext cx="2" cy="54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4" name="Line 705"/>
            <p:cNvSpPr>
              <a:spLocks noChangeShapeType="1"/>
            </p:cNvSpPr>
            <p:nvPr/>
          </p:nvSpPr>
          <p:spPr bwMode="auto">
            <a:xfrm>
              <a:off x="2681" y="2038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5" name="Line 706"/>
            <p:cNvSpPr>
              <a:spLocks noChangeShapeType="1"/>
            </p:cNvSpPr>
            <p:nvPr/>
          </p:nvSpPr>
          <p:spPr bwMode="auto">
            <a:xfrm>
              <a:off x="2683" y="2050"/>
              <a:ext cx="1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6" name="Line 707"/>
            <p:cNvSpPr>
              <a:spLocks noChangeShapeType="1"/>
            </p:cNvSpPr>
            <p:nvPr/>
          </p:nvSpPr>
          <p:spPr bwMode="auto">
            <a:xfrm>
              <a:off x="2684" y="2060"/>
              <a:ext cx="2" cy="2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7" name="Line 708"/>
            <p:cNvSpPr>
              <a:spLocks noChangeShapeType="1"/>
            </p:cNvSpPr>
            <p:nvPr/>
          </p:nvSpPr>
          <p:spPr bwMode="auto">
            <a:xfrm>
              <a:off x="2686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8" name="Line 709"/>
            <p:cNvSpPr>
              <a:spLocks noChangeShapeType="1"/>
            </p:cNvSpPr>
            <p:nvPr/>
          </p:nvSpPr>
          <p:spPr bwMode="auto">
            <a:xfrm>
              <a:off x="2688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9" name="Line 710"/>
            <p:cNvSpPr>
              <a:spLocks noChangeShapeType="1"/>
            </p:cNvSpPr>
            <p:nvPr/>
          </p:nvSpPr>
          <p:spPr bwMode="auto">
            <a:xfrm flipV="1">
              <a:off x="2694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0" name="Line 711"/>
            <p:cNvSpPr>
              <a:spLocks noChangeShapeType="1"/>
            </p:cNvSpPr>
            <p:nvPr/>
          </p:nvSpPr>
          <p:spPr bwMode="auto">
            <a:xfrm>
              <a:off x="269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1" name="Line 712"/>
            <p:cNvSpPr>
              <a:spLocks noChangeShapeType="1"/>
            </p:cNvSpPr>
            <p:nvPr/>
          </p:nvSpPr>
          <p:spPr bwMode="auto">
            <a:xfrm>
              <a:off x="2694" y="2080"/>
              <a:ext cx="1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2" name="Line 713"/>
            <p:cNvSpPr>
              <a:spLocks noChangeShapeType="1"/>
            </p:cNvSpPr>
            <p:nvPr/>
          </p:nvSpPr>
          <p:spPr bwMode="auto">
            <a:xfrm flipV="1">
              <a:off x="2695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3" name="Line 714"/>
            <p:cNvSpPr>
              <a:spLocks noChangeShapeType="1"/>
            </p:cNvSpPr>
            <p:nvPr/>
          </p:nvSpPr>
          <p:spPr bwMode="auto">
            <a:xfrm>
              <a:off x="2697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4" name="Line 715"/>
            <p:cNvSpPr>
              <a:spLocks noChangeShapeType="1"/>
            </p:cNvSpPr>
            <p:nvPr/>
          </p:nvSpPr>
          <p:spPr bwMode="auto">
            <a:xfrm flipV="1">
              <a:off x="279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5" name="Line 716"/>
            <p:cNvSpPr>
              <a:spLocks noChangeShapeType="1"/>
            </p:cNvSpPr>
            <p:nvPr/>
          </p:nvSpPr>
          <p:spPr bwMode="auto">
            <a:xfrm>
              <a:off x="2699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6" name="Line 717"/>
            <p:cNvSpPr>
              <a:spLocks noChangeShapeType="1"/>
            </p:cNvSpPr>
            <p:nvPr/>
          </p:nvSpPr>
          <p:spPr bwMode="auto">
            <a:xfrm flipV="1">
              <a:off x="281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7" name="Line 718"/>
            <p:cNvSpPr>
              <a:spLocks noChangeShapeType="1"/>
            </p:cNvSpPr>
            <p:nvPr/>
          </p:nvSpPr>
          <p:spPr bwMode="auto">
            <a:xfrm>
              <a:off x="2798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8" name="Line 719"/>
            <p:cNvSpPr>
              <a:spLocks noChangeShapeType="1"/>
            </p:cNvSpPr>
            <p:nvPr/>
          </p:nvSpPr>
          <p:spPr bwMode="auto">
            <a:xfrm>
              <a:off x="2815" y="2092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9" name="Line 720"/>
            <p:cNvSpPr>
              <a:spLocks noChangeShapeType="1"/>
            </p:cNvSpPr>
            <p:nvPr/>
          </p:nvSpPr>
          <p:spPr bwMode="auto">
            <a:xfrm flipV="1">
              <a:off x="282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0" name="Line 721"/>
            <p:cNvSpPr>
              <a:spLocks noChangeShapeType="1"/>
            </p:cNvSpPr>
            <p:nvPr/>
          </p:nvSpPr>
          <p:spPr bwMode="auto">
            <a:xfrm>
              <a:off x="2816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1" name="Line 722"/>
            <p:cNvSpPr>
              <a:spLocks noChangeShapeType="1"/>
            </p:cNvSpPr>
            <p:nvPr/>
          </p:nvSpPr>
          <p:spPr bwMode="auto">
            <a:xfrm flipV="1">
              <a:off x="283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2" name="Line 723"/>
            <p:cNvSpPr>
              <a:spLocks noChangeShapeType="1"/>
            </p:cNvSpPr>
            <p:nvPr/>
          </p:nvSpPr>
          <p:spPr bwMode="auto">
            <a:xfrm>
              <a:off x="282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3" name="Line 724"/>
            <p:cNvSpPr>
              <a:spLocks noChangeShapeType="1"/>
            </p:cNvSpPr>
            <p:nvPr/>
          </p:nvSpPr>
          <p:spPr bwMode="auto">
            <a:xfrm>
              <a:off x="2831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4" name="Line 725"/>
            <p:cNvSpPr>
              <a:spLocks noChangeShapeType="1"/>
            </p:cNvSpPr>
            <p:nvPr/>
          </p:nvSpPr>
          <p:spPr bwMode="auto">
            <a:xfrm>
              <a:off x="2833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5" name="Line 726"/>
            <p:cNvSpPr>
              <a:spLocks noChangeShapeType="1"/>
            </p:cNvSpPr>
            <p:nvPr/>
          </p:nvSpPr>
          <p:spPr bwMode="auto">
            <a:xfrm>
              <a:off x="2835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6" name="Line 727"/>
            <p:cNvSpPr>
              <a:spLocks noChangeShapeType="1"/>
            </p:cNvSpPr>
            <p:nvPr/>
          </p:nvSpPr>
          <p:spPr bwMode="auto">
            <a:xfrm flipV="1">
              <a:off x="2848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7" name="Line 728"/>
            <p:cNvSpPr>
              <a:spLocks noChangeShapeType="1"/>
            </p:cNvSpPr>
            <p:nvPr/>
          </p:nvSpPr>
          <p:spPr bwMode="auto">
            <a:xfrm>
              <a:off x="283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8" name="Line 729"/>
            <p:cNvSpPr>
              <a:spLocks noChangeShapeType="1"/>
            </p:cNvSpPr>
            <p:nvPr/>
          </p:nvSpPr>
          <p:spPr bwMode="auto">
            <a:xfrm>
              <a:off x="2848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9" name="Line 730"/>
            <p:cNvSpPr>
              <a:spLocks noChangeShapeType="1"/>
            </p:cNvSpPr>
            <p:nvPr/>
          </p:nvSpPr>
          <p:spPr bwMode="auto">
            <a:xfrm flipV="1">
              <a:off x="2855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0" name="Line 731"/>
            <p:cNvSpPr>
              <a:spLocks noChangeShapeType="1"/>
            </p:cNvSpPr>
            <p:nvPr/>
          </p:nvSpPr>
          <p:spPr bwMode="auto">
            <a:xfrm>
              <a:off x="2850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1" name="Line 732"/>
            <p:cNvSpPr>
              <a:spLocks noChangeShapeType="1"/>
            </p:cNvSpPr>
            <p:nvPr/>
          </p:nvSpPr>
          <p:spPr bwMode="auto">
            <a:xfrm>
              <a:off x="2855" y="2092"/>
              <a:ext cx="2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2" name="Line 733"/>
            <p:cNvSpPr>
              <a:spLocks noChangeShapeType="1"/>
            </p:cNvSpPr>
            <p:nvPr/>
          </p:nvSpPr>
          <p:spPr bwMode="auto">
            <a:xfrm flipV="1">
              <a:off x="2857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3" name="Line 734"/>
            <p:cNvSpPr>
              <a:spLocks noChangeShapeType="1"/>
            </p:cNvSpPr>
            <p:nvPr/>
          </p:nvSpPr>
          <p:spPr bwMode="auto">
            <a:xfrm>
              <a:off x="2859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4" name="Line 735"/>
            <p:cNvSpPr>
              <a:spLocks noChangeShapeType="1"/>
            </p:cNvSpPr>
            <p:nvPr/>
          </p:nvSpPr>
          <p:spPr bwMode="auto">
            <a:xfrm flipV="1">
              <a:off x="2866" y="2080"/>
              <a:ext cx="0" cy="2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5" name="Line 736"/>
            <p:cNvSpPr>
              <a:spLocks noChangeShapeType="1"/>
            </p:cNvSpPr>
            <p:nvPr/>
          </p:nvSpPr>
          <p:spPr bwMode="auto">
            <a:xfrm>
              <a:off x="2861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6" name="Line 737"/>
            <p:cNvSpPr>
              <a:spLocks noChangeShapeType="1"/>
            </p:cNvSpPr>
            <p:nvPr/>
          </p:nvSpPr>
          <p:spPr bwMode="auto">
            <a:xfrm>
              <a:off x="2866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7" name="Line 738"/>
            <p:cNvSpPr>
              <a:spLocks noChangeShapeType="1"/>
            </p:cNvSpPr>
            <p:nvPr/>
          </p:nvSpPr>
          <p:spPr bwMode="auto">
            <a:xfrm flipV="1">
              <a:off x="2868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8" name="Line 739"/>
            <p:cNvSpPr>
              <a:spLocks noChangeShapeType="1"/>
            </p:cNvSpPr>
            <p:nvPr/>
          </p:nvSpPr>
          <p:spPr bwMode="auto">
            <a:xfrm>
              <a:off x="2870" y="2080"/>
              <a:ext cx="2" cy="12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9" name="Line 740"/>
            <p:cNvSpPr>
              <a:spLocks noChangeShapeType="1"/>
            </p:cNvSpPr>
            <p:nvPr/>
          </p:nvSpPr>
          <p:spPr bwMode="auto">
            <a:xfrm>
              <a:off x="2872" y="2092"/>
              <a:ext cx="1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00" name="Line 741"/>
            <p:cNvSpPr>
              <a:spLocks noChangeShapeType="1"/>
            </p:cNvSpPr>
            <p:nvPr/>
          </p:nvSpPr>
          <p:spPr bwMode="auto">
            <a:xfrm flipV="1">
              <a:off x="2877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01" name="Line 742"/>
            <p:cNvSpPr>
              <a:spLocks noChangeShapeType="1"/>
            </p:cNvSpPr>
            <p:nvPr/>
          </p:nvSpPr>
          <p:spPr bwMode="auto">
            <a:xfrm>
              <a:off x="2873" y="2092"/>
              <a:ext cx="0" cy="1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02" name="Rectangle 743"/>
            <p:cNvSpPr>
              <a:spLocks noChangeArrowheads="1"/>
            </p:cNvSpPr>
            <p:nvPr/>
          </p:nvSpPr>
          <p:spPr bwMode="auto">
            <a:xfrm>
              <a:off x="1355" y="748"/>
              <a:ext cx="329" cy="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Microsoft Sans Serif" pitchFamily="34" charset="0"/>
                </a:rPr>
                <a:t>1100.54 (3)</a:t>
              </a:r>
              <a:endParaRPr lang="en-US" sz="800"/>
            </a:p>
          </p:txBody>
        </p:sp>
        <p:sp>
          <p:nvSpPr>
            <p:cNvPr id="32503" name="Rectangle 744"/>
            <p:cNvSpPr>
              <a:spLocks noChangeArrowheads="1"/>
            </p:cNvSpPr>
            <p:nvPr/>
          </p:nvSpPr>
          <p:spPr bwMode="auto">
            <a:xfrm>
              <a:off x="1646" y="845"/>
              <a:ext cx="329" cy="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Microsoft Sans Serif" pitchFamily="34" charset="0"/>
                </a:rPr>
                <a:t>1100.87 (3)</a:t>
              </a:r>
              <a:endParaRPr lang="en-US" sz="800"/>
            </a:p>
          </p:txBody>
        </p:sp>
        <p:sp>
          <p:nvSpPr>
            <p:cNvPr id="32504" name="Rectangle 745"/>
            <p:cNvSpPr>
              <a:spLocks noChangeArrowheads="1"/>
            </p:cNvSpPr>
            <p:nvPr/>
          </p:nvSpPr>
          <p:spPr bwMode="auto">
            <a:xfrm>
              <a:off x="1652" y="1197"/>
              <a:ext cx="329" cy="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Microsoft Sans Serif" pitchFamily="34" charset="0"/>
                </a:rPr>
                <a:t>1101.21 (3)</a:t>
              </a:r>
              <a:endParaRPr lang="en-US" sz="800"/>
            </a:p>
          </p:txBody>
        </p:sp>
        <p:sp>
          <p:nvSpPr>
            <p:cNvPr id="32505" name="Rectangle 746"/>
            <p:cNvSpPr>
              <a:spLocks noChangeArrowheads="1"/>
            </p:cNvSpPr>
            <p:nvPr/>
          </p:nvSpPr>
          <p:spPr bwMode="auto">
            <a:xfrm>
              <a:off x="1119" y="1291"/>
              <a:ext cx="354" cy="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Microsoft Sans Serif" pitchFamily="34" charset="0"/>
                </a:rPr>
                <a:t>*1100.20 (3)</a:t>
              </a:r>
              <a:endParaRPr lang="en-US" sz="800"/>
            </a:p>
          </p:txBody>
        </p:sp>
        <p:sp>
          <p:nvSpPr>
            <p:cNvPr id="32506" name="Rectangle 747"/>
            <p:cNvSpPr>
              <a:spLocks noChangeArrowheads="1"/>
            </p:cNvSpPr>
            <p:nvPr/>
          </p:nvSpPr>
          <p:spPr bwMode="auto">
            <a:xfrm>
              <a:off x="1790" y="1523"/>
              <a:ext cx="329" cy="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Microsoft Sans Serif" pitchFamily="34" charset="0"/>
                </a:rPr>
                <a:t>1101.54 (3)</a:t>
              </a:r>
              <a:endParaRPr lang="en-US" sz="800"/>
            </a:p>
          </p:txBody>
        </p:sp>
        <p:sp>
          <p:nvSpPr>
            <p:cNvPr id="32507" name="Text Box 748"/>
            <p:cNvSpPr txBox="1">
              <a:spLocks noChangeArrowheads="1"/>
            </p:cNvSpPr>
            <p:nvPr/>
          </p:nvSpPr>
          <p:spPr bwMode="auto">
            <a:xfrm rot="-5400000">
              <a:off x="-21" y="1347"/>
              <a:ext cx="81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/>
                <a:t>Relative abundance</a:t>
              </a:r>
            </a:p>
          </p:txBody>
        </p:sp>
      </p:grpSp>
      <p:sp>
        <p:nvSpPr>
          <p:cNvPr id="31747" name="Text Box 749"/>
          <p:cNvSpPr txBox="1">
            <a:spLocks noChangeArrowheads="1"/>
          </p:cNvSpPr>
          <p:nvPr/>
        </p:nvSpPr>
        <p:spPr bwMode="auto">
          <a:xfrm>
            <a:off x="4230688" y="633413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B</a:t>
            </a:r>
          </a:p>
        </p:txBody>
      </p:sp>
      <p:sp>
        <p:nvSpPr>
          <p:cNvPr id="31748" name="Text Box 750"/>
          <p:cNvSpPr txBox="1">
            <a:spLocks noChangeArrowheads="1"/>
          </p:cNvSpPr>
          <p:nvPr/>
        </p:nvSpPr>
        <p:spPr bwMode="auto">
          <a:xfrm>
            <a:off x="152400" y="393065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C</a:t>
            </a:r>
          </a:p>
        </p:txBody>
      </p:sp>
      <p:grpSp>
        <p:nvGrpSpPr>
          <p:cNvPr id="31749" name="Group 751"/>
          <p:cNvGrpSpPr>
            <a:grpSpLocks/>
          </p:cNvGrpSpPr>
          <p:nvPr/>
        </p:nvGrpSpPr>
        <p:grpSpPr bwMode="auto">
          <a:xfrm>
            <a:off x="481013" y="3889375"/>
            <a:ext cx="3446462" cy="2967038"/>
            <a:chOff x="3456" y="432"/>
            <a:chExt cx="2171" cy="1869"/>
          </a:xfrm>
        </p:grpSpPr>
        <p:pic>
          <p:nvPicPr>
            <p:cNvPr id="31763" name="Picture 4"/>
            <p:cNvPicPr>
              <a:picLocks noChangeAspect="1" noChangeArrowheads="1"/>
            </p:cNvPicPr>
            <p:nvPr/>
          </p:nvPicPr>
          <p:blipFill>
            <a:blip r:embed="rId2"/>
            <a:srcRect b="20096"/>
            <a:stretch>
              <a:fillRect/>
            </a:stretch>
          </p:blipFill>
          <p:spPr bwMode="auto">
            <a:xfrm>
              <a:off x="3456" y="432"/>
              <a:ext cx="2171" cy="167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1764" name="Picture 75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10" y="2115"/>
              <a:ext cx="492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750" name="Group 765"/>
          <p:cNvGrpSpPr>
            <a:grpSpLocks/>
          </p:cNvGrpSpPr>
          <p:nvPr/>
        </p:nvGrpSpPr>
        <p:grpSpPr bwMode="auto">
          <a:xfrm>
            <a:off x="4297363" y="4708525"/>
            <a:ext cx="4564062" cy="1493838"/>
            <a:chOff x="3148" y="3231"/>
            <a:chExt cx="2450" cy="599"/>
          </a:xfrm>
        </p:grpSpPr>
        <p:pic>
          <p:nvPicPr>
            <p:cNvPr id="31760" name="Picture 755"/>
            <p:cNvPicPr>
              <a:picLocks noChangeAspect="1" noChangeArrowheads="1"/>
            </p:cNvPicPr>
            <p:nvPr/>
          </p:nvPicPr>
          <p:blipFill>
            <a:blip r:embed="rId4"/>
            <a:srcRect l="56375"/>
            <a:stretch>
              <a:fillRect/>
            </a:stretch>
          </p:blipFill>
          <p:spPr bwMode="auto">
            <a:xfrm>
              <a:off x="3148" y="3231"/>
              <a:ext cx="2450" cy="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1" name="Rectangle 756"/>
            <p:cNvSpPr>
              <a:spLocks noChangeArrowheads="1"/>
            </p:cNvSpPr>
            <p:nvPr/>
          </p:nvSpPr>
          <p:spPr bwMode="auto">
            <a:xfrm>
              <a:off x="3163" y="3619"/>
              <a:ext cx="385" cy="117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2" name="Rectangle 757"/>
            <p:cNvSpPr>
              <a:spLocks noChangeArrowheads="1"/>
            </p:cNvSpPr>
            <p:nvPr/>
          </p:nvSpPr>
          <p:spPr bwMode="auto">
            <a:xfrm>
              <a:off x="4065" y="3620"/>
              <a:ext cx="1110" cy="11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51" name="Text Box 758"/>
          <p:cNvSpPr txBox="1">
            <a:spLocks noChangeArrowheads="1"/>
          </p:cNvSpPr>
          <p:nvPr/>
        </p:nvSpPr>
        <p:spPr bwMode="auto">
          <a:xfrm>
            <a:off x="4230688" y="393065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D</a:t>
            </a:r>
          </a:p>
        </p:txBody>
      </p:sp>
      <p:sp>
        <p:nvSpPr>
          <p:cNvPr id="31752" name="Rectangle 2"/>
          <p:cNvSpPr>
            <a:spLocks noChangeArrowheads="1"/>
          </p:cNvSpPr>
          <p:nvPr/>
        </p:nvSpPr>
        <p:spPr bwMode="auto">
          <a:xfrm>
            <a:off x="4673600" y="4318000"/>
            <a:ext cx="4210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1600"/>
              <a:t>GTLLYGTPTMFVDILNQPDFSSYDFTSIR</a:t>
            </a:r>
          </a:p>
        </p:txBody>
      </p:sp>
      <p:pic>
        <p:nvPicPr>
          <p:cNvPr id="31753" name="Picture 760"/>
          <p:cNvPicPr>
            <a:picLocks noChangeAspect="1" noChangeArrowheads="1"/>
          </p:cNvPicPr>
          <p:nvPr/>
        </p:nvPicPr>
        <p:blipFill>
          <a:blip r:embed="rId5"/>
          <a:srcRect b="46690"/>
          <a:stretch>
            <a:fillRect/>
          </a:stretch>
        </p:blipFill>
        <p:spPr bwMode="auto">
          <a:xfrm>
            <a:off x="239713" y="976313"/>
            <a:ext cx="3819525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4" name="Text Box 761"/>
          <p:cNvSpPr txBox="1">
            <a:spLocks noChangeArrowheads="1"/>
          </p:cNvSpPr>
          <p:nvPr/>
        </p:nvSpPr>
        <p:spPr bwMode="auto">
          <a:xfrm>
            <a:off x="174625" y="633413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A</a:t>
            </a:r>
          </a:p>
        </p:txBody>
      </p:sp>
      <p:sp>
        <p:nvSpPr>
          <p:cNvPr id="31755" name="Oval 766"/>
          <p:cNvSpPr>
            <a:spLocks noChangeArrowheads="1"/>
          </p:cNvSpPr>
          <p:nvPr/>
        </p:nvSpPr>
        <p:spPr bwMode="auto">
          <a:xfrm>
            <a:off x="528638" y="2573338"/>
            <a:ext cx="976312" cy="6397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Text Box 767"/>
          <p:cNvSpPr txBox="1">
            <a:spLocks noChangeArrowheads="1"/>
          </p:cNvSpPr>
          <p:nvPr/>
        </p:nvSpPr>
        <p:spPr bwMode="auto">
          <a:xfrm>
            <a:off x="361950" y="173038"/>
            <a:ext cx="8358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000" b="1"/>
              <a:t>Advantage of quantitating multiple precursor isotopes, M, M+1, M+2</a:t>
            </a:r>
          </a:p>
        </p:txBody>
      </p:sp>
      <p:sp>
        <p:nvSpPr>
          <p:cNvPr id="31757" name="Text Box 768"/>
          <p:cNvSpPr txBox="1">
            <a:spLocks noChangeArrowheads="1"/>
          </p:cNvSpPr>
          <p:nvPr/>
        </p:nvSpPr>
        <p:spPr bwMode="auto">
          <a:xfrm>
            <a:off x="4506913" y="625475"/>
            <a:ext cx="429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/>
              <a:t>Measured MS1 Peak Isotope distribution</a:t>
            </a:r>
          </a:p>
        </p:txBody>
      </p:sp>
      <p:sp>
        <p:nvSpPr>
          <p:cNvPr id="31758" name="Text Box 769"/>
          <p:cNvSpPr txBox="1">
            <a:spLocks noChangeArrowheads="1"/>
          </p:cNvSpPr>
          <p:nvPr/>
        </p:nvSpPr>
        <p:spPr bwMode="auto">
          <a:xfrm>
            <a:off x="4535488" y="3910013"/>
            <a:ext cx="437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Observed peak area CV over 9 replicates</a:t>
            </a:r>
          </a:p>
        </p:txBody>
      </p:sp>
      <p:sp>
        <p:nvSpPr>
          <p:cNvPr id="31759" name="Text Box 764"/>
          <p:cNvSpPr txBox="1">
            <a:spLocks noChangeArrowheads="1"/>
          </p:cNvSpPr>
          <p:nvPr/>
        </p:nvSpPr>
        <p:spPr bwMode="auto">
          <a:xfrm>
            <a:off x="7478713" y="1744663"/>
            <a:ext cx="1365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600" i="1"/>
              <a:t>m/z</a:t>
            </a:r>
            <a:r>
              <a:rPr lang="en-US" sz="1600"/>
              <a:t>=1100.20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Group 200"/>
          <p:cNvGrpSpPr>
            <a:grpSpLocks/>
          </p:cNvGrpSpPr>
          <p:nvPr/>
        </p:nvGrpSpPr>
        <p:grpSpPr bwMode="auto">
          <a:xfrm>
            <a:off x="2593975" y="736600"/>
            <a:ext cx="6184900" cy="2743200"/>
            <a:chOff x="906" y="393"/>
            <a:chExt cx="3896" cy="1728"/>
          </a:xfrm>
        </p:grpSpPr>
        <p:grpSp>
          <p:nvGrpSpPr>
            <p:cNvPr id="32813" name="Group 194"/>
            <p:cNvGrpSpPr>
              <a:grpSpLocks/>
            </p:cNvGrpSpPr>
            <p:nvPr/>
          </p:nvGrpSpPr>
          <p:grpSpPr bwMode="auto">
            <a:xfrm>
              <a:off x="1478" y="411"/>
              <a:ext cx="3324" cy="1561"/>
              <a:chOff x="1478" y="576"/>
              <a:chExt cx="3324" cy="1430"/>
            </a:xfrm>
          </p:grpSpPr>
          <p:grpSp>
            <p:nvGrpSpPr>
              <p:cNvPr id="32831" name="Group 134"/>
              <p:cNvGrpSpPr>
                <a:grpSpLocks/>
              </p:cNvGrpSpPr>
              <p:nvPr/>
            </p:nvGrpSpPr>
            <p:grpSpPr bwMode="auto">
              <a:xfrm>
                <a:off x="1478" y="576"/>
                <a:ext cx="3324" cy="1430"/>
                <a:chOff x="1540" y="593"/>
                <a:chExt cx="1476" cy="889"/>
              </a:xfrm>
            </p:grpSpPr>
            <p:pic>
              <p:nvPicPr>
                <p:cNvPr id="32847" name="Picture 26" descr="notaveraged_lm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l="11472" t="16061" r="3012" b="15289"/>
                <a:stretch>
                  <a:fillRect/>
                </a:stretch>
              </p:blipFill>
              <p:spPr bwMode="auto">
                <a:xfrm>
                  <a:off x="1540" y="593"/>
                  <a:ext cx="1476" cy="8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2848" name="Rectangle 133"/>
                <p:cNvSpPr>
                  <a:spLocks noChangeArrowheads="1"/>
                </p:cNvSpPr>
                <p:nvPr/>
              </p:nvSpPr>
              <p:spPr bwMode="auto">
                <a:xfrm>
                  <a:off x="2058" y="615"/>
                  <a:ext cx="474" cy="9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grpSp>
            <p:nvGrpSpPr>
              <p:cNvPr id="32832" name="Group 97"/>
              <p:cNvGrpSpPr>
                <a:grpSpLocks/>
              </p:cNvGrpSpPr>
              <p:nvPr/>
            </p:nvGrpSpPr>
            <p:grpSpPr bwMode="auto">
              <a:xfrm>
                <a:off x="1496" y="846"/>
                <a:ext cx="27" cy="956"/>
                <a:chOff x="1548" y="765"/>
                <a:chExt cx="12" cy="594"/>
              </a:xfrm>
            </p:grpSpPr>
            <p:sp>
              <p:nvSpPr>
                <p:cNvPr id="32843" name="Line 93"/>
                <p:cNvSpPr>
                  <a:spLocks noChangeShapeType="1"/>
                </p:cNvSpPr>
                <p:nvPr/>
              </p:nvSpPr>
              <p:spPr bwMode="auto">
                <a:xfrm>
                  <a:off x="1548" y="765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44" name="Line 94"/>
                <p:cNvSpPr>
                  <a:spLocks noChangeShapeType="1"/>
                </p:cNvSpPr>
                <p:nvPr/>
              </p:nvSpPr>
              <p:spPr bwMode="auto">
                <a:xfrm>
                  <a:off x="1548" y="963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45" name="Line 95"/>
                <p:cNvSpPr>
                  <a:spLocks noChangeShapeType="1"/>
                </p:cNvSpPr>
                <p:nvPr/>
              </p:nvSpPr>
              <p:spPr bwMode="auto">
                <a:xfrm>
                  <a:off x="1548" y="1161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46" name="Line 96"/>
                <p:cNvSpPr>
                  <a:spLocks noChangeShapeType="1"/>
                </p:cNvSpPr>
                <p:nvPr/>
              </p:nvSpPr>
              <p:spPr bwMode="auto">
                <a:xfrm>
                  <a:off x="1548" y="1359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33" name="Group 128"/>
              <p:cNvGrpSpPr>
                <a:grpSpLocks/>
              </p:cNvGrpSpPr>
              <p:nvPr/>
            </p:nvGrpSpPr>
            <p:grpSpPr bwMode="auto">
              <a:xfrm>
                <a:off x="1638" y="1978"/>
                <a:ext cx="3000" cy="20"/>
                <a:chOff x="1611" y="1461"/>
                <a:chExt cx="1332" cy="12"/>
              </a:xfrm>
            </p:grpSpPr>
            <p:sp>
              <p:nvSpPr>
                <p:cNvPr id="32834" name="Line 119"/>
                <p:cNvSpPr>
                  <a:spLocks noChangeShapeType="1"/>
                </p:cNvSpPr>
                <p:nvPr/>
              </p:nvSpPr>
              <p:spPr bwMode="auto">
                <a:xfrm rot="-5400000">
                  <a:off x="1605" y="1467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35" name="Line 120"/>
                <p:cNvSpPr>
                  <a:spLocks noChangeShapeType="1"/>
                </p:cNvSpPr>
                <p:nvPr/>
              </p:nvSpPr>
              <p:spPr bwMode="auto">
                <a:xfrm rot="-5400000">
                  <a:off x="1773" y="1467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36" name="Line 121"/>
                <p:cNvSpPr>
                  <a:spLocks noChangeShapeType="1"/>
                </p:cNvSpPr>
                <p:nvPr/>
              </p:nvSpPr>
              <p:spPr bwMode="auto">
                <a:xfrm rot="-5400000">
                  <a:off x="1920" y="1467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37" name="Line 122"/>
                <p:cNvSpPr>
                  <a:spLocks noChangeShapeType="1"/>
                </p:cNvSpPr>
                <p:nvPr/>
              </p:nvSpPr>
              <p:spPr bwMode="auto">
                <a:xfrm rot="-5400000">
                  <a:off x="2067" y="1467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38" name="Line 123"/>
                <p:cNvSpPr>
                  <a:spLocks noChangeShapeType="1"/>
                </p:cNvSpPr>
                <p:nvPr/>
              </p:nvSpPr>
              <p:spPr bwMode="auto">
                <a:xfrm rot="-5400000">
                  <a:off x="2214" y="1467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39" name="Line 124"/>
                <p:cNvSpPr>
                  <a:spLocks noChangeShapeType="1"/>
                </p:cNvSpPr>
                <p:nvPr/>
              </p:nvSpPr>
              <p:spPr bwMode="auto">
                <a:xfrm rot="-5400000">
                  <a:off x="2361" y="1467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40" name="Line 125"/>
                <p:cNvSpPr>
                  <a:spLocks noChangeShapeType="1"/>
                </p:cNvSpPr>
                <p:nvPr/>
              </p:nvSpPr>
              <p:spPr bwMode="auto">
                <a:xfrm rot="-5400000">
                  <a:off x="2505" y="1467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41" name="Line 126"/>
                <p:cNvSpPr>
                  <a:spLocks noChangeShapeType="1"/>
                </p:cNvSpPr>
                <p:nvPr/>
              </p:nvSpPr>
              <p:spPr bwMode="auto">
                <a:xfrm rot="-5400000">
                  <a:off x="2652" y="1467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42" name="Line 127"/>
                <p:cNvSpPr>
                  <a:spLocks noChangeShapeType="1"/>
                </p:cNvSpPr>
                <p:nvPr/>
              </p:nvSpPr>
              <p:spPr bwMode="auto">
                <a:xfrm rot="-5400000">
                  <a:off x="2937" y="1467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2814" name="Rectangle 42"/>
            <p:cNvSpPr>
              <a:spLocks noChangeArrowheads="1"/>
            </p:cNvSpPr>
            <p:nvPr/>
          </p:nvSpPr>
          <p:spPr bwMode="auto">
            <a:xfrm>
              <a:off x="1609" y="821"/>
              <a:ext cx="1567" cy="126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Calibri" pitchFamily="34" charset="0"/>
                </a:rPr>
                <a:t>YAPVA</a:t>
              </a:r>
              <a:r>
                <a:rPr lang="en-US" sz="2000" b="1">
                  <a:latin typeface="Calibri" pitchFamily="34" charset="0"/>
                </a:rPr>
                <a:t>Kac</a:t>
              </a:r>
              <a:r>
                <a:rPr lang="en-US" sz="2000">
                  <a:latin typeface="Calibri" pitchFamily="34" charset="0"/>
                </a:rPr>
                <a:t>DLAS</a:t>
              </a:r>
              <a:r>
                <a:rPr lang="en-US" sz="2000" b="1">
                  <a:latin typeface="Calibri" pitchFamily="34" charset="0"/>
                </a:rPr>
                <a:t>R</a:t>
              </a:r>
              <a:r>
                <a:rPr lang="en-US" sz="2000" baseline="30000">
                  <a:latin typeface="Calibri" pitchFamily="34" charset="0"/>
                </a:rPr>
                <a:t>++</a:t>
              </a:r>
            </a:p>
          </p:txBody>
        </p:sp>
        <p:sp>
          <p:nvSpPr>
            <p:cNvPr id="32815" name="Text Box 43"/>
            <p:cNvSpPr txBox="1">
              <a:spLocks noChangeArrowheads="1"/>
            </p:cNvSpPr>
            <p:nvPr/>
          </p:nvSpPr>
          <p:spPr bwMode="auto">
            <a:xfrm rot="-5400000">
              <a:off x="311" y="1131"/>
              <a:ext cx="140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observed peak area (log)</a:t>
              </a:r>
            </a:p>
          </p:txBody>
        </p:sp>
        <p:sp>
          <p:nvSpPr>
            <p:cNvPr id="32816" name="Text Box 80"/>
            <p:cNvSpPr txBox="1">
              <a:spLocks noChangeArrowheads="1"/>
            </p:cNvSpPr>
            <p:nvPr/>
          </p:nvSpPr>
          <p:spPr bwMode="auto">
            <a:xfrm>
              <a:off x="2468" y="1929"/>
              <a:ext cx="3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0.037</a:t>
              </a:r>
            </a:p>
          </p:txBody>
        </p:sp>
        <p:sp>
          <p:nvSpPr>
            <p:cNvPr id="32817" name="Text Box 81"/>
            <p:cNvSpPr txBox="1">
              <a:spLocks noChangeArrowheads="1"/>
            </p:cNvSpPr>
            <p:nvPr/>
          </p:nvSpPr>
          <p:spPr bwMode="auto">
            <a:xfrm>
              <a:off x="2810" y="1929"/>
              <a:ext cx="3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0.111</a:t>
              </a:r>
            </a:p>
          </p:txBody>
        </p:sp>
        <p:sp>
          <p:nvSpPr>
            <p:cNvPr id="32818" name="Text Box 82"/>
            <p:cNvSpPr txBox="1">
              <a:spLocks noChangeArrowheads="1"/>
            </p:cNvSpPr>
            <p:nvPr/>
          </p:nvSpPr>
          <p:spPr bwMode="auto">
            <a:xfrm>
              <a:off x="3149" y="1929"/>
              <a:ext cx="3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0.333</a:t>
              </a:r>
            </a:p>
          </p:txBody>
        </p:sp>
        <p:sp>
          <p:nvSpPr>
            <p:cNvPr id="32819" name="Text Box 83"/>
            <p:cNvSpPr txBox="1">
              <a:spLocks noChangeArrowheads="1"/>
            </p:cNvSpPr>
            <p:nvPr/>
          </p:nvSpPr>
          <p:spPr bwMode="auto">
            <a:xfrm>
              <a:off x="3584" y="1929"/>
              <a:ext cx="1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1</a:t>
              </a:r>
            </a:p>
          </p:txBody>
        </p:sp>
        <p:sp>
          <p:nvSpPr>
            <p:cNvPr id="32820" name="Text Box 84"/>
            <p:cNvSpPr txBox="1">
              <a:spLocks noChangeArrowheads="1"/>
            </p:cNvSpPr>
            <p:nvPr/>
          </p:nvSpPr>
          <p:spPr bwMode="auto">
            <a:xfrm>
              <a:off x="3914" y="1929"/>
              <a:ext cx="1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3</a:t>
              </a:r>
            </a:p>
          </p:txBody>
        </p:sp>
        <p:sp>
          <p:nvSpPr>
            <p:cNvPr id="32821" name="Text Box 85"/>
            <p:cNvSpPr txBox="1">
              <a:spLocks noChangeArrowheads="1"/>
            </p:cNvSpPr>
            <p:nvPr/>
          </p:nvSpPr>
          <p:spPr bwMode="auto">
            <a:xfrm>
              <a:off x="4510" y="1929"/>
              <a:ext cx="2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25</a:t>
              </a:r>
            </a:p>
          </p:txBody>
        </p:sp>
        <p:sp>
          <p:nvSpPr>
            <p:cNvPr id="32822" name="Text Box 86"/>
            <p:cNvSpPr txBox="1">
              <a:spLocks noChangeArrowheads="1"/>
            </p:cNvSpPr>
            <p:nvPr/>
          </p:nvSpPr>
          <p:spPr bwMode="auto">
            <a:xfrm>
              <a:off x="1749" y="1929"/>
              <a:ext cx="3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0.004</a:t>
              </a:r>
            </a:p>
          </p:txBody>
        </p:sp>
        <p:sp>
          <p:nvSpPr>
            <p:cNvPr id="32823" name="Text Box 87"/>
            <p:cNvSpPr txBox="1">
              <a:spLocks noChangeArrowheads="1"/>
            </p:cNvSpPr>
            <p:nvPr/>
          </p:nvSpPr>
          <p:spPr bwMode="auto">
            <a:xfrm>
              <a:off x="2135" y="1929"/>
              <a:ext cx="3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0.012</a:t>
              </a:r>
            </a:p>
          </p:txBody>
        </p:sp>
        <p:sp>
          <p:nvSpPr>
            <p:cNvPr id="32824" name="Text Box 88"/>
            <p:cNvSpPr txBox="1">
              <a:spLocks noChangeArrowheads="1"/>
            </p:cNvSpPr>
            <p:nvPr/>
          </p:nvSpPr>
          <p:spPr bwMode="auto">
            <a:xfrm>
              <a:off x="1414" y="1929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blank</a:t>
              </a:r>
            </a:p>
          </p:txBody>
        </p:sp>
        <p:sp>
          <p:nvSpPr>
            <p:cNvPr id="32825" name="Text Box 89"/>
            <p:cNvSpPr txBox="1">
              <a:spLocks noChangeArrowheads="1"/>
            </p:cNvSpPr>
            <p:nvPr/>
          </p:nvSpPr>
          <p:spPr bwMode="auto">
            <a:xfrm>
              <a:off x="1109" y="924"/>
              <a:ext cx="3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1xe5</a:t>
              </a:r>
            </a:p>
          </p:txBody>
        </p:sp>
        <p:sp>
          <p:nvSpPr>
            <p:cNvPr id="32826" name="Text Box 90"/>
            <p:cNvSpPr txBox="1">
              <a:spLocks noChangeArrowheads="1"/>
            </p:cNvSpPr>
            <p:nvPr/>
          </p:nvSpPr>
          <p:spPr bwMode="auto">
            <a:xfrm>
              <a:off x="1109" y="1274"/>
              <a:ext cx="3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1xe4</a:t>
              </a:r>
            </a:p>
          </p:txBody>
        </p:sp>
        <p:sp>
          <p:nvSpPr>
            <p:cNvPr id="32827" name="Text Box 91"/>
            <p:cNvSpPr txBox="1">
              <a:spLocks noChangeArrowheads="1"/>
            </p:cNvSpPr>
            <p:nvPr/>
          </p:nvSpPr>
          <p:spPr bwMode="auto">
            <a:xfrm>
              <a:off x="1109" y="1622"/>
              <a:ext cx="3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1xe3</a:t>
              </a:r>
            </a:p>
          </p:txBody>
        </p:sp>
        <p:sp>
          <p:nvSpPr>
            <p:cNvPr id="32828" name="Text Box 92"/>
            <p:cNvSpPr txBox="1">
              <a:spLocks noChangeArrowheads="1"/>
            </p:cNvSpPr>
            <p:nvPr/>
          </p:nvSpPr>
          <p:spPr bwMode="auto">
            <a:xfrm>
              <a:off x="1109" y="578"/>
              <a:ext cx="3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1xe6</a:t>
              </a:r>
            </a:p>
          </p:txBody>
        </p:sp>
        <p:sp>
          <p:nvSpPr>
            <p:cNvPr id="32829" name="Text Box 129"/>
            <p:cNvSpPr txBox="1">
              <a:spLocks noChangeArrowheads="1"/>
            </p:cNvSpPr>
            <p:nvPr/>
          </p:nvSpPr>
          <p:spPr bwMode="auto">
            <a:xfrm>
              <a:off x="1926" y="393"/>
              <a:ext cx="19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0000"/>
                  </a:solidFill>
                  <a:latin typeface="Calibri" pitchFamily="34" charset="0"/>
                </a:rPr>
                <a:t>LOQ = 0.061 fmol (complex matrix)</a:t>
              </a:r>
            </a:p>
          </p:txBody>
        </p:sp>
        <p:sp>
          <p:nvSpPr>
            <p:cNvPr id="32830" name="Text Box 130"/>
            <p:cNvSpPr txBox="1">
              <a:spLocks noChangeArrowheads="1"/>
            </p:cNvSpPr>
            <p:nvPr/>
          </p:nvSpPr>
          <p:spPr bwMode="auto">
            <a:xfrm>
              <a:off x="1926" y="549"/>
              <a:ext cx="18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0000FF"/>
                  </a:solidFill>
                  <a:latin typeface="Calibri" pitchFamily="34" charset="0"/>
                </a:rPr>
                <a:t>LOQ = 0.036 fmol (simple matrix)</a:t>
              </a:r>
            </a:p>
          </p:txBody>
        </p:sp>
      </p:grpSp>
      <p:grpSp>
        <p:nvGrpSpPr>
          <p:cNvPr id="40962" name="Group 199"/>
          <p:cNvGrpSpPr>
            <a:grpSpLocks/>
          </p:cNvGrpSpPr>
          <p:nvPr/>
        </p:nvGrpSpPr>
        <p:grpSpPr bwMode="auto">
          <a:xfrm>
            <a:off x="2590800" y="3776663"/>
            <a:ext cx="6176963" cy="2760662"/>
            <a:chOff x="904" y="2288"/>
            <a:chExt cx="3891" cy="1739"/>
          </a:xfrm>
        </p:grpSpPr>
        <p:grpSp>
          <p:nvGrpSpPr>
            <p:cNvPr id="32777" name="Group 193"/>
            <p:cNvGrpSpPr>
              <a:grpSpLocks/>
            </p:cNvGrpSpPr>
            <p:nvPr/>
          </p:nvGrpSpPr>
          <p:grpSpPr bwMode="auto">
            <a:xfrm>
              <a:off x="1471" y="2292"/>
              <a:ext cx="3324" cy="1572"/>
              <a:chOff x="1471" y="2456"/>
              <a:chExt cx="3324" cy="1441"/>
            </a:xfrm>
          </p:grpSpPr>
          <p:grpSp>
            <p:nvGrpSpPr>
              <p:cNvPr id="32800" name="Group 136"/>
              <p:cNvGrpSpPr>
                <a:grpSpLocks/>
              </p:cNvGrpSpPr>
              <p:nvPr/>
            </p:nvGrpSpPr>
            <p:grpSpPr bwMode="auto">
              <a:xfrm>
                <a:off x="1471" y="2456"/>
                <a:ext cx="3324" cy="1441"/>
                <a:chOff x="1537" y="1717"/>
                <a:chExt cx="1476" cy="895"/>
              </a:xfrm>
            </p:grpSpPr>
            <p:pic>
              <p:nvPicPr>
                <p:cNvPr id="32811" name="Picture 27" descr="notaveraged_lm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 l="11360" t="15976" r="3618" b="15297"/>
                <a:stretch>
                  <a:fillRect/>
                </a:stretch>
              </p:blipFill>
              <p:spPr bwMode="auto">
                <a:xfrm>
                  <a:off x="1537" y="1717"/>
                  <a:ext cx="1476" cy="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2812" name="Rectangle 135"/>
                <p:cNvSpPr>
                  <a:spLocks noChangeArrowheads="1"/>
                </p:cNvSpPr>
                <p:nvPr/>
              </p:nvSpPr>
              <p:spPr bwMode="auto">
                <a:xfrm>
                  <a:off x="2064" y="1740"/>
                  <a:ext cx="468" cy="9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grpSp>
            <p:nvGrpSpPr>
              <p:cNvPr id="32801" name="Group 117"/>
              <p:cNvGrpSpPr>
                <a:grpSpLocks/>
              </p:cNvGrpSpPr>
              <p:nvPr/>
            </p:nvGrpSpPr>
            <p:grpSpPr bwMode="auto">
              <a:xfrm>
                <a:off x="1638" y="3869"/>
                <a:ext cx="3013" cy="19"/>
                <a:chOff x="1611" y="2595"/>
                <a:chExt cx="1338" cy="12"/>
              </a:xfrm>
            </p:grpSpPr>
            <p:sp>
              <p:nvSpPr>
                <p:cNvPr id="32802" name="Line 108"/>
                <p:cNvSpPr>
                  <a:spLocks noChangeShapeType="1"/>
                </p:cNvSpPr>
                <p:nvPr/>
              </p:nvSpPr>
              <p:spPr bwMode="auto">
                <a:xfrm rot="-5400000">
                  <a:off x="1605" y="2601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03" name="Line 109"/>
                <p:cNvSpPr>
                  <a:spLocks noChangeShapeType="1"/>
                </p:cNvSpPr>
                <p:nvPr/>
              </p:nvSpPr>
              <p:spPr bwMode="auto">
                <a:xfrm rot="-5400000">
                  <a:off x="1773" y="2601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04" name="Line 110"/>
                <p:cNvSpPr>
                  <a:spLocks noChangeShapeType="1"/>
                </p:cNvSpPr>
                <p:nvPr/>
              </p:nvSpPr>
              <p:spPr bwMode="auto">
                <a:xfrm rot="-5400000">
                  <a:off x="1920" y="2601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05" name="Line 111"/>
                <p:cNvSpPr>
                  <a:spLocks noChangeShapeType="1"/>
                </p:cNvSpPr>
                <p:nvPr/>
              </p:nvSpPr>
              <p:spPr bwMode="auto">
                <a:xfrm rot="-5400000">
                  <a:off x="2067" y="2601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06" name="Line 112"/>
                <p:cNvSpPr>
                  <a:spLocks noChangeShapeType="1"/>
                </p:cNvSpPr>
                <p:nvPr/>
              </p:nvSpPr>
              <p:spPr bwMode="auto">
                <a:xfrm rot="-5400000">
                  <a:off x="2214" y="2601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07" name="Line 113"/>
                <p:cNvSpPr>
                  <a:spLocks noChangeShapeType="1"/>
                </p:cNvSpPr>
                <p:nvPr/>
              </p:nvSpPr>
              <p:spPr bwMode="auto">
                <a:xfrm rot="-5400000">
                  <a:off x="2364" y="2601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08" name="Line 114"/>
                <p:cNvSpPr>
                  <a:spLocks noChangeShapeType="1"/>
                </p:cNvSpPr>
                <p:nvPr/>
              </p:nvSpPr>
              <p:spPr bwMode="auto">
                <a:xfrm rot="-5400000">
                  <a:off x="2511" y="2601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09" name="Line 115"/>
                <p:cNvSpPr>
                  <a:spLocks noChangeShapeType="1"/>
                </p:cNvSpPr>
                <p:nvPr/>
              </p:nvSpPr>
              <p:spPr bwMode="auto">
                <a:xfrm rot="-5400000">
                  <a:off x="2658" y="2601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10" name="Line 116"/>
                <p:cNvSpPr>
                  <a:spLocks noChangeShapeType="1"/>
                </p:cNvSpPr>
                <p:nvPr/>
              </p:nvSpPr>
              <p:spPr bwMode="auto">
                <a:xfrm rot="-5400000">
                  <a:off x="2943" y="2601"/>
                  <a:ext cx="1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2778" name="Text Box 44"/>
            <p:cNvSpPr txBox="1">
              <a:spLocks noChangeArrowheads="1"/>
            </p:cNvSpPr>
            <p:nvPr/>
          </p:nvSpPr>
          <p:spPr bwMode="auto">
            <a:xfrm rot="-5400000">
              <a:off x="309" y="3098"/>
              <a:ext cx="140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observed peak area (log)</a:t>
              </a:r>
            </a:p>
          </p:txBody>
        </p:sp>
        <p:sp>
          <p:nvSpPr>
            <p:cNvPr id="32779" name="Text Box 69"/>
            <p:cNvSpPr txBox="1">
              <a:spLocks noChangeArrowheads="1"/>
            </p:cNvSpPr>
            <p:nvPr/>
          </p:nvSpPr>
          <p:spPr bwMode="auto">
            <a:xfrm>
              <a:off x="2474" y="3835"/>
              <a:ext cx="3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0.037</a:t>
              </a:r>
            </a:p>
          </p:txBody>
        </p:sp>
        <p:sp>
          <p:nvSpPr>
            <p:cNvPr id="32780" name="Text Box 70"/>
            <p:cNvSpPr txBox="1">
              <a:spLocks noChangeArrowheads="1"/>
            </p:cNvSpPr>
            <p:nvPr/>
          </p:nvSpPr>
          <p:spPr bwMode="auto">
            <a:xfrm>
              <a:off x="2798" y="3835"/>
              <a:ext cx="3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0.111</a:t>
              </a:r>
            </a:p>
          </p:txBody>
        </p:sp>
        <p:sp>
          <p:nvSpPr>
            <p:cNvPr id="32781" name="Text Box 71"/>
            <p:cNvSpPr txBox="1">
              <a:spLocks noChangeArrowheads="1"/>
            </p:cNvSpPr>
            <p:nvPr/>
          </p:nvSpPr>
          <p:spPr bwMode="auto">
            <a:xfrm>
              <a:off x="3161" y="3835"/>
              <a:ext cx="3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0.333</a:t>
              </a:r>
            </a:p>
          </p:txBody>
        </p:sp>
        <p:sp>
          <p:nvSpPr>
            <p:cNvPr id="32782" name="Text Box 72"/>
            <p:cNvSpPr txBox="1">
              <a:spLocks noChangeArrowheads="1"/>
            </p:cNvSpPr>
            <p:nvPr/>
          </p:nvSpPr>
          <p:spPr bwMode="auto">
            <a:xfrm>
              <a:off x="3582" y="3835"/>
              <a:ext cx="1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1</a:t>
              </a:r>
            </a:p>
          </p:txBody>
        </p:sp>
        <p:sp>
          <p:nvSpPr>
            <p:cNvPr id="32783" name="Text Box 73"/>
            <p:cNvSpPr txBox="1">
              <a:spLocks noChangeArrowheads="1"/>
            </p:cNvSpPr>
            <p:nvPr/>
          </p:nvSpPr>
          <p:spPr bwMode="auto">
            <a:xfrm>
              <a:off x="3917" y="3835"/>
              <a:ext cx="1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3</a:t>
              </a:r>
            </a:p>
          </p:txBody>
        </p:sp>
        <p:sp>
          <p:nvSpPr>
            <p:cNvPr id="32784" name="Text Box 74"/>
            <p:cNvSpPr txBox="1">
              <a:spLocks noChangeArrowheads="1"/>
            </p:cNvSpPr>
            <p:nvPr/>
          </p:nvSpPr>
          <p:spPr bwMode="auto">
            <a:xfrm>
              <a:off x="4519" y="3835"/>
              <a:ext cx="2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25</a:t>
              </a:r>
            </a:p>
          </p:txBody>
        </p:sp>
        <p:sp>
          <p:nvSpPr>
            <p:cNvPr id="32785" name="Text Box 75"/>
            <p:cNvSpPr txBox="1">
              <a:spLocks noChangeArrowheads="1"/>
            </p:cNvSpPr>
            <p:nvPr/>
          </p:nvSpPr>
          <p:spPr bwMode="auto">
            <a:xfrm>
              <a:off x="1778" y="3835"/>
              <a:ext cx="3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0.004</a:t>
              </a:r>
            </a:p>
          </p:txBody>
        </p:sp>
        <p:sp>
          <p:nvSpPr>
            <p:cNvPr id="32786" name="Text Box 76"/>
            <p:cNvSpPr txBox="1">
              <a:spLocks noChangeArrowheads="1"/>
            </p:cNvSpPr>
            <p:nvPr/>
          </p:nvSpPr>
          <p:spPr bwMode="auto">
            <a:xfrm>
              <a:off x="2129" y="3835"/>
              <a:ext cx="3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0.012</a:t>
              </a:r>
            </a:p>
          </p:txBody>
        </p:sp>
        <p:sp>
          <p:nvSpPr>
            <p:cNvPr id="32787" name="Text Box 77"/>
            <p:cNvSpPr txBox="1">
              <a:spLocks noChangeArrowheads="1"/>
            </p:cNvSpPr>
            <p:nvPr/>
          </p:nvSpPr>
          <p:spPr bwMode="auto">
            <a:xfrm>
              <a:off x="1408" y="3835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blank</a:t>
              </a:r>
            </a:p>
          </p:txBody>
        </p:sp>
        <p:grpSp>
          <p:nvGrpSpPr>
            <p:cNvPr id="32788" name="Group 98"/>
            <p:cNvGrpSpPr>
              <a:grpSpLocks/>
            </p:cNvGrpSpPr>
            <p:nvPr/>
          </p:nvGrpSpPr>
          <p:grpSpPr bwMode="auto">
            <a:xfrm>
              <a:off x="1483" y="2568"/>
              <a:ext cx="27" cy="1043"/>
              <a:chOff x="1548" y="765"/>
              <a:chExt cx="12" cy="594"/>
            </a:xfrm>
          </p:grpSpPr>
          <p:sp>
            <p:nvSpPr>
              <p:cNvPr id="32796" name="Line 99"/>
              <p:cNvSpPr>
                <a:spLocks noChangeShapeType="1"/>
              </p:cNvSpPr>
              <p:nvPr/>
            </p:nvSpPr>
            <p:spPr bwMode="auto">
              <a:xfrm>
                <a:off x="1548" y="765"/>
                <a:ext cx="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7" name="Line 100"/>
              <p:cNvSpPr>
                <a:spLocks noChangeShapeType="1"/>
              </p:cNvSpPr>
              <p:nvPr/>
            </p:nvSpPr>
            <p:spPr bwMode="auto">
              <a:xfrm>
                <a:off x="1548" y="963"/>
                <a:ext cx="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8" name="Line 101"/>
              <p:cNvSpPr>
                <a:spLocks noChangeShapeType="1"/>
              </p:cNvSpPr>
              <p:nvPr/>
            </p:nvSpPr>
            <p:spPr bwMode="auto">
              <a:xfrm>
                <a:off x="1548" y="1161"/>
                <a:ext cx="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9" name="Line 102"/>
              <p:cNvSpPr>
                <a:spLocks noChangeShapeType="1"/>
              </p:cNvSpPr>
              <p:nvPr/>
            </p:nvSpPr>
            <p:spPr bwMode="auto">
              <a:xfrm>
                <a:off x="1548" y="1359"/>
                <a:ext cx="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789" name="Text Box 103"/>
            <p:cNvSpPr txBox="1">
              <a:spLocks noChangeArrowheads="1"/>
            </p:cNvSpPr>
            <p:nvPr/>
          </p:nvSpPr>
          <p:spPr bwMode="auto">
            <a:xfrm>
              <a:off x="1109" y="2798"/>
              <a:ext cx="3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1xe5</a:t>
              </a:r>
            </a:p>
          </p:txBody>
        </p:sp>
        <p:sp>
          <p:nvSpPr>
            <p:cNvPr id="32790" name="Text Box 104"/>
            <p:cNvSpPr txBox="1">
              <a:spLocks noChangeArrowheads="1"/>
            </p:cNvSpPr>
            <p:nvPr/>
          </p:nvSpPr>
          <p:spPr bwMode="auto">
            <a:xfrm>
              <a:off x="1109" y="3148"/>
              <a:ext cx="3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1xe4</a:t>
              </a:r>
            </a:p>
          </p:txBody>
        </p:sp>
        <p:sp>
          <p:nvSpPr>
            <p:cNvPr id="32791" name="Text Box 105"/>
            <p:cNvSpPr txBox="1">
              <a:spLocks noChangeArrowheads="1"/>
            </p:cNvSpPr>
            <p:nvPr/>
          </p:nvSpPr>
          <p:spPr bwMode="auto">
            <a:xfrm>
              <a:off x="1109" y="3496"/>
              <a:ext cx="3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1xe3</a:t>
              </a:r>
            </a:p>
          </p:txBody>
        </p:sp>
        <p:sp>
          <p:nvSpPr>
            <p:cNvPr id="32792" name="Text Box 106"/>
            <p:cNvSpPr txBox="1">
              <a:spLocks noChangeArrowheads="1"/>
            </p:cNvSpPr>
            <p:nvPr/>
          </p:nvSpPr>
          <p:spPr bwMode="auto">
            <a:xfrm>
              <a:off x="1109" y="2455"/>
              <a:ext cx="3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1xe6</a:t>
              </a:r>
            </a:p>
          </p:txBody>
        </p:sp>
        <p:sp>
          <p:nvSpPr>
            <p:cNvPr id="32793" name="Text Box 131"/>
            <p:cNvSpPr txBox="1">
              <a:spLocks noChangeArrowheads="1"/>
            </p:cNvSpPr>
            <p:nvPr/>
          </p:nvSpPr>
          <p:spPr bwMode="auto">
            <a:xfrm>
              <a:off x="1926" y="2288"/>
              <a:ext cx="19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0000"/>
                  </a:solidFill>
                  <a:latin typeface="Calibri" pitchFamily="34" charset="0"/>
                </a:rPr>
                <a:t>LOQ = 0.062 fmol (complex matrix)</a:t>
              </a:r>
            </a:p>
          </p:txBody>
        </p:sp>
        <p:sp>
          <p:nvSpPr>
            <p:cNvPr id="32794" name="Text Box 132"/>
            <p:cNvSpPr txBox="1">
              <a:spLocks noChangeArrowheads="1"/>
            </p:cNvSpPr>
            <p:nvPr/>
          </p:nvSpPr>
          <p:spPr bwMode="auto">
            <a:xfrm>
              <a:off x="1926" y="2454"/>
              <a:ext cx="18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0000FF"/>
                  </a:solidFill>
                  <a:latin typeface="Calibri" pitchFamily="34" charset="0"/>
                </a:rPr>
                <a:t>LOQ = 0.040 fmol (simple matrix)</a:t>
              </a:r>
            </a:p>
          </p:txBody>
        </p:sp>
        <p:sp>
          <p:nvSpPr>
            <p:cNvPr id="32795" name="Rectangle 43"/>
            <p:cNvSpPr>
              <a:spLocks noChangeArrowheads="1"/>
            </p:cNvSpPr>
            <p:nvPr/>
          </p:nvSpPr>
          <p:spPr bwMode="auto">
            <a:xfrm>
              <a:off x="1586" y="2750"/>
              <a:ext cx="1568" cy="127"/>
            </a:xfrm>
            <a:prstGeom prst="rect">
              <a:avLst/>
            </a:prstGeom>
            <a:noFill/>
            <a:ln w="19050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latin typeface="Calibri" pitchFamily="34" charset="0"/>
                </a:rPr>
                <a:t>LVSSVSDLP</a:t>
              </a:r>
              <a:r>
                <a:rPr lang="en-US" sz="2000" b="1">
                  <a:latin typeface="Calibri" pitchFamily="34" charset="0"/>
                </a:rPr>
                <a:t>KacR</a:t>
              </a:r>
              <a:r>
                <a:rPr lang="en-US" sz="2000" baseline="30000">
                  <a:latin typeface="Calibri" pitchFamily="34" charset="0"/>
                </a:rPr>
                <a:t>++</a:t>
              </a:r>
            </a:p>
          </p:txBody>
        </p:sp>
      </p:grpSp>
      <p:sp>
        <p:nvSpPr>
          <p:cNvPr id="32771" name="Text Box 197"/>
          <p:cNvSpPr txBox="1">
            <a:spLocks noChangeArrowheads="1"/>
          </p:cNvSpPr>
          <p:nvPr/>
        </p:nvSpPr>
        <p:spPr bwMode="auto">
          <a:xfrm>
            <a:off x="114300" y="150813"/>
            <a:ext cx="8928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MS1 Filtering Standard Concentration Curves for Lys-Ac Peptides</a:t>
            </a:r>
            <a:endParaRPr lang="en-US" sz="2000"/>
          </a:p>
        </p:txBody>
      </p:sp>
      <p:sp>
        <p:nvSpPr>
          <p:cNvPr id="32772" name="TextBox 2"/>
          <p:cNvSpPr txBox="1">
            <a:spLocks noChangeArrowheads="1"/>
          </p:cNvSpPr>
          <p:nvPr/>
        </p:nvSpPr>
        <p:spPr bwMode="auto">
          <a:xfrm>
            <a:off x="7021513" y="3340100"/>
            <a:ext cx="1482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ea typeface="MS PGothic" pitchFamily="34" charset="-128"/>
              </a:rPr>
              <a:t>fmol (log scale)</a:t>
            </a:r>
          </a:p>
        </p:txBody>
      </p:sp>
      <p:sp>
        <p:nvSpPr>
          <p:cNvPr id="40965" name="TextBox 81"/>
          <p:cNvSpPr txBox="1">
            <a:spLocks noChangeArrowheads="1"/>
          </p:cNvSpPr>
          <p:nvPr/>
        </p:nvSpPr>
        <p:spPr bwMode="auto">
          <a:xfrm>
            <a:off x="7021513" y="6410325"/>
            <a:ext cx="1482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ea typeface="MS PGothic" pitchFamily="34" charset="-128"/>
              </a:rPr>
              <a:t>fmol (log scale)</a:t>
            </a:r>
          </a:p>
        </p:txBody>
      </p:sp>
      <p:sp>
        <p:nvSpPr>
          <p:cNvPr id="32774" name="TextBox 20"/>
          <p:cNvSpPr txBox="1">
            <a:spLocks noChangeArrowheads="1"/>
          </p:cNvSpPr>
          <p:nvPr/>
        </p:nvSpPr>
        <p:spPr bwMode="auto">
          <a:xfrm>
            <a:off x="114300" y="2184400"/>
            <a:ext cx="2476500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Aft>
                <a:spcPts val="800"/>
              </a:spcAft>
              <a:buFont typeface="Arial" charset="0"/>
              <a:buChar char="•"/>
            </a:pPr>
            <a:r>
              <a:rPr lang="en-US"/>
              <a:t>6 peptide mix at         4 amol to 50 fmol</a:t>
            </a:r>
          </a:p>
          <a:p>
            <a:pPr marL="285750" indent="-285750">
              <a:spcAft>
                <a:spcPts val="800"/>
              </a:spcAft>
              <a:buFont typeface="Arial" charset="0"/>
              <a:buChar char="•"/>
            </a:pPr>
            <a:r>
              <a:rPr lang="en-US"/>
              <a:t>Both simple and complex matrices</a:t>
            </a:r>
          </a:p>
          <a:p>
            <a:pPr marL="285750" indent="-285750">
              <a:spcAft>
                <a:spcPts val="800"/>
              </a:spcAft>
              <a:buFont typeface="Arial" charset="0"/>
              <a:buChar char="•"/>
            </a:pPr>
            <a:r>
              <a:rPr lang="en-US"/>
              <a:t>Triplicate analysis +/- background matrices</a:t>
            </a:r>
          </a:p>
        </p:txBody>
      </p:sp>
      <p:sp>
        <p:nvSpPr>
          <p:cNvPr id="32775" name="Text Box 80"/>
          <p:cNvSpPr txBox="1">
            <a:spLocks noChangeArrowheads="1"/>
          </p:cNvSpPr>
          <p:nvPr/>
        </p:nvSpPr>
        <p:spPr bwMode="auto">
          <a:xfrm>
            <a:off x="352425" y="1731963"/>
            <a:ext cx="189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/>
              <a:t>TripleTOF 5600</a:t>
            </a:r>
            <a:r>
              <a:rPr lang="en-US"/>
              <a:t> </a:t>
            </a:r>
          </a:p>
        </p:txBody>
      </p:sp>
      <p:sp>
        <p:nvSpPr>
          <p:cNvPr id="34897" name="Rectangle 81"/>
          <p:cNvSpPr>
            <a:spLocks noChangeArrowheads="1"/>
          </p:cNvSpPr>
          <p:nvPr/>
        </p:nvSpPr>
        <p:spPr bwMode="auto">
          <a:xfrm>
            <a:off x="153988" y="5418138"/>
            <a:ext cx="226695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u="sng"/>
              <a:t>regression slopes:</a:t>
            </a:r>
          </a:p>
          <a:p>
            <a:pPr algn="ctr">
              <a:lnSpc>
                <a:spcPct val="110000"/>
              </a:lnSpc>
            </a:pPr>
            <a:r>
              <a:rPr lang="en-US"/>
              <a:t>1.03 &amp; 1.03 for YAP </a:t>
            </a:r>
          </a:p>
          <a:p>
            <a:pPr algn="ctr">
              <a:lnSpc>
                <a:spcPct val="110000"/>
              </a:lnSpc>
            </a:pPr>
            <a:r>
              <a:rPr lang="en-US"/>
              <a:t>0.99 &amp; 1.00 for LVS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348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626" name="Object 2"/>
          <p:cNvGraphicFramePr>
            <a:graphicFrameLocks noChangeAspect="1"/>
          </p:cNvGraphicFramePr>
          <p:nvPr/>
        </p:nvGraphicFramePr>
        <p:xfrm>
          <a:off x="4921250" y="561975"/>
          <a:ext cx="3608388" cy="339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2" name="Chart" r:id="rId4" imgW="7908480" imgH="5522040" progId="Excel.Sheet.8">
                  <p:embed/>
                </p:oleObj>
              </mc:Choice>
              <mc:Fallback>
                <p:oleObj name="Chart" r:id="rId4" imgW="7908480" imgH="552204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750" t="6151" r="24858" b="3151"/>
                      <a:stretch>
                        <a:fillRect/>
                      </a:stretch>
                    </p:blipFill>
                    <p:spPr bwMode="auto">
                      <a:xfrm>
                        <a:off x="4921250" y="561975"/>
                        <a:ext cx="3608388" cy="3395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627" name="Object 3"/>
          <p:cNvGraphicFramePr>
            <a:graphicFrameLocks noChangeAspect="1"/>
          </p:cNvGraphicFramePr>
          <p:nvPr/>
        </p:nvGraphicFramePr>
        <p:xfrm>
          <a:off x="384175" y="280988"/>
          <a:ext cx="3906838" cy="381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3" name="Chart" r:id="rId6" imgW="8319960" imgH="5357520" progId="Excel.Sheet.8">
                  <p:embed/>
                </p:oleObj>
              </mc:Choice>
              <mc:Fallback>
                <p:oleObj name="Chart" r:id="rId6" imgW="8319960" imgH="5357520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426" r="24355"/>
                      <a:stretch>
                        <a:fillRect/>
                      </a:stretch>
                    </p:blipFill>
                    <p:spPr bwMode="auto">
                      <a:xfrm>
                        <a:off x="384175" y="280988"/>
                        <a:ext cx="3906838" cy="3819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642" name="Rectangle 5"/>
          <p:cNvSpPr>
            <a:spLocks noChangeArrowheads="1"/>
          </p:cNvSpPr>
          <p:nvPr/>
        </p:nvSpPr>
        <p:spPr bwMode="auto">
          <a:xfrm>
            <a:off x="4062413" y="1773238"/>
            <a:ext cx="149225" cy="9985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4643" name="Line 6"/>
          <p:cNvSpPr>
            <a:spLocks noChangeShapeType="1"/>
          </p:cNvSpPr>
          <p:nvPr/>
        </p:nvSpPr>
        <p:spPr bwMode="auto">
          <a:xfrm>
            <a:off x="835025" y="3014663"/>
            <a:ext cx="3187700" cy="0"/>
          </a:xfrm>
          <a:prstGeom prst="line">
            <a:avLst/>
          </a:prstGeom>
          <a:noFill/>
          <a:ln w="19050">
            <a:solidFill>
              <a:srgbClr val="FF99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644" name="Line 7"/>
          <p:cNvSpPr>
            <a:spLocks noChangeShapeType="1"/>
          </p:cNvSpPr>
          <p:nvPr/>
        </p:nvSpPr>
        <p:spPr bwMode="auto">
          <a:xfrm>
            <a:off x="839788" y="2770188"/>
            <a:ext cx="318611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54645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3950" y="1068388"/>
            <a:ext cx="17970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46" name="Line 11"/>
          <p:cNvSpPr>
            <a:spLocks noChangeShapeType="1"/>
          </p:cNvSpPr>
          <p:nvPr/>
        </p:nvSpPr>
        <p:spPr bwMode="auto">
          <a:xfrm>
            <a:off x="5294313" y="3011488"/>
            <a:ext cx="3187700" cy="0"/>
          </a:xfrm>
          <a:prstGeom prst="line">
            <a:avLst/>
          </a:prstGeom>
          <a:noFill/>
          <a:ln w="19050">
            <a:solidFill>
              <a:srgbClr val="FF99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647" name="Line 12"/>
          <p:cNvSpPr>
            <a:spLocks noChangeShapeType="1"/>
          </p:cNvSpPr>
          <p:nvPr/>
        </p:nvSpPr>
        <p:spPr bwMode="auto">
          <a:xfrm>
            <a:off x="5299075" y="2765425"/>
            <a:ext cx="318611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648" name="Text Box 13"/>
          <p:cNvSpPr txBox="1">
            <a:spLocks noChangeArrowheads="1"/>
          </p:cNvSpPr>
          <p:nvPr/>
        </p:nvSpPr>
        <p:spPr bwMode="auto">
          <a:xfrm>
            <a:off x="8462963" y="2566988"/>
            <a:ext cx="5445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30%</a:t>
            </a:r>
          </a:p>
        </p:txBody>
      </p:sp>
      <p:sp>
        <p:nvSpPr>
          <p:cNvPr id="154649" name="Text Box 14"/>
          <p:cNvSpPr txBox="1">
            <a:spLocks noChangeArrowheads="1"/>
          </p:cNvSpPr>
          <p:nvPr/>
        </p:nvSpPr>
        <p:spPr bwMode="auto">
          <a:xfrm>
            <a:off x="8466138" y="2827338"/>
            <a:ext cx="5445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9900"/>
                </a:solidFill>
                <a:latin typeface="Calibri" pitchFamily="34" charset="0"/>
              </a:rPr>
              <a:t>20%</a:t>
            </a:r>
          </a:p>
        </p:txBody>
      </p:sp>
      <p:pic>
        <p:nvPicPr>
          <p:cNvPr id="154650" name="Picture 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24675" y="1123950"/>
            <a:ext cx="1570038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51" name="Text Box 16"/>
          <p:cNvSpPr txBox="1">
            <a:spLocks noChangeArrowheads="1"/>
          </p:cNvSpPr>
          <p:nvPr/>
        </p:nvSpPr>
        <p:spPr bwMode="auto">
          <a:xfrm>
            <a:off x="720725" y="623888"/>
            <a:ext cx="35829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Complex</a:t>
            </a:r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 matrix, ABSCIEX TripleTOF 5600</a:t>
            </a:r>
          </a:p>
        </p:txBody>
      </p:sp>
      <p:sp>
        <p:nvSpPr>
          <p:cNvPr id="154652" name="Text Box 17"/>
          <p:cNvSpPr txBox="1">
            <a:spLocks noChangeArrowheads="1"/>
          </p:cNvSpPr>
          <p:nvPr/>
        </p:nvSpPr>
        <p:spPr bwMode="auto">
          <a:xfrm>
            <a:off x="5276850" y="660400"/>
            <a:ext cx="34178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>
                <a:solidFill>
                  <a:srgbClr val="0000FF"/>
                </a:solidFill>
                <a:latin typeface="Calibri" pitchFamily="34" charset="0"/>
              </a:rPr>
              <a:t>Simple</a:t>
            </a:r>
            <a:r>
              <a:rPr lang="en-US" sz="1600">
                <a:solidFill>
                  <a:srgbClr val="0000FF"/>
                </a:solidFill>
                <a:latin typeface="Calibri" pitchFamily="34" charset="0"/>
              </a:rPr>
              <a:t> matrix, ABSCIEX TripleTOF 5600</a:t>
            </a:r>
          </a:p>
        </p:txBody>
      </p:sp>
      <p:sp>
        <p:nvSpPr>
          <p:cNvPr id="154653" name="Oval 18"/>
          <p:cNvSpPr>
            <a:spLocks noChangeArrowheads="1"/>
          </p:cNvSpPr>
          <p:nvPr/>
        </p:nvSpPr>
        <p:spPr bwMode="auto">
          <a:xfrm>
            <a:off x="1995488" y="3530600"/>
            <a:ext cx="442912" cy="261938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4654" name="Oval 19"/>
          <p:cNvSpPr>
            <a:spLocks noChangeArrowheads="1"/>
          </p:cNvSpPr>
          <p:nvPr/>
        </p:nvSpPr>
        <p:spPr bwMode="auto">
          <a:xfrm>
            <a:off x="6024563" y="3536950"/>
            <a:ext cx="400050" cy="244475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15376" name="Object 17"/>
          <p:cNvGraphicFramePr>
            <a:graphicFrameLocks noGrp="1" noChangeAspect="1"/>
          </p:cNvGraphicFramePr>
          <p:nvPr>
            <p:ph idx="4294967295"/>
          </p:nvPr>
        </p:nvGraphicFramePr>
        <p:xfrm>
          <a:off x="2651125" y="3997325"/>
          <a:ext cx="4391025" cy="257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4" name="Chart" r:id="rId10" imgW="10772651" imgH="7734259" progId="Excel.Chart.8">
                  <p:embed/>
                </p:oleObj>
              </mc:Choice>
              <mc:Fallback>
                <p:oleObj name="Chart" r:id="rId10" imgW="10772651" imgH="7734259" progId="Excel.Chart.8">
                  <p:embed/>
                  <p:pic>
                    <p:nvPicPr>
                      <p:cNvPr id="0" name="Picture 1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5308" t="9172" r="10172" b="13132"/>
                      <a:stretch>
                        <a:fillRect/>
                      </a:stretch>
                    </p:blipFill>
                    <p:spPr bwMode="auto">
                      <a:xfrm>
                        <a:off x="2651125" y="3997325"/>
                        <a:ext cx="4391025" cy="2574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Line 6"/>
          <p:cNvSpPr>
            <a:spLocks noChangeShapeType="1"/>
          </p:cNvSpPr>
          <p:nvPr/>
        </p:nvSpPr>
        <p:spPr bwMode="auto">
          <a:xfrm flipV="1">
            <a:off x="2733675" y="5995988"/>
            <a:ext cx="4260850" cy="7937"/>
          </a:xfrm>
          <a:prstGeom prst="line">
            <a:avLst/>
          </a:prstGeom>
          <a:noFill/>
          <a:ln w="19050">
            <a:solidFill>
              <a:srgbClr val="FF9933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V="1">
            <a:off x="2730500" y="5745163"/>
            <a:ext cx="4249738" cy="3175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9" name="Text Box 8"/>
          <p:cNvSpPr txBox="1">
            <a:spLocks noChangeArrowheads="1"/>
          </p:cNvSpPr>
          <p:nvPr/>
        </p:nvSpPr>
        <p:spPr bwMode="auto">
          <a:xfrm>
            <a:off x="7024688" y="5572125"/>
            <a:ext cx="842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ea typeface="MS PGothic" pitchFamily="34" charset="-128"/>
              </a:rPr>
              <a:t>30% CV</a:t>
            </a:r>
          </a:p>
        </p:txBody>
      </p:sp>
      <p:sp>
        <p:nvSpPr>
          <p:cNvPr id="15380" name="Text Box 9"/>
          <p:cNvSpPr txBox="1">
            <a:spLocks noChangeArrowheads="1"/>
          </p:cNvSpPr>
          <p:nvPr/>
        </p:nvSpPr>
        <p:spPr bwMode="auto">
          <a:xfrm>
            <a:off x="7021513" y="5835650"/>
            <a:ext cx="842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9900"/>
                </a:solidFill>
                <a:ea typeface="MS PGothic" pitchFamily="34" charset="-128"/>
              </a:rPr>
              <a:t>20% CV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3398838" y="4445000"/>
            <a:ext cx="2759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u="sng">
                <a:ea typeface="MS PGothic" pitchFamily="34" charset="-128"/>
              </a:rPr>
              <a:t>Peak Area CV</a:t>
            </a:r>
            <a:r>
              <a:rPr lang="en-US" sz="1400">
                <a:ea typeface="MS PGothic" pitchFamily="34" charset="-128"/>
              </a:rPr>
              <a:t>            </a:t>
            </a:r>
            <a:r>
              <a:rPr lang="en-US" sz="1400" u="sng">
                <a:ea typeface="MS PGothic" pitchFamily="34" charset="-128"/>
              </a:rPr>
              <a:t># Peptides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3557588" y="4695825"/>
            <a:ext cx="12747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ea typeface="MS PGothic" pitchFamily="34" charset="-128"/>
              </a:rPr>
              <a:t>0 - 20%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5495925" y="4695825"/>
            <a:ext cx="484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ea typeface="MS PGothic" pitchFamily="34" charset="-128"/>
              </a:rPr>
              <a:t>264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438525" y="4903788"/>
            <a:ext cx="903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ea typeface="MS PGothic" pitchFamily="34" charset="-128"/>
              </a:rPr>
              <a:t>20 - 30%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5548313" y="4903788"/>
            <a:ext cx="384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ea typeface="MS PGothic" pitchFamily="34" charset="-128"/>
              </a:rPr>
              <a:t>33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3438525" y="5137150"/>
            <a:ext cx="903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ea typeface="MS PGothic" pitchFamily="34" charset="-128"/>
              </a:rPr>
              <a:t>30 - 40%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5554663" y="5137150"/>
            <a:ext cx="384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ea typeface="MS PGothic" pitchFamily="34" charset="-128"/>
              </a:rPr>
              <a:t>13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2824163" y="4143375"/>
            <a:ext cx="409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ea typeface="MS PGothic" pitchFamily="34" charset="-128"/>
              </a:rPr>
              <a:t>310 matrix peptides; MS1 (precursor M)</a:t>
            </a:r>
          </a:p>
        </p:txBody>
      </p:sp>
      <p:sp>
        <p:nvSpPr>
          <p:cNvPr id="32808" name="Text Box 40"/>
          <p:cNvSpPr txBox="1">
            <a:spLocks noChangeArrowheads="1"/>
          </p:cNvSpPr>
          <p:nvPr/>
        </p:nvSpPr>
        <p:spPr bwMode="auto">
          <a:xfrm rot="-5400000">
            <a:off x="719931" y="5163344"/>
            <a:ext cx="2681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Peak Area CV in % (9 repl.)</a:t>
            </a:r>
          </a:p>
        </p:txBody>
      </p:sp>
      <p:sp>
        <p:nvSpPr>
          <p:cNvPr id="32809" name="Text Box 41"/>
          <p:cNvSpPr txBox="1">
            <a:spLocks noChangeArrowheads="1"/>
          </p:cNvSpPr>
          <p:nvPr/>
        </p:nvSpPr>
        <p:spPr bwMode="auto">
          <a:xfrm>
            <a:off x="3998913" y="6505575"/>
            <a:ext cx="5127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>
                <a:latin typeface="Calibri" pitchFamily="34" charset="0"/>
              </a:rPr>
              <a:t>m/z</a:t>
            </a:r>
          </a:p>
        </p:txBody>
      </p:sp>
      <p:sp>
        <p:nvSpPr>
          <p:cNvPr id="32812" name="Text Box 44"/>
          <p:cNvSpPr txBox="1">
            <a:spLocks noChangeArrowheads="1"/>
          </p:cNvSpPr>
          <p:nvPr/>
        </p:nvSpPr>
        <p:spPr bwMode="auto">
          <a:xfrm>
            <a:off x="2220913" y="3990975"/>
            <a:ext cx="479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100</a:t>
            </a:r>
          </a:p>
        </p:txBody>
      </p:sp>
      <p:sp>
        <p:nvSpPr>
          <p:cNvPr id="32813" name="Text Box 45"/>
          <p:cNvSpPr txBox="1">
            <a:spLocks noChangeArrowheads="1"/>
          </p:cNvSpPr>
          <p:nvPr/>
        </p:nvSpPr>
        <p:spPr bwMode="auto">
          <a:xfrm>
            <a:off x="2314575" y="44577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80</a:t>
            </a:r>
          </a:p>
        </p:txBody>
      </p:sp>
      <p:sp>
        <p:nvSpPr>
          <p:cNvPr id="32814" name="Text Box 46"/>
          <p:cNvSpPr txBox="1">
            <a:spLocks noChangeArrowheads="1"/>
          </p:cNvSpPr>
          <p:nvPr/>
        </p:nvSpPr>
        <p:spPr bwMode="auto">
          <a:xfrm>
            <a:off x="2314575" y="4932363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60</a:t>
            </a:r>
          </a:p>
        </p:txBody>
      </p:sp>
      <p:sp>
        <p:nvSpPr>
          <p:cNvPr id="32815" name="Text Box 47"/>
          <p:cNvSpPr txBox="1">
            <a:spLocks noChangeArrowheads="1"/>
          </p:cNvSpPr>
          <p:nvPr/>
        </p:nvSpPr>
        <p:spPr bwMode="auto">
          <a:xfrm>
            <a:off x="2314575" y="5399088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40</a:t>
            </a:r>
          </a:p>
        </p:txBody>
      </p:sp>
      <p:sp>
        <p:nvSpPr>
          <p:cNvPr id="32816" name="Text Box 48"/>
          <p:cNvSpPr txBox="1">
            <a:spLocks noChangeArrowheads="1"/>
          </p:cNvSpPr>
          <p:nvPr/>
        </p:nvSpPr>
        <p:spPr bwMode="auto">
          <a:xfrm>
            <a:off x="2314575" y="5878513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20</a:t>
            </a:r>
          </a:p>
        </p:txBody>
      </p:sp>
      <p:sp>
        <p:nvSpPr>
          <p:cNvPr id="32817" name="Line 49"/>
          <p:cNvSpPr>
            <a:spLocks noChangeShapeType="1"/>
          </p:cNvSpPr>
          <p:nvPr/>
        </p:nvSpPr>
        <p:spPr bwMode="auto">
          <a:xfrm>
            <a:off x="2682875" y="4117975"/>
            <a:ext cx="39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18" name="Line 50"/>
          <p:cNvSpPr>
            <a:spLocks noChangeShapeType="1"/>
          </p:cNvSpPr>
          <p:nvPr/>
        </p:nvSpPr>
        <p:spPr bwMode="auto">
          <a:xfrm>
            <a:off x="2682875" y="4592638"/>
            <a:ext cx="39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19" name="Line 51"/>
          <p:cNvSpPr>
            <a:spLocks noChangeShapeType="1"/>
          </p:cNvSpPr>
          <p:nvPr/>
        </p:nvSpPr>
        <p:spPr bwMode="auto">
          <a:xfrm>
            <a:off x="2682875" y="5067300"/>
            <a:ext cx="39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0" name="Line 52"/>
          <p:cNvSpPr>
            <a:spLocks noChangeShapeType="1"/>
          </p:cNvSpPr>
          <p:nvPr/>
        </p:nvSpPr>
        <p:spPr bwMode="auto">
          <a:xfrm>
            <a:off x="2682875" y="5541963"/>
            <a:ext cx="39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1" name="Line 53"/>
          <p:cNvSpPr>
            <a:spLocks noChangeShapeType="1"/>
          </p:cNvSpPr>
          <p:nvPr/>
        </p:nvSpPr>
        <p:spPr bwMode="auto">
          <a:xfrm>
            <a:off x="2692400" y="6008688"/>
            <a:ext cx="41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2" name="Text Box 54"/>
          <p:cNvSpPr txBox="1">
            <a:spLocks noChangeArrowheads="1"/>
          </p:cNvSpPr>
          <p:nvPr/>
        </p:nvSpPr>
        <p:spPr bwMode="auto">
          <a:xfrm>
            <a:off x="2454275" y="6489700"/>
            <a:ext cx="479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350</a:t>
            </a:r>
          </a:p>
        </p:txBody>
      </p:sp>
      <p:sp>
        <p:nvSpPr>
          <p:cNvPr id="32823" name="Text Box 55"/>
          <p:cNvSpPr txBox="1">
            <a:spLocks noChangeArrowheads="1"/>
          </p:cNvSpPr>
          <p:nvPr/>
        </p:nvSpPr>
        <p:spPr bwMode="auto">
          <a:xfrm>
            <a:off x="3473450" y="6489700"/>
            <a:ext cx="479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550</a:t>
            </a:r>
          </a:p>
        </p:txBody>
      </p:sp>
      <p:sp>
        <p:nvSpPr>
          <p:cNvPr id="32824" name="Text Box 56"/>
          <p:cNvSpPr txBox="1">
            <a:spLocks noChangeArrowheads="1"/>
          </p:cNvSpPr>
          <p:nvPr/>
        </p:nvSpPr>
        <p:spPr bwMode="auto">
          <a:xfrm>
            <a:off x="4471988" y="6489700"/>
            <a:ext cx="479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750</a:t>
            </a:r>
          </a:p>
        </p:txBody>
      </p:sp>
      <p:sp>
        <p:nvSpPr>
          <p:cNvPr id="32825" name="Text Box 57"/>
          <p:cNvSpPr txBox="1">
            <a:spLocks noChangeArrowheads="1"/>
          </p:cNvSpPr>
          <p:nvPr/>
        </p:nvSpPr>
        <p:spPr bwMode="auto">
          <a:xfrm>
            <a:off x="5497513" y="6489700"/>
            <a:ext cx="479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950</a:t>
            </a:r>
          </a:p>
        </p:txBody>
      </p:sp>
      <p:sp>
        <p:nvSpPr>
          <p:cNvPr id="32826" name="Text Box 58"/>
          <p:cNvSpPr txBox="1">
            <a:spLocks noChangeArrowheads="1"/>
          </p:cNvSpPr>
          <p:nvPr/>
        </p:nvSpPr>
        <p:spPr bwMode="auto">
          <a:xfrm>
            <a:off x="6427788" y="6489700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1150</a:t>
            </a:r>
          </a:p>
        </p:txBody>
      </p:sp>
      <p:sp>
        <p:nvSpPr>
          <p:cNvPr id="32827" name="Line 59"/>
          <p:cNvSpPr>
            <a:spLocks noChangeShapeType="1"/>
          </p:cNvSpPr>
          <p:nvPr/>
        </p:nvSpPr>
        <p:spPr bwMode="auto">
          <a:xfrm rot="-5400000">
            <a:off x="2707481" y="6507957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8" name="Line 60"/>
          <p:cNvSpPr>
            <a:spLocks noChangeShapeType="1"/>
          </p:cNvSpPr>
          <p:nvPr/>
        </p:nvSpPr>
        <p:spPr bwMode="auto">
          <a:xfrm rot="-5400000">
            <a:off x="3713956" y="6507957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29" name="Line 61"/>
          <p:cNvSpPr>
            <a:spLocks noChangeShapeType="1"/>
          </p:cNvSpPr>
          <p:nvPr/>
        </p:nvSpPr>
        <p:spPr bwMode="auto">
          <a:xfrm rot="-5400000">
            <a:off x="4718843" y="6507957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30" name="Line 62"/>
          <p:cNvSpPr>
            <a:spLocks noChangeShapeType="1"/>
          </p:cNvSpPr>
          <p:nvPr/>
        </p:nvSpPr>
        <p:spPr bwMode="auto">
          <a:xfrm rot="-5400000">
            <a:off x="5723731" y="6507957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31" name="Line 63"/>
          <p:cNvSpPr>
            <a:spLocks noChangeShapeType="1"/>
          </p:cNvSpPr>
          <p:nvPr/>
        </p:nvSpPr>
        <p:spPr bwMode="auto">
          <a:xfrm rot="-5400000">
            <a:off x="6709568" y="6507957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32" name="Line 64"/>
          <p:cNvSpPr>
            <a:spLocks noChangeShapeType="1"/>
          </p:cNvSpPr>
          <p:nvPr/>
        </p:nvSpPr>
        <p:spPr bwMode="auto">
          <a:xfrm>
            <a:off x="2671763" y="6489700"/>
            <a:ext cx="41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690" name="Text Box 65"/>
          <p:cNvSpPr txBox="1">
            <a:spLocks noChangeArrowheads="1"/>
          </p:cNvSpPr>
          <p:nvPr/>
        </p:nvSpPr>
        <p:spPr bwMode="auto">
          <a:xfrm>
            <a:off x="3968750" y="2589213"/>
            <a:ext cx="5445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30%</a:t>
            </a:r>
          </a:p>
        </p:txBody>
      </p:sp>
      <p:sp>
        <p:nvSpPr>
          <p:cNvPr id="154691" name="Text Box 66"/>
          <p:cNvSpPr txBox="1">
            <a:spLocks noChangeArrowheads="1"/>
          </p:cNvSpPr>
          <p:nvPr/>
        </p:nvSpPr>
        <p:spPr bwMode="auto">
          <a:xfrm>
            <a:off x="3971925" y="2849563"/>
            <a:ext cx="5445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9900"/>
                </a:solidFill>
                <a:latin typeface="Calibri" pitchFamily="34" charset="0"/>
              </a:rPr>
              <a:t>20%</a:t>
            </a:r>
          </a:p>
        </p:txBody>
      </p:sp>
      <p:sp>
        <p:nvSpPr>
          <p:cNvPr id="154692" name="Text Box 70"/>
          <p:cNvSpPr txBox="1">
            <a:spLocks noChangeArrowheads="1"/>
          </p:cNvSpPr>
          <p:nvPr/>
        </p:nvSpPr>
        <p:spPr bwMode="auto">
          <a:xfrm rot="-5400000">
            <a:off x="3510756" y="2123282"/>
            <a:ext cx="2681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Peak Area CV in % (3 repl.)</a:t>
            </a:r>
          </a:p>
        </p:txBody>
      </p:sp>
      <p:sp>
        <p:nvSpPr>
          <p:cNvPr id="154693" name="Text Box 71"/>
          <p:cNvSpPr txBox="1">
            <a:spLocks noChangeArrowheads="1"/>
          </p:cNvSpPr>
          <p:nvPr/>
        </p:nvSpPr>
        <p:spPr bwMode="auto">
          <a:xfrm rot="-5400000">
            <a:off x="-1016794" y="2121694"/>
            <a:ext cx="2681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Peak Area CV in % (3 repl.)</a:t>
            </a:r>
          </a:p>
        </p:txBody>
      </p:sp>
      <p:sp>
        <p:nvSpPr>
          <p:cNvPr id="154694" name="Text Box 8"/>
          <p:cNvSpPr txBox="1">
            <a:spLocks noChangeArrowheads="1"/>
          </p:cNvSpPr>
          <p:nvPr/>
        </p:nvSpPr>
        <p:spPr bwMode="auto">
          <a:xfrm>
            <a:off x="342900" y="9525"/>
            <a:ext cx="831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lnSpc>
                <a:spcPct val="120000"/>
              </a:lnSpc>
            </a:pPr>
            <a:r>
              <a:rPr lang="en-US" sz="2000" b="1">
                <a:ea typeface="MS PGothic" pitchFamily="34" charset="-128"/>
              </a:rPr>
              <a:t>Reproducibility for MS1 Scan Filtering</a:t>
            </a:r>
          </a:p>
        </p:txBody>
      </p:sp>
      <p:sp>
        <p:nvSpPr>
          <p:cNvPr id="154695" name="Rectangle 72"/>
          <p:cNvSpPr>
            <a:spLocks noChangeArrowheads="1"/>
          </p:cNvSpPr>
          <p:nvPr/>
        </p:nvSpPr>
        <p:spPr bwMode="auto">
          <a:xfrm>
            <a:off x="4191000" y="1628775"/>
            <a:ext cx="104775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4696" name="Rectangle 73"/>
          <p:cNvSpPr>
            <a:spLocks noChangeArrowheads="1"/>
          </p:cNvSpPr>
          <p:nvPr/>
        </p:nvSpPr>
        <p:spPr bwMode="auto">
          <a:xfrm>
            <a:off x="4210050" y="2533650"/>
            <a:ext cx="104775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4697" name="Rectangle 74"/>
          <p:cNvSpPr>
            <a:spLocks noChangeArrowheads="1"/>
          </p:cNvSpPr>
          <p:nvPr/>
        </p:nvSpPr>
        <p:spPr bwMode="auto">
          <a:xfrm>
            <a:off x="4186238" y="1752600"/>
            <a:ext cx="88900" cy="8096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4699" name="Text Box 75"/>
          <p:cNvSpPr txBox="1">
            <a:spLocks noChangeArrowheads="1"/>
          </p:cNvSpPr>
          <p:nvPr/>
        </p:nvSpPr>
        <p:spPr bwMode="auto">
          <a:xfrm>
            <a:off x="7075488" y="4632325"/>
            <a:ext cx="187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600"/>
              <a:t>85% with CV&lt;20%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2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2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2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2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2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3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2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3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2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2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32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32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5376" grpId="0"/>
      <p:bldP spid="20486" grpId="0" animBg="1"/>
      <p:bldP spid="20487" grpId="0" animBg="1"/>
      <p:bldP spid="15379" grpId="0"/>
      <p:bldP spid="15380" grpId="0"/>
      <p:bldP spid="20490" grpId="0"/>
      <p:bldP spid="20491" grpId="0"/>
      <p:bldP spid="20492" grpId="0"/>
      <p:bldP spid="20493" grpId="0"/>
      <p:bldP spid="20494" grpId="0"/>
      <p:bldP spid="20495" grpId="0"/>
      <p:bldP spid="20496" grpId="0"/>
      <p:bldP spid="20497" grpId="0"/>
      <p:bldP spid="32808" grpId="0"/>
      <p:bldP spid="32809" grpId="0"/>
      <p:bldP spid="32812" grpId="0"/>
      <p:bldP spid="32813" grpId="0"/>
      <p:bldP spid="32814" grpId="0"/>
      <p:bldP spid="32815" grpId="0"/>
      <p:bldP spid="32816" grpId="0"/>
      <p:bldP spid="32817" grpId="0" animBg="1"/>
      <p:bldP spid="32818" grpId="0" animBg="1"/>
      <p:bldP spid="32819" grpId="0" animBg="1"/>
      <p:bldP spid="32820" grpId="0" animBg="1"/>
      <p:bldP spid="32821" grpId="0" animBg="1"/>
      <p:bldP spid="32822" grpId="0"/>
      <p:bldP spid="32823" grpId="0"/>
      <p:bldP spid="32824" grpId="0"/>
      <p:bldP spid="32825" grpId="0"/>
      <p:bldP spid="32826" grpId="0"/>
      <p:bldP spid="32827" grpId="0" animBg="1"/>
      <p:bldP spid="32828" grpId="0" animBg="1"/>
      <p:bldP spid="32829" grpId="0" animBg="1"/>
      <p:bldP spid="32830" grpId="0" animBg="1"/>
      <p:bldP spid="32831" grpId="0" animBg="1"/>
      <p:bldP spid="32832" grpId="0" animBg="1"/>
      <p:bldP spid="1546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TextBox 1"/>
          <p:cNvSpPr txBox="1">
            <a:spLocks noChangeArrowheads="1"/>
          </p:cNvSpPr>
          <p:nvPr/>
        </p:nvSpPr>
        <p:spPr bwMode="auto">
          <a:xfrm>
            <a:off x="0" y="163513"/>
            <a:ext cx="9144000" cy="828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b="1"/>
              <a:t>Identification of SIRT3 Substrates in Mouse Mitochondria</a:t>
            </a:r>
          </a:p>
          <a:p>
            <a:pPr algn="ctr">
              <a:lnSpc>
                <a:spcPct val="110000"/>
              </a:lnSpc>
            </a:pPr>
            <a:r>
              <a:rPr lang="en-US" sz="2000" i="1"/>
              <a:t>Example, Skeletal muscle</a:t>
            </a:r>
          </a:p>
        </p:txBody>
      </p:sp>
      <p:sp>
        <p:nvSpPr>
          <p:cNvPr id="156674" name="Text Box 4"/>
          <p:cNvSpPr txBox="1">
            <a:spLocks noChangeArrowheads="1"/>
          </p:cNvSpPr>
          <p:nvPr/>
        </p:nvSpPr>
        <p:spPr bwMode="auto">
          <a:xfrm>
            <a:off x="4959350" y="31591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endParaRPr lang="en-US"/>
          </a:p>
        </p:txBody>
      </p:sp>
      <p:pic>
        <p:nvPicPr>
          <p:cNvPr id="15667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5" y="1384300"/>
            <a:ext cx="8783638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6" name="Text Box 5"/>
          <p:cNvSpPr txBox="1">
            <a:spLocks noChangeArrowheads="1"/>
          </p:cNvSpPr>
          <p:nvPr/>
        </p:nvSpPr>
        <p:spPr bwMode="auto">
          <a:xfrm>
            <a:off x="7837488" y="2063750"/>
            <a:ext cx="469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400"/>
              <a:t>31x</a:t>
            </a:r>
          </a:p>
        </p:txBody>
      </p:sp>
      <p:sp>
        <p:nvSpPr>
          <p:cNvPr id="156677" name="Text Box 6"/>
          <p:cNvSpPr txBox="1">
            <a:spLocks noChangeArrowheads="1"/>
          </p:cNvSpPr>
          <p:nvPr/>
        </p:nvSpPr>
        <p:spPr bwMode="auto">
          <a:xfrm>
            <a:off x="6780213" y="4329113"/>
            <a:ext cx="519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4.2x</a:t>
            </a:r>
          </a:p>
        </p:txBody>
      </p:sp>
      <p:sp>
        <p:nvSpPr>
          <p:cNvPr id="156678" name="Text Box 7"/>
          <p:cNvSpPr txBox="1">
            <a:spLocks noChangeArrowheads="1"/>
          </p:cNvSpPr>
          <p:nvPr/>
        </p:nvSpPr>
        <p:spPr bwMode="auto">
          <a:xfrm>
            <a:off x="8218488" y="3779838"/>
            <a:ext cx="519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7.2x</a:t>
            </a:r>
          </a:p>
        </p:txBody>
      </p:sp>
      <p:sp>
        <p:nvSpPr>
          <p:cNvPr id="156679" name="Text Box 8"/>
          <p:cNvSpPr txBox="1">
            <a:spLocks noChangeArrowheads="1"/>
          </p:cNvSpPr>
          <p:nvPr/>
        </p:nvSpPr>
        <p:spPr bwMode="auto">
          <a:xfrm>
            <a:off x="3294063" y="6437313"/>
            <a:ext cx="5803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600"/>
              <a:t>Rardin et al., MS1 Quantitation of &gt;2,000 acetyllysine peptides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721" name="Group 96"/>
          <p:cNvGrpSpPr>
            <a:grpSpLocks/>
          </p:cNvGrpSpPr>
          <p:nvPr/>
        </p:nvGrpSpPr>
        <p:grpSpPr bwMode="auto">
          <a:xfrm>
            <a:off x="5026025" y="906463"/>
            <a:ext cx="3805238" cy="2946400"/>
            <a:chOff x="3166" y="571"/>
            <a:chExt cx="2397" cy="1856"/>
          </a:xfrm>
        </p:grpSpPr>
        <p:pic>
          <p:nvPicPr>
            <p:cNvPr id="158743" name="Picture 78"/>
            <p:cNvPicPr>
              <a:picLocks noChangeAspect="1" noChangeArrowheads="1"/>
            </p:cNvPicPr>
            <p:nvPr/>
          </p:nvPicPr>
          <p:blipFill>
            <a:blip r:embed="rId2"/>
            <a:srcRect l="46942" t="20160" r="23395" b="42079"/>
            <a:stretch>
              <a:fillRect/>
            </a:stretch>
          </p:blipFill>
          <p:spPr bwMode="auto">
            <a:xfrm>
              <a:off x="3166" y="571"/>
              <a:ext cx="2397" cy="1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8744" name="Rectangle 95"/>
            <p:cNvSpPr>
              <a:spLocks noChangeArrowheads="1"/>
            </p:cNvSpPr>
            <p:nvPr/>
          </p:nvSpPr>
          <p:spPr bwMode="auto">
            <a:xfrm>
              <a:off x="3201" y="571"/>
              <a:ext cx="155" cy="1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8722" name="Group 94"/>
          <p:cNvGrpSpPr>
            <a:grpSpLocks/>
          </p:cNvGrpSpPr>
          <p:nvPr/>
        </p:nvGrpSpPr>
        <p:grpSpPr bwMode="auto">
          <a:xfrm>
            <a:off x="649288" y="877888"/>
            <a:ext cx="4678362" cy="5903912"/>
            <a:chOff x="409" y="553"/>
            <a:chExt cx="2947" cy="3719"/>
          </a:xfrm>
        </p:grpSpPr>
        <p:pic>
          <p:nvPicPr>
            <p:cNvPr id="158739" name="Picture 70"/>
            <p:cNvPicPr>
              <a:picLocks noChangeAspect="1" noChangeArrowheads="1"/>
            </p:cNvPicPr>
            <p:nvPr/>
          </p:nvPicPr>
          <p:blipFill>
            <a:blip r:embed="rId2"/>
            <a:srcRect l="17279" t="20160" r="52910" b="4176"/>
            <a:stretch>
              <a:fillRect/>
            </a:stretch>
          </p:blipFill>
          <p:spPr bwMode="auto">
            <a:xfrm>
              <a:off x="409" y="553"/>
              <a:ext cx="2409" cy="3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8740" name="Rectangle 90"/>
            <p:cNvSpPr>
              <a:spLocks noChangeArrowheads="1"/>
            </p:cNvSpPr>
            <p:nvPr/>
          </p:nvSpPr>
          <p:spPr bwMode="auto">
            <a:xfrm>
              <a:off x="421" y="2505"/>
              <a:ext cx="206" cy="21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741" name="Rectangle 92"/>
            <p:cNvSpPr>
              <a:spLocks noChangeArrowheads="1"/>
            </p:cNvSpPr>
            <p:nvPr/>
          </p:nvSpPr>
          <p:spPr bwMode="auto">
            <a:xfrm>
              <a:off x="421" y="553"/>
              <a:ext cx="206" cy="21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742" name="Rectangle 93"/>
            <p:cNvSpPr>
              <a:spLocks noChangeArrowheads="1"/>
            </p:cNvSpPr>
            <p:nvPr/>
          </p:nvSpPr>
          <p:spPr bwMode="auto">
            <a:xfrm>
              <a:off x="3150" y="571"/>
              <a:ext cx="206" cy="21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8723" name="Text Box 5"/>
          <p:cNvSpPr txBox="1">
            <a:spLocks noChangeArrowheads="1"/>
          </p:cNvSpPr>
          <p:nvPr/>
        </p:nvSpPr>
        <p:spPr bwMode="auto">
          <a:xfrm>
            <a:off x="47625" y="46038"/>
            <a:ext cx="90535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/>
              <a:t>Mouse Mitochondrial Liver– DCA treatment (Kinase inhibitor)</a:t>
            </a:r>
          </a:p>
          <a:p>
            <a:pPr algn="ctr"/>
            <a:r>
              <a:rPr lang="en-US" sz="2000" i="1"/>
              <a:t>MS1 Filtering for 3 phosphopeptides, Pyruvate DehydrogenaseE1</a:t>
            </a:r>
            <a:r>
              <a:rPr lang="el-GR" sz="2000" i="1"/>
              <a:t>α</a:t>
            </a:r>
            <a:r>
              <a:rPr lang="en-US" sz="2000" i="1"/>
              <a:t>, 0-120 min</a:t>
            </a:r>
          </a:p>
        </p:txBody>
      </p:sp>
      <p:sp>
        <p:nvSpPr>
          <p:cNvPr id="158724" name="Rectangle 72"/>
          <p:cNvSpPr>
            <a:spLocks noChangeArrowheads="1"/>
          </p:cNvSpPr>
          <p:nvPr/>
        </p:nvSpPr>
        <p:spPr bwMode="auto">
          <a:xfrm>
            <a:off x="4473575" y="3976688"/>
            <a:ext cx="3786188" cy="2397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8725" name="Rectangle 74"/>
          <p:cNvSpPr>
            <a:spLocks noChangeArrowheads="1"/>
          </p:cNvSpPr>
          <p:nvPr/>
        </p:nvSpPr>
        <p:spPr bwMode="auto">
          <a:xfrm>
            <a:off x="649288" y="877888"/>
            <a:ext cx="3665537" cy="288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8726" name="Rectangle 75"/>
          <p:cNvSpPr>
            <a:spLocks noChangeArrowheads="1"/>
          </p:cNvSpPr>
          <p:nvPr/>
        </p:nvSpPr>
        <p:spPr bwMode="auto">
          <a:xfrm>
            <a:off x="649288" y="3906838"/>
            <a:ext cx="3665537" cy="288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8727" name="Rectangle 76"/>
          <p:cNvSpPr>
            <a:spLocks noChangeArrowheads="1"/>
          </p:cNvSpPr>
          <p:nvPr/>
        </p:nvSpPr>
        <p:spPr bwMode="auto">
          <a:xfrm>
            <a:off x="4987925" y="877888"/>
            <a:ext cx="3697288" cy="288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4713" name="Group 89"/>
          <p:cNvGrpSpPr>
            <a:grpSpLocks/>
          </p:cNvGrpSpPr>
          <p:nvPr/>
        </p:nvGrpSpPr>
        <p:grpSpPr bwMode="auto">
          <a:xfrm>
            <a:off x="4827588" y="3952875"/>
            <a:ext cx="4300537" cy="2573338"/>
            <a:chOff x="3041" y="2490"/>
            <a:chExt cx="2709" cy="1621"/>
          </a:xfrm>
        </p:grpSpPr>
        <p:sp>
          <p:nvSpPr>
            <p:cNvPr id="158730" name="Rectangle 18"/>
            <p:cNvSpPr>
              <a:spLocks noChangeArrowheads="1"/>
            </p:cNvSpPr>
            <p:nvPr/>
          </p:nvSpPr>
          <p:spPr bwMode="auto">
            <a:xfrm>
              <a:off x="3069" y="2941"/>
              <a:ext cx="139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8731" name="Text Box 19"/>
            <p:cNvSpPr txBox="1">
              <a:spLocks noChangeArrowheads="1"/>
            </p:cNvSpPr>
            <p:nvPr/>
          </p:nvSpPr>
          <p:spPr bwMode="auto">
            <a:xfrm>
              <a:off x="5042" y="3366"/>
              <a:ext cx="7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  <a:ea typeface="MS PGothic" pitchFamily="34" charset="-128"/>
                </a:rPr>
                <a:t>pSer-232</a:t>
              </a:r>
            </a:p>
          </p:txBody>
        </p:sp>
        <p:sp>
          <p:nvSpPr>
            <p:cNvPr id="158732" name="Text Box 20"/>
            <p:cNvSpPr txBox="1">
              <a:spLocks noChangeArrowheads="1"/>
            </p:cNvSpPr>
            <p:nvPr/>
          </p:nvSpPr>
          <p:spPr bwMode="auto">
            <a:xfrm>
              <a:off x="5042" y="3594"/>
              <a:ext cx="7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  <a:ea typeface="MS PGothic" pitchFamily="34" charset="-128"/>
                </a:rPr>
                <a:t>pSer-293</a:t>
              </a:r>
            </a:p>
          </p:txBody>
        </p:sp>
        <p:sp>
          <p:nvSpPr>
            <p:cNvPr id="158733" name="Text Box 21"/>
            <p:cNvSpPr txBox="1">
              <a:spLocks noChangeArrowheads="1"/>
            </p:cNvSpPr>
            <p:nvPr/>
          </p:nvSpPr>
          <p:spPr bwMode="auto">
            <a:xfrm>
              <a:off x="5042" y="3832"/>
              <a:ext cx="7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  <a:ea typeface="MS PGothic" pitchFamily="34" charset="-128"/>
                </a:rPr>
                <a:t>pSer-300</a:t>
              </a:r>
            </a:p>
          </p:txBody>
        </p:sp>
        <p:sp>
          <p:nvSpPr>
            <p:cNvPr id="158734" name="Text Box 22"/>
            <p:cNvSpPr txBox="1">
              <a:spLocks noChangeArrowheads="1"/>
            </p:cNvSpPr>
            <p:nvPr/>
          </p:nvSpPr>
          <p:spPr bwMode="auto">
            <a:xfrm>
              <a:off x="5042" y="3136"/>
              <a:ext cx="6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  <a:ea typeface="MS PGothic" pitchFamily="34" charset="-128"/>
                </a:rPr>
                <a:t>PDHE1</a:t>
              </a:r>
              <a:r>
                <a:rPr lang="el-GR">
                  <a:latin typeface="Calibri" pitchFamily="34" charset="0"/>
                </a:rPr>
                <a:t>α</a:t>
              </a:r>
            </a:p>
          </p:txBody>
        </p:sp>
        <p:grpSp>
          <p:nvGrpSpPr>
            <p:cNvPr id="158735" name="Group 32"/>
            <p:cNvGrpSpPr>
              <a:grpSpLocks/>
            </p:cNvGrpSpPr>
            <p:nvPr/>
          </p:nvGrpSpPr>
          <p:grpSpPr bwMode="auto">
            <a:xfrm>
              <a:off x="3041" y="2648"/>
              <a:ext cx="2027" cy="1463"/>
              <a:chOff x="3041" y="2732"/>
              <a:chExt cx="2027" cy="1463"/>
            </a:xfrm>
          </p:grpSpPr>
          <p:pic>
            <p:nvPicPr>
              <p:cNvPr id="158737" name="Picture 17"/>
              <p:cNvPicPr>
                <a:picLocks noChangeAspect="1" noChangeArrowheads="1"/>
              </p:cNvPicPr>
              <p:nvPr/>
            </p:nvPicPr>
            <p:blipFill>
              <a:blip r:embed="rId3"/>
              <a:srcRect r="22760"/>
              <a:stretch>
                <a:fillRect/>
              </a:stretch>
            </p:blipFill>
            <p:spPr bwMode="auto">
              <a:xfrm>
                <a:off x="3075" y="2747"/>
                <a:ext cx="1993" cy="1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8738" name="Rectangle 31"/>
              <p:cNvSpPr>
                <a:spLocks noChangeArrowheads="1"/>
              </p:cNvSpPr>
              <p:nvPr/>
            </p:nvSpPr>
            <p:spPr bwMode="auto">
              <a:xfrm>
                <a:off x="3041" y="2732"/>
                <a:ext cx="160" cy="24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8736" name="Text Box 8"/>
            <p:cNvSpPr txBox="1">
              <a:spLocks noChangeArrowheads="1"/>
            </p:cNvSpPr>
            <p:nvPr/>
          </p:nvSpPr>
          <p:spPr bwMode="auto">
            <a:xfrm>
              <a:off x="3356" y="2490"/>
              <a:ext cx="19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Western blot for comparison</a:t>
              </a:r>
            </a:p>
          </p:txBody>
        </p:sp>
      </p:grpSp>
      <p:sp>
        <p:nvSpPr>
          <p:cNvPr id="158729" name="Text Box 25"/>
          <p:cNvSpPr txBox="1">
            <a:spLocks noChangeArrowheads="1"/>
          </p:cNvSpPr>
          <p:nvPr/>
        </p:nvSpPr>
        <p:spPr bwMode="auto">
          <a:xfrm>
            <a:off x="4692650" y="6553200"/>
            <a:ext cx="4056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400" i="1"/>
              <a:t>DCA: dichloroacetate (pyruvate analog, inhibitor)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376" name="Group 28"/>
          <p:cNvGrpSpPr>
            <a:grpSpLocks/>
          </p:cNvGrpSpPr>
          <p:nvPr/>
        </p:nvGrpSpPr>
        <p:grpSpPr bwMode="auto">
          <a:xfrm>
            <a:off x="476250" y="949325"/>
            <a:ext cx="7385050" cy="5842000"/>
            <a:chOff x="90" y="598"/>
            <a:chExt cx="4652" cy="3680"/>
          </a:xfrm>
        </p:grpSpPr>
        <p:grpSp>
          <p:nvGrpSpPr>
            <p:cNvPr id="159777" name="Group 7"/>
            <p:cNvGrpSpPr>
              <a:grpSpLocks/>
            </p:cNvGrpSpPr>
            <p:nvPr/>
          </p:nvGrpSpPr>
          <p:grpSpPr bwMode="auto">
            <a:xfrm>
              <a:off x="90" y="598"/>
              <a:ext cx="4652" cy="3680"/>
              <a:chOff x="330" y="598"/>
              <a:chExt cx="4652" cy="3680"/>
            </a:xfrm>
          </p:grpSpPr>
          <p:pic>
            <p:nvPicPr>
              <p:cNvPr id="159779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l="726" t="3343" r="768" b="862"/>
              <a:stretch>
                <a:fillRect/>
              </a:stretch>
            </p:blipFill>
            <p:spPr bwMode="auto">
              <a:xfrm>
                <a:off x="330" y="611"/>
                <a:ext cx="4616" cy="36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9780" name="Rectangle 6"/>
              <p:cNvSpPr>
                <a:spLocks noChangeArrowheads="1"/>
              </p:cNvSpPr>
              <p:nvPr/>
            </p:nvSpPr>
            <p:spPr bwMode="auto">
              <a:xfrm>
                <a:off x="1952" y="598"/>
                <a:ext cx="3030" cy="211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defTabSz="914400"/>
                <a:endParaRPr lang="en-US"/>
              </a:p>
            </p:txBody>
          </p:sp>
        </p:grpSp>
        <p:sp>
          <p:nvSpPr>
            <p:cNvPr id="159778" name="Rectangle 27"/>
            <p:cNvSpPr>
              <a:spLocks noChangeArrowheads="1"/>
            </p:cNvSpPr>
            <p:nvPr/>
          </p:nvSpPr>
          <p:spPr bwMode="auto">
            <a:xfrm>
              <a:off x="2091" y="3814"/>
              <a:ext cx="2556" cy="2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endParaRPr lang="en-US"/>
            </a:p>
          </p:txBody>
        </p:sp>
      </p:grpSp>
      <p:sp>
        <p:nvSpPr>
          <p:cNvPr id="159746" name="Text Box 3"/>
          <p:cNvSpPr txBox="1">
            <a:spLocks noChangeArrowheads="1"/>
          </p:cNvSpPr>
          <p:nvPr/>
        </p:nvSpPr>
        <p:spPr bwMode="auto">
          <a:xfrm>
            <a:off x="1362075" y="153988"/>
            <a:ext cx="6477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en-US" sz="2000" b="1"/>
              <a:t>Polysome Changes - High Throughput MS1 Filtering</a:t>
            </a:r>
          </a:p>
        </p:txBody>
      </p:sp>
      <p:sp>
        <p:nvSpPr>
          <p:cNvPr id="159747" name="Text Box 4"/>
          <p:cNvSpPr txBox="1">
            <a:spLocks noChangeArrowheads="1"/>
          </p:cNvSpPr>
          <p:nvPr/>
        </p:nvSpPr>
        <p:spPr bwMode="auto">
          <a:xfrm>
            <a:off x="488950" y="536575"/>
            <a:ext cx="8324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Spectral libraries are generated for 40S, 60S, and 80S yeast polysome fractions </a:t>
            </a:r>
          </a:p>
        </p:txBody>
      </p:sp>
      <p:sp>
        <p:nvSpPr>
          <p:cNvPr id="228379" name="AutoShape 29"/>
          <p:cNvSpPr>
            <a:spLocks/>
          </p:cNvSpPr>
          <p:nvPr/>
        </p:nvSpPr>
        <p:spPr bwMode="auto">
          <a:xfrm rot="5400000">
            <a:off x="4011613" y="5707063"/>
            <a:ext cx="125412" cy="862012"/>
          </a:xfrm>
          <a:prstGeom prst="rightBrace">
            <a:avLst>
              <a:gd name="adj1" fmla="val 5727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228381" name="Text Box 32"/>
          <p:cNvSpPr txBox="1">
            <a:spLocks noChangeArrowheads="1"/>
          </p:cNvSpPr>
          <p:nvPr/>
        </p:nvSpPr>
        <p:spPr bwMode="auto">
          <a:xfrm>
            <a:off x="3811588" y="6164263"/>
            <a:ext cx="539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>
                <a:solidFill>
                  <a:srgbClr val="0000FF"/>
                </a:solidFill>
              </a:rPr>
              <a:t>WT</a:t>
            </a:r>
          </a:p>
        </p:txBody>
      </p:sp>
      <p:sp>
        <p:nvSpPr>
          <p:cNvPr id="228385" name="Text Box 33"/>
          <p:cNvSpPr txBox="1">
            <a:spLocks noChangeArrowheads="1"/>
          </p:cNvSpPr>
          <p:nvPr/>
        </p:nvSpPr>
        <p:spPr bwMode="auto">
          <a:xfrm>
            <a:off x="3959225" y="3632200"/>
            <a:ext cx="307975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en-US" b="1"/>
              <a:t>Protein RL22a quantitated </a:t>
            </a:r>
          </a:p>
          <a:p>
            <a:pPr algn="ctr" defTabSz="914400"/>
            <a:r>
              <a:rPr lang="en-US" sz="1600"/>
              <a:t>(in 4 different yeast strains)</a:t>
            </a:r>
          </a:p>
        </p:txBody>
      </p:sp>
      <p:sp>
        <p:nvSpPr>
          <p:cNvPr id="228383" name="AutoShape 34"/>
          <p:cNvSpPr>
            <a:spLocks/>
          </p:cNvSpPr>
          <p:nvPr/>
        </p:nvSpPr>
        <p:spPr bwMode="auto">
          <a:xfrm rot="5400000">
            <a:off x="5051426" y="5707062"/>
            <a:ext cx="125412" cy="862013"/>
          </a:xfrm>
          <a:prstGeom prst="rightBrace">
            <a:avLst>
              <a:gd name="adj1" fmla="val 5727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228384" name="Text Box 35"/>
          <p:cNvSpPr txBox="1">
            <a:spLocks noChangeArrowheads="1"/>
          </p:cNvSpPr>
          <p:nvPr/>
        </p:nvSpPr>
        <p:spPr bwMode="auto">
          <a:xfrm>
            <a:off x="4746625" y="6164263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22a-/-</a:t>
            </a:r>
          </a:p>
        </p:txBody>
      </p:sp>
      <p:sp>
        <p:nvSpPr>
          <p:cNvPr id="3" name="AutoShape 36"/>
          <p:cNvSpPr>
            <a:spLocks/>
          </p:cNvSpPr>
          <p:nvPr/>
        </p:nvSpPr>
        <p:spPr bwMode="auto">
          <a:xfrm rot="5400000">
            <a:off x="6038851" y="5691187"/>
            <a:ext cx="125412" cy="862013"/>
          </a:xfrm>
          <a:prstGeom prst="rightBrace">
            <a:avLst>
              <a:gd name="adj1" fmla="val 5727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228386" name="Text Box 37"/>
          <p:cNvSpPr txBox="1">
            <a:spLocks noChangeArrowheads="1"/>
          </p:cNvSpPr>
          <p:nvPr/>
        </p:nvSpPr>
        <p:spPr bwMode="auto">
          <a:xfrm>
            <a:off x="5838825" y="6148388"/>
            <a:ext cx="793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8000"/>
                </a:solidFill>
              </a:rPr>
              <a:t>22b-/-</a:t>
            </a:r>
          </a:p>
        </p:txBody>
      </p:sp>
      <p:sp>
        <p:nvSpPr>
          <p:cNvPr id="228387" name="AutoShape 38"/>
          <p:cNvSpPr>
            <a:spLocks/>
          </p:cNvSpPr>
          <p:nvPr/>
        </p:nvSpPr>
        <p:spPr bwMode="auto">
          <a:xfrm rot="5400000">
            <a:off x="7078663" y="5691188"/>
            <a:ext cx="125412" cy="862012"/>
          </a:xfrm>
          <a:prstGeom prst="rightBrace">
            <a:avLst>
              <a:gd name="adj1" fmla="val 5727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228388" name="Text Box 39"/>
          <p:cNvSpPr txBox="1">
            <a:spLocks noChangeArrowheads="1"/>
          </p:cNvSpPr>
          <p:nvPr/>
        </p:nvSpPr>
        <p:spPr bwMode="auto">
          <a:xfrm>
            <a:off x="6726238" y="6148388"/>
            <a:ext cx="92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9900"/>
                </a:solidFill>
              </a:rPr>
              <a:t>22ab-/-</a:t>
            </a:r>
          </a:p>
        </p:txBody>
      </p:sp>
      <p:sp>
        <p:nvSpPr>
          <p:cNvPr id="159757" name="Text Box 40"/>
          <p:cNvSpPr txBox="1">
            <a:spLocks noChangeArrowheads="1"/>
          </p:cNvSpPr>
          <p:nvPr/>
        </p:nvSpPr>
        <p:spPr bwMode="auto">
          <a:xfrm>
            <a:off x="3173413" y="1812925"/>
            <a:ext cx="504666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en-US"/>
              <a:t>MS1 Filtering to comprehensively quantitate ribosomal proteins, ‘RL’ and ‘RS’ proteins (including paralogs) in the polysome fractions.</a:t>
            </a:r>
          </a:p>
          <a:p>
            <a:pPr algn="ctr" defTabSz="914400"/>
            <a:r>
              <a:rPr lang="en-US"/>
              <a:t>Subunit changes ?</a:t>
            </a:r>
          </a:p>
          <a:p>
            <a:pPr algn="ctr" defTabSz="914400"/>
            <a:r>
              <a:rPr lang="en-US"/>
              <a:t>Complex composition changes ?</a:t>
            </a:r>
          </a:p>
        </p:txBody>
      </p:sp>
      <p:sp>
        <p:nvSpPr>
          <p:cNvPr id="228395" name="Text Box 32"/>
          <p:cNvSpPr txBox="1">
            <a:spLocks noChangeArrowheads="1"/>
          </p:cNvSpPr>
          <p:nvPr/>
        </p:nvSpPr>
        <p:spPr bwMode="auto">
          <a:xfrm>
            <a:off x="3811588" y="6164263"/>
            <a:ext cx="539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>
                <a:solidFill>
                  <a:srgbClr val="0000FF"/>
                </a:solidFill>
              </a:rPr>
              <a:t>WT</a:t>
            </a:r>
          </a:p>
        </p:txBody>
      </p:sp>
      <p:sp>
        <p:nvSpPr>
          <p:cNvPr id="228396" name="Text Box 35"/>
          <p:cNvSpPr txBox="1">
            <a:spLocks noChangeArrowheads="1"/>
          </p:cNvSpPr>
          <p:nvPr/>
        </p:nvSpPr>
        <p:spPr bwMode="auto">
          <a:xfrm>
            <a:off x="4746625" y="6164263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22a-/-</a:t>
            </a:r>
          </a:p>
        </p:txBody>
      </p:sp>
      <p:sp>
        <p:nvSpPr>
          <p:cNvPr id="228397" name="Text Box 37"/>
          <p:cNvSpPr txBox="1">
            <a:spLocks noChangeArrowheads="1"/>
          </p:cNvSpPr>
          <p:nvPr/>
        </p:nvSpPr>
        <p:spPr bwMode="auto">
          <a:xfrm>
            <a:off x="5838825" y="6148388"/>
            <a:ext cx="793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8000"/>
                </a:solidFill>
              </a:rPr>
              <a:t>22b-/-</a:t>
            </a:r>
          </a:p>
        </p:txBody>
      </p:sp>
      <p:sp>
        <p:nvSpPr>
          <p:cNvPr id="228398" name="Text Box 32"/>
          <p:cNvSpPr txBox="1">
            <a:spLocks noChangeArrowheads="1"/>
          </p:cNvSpPr>
          <p:nvPr/>
        </p:nvSpPr>
        <p:spPr bwMode="auto">
          <a:xfrm>
            <a:off x="3811588" y="6164263"/>
            <a:ext cx="539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>
                <a:solidFill>
                  <a:srgbClr val="0000FF"/>
                </a:solidFill>
              </a:rPr>
              <a:t>WT</a:t>
            </a:r>
          </a:p>
        </p:txBody>
      </p:sp>
      <p:sp>
        <p:nvSpPr>
          <p:cNvPr id="228399" name="Text Box 35"/>
          <p:cNvSpPr txBox="1">
            <a:spLocks noChangeArrowheads="1"/>
          </p:cNvSpPr>
          <p:nvPr/>
        </p:nvSpPr>
        <p:spPr bwMode="auto">
          <a:xfrm>
            <a:off x="4746625" y="6164263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22a-/-</a:t>
            </a:r>
          </a:p>
        </p:txBody>
      </p:sp>
      <p:sp>
        <p:nvSpPr>
          <p:cNvPr id="228400" name="Text Box 39"/>
          <p:cNvSpPr txBox="1">
            <a:spLocks noChangeArrowheads="1"/>
          </p:cNvSpPr>
          <p:nvPr/>
        </p:nvSpPr>
        <p:spPr bwMode="auto">
          <a:xfrm>
            <a:off x="6726238" y="6148388"/>
            <a:ext cx="92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9900"/>
                </a:solidFill>
              </a:rPr>
              <a:t>22ab-/-</a:t>
            </a:r>
          </a:p>
        </p:txBody>
      </p:sp>
      <p:sp>
        <p:nvSpPr>
          <p:cNvPr id="228401" name="Text Box 37"/>
          <p:cNvSpPr txBox="1">
            <a:spLocks noChangeArrowheads="1"/>
          </p:cNvSpPr>
          <p:nvPr/>
        </p:nvSpPr>
        <p:spPr bwMode="auto">
          <a:xfrm>
            <a:off x="5838825" y="6159500"/>
            <a:ext cx="79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8000"/>
                </a:solidFill>
              </a:rPr>
              <a:t>22b-/-</a:t>
            </a:r>
          </a:p>
        </p:txBody>
      </p:sp>
      <p:sp>
        <p:nvSpPr>
          <p:cNvPr id="228402" name="Text Box 32"/>
          <p:cNvSpPr txBox="1">
            <a:spLocks noChangeArrowheads="1"/>
          </p:cNvSpPr>
          <p:nvPr/>
        </p:nvSpPr>
        <p:spPr bwMode="auto">
          <a:xfrm>
            <a:off x="3811588" y="6164263"/>
            <a:ext cx="539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>
                <a:solidFill>
                  <a:srgbClr val="0000FF"/>
                </a:solidFill>
              </a:rPr>
              <a:t>WT</a:t>
            </a:r>
          </a:p>
        </p:txBody>
      </p:sp>
      <p:sp>
        <p:nvSpPr>
          <p:cNvPr id="228403" name="Text Box 35"/>
          <p:cNvSpPr txBox="1">
            <a:spLocks noChangeArrowheads="1"/>
          </p:cNvSpPr>
          <p:nvPr/>
        </p:nvSpPr>
        <p:spPr bwMode="auto">
          <a:xfrm>
            <a:off x="4746625" y="6164263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22a-/-</a:t>
            </a:r>
          </a:p>
        </p:txBody>
      </p:sp>
      <p:sp>
        <p:nvSpPr>
          <p:cNvPr id="159767" name="Text Box 39"/>
          <p:cNvSpPr txBox="1">
            <a:spLocks noChangeArrowheads="1"/>
          </p:cNvSpPr>
          <p:nvPr/>
        </p:nvSpPr>
        <p:spPr bwMode="auto">
          <a:xfrm>
            <a:off x="6107113" y="1144588"/>
            <a:ext cx="1341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9900"/>
                </a:solidFill>
              </a:rPr>
              <a:t>RL22ab-/-</a:t>
            </a:r>
          </a:p>
        </p:txBody>
      </p:sp>
      <p:sp>
        <p:nvSpPr>
          <p:cNvPr id="159768" name="Text Box 37"/>
          <p:cNvSpPr txBox="1">
            <a:spLocks noChangeArrowheads="1"/>
          </p:cNvSpPr>
          <p:nvPr/>
        </p:nvSpPr>
        <p:spPr bwMode="auto">
          <a:xfrm>
            <a:off x="4930775" y="1144588"/>
            <a:ext cx="1200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8000"/>
                </a:solidFill>
              </a:rPr>
              <a:t>RL22b-/-</a:t>
            </a:r>
          </a:p>
        </p:txBody>
      </p:sp>
      <p:sp>
        <p:nvSpPr>
          <p:cNvPr id="159769" name="Text Box 32"/>
          <p:cNvSpPr txBox="1">
            <a:spLocks noChangeArrowheads="1"/>
          </p:cNvSpPr>
          <p:nvPr/>
        </p:nvSpPr>
        <p:spPr bwMode="auto">
          <a:xfrm>
            <a:off x="3136900" y="1144588"/>
            <a:ext cx="579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000" b="1">
                <a:solidFill>
                  <a:srgbClr val="0000FF"/>
                </a:solidFill>
              </a:rPr>
              <a:t>WT</a:t>
            </a:r>
          </a:p>
        </p:txBody>
      </p:sp>
      <p:sp>
        <p:nvSpPr>
          <p:cNvPr id="159770" name="Text Box 35"/>
          <p:cNvSpPr txBox="1">
            <a:spLocks noChangeArrowheads="1"/>
          </p:cNvSpPr>
          <p:nvPr/>
        </p:nvSpPr>
        <p:spPr bwMode="auto">
          <a:xfrm>
            <a:off x="3705225" y="1144588"/>
            <a:ext cx="1185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RL22a-/-</a:t>
            </a:r>
          </a:p>
        </p:txBody>
      </p:sp>
      <p:sp>
        <p:nvSpPr>
          <p:cNvPr id="159771" name="Text Box 56"/>
          <p:cNvSpPr txBox="1">
            <a:spLocks noChangeArrowheads="1"/>
          </p:cNvSpPr>
          <p:nvPr/>
        </p:nvSpPr>
        <p:spPr bwMode="auto">
          <a:xfrm>
            <a:off x="7424738" y="1144588"/>
            <a:ext cx="1735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000" b="1"/>
              <a:t>yeast strains</a:t>
            </a:r>
          </a:p>
        </p:txBody>
      </p:sp>
      <p:sp>
        <p:nvSpPr>
          <p:cNvPr id="228410" name="Text Box 39"/>
          <p:cNvSpPr txBox="1">
            <a:spLocks noChangeArrowheads="1"/>
          </p:cNvSpPr>
          <p:nvPr/>
        </p:nvSpPr>
        <p:spPr bwMode="auto">
          <a:xfrm>
            <a:off x="6726238" y="6148388"/>
            <a:ext cx="92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9900"/>
                </a:solidFill>
              </a:rPr>
              <a:t>22ab-/-</a:t>
            </a:r>
          </a:p>
        </p:txBody>
      </p:sp>
      <p:sp>
        <p:nvSpPr>
          <p:cNvPr id="228411" name="Text Box 37"/>
          <p:cNvSpPr txBox="1">
            <a:spLocks noChangeArrowheads="1"/>
          </p:cNvSpPr>
          <p:nvPr/>
        </p:nvSpPr>
        <p:spPr bwMode="auto">
          <a:xfrm>
            <a:off x="5838825" y="6159500"/>
            <a:ext cx="79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8000"/>
                </a:solidFill>
              </a:rPr>
              <a:t>22b-/-</a:t>
            </a:r>
          </a:p>
        </p:txBody>
      </p:sp>
      <p:sp>
        <p:nvSpPr>
          <p:cNvPr id="228412" name="Text Box 35"/>
          <p:cNvSpPr txBox="1">
            <a:spLocks noChangeArrowheads="1"/>
          </p:cNvSpPr>
          <p:nvPr/>
        </p:nvSpPr>
        <p:spPr bwMode="auto">
          <a:xfrm>
            <a:off x="4746625" y="6164263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22a-/-</a:t>
            </a:r>
          </a:p>
        </p:txBody>
      </p:sp>
      <p:sp>
        <p:nvSpPr>
          <p:cNvPr id="228413" name="Text Box 39"/>
          <p:cNvSpPr txBox="1">
            <a:spLocks noChangeArrowheads="1"/>
          </p:cNvSpPr>
          <p:nvPr/>
        </p:nvSpPr>
        <p:spPr bwMode="auto">
          <a:xfrm>
            <a:off x="6726238" y="6148388"/>
            <a:ext cx="92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9900"/>
                </a:solidFill>
              </a:rPr>
              <a:t>22ab-/-</a:t>
            </a:r>
          </a:p>
        </p:txBody>
      </p:sp>
      <p:sp>
        <p:nvSpPr>
          <p:cNvPr id="228414" name="Text Box 37"/>
          <p:cNvSpPr txBox="1">
            <a:spLocks noChangeArrowheads="1"/>
          </p:cNvSpPr>
          <p:nvPr/>
        </p:nvSpPr>
        <p:spPr bwMode="auto">
          <a:xfrm>
            <a:off x="5838825" y="6159500"/>
            <a:ext cx="79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8000"/>
                </a:solidFill>
              </a:rPr>
              <a:t>22b-/-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79" grpId="0" animBg="1"/>
      <p:bldP spid="228381" grpId="0"/>
      <p:bldP spid="228385" grpId="0"/>
      <p:bldP spid="228383" grpId="0" animBg="1"/>
      <p:bldP spid="228384" grpId="0"/>
      <p:bldP spid="3" grpId="0" animBg="1"/>
      <p:bldP spid="228386" grpId="0"/>
      <p:bldP spid="228387" grpId="0" animBg="1"/>
      <p:bldP spid="228388" grpId="0"/>
      <p:bldP spid="228395" grpId="0"/>
      <p:bldP spid="228396" grpId="0"/>
      <p:bldP spid="228397" grpId="0"/>
      <p:bldP spid="228398" grpId="0"/>
      <p:bldP spid="228399" grpId="0"/>
      <p:bldP spid="228400" grpId="0"/>
      <p:bldP spid="228401" grpId="0"/>
      <p:bldP spid="228402" grpId="0"/>
      <p:bldP spid="228403" grpId="0"/>
      <p:bldP spid="228410" grpId="0"/>
      <p:bldP spid="228411" grpId="0"/>
      <p:bldP spid="228412" grpId="0"/>
      <p:bldP spid="228413" grpId="0"/>
      <p:bldP spid="2284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Text Box 4"/>
          <p:cNvSpPr txBox="1">
            <a:spLocks noChangeArrowheads="1"/>
          </p:cNvSpPr>
          <p:nvPr/>
        </p:nvSpPr>
        <p:spPr bwMode="auto">
          <a:xfrm>
            <a:off x="196850" y="173038"/>
            <a:ext cx="8823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en-US" sz="2000" b="1"/>
              <a:t>Greatly improved Raw File Import Speed (64 bit) and Memory Allocation</a:t>
            </a:r>
          </a:p>
        </p:txBody>
      </p:sp>
      <p:sp>
        <p:nvSpPr>
          <p:cNvPr id="160770" name="Text Box 3"/>
          <p:cNvSpPr txBox="1">
            <a:spLocks noChangeArrowheads="1"/>
          </p:cNvSpPr>
          <p:nvPr/>
        </p:nvSpPr>
        <p:spPr bwMode="auto">
          <a:xfrm>
            <a:off x="669925" y="650875"/>
            <a:ext cx="8032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110000"/>
              </a:lnSpc>
            </a:pPr>
            <a:r>
              <a:rPr lang="en-US" u="sng"/>
              <a:t>Example:</a:t>
            </a:r>
            <a:r>
              <a:rPr lang="en-US"/>
              <a:t> yeast polysomal proteins and interacting proteins</a:t>
            </a:r>
          </a:p>
          <a:p>
            <a:pPr defTabSz="914400">
              <a:lnSpc>
                <a:spcPct val="110000"/>
              </a:lnSpc>
            </a:pPr>
            <a:r>
              <a:rPr lang="en-US"/>
              <a:t>MS1 Filtering for 2309 peptides, each M, M+1, M=2; total of 7191 “transitions”</a:t>
            </a:r>
          </a:p>
        </p:txBody>
      </p:sp>
      <p:sp>
        <p:nvSpPr>
          <p:cNvPr id="160771" name="Text Box 4"/>
          <p:cNvSpPr txBox="1">
            <a:spLocks noChangeArrowheads="1"/>
          </p:cNvSpPr>
          <p:nvPr/>
        </p:nvSpPr>
        <p:spPr bwMode="auto">
          <a:xfrm>
            <a:off x="695325" y="1392238"/>
            <a:ext cx="6419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>
                <a:solidFill>
                  <a:srgbClr val="3333CC"/>
                </a:solidFill>
              </a:rPr>
              <a:t>Import of 12x TripleTOF 5600 wiff files</a:t>
            </a:r>
            <a:r>
              <a:rPr lang="en-US"/>
              <a:t> (90 minute gradient)</a:t>
            </a:r>
          </a:p>
        </p:txBody>
      </p:sp>
      <p:sp>
        <p:nvSpPr>
          <p:cNvPr id="160772" name="Text Box 5"/>
          <p:cNvSpPr txBox="1">
            <a:spLocks noChangeArrowheads="1"/>
          </p:cNvSpPr>
          <p:nvPr/>
        </p:nvSpPr>
        <p:spPr bwMode="auto">
          <a:xfrm>
            <a:off x="392113" y="2005013"/>
            <a:ext cx="8134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/>
              <a:t>Comparison of Skyline file import speed with different computer systems</a:t>
            </a:r>
          </a:p>
        </p:txBody>
      </p:sp>
      <p:sp>
        <p:nvSpPr>
          <p:cNvPr id="160773" name="Text Box 6"/>
          <p:cNvSpPr txBox="1">
            <a:spLocks noChangeArrowheads="1"/>
          </p:cNvSpPr>
          <p:nvPr/>
        </p:nvSpPr>
        <p:spPr bwMode="auto">
          <a:xfrm>
            <a:off x="392113" y="2376488"/>
            <a:ext cx="739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/>
              <a:t>32 bit,  2 core,    1 proc.  3.16 GHz,     3.3 GB RAM		276 min</a:t>
            </a:r>
          </a:p>
        </p:txBody>
      </p:sp>
      <p:sp>
        <p:nvSpPr>
          <p:cNvPr id="160774" name="Text Box 7"/>
          <p:cNvSpPr txBox="1">
            <a:spLocks noChangeArrowheads="1"/>
          </p:cNvSpPr>
          <p:nvPr/>
        </p:nvSpPr>
        <p:spPr bwMode="auto">
          <a:xfrm>
            <a:off x="392113" y="2757488"/>
            <a:ext cx="739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64 bit,  4 cores,  1 proc.  3.30 GHz, 	   8.0 GB RAM			113 min</a:t>
            </a:r>
          </a:p>
        </p:txBody>
      </p:sp>
      <p:sp>
        <p:nvSpPr>
          <p:cNvPr id="160775" name="Text Box 8"/>
          <p:cNvSpPr txBox="1">
            <a:spLocks noChangeArrowheads="1"/>
          </p:cNvSpPr>
          <p:nvPr/>
        </p:nvSpPr>
        <p:spPr bwMode="auto">
          <a:xfrm>
            <a:off x="392113" y="3119438"/>
            <a:ext cx="727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64 bit,  8 cores,  2 proc.  2.67 GHz, 	  12.0 GB RAM			99 min</a:t>
            </a:r>
          </a:p>
        </p:txBody>
      </p:sp>
      <p:sp>
        <p:nvSpPr>
          <p:cNvPr id="229384" name="Text Box 9"/>
          <p:cNvSpPr txBox="1">
            <a:spLocks noChangeArrowheads="1"/>
          </p:cNvSpPr>
          <p:nvPr/>
        </p:nvSpPr>
        <p:spPr bwMode="auto">
          <a:xfrm>
            <a:off x="392113" y="3729038"/>
            <a:ext cx="851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/>
              <a:t>Advantage of file import with scheduled time window (</a:t>
            </a:r>
            <a:r>
              <a:rPr lang="en-US" b="1">
                <a:sym typeface="Symbol" pitchFamily="18" charset="2"/>
              </a:rPr>
              <a:t> </a:t>
            </a:r>
            <a:r>
              <a:rPr lang="en-US" b="1"/>
              <a:t>2 min) around peaks</a:t>
            </a:r>
          </a:p>
        </p:txBody>
      </p:sp>
      <p:sp>
        <p:nvSpPr>
          <p:cNvPr id="229385" name="Text Box 10"/>
          <p:cNvSpPr txBox="1">
            <a:spLocks noChangeArrowheads="1"/>
          </p:cNvSpPr>
          <p:nvPr/>
        </p:nvSpPr>
        <p:spPr bwMode="auto">
          <a:xfrm>
            <a:off x="392113" y="4075113"/>
            <a:ext cx="727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32 bit,  2 core 											78 min</a:t>
            </a:r>
          </a:p>
        </p:txBody>
      </p:sp>
      <p:sp>
        <p:nvSpPr>
          <p:cNvPr id="229386" name="Text Box 11"/>
          <p:cNvSpPr txBox="1">
            <a:spLocks noChangeArrowheads="1"/>
          </p:cNvSpPr>
          <p:nvPr/>
        </p:nvSpPr>
        <p:spPr bwMode="auto">
          <a:xfrm>
            <a:off x="392113" y="4456113"/>
            <a:ext cx="727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64 bit,  4 cores 											29 min</a:t>
            </a:r>
          </a:p>
        </p:txBody>
      </p:sp>
      <p:sp>
        <p:nvSpPr>
          <p:cNvPr id="229387" name="Text Box 12"/>
          <p:cNvSpPr txBox="1">
            <a:spLocks noChangeArrowheads="1"/>
          </p:cNvSpPr>
          <p:nvPr/>
        </p:nvSpPr>
        <p:spPr bwMode="auto">
          <a:xfrm>
            <a:off x="392113" y="4818063"/>
            <a:ext cx="727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64 bit,  8 cores 											20 min</a:t>
            </a:r>
          </a:p>
        </p:txBody>
      </p:sp>
      <p:sp>
        <p:nvSpPr>
          <p:cNvPr id="229388" name="Text Box 13"/>
          <p:cNvSpPr txBox="1">
            <a:spLocks noChangeArrowheads="1"/>
          </p:cNvSpPr>
          <p:nvPr/>
        </p:nvSpPr>
        <p:spPr bwMode="auto">
          <a:xfrm>
            <a:off x="2054225" y="5321300"/>
            <a:ext cx="5762625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110000"/>
              </a:lnSpc>
            </a:pPr>
            <a:r>
              <a:rPr lang="en-US" u="sng"/>
              <a:t>Scheduled File Import Advantages:</a:t>
            </a:r>
          </a:p>
          <a:p>
            <a:pPr defTabSz="914400">
              <a:lnSpc>
                <a:spcPct val="110000"/>
              </a:lnSpc>
              <a:buFontTx/>
              <a:buChar char="•"/>
            </a:pPr>
            <a:r>
              <a:rPr lang="en-US"/>
              <a:t>  reduced import time</a:t>
            </a:r>
          </a:p>
          <a:p>
            <a:pPr defTabSz="914400">
              <a:lnSpc>
                <a:spcPct val="110000"/>
              </a:lnSpc>
              <a:buFontTx/>
              <a:buChar char="•"/>
            </a:pPr>
            <a:r>
              <a:rPr lang="en-US"/>
              <a:t>  greatly reduced Skyline file size </a:t>
            </a:r>
            <a:r>
              <a:rPr lang="en-US" b="1">
                <a:solidFill>
                  <a:srgbClr val="008000"/>
                </a:solidFill>
              </a:rPr>
              <a:t>(8.6 GB vs 0.08 GB)</a:t>
            </a:r>
          </a:p>
          <a:p>
            <a:pPr defTabSz="914400">
              <a:lnSpc>
                <a:spcPct val="110000"/>
              </a:lnSpc>
              <a:buFontTx/>
              <a:buChar char="•"/>
            </a:pPr>
            <a:r>
              <a:rPr lang="en-US"/>
              <a:t>  easier follow-up peak processing </a:t>
            </a:r>
          </a:p>
        </p:txBody>
      </p:sp>
      <p:sp>
        <p:nvSpPr>
          <p:cNvPr id="160781" name="Rectangle 14"/>
          <p:cNvSpPr>
            <a:spLocks noChangeArrowheads="1"/>
          </p:cNvSpPr>
          <p:nvPr/>
        </p:nvSpPr>
        <p:spPr bwMode="auto">
          <a:xfrm>
            <a:off x="381000" y="1968500"/>
            <a:ext cx="8497888" cy="1568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9391" name="Rectangle 15"/>
          <p:cNvSpPr>
            <a:spLocks noChangeArrowheads="1"/>
          </p:cNvSpPr>
          <p:nvPr/>
        </p:nvSpPr>
        <p:spPr bwMode="auto">
          <a:xfrm>
            <a:off x="382588" y="3706813"/>
            <a:ext cx="8507412" cy="156845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0783" name="Text Box 16"/>
          <p:cNvSpPr txBox="1">
            <a:spLocks noChangeArrowheads="1"/>
          </p:cNvSpPr>
          <p:nvPr/>
        </p:nvSpPr>
        <p:spPr bwMode="auto">
          <a:xfrm>
            <a:off x="6105525" y="6521450"/>
            <a:ext cx="3038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600"/>
              <a:t>Skyline daily version 1.2.1.3628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4" grpId="0"/>
      <p:bldP spid="229385" grpId="0"/>
      <p:bldP spid="229386" grpId="0"/>
      <p:bldP spid="229387" grpId="0"/>
      <p:bldP spid="229388" grpId="0"/>
      <p:bldP spid="22939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3" name="Picture 3"/>
          <p:cNvPicPr>
            <a:picLocks noChangeAspect="1" noChangeArrowheads="1"/>
          </p:cNvPicPr>
          <p:nvPr/>
        </p:nvPicPr>
        <p:blipFill>
          <a:blip r:embed="rId2"/>
          <a:srcRect t="1868" b="2298"/>
          <a:stretch>
            <a:fillRect/>
          </a:stretch>
        </p:blipFill>
        <p:spPr bwMode="auto">
          <a:xfrm>
            <a:off x="484188" y="3681413"/>
            <a:ext cx="7915275" cy="317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794" name="Picture 4"/>
          <p:cNvPicPr>
            <a:picLocks noChangeAspect="1" noChangeArrowheads="1"/>
          </p:cNvPicPr>
          <p:nvPr/>
        </p:nvPicPr>
        <p:blipFill>
          <a:blip r:embed="rId3"/>
          <a:srcRect b="3209"/>
          <a:stretch>
            <a:fillRect/>
          </a:stretch>
        </p:blipFill>
        <p:spPr bwMode="auto">
          <a:xfrm>
            <a:off x="457200" y="457200"/>
            <a:ext cx="7915275" cy="320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795" name="TextBox 3"/>
          <p:cNvSpPr txBox="1">
            <a:spLocks noChangeArrowheads="1"/>
          </p:cNvSpPr>
          <p:nvPr/>
        </p:nvSpPr>
        <p:spPr bwMode="auto">
          <a:xfrm>
            <a:off x="5486400" y="1236663"/>
            <a:ext cx="357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u="sng"/>
              <a:t>Replicate 1:</a:t>
            </a:r>
            <a:r>
              <a:rPr lang="en-US"/>
              <a:t> </a:t>
            </a:r>
          </a:p>
          <a:p>
            <a:pPr defTabSz="914400"/>
            <a:r>
              <a:rPr lang="en-US"/>
              <a:t>Import of chromatogram 0-80 min</a:t>
            </a:r>
          </a:p>
        </p:txBody>
      </p:sp>
      <p:sp>
        <p:nvSpPr>
          <p:cNvPr id="161796" name="TextBox 7"/>
          <p:cNvSpPr txBox="1">
            <a:spLocks noChangeArrowheads="1"/>
          </p:cNvSpPr>
          <p:nvPr/>
        </p:nvSpPr>
        <p:spPr bwMode="auto">
          <a:xfrm>
            <a:off x="5486400" y="4611688"/>
            <a:ext cx="30162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u="sng"/>
              <a:t>Replicate 2:</a:t>
            </a:r>
          </a:p>
          <a:p>
            <a:pPr defTabSz="914400"/>
            <a:r>
              <a:rPr lang="en-US"/>
              <a:t>Scheduled import with </a:t>
            </a:r>
          </a:p>
          <a:p>
            <a:pPr defTabSz="914400"/>
            <a:r>
              <a:rPr lang="en-US"/>
              <a:t>2 min window around peaks</a:t>
            </a: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1295400" y="796925"/>
            <a:ext cx="30083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600"/>
              <a:t>R.LAFYQVTPEEDEEEDEE.-  </a:t>
            </a:r>
          </a:p>
        </p:txBody>
      </p:sp>
      <p:sp>
        <p:nvSpPr>
          <p:cNvPr id="161798" name="Rectangle 11"/>
          <p:cNvSpPr>
            <a:spLocks noChangeArrowheads="1"/>
          </p:cNvSpPr>
          <p:nvPr/>
        </p:nvSpPr>
        <p:spPr bwMode="auto">
          <a:xfrm>
            <a:off x="1295400" y="4090988"/>
            <a:ext cx="30083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600"/>
              <a:t>R.LAFYQVTPEEDEEEDEE.-  </a:t>
            </a:r>
          </a:p>
        </p:txBody>
      </p:sp>
      <p:sp>
        <p:nvSpPr>
          <p:cNvPr id="161799" name="Text Box 10"/>
          <p:cNvSpPr txBox="1">
            <a:spLocks noChangeArrowheads="1"/>
          </p:cNvSpPr>
          <p:nvPr/>
        </p:nvSpPr>
        <p:spPr bwMode="auto">
          <a:xfrm>
            <a:off x="-9525" y="76200"/>
            <a:ext cx="9209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000" b="1" u="sng"/>
              <a:t>Scheduled</a:t>
            </a:r>
            <a:r>
              <a:rPr lang="en-US" sz="2000" b="1"/>
              <a:t> File Import during MS1 Filtering using RT from prepicked peaks</a:t>
            </a:r>
          </a:p>
        </p:txBody>
      </p:sp>
      <p:pic>
        <p:nvPicPr>
          <p:cNvPr id="161800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4156075"/>
            <a:ext cx="36322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801" name="Rectangle 12"/>
          <p:cNvSpPr>
            <a:spLocks noChangeArrowheads="1"/>
          </p:cNvSpPr>
          <p:nvPr/>
        </p:nvSpPr>
        <p:spPr bwMode="auto">
          <a:xfrm>
            <a:off x="5424488" y="4154488"/>
            <a:ext cx="3613150" cy="3635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2"/>
          <p:cNvSpPr>
            <a:spLocks noChangeArrowheads="1"/>
          </p:cNvSpPr>
          <p:nvPr/>
        </p:nvSpPr>
        <p:spPr bwMode="auto">
          <a:xfrm>
            <a:off x="358775" y="4113213"/>
            <a:ext cx="3797300" cy="1011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2818" name="Text Box 3"/>
          <p:cNvSpPr txBox="1">
            <a:spLocks noChangeArrowheads="1"/>
          </p:cNvSpPr>
          <p:nvPr/>
        </p:nvSpPr>
        <p:spPr bwMode="auto">
          <a:xfrm>
            <a:off x="2274888" y="423863"/>
            <a:ext cx="381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806950">
              <a:lnSpc>
                <a:spcPct val="110000"/>
              </a:lnSpc>
            </a:pPr>
            <a:r>
              <a:rPr lang="en-US" sz="2000" b="1">
                <a:solidFill>
                  <a:srgbClr val="0000FF"/>
                </a:solidFill>
              </a:rPr>
              <a:t>Discovery Mass Spectrometry</a:t>
            </a:r>
          </a:p>
          <a:p>
            <a:pPr algn="ctr" defTabSz="4806950">
              <a:lnSpc>
                <a:spcPct val="110000"/>
              </a:lnSpc>
            </a:pPr>
            <a:r>
              <a:rPr lang="en-US" sz="2000" b="1">
                <a:solidFill>
                  <a:srgbClr val="0000FF"/>
                </a:solidFill>
              </a:rPr>
              <a:t>data dependent data set </a:t>
            </a:r>
            <a:endParaRPr lang="en-US" sz="2000">
              <a:solidFill>
                <a:srgbClr val="0000FF"/>
              </a:solidFill>
            </a:endParaRPr>
          </a:p>
        </p:txBody>
      </p:sp>
      <p:sp>
        <p:nvSpPr>
          <p:cNvPr id="162819" name="Text Box 4"/>
          <p:cNvSpPr txBox="1">
            <a:spLocks noChangeArrowheads="1"/>
          </p:cNvSpPr>
          <p:nvPr/>
        </p:nvSpPr>
        <p:spPr bwMode="auto">
          <a:xfrm>
            <a:off x="4706938" y="2490788"/>
            <a:ext cx="2965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806950"/>
            <a:r>
              <a:rPr lang="en-US"/>
              <a:t>Generation of a </a:t>
            </a:r>
          </a:p>
          <a:p>
            <a:pPr algn="ctr" defTabSz="4806950"/>
            <a:r>
              <a:rPr lang="en-US" b="1">
                <a:solidFill>
                  <a:srgbClr val="FF0000"/>
                </a:solidFill>
              </a:rPr>
              <a:t>Spectral Library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in Skyline</a:t>
            </a:r>
          </a:p>
        </p:txBody>
      </p:sp>
      <p:sp>
        <p:nvSpPr>
          <p:cNvPr id="162820" name="Text Box 5"/>
          <p:cNvSpPr txBox="1">
            <a:spLocks noChangeArrowheads="1"/>
          </p:cNvSpPr>
          <p:nvPr/>
        </p:nvSpPr>
        <p:spPr bwMode="auto">
          <a:xfrm>
            <a:off x="6108700" y="6200775"/>
            <a:ext cx="21717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806950">
              <a:lnSpc>
                <a:spcPct val="110000"/>
              </a:lnSpc>
            </a:pPr>
            <a:r>
              <a:rPr lang="en-US" sz="1600" b="1" i="1">
                <a:solidFill>
                  <a:srgbClr val="009900"/>
                </a:solidFill>
              </a:rPr>
              <a:t>LC-MRM-MS assays</a:t>
            </a:r>
            <a:r>
              <a:rPr lang="en-US" sz="1600" i="1">
                <a:solidFill>
                  <a:srgbClr val="009900"/>
                </a:solidFill>
              </a:rPr>
              <a:t> </a:t>
            </a:r>
          </a:p>
          <a:p>
            <a:pPr algn="ctr" defTabSz="4806950">
              <a:lnSpc>
                <a:spcPct val="110000"/>
              </a:lnSpc>
            </a:pPr>
            <a:r>
              <a:rPr lang="en-US" sz="1600" i="1">
                <a:solidFill>
                  <a:srgbClr val="009900"/>
                </a:solidFill>
              </a:rPr>
              <a:t>(Verification)</a:t>
            </a:r>
          </a:p>
        </p:txBody>
      </p:sp>
      <p:pic>
        <p:nvPicPr>
          <p:cNvPr id="16282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900" y="4171950"/>
            <a:ext cx="682625" cy="9144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</p:pic>
      <p:sp>
        <p:nvSpPr>
          <p:cNvPr id="162822" name="Text Box 7"/>
          <p:cNvSpPr txBox="1">
            <a:spLocks noChangeArrowheads="1"/>
          </p:cNvSpPr>
          <p:nvPr/>
        </p:nvSpPr>
        <p:spPr bwMode="auto">
          <a:xfrm>
            <a:off x="1195388" y="4424363"/>
            <a:ext cx="2660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MS1 Filtering</a:t>
            </a:r>
            <a:r>
              <a:rPr lang="en-US">
                <a:solidFill>
                  <a:srgbClr val="FF0000"/>
                </a:solidFill>
              </a:rPr>
              <a:t> in Skyline</a:t>
            </a:r>
          </a:p>
        </p:txBody>
      </p:sp>
      <p:sp>
        <p:nvSpPr>
          <p:cNvPr id="162823" name="Line 8"/>
          <p:cNvSpPr>
            <a:spLocks noChangeShapeType="1"/>
          </p:cNvSpPr>
          <p:nvPr/>
        </p:nvSpPr>
        <p:spPr bwMode="auto">
          <a:xfrm>
            <a:off x="5067300" y="1176338"/>
            <a:ext cx="481013" cy="3079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2824" name="Text Box 9"/>
          <p:cNvSpPr txBox="1">
            <a:spLocks noChangeArrowheads="1"/>
          </p:cNvSpPr>
          <p:nvPr/>
        </p:nvSpPr>
        <p:spPr bwMode="auto">
          <a:xfrm>
            <a:off x="2879725" y="2878138"/>
            <a:ext cx="15938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/>
              <a:t>MS/MS-directed </a:t>
            </a:r>
          </a:p>
          <a:p>
            <a:pPr algn="ctr">
              <a:lnSpc>
                <a:spcPct val="110000"/>
              </a:lnSpc>
            </a:pPr>
            <a:r>
              <a:rPr lang="en-US" sz="1400"/>
              <a:t>MS1 peak-picking</a:t>
            </a:r>
          </a:p>
        </p:txBody>
      </p:sp>
      <p:sp>
        <p:nvSpPr>
          <p:cNvPr id="162825" name="Line 10"/>
          <p:cNvSpPr>
            <a:spLocks noChangeShapeType="1"/>
          </p:cNvSpPr>
          <p:nvPr/>
        </p:nvSpPr>
        <p:spPr bwMode="auto">
          <a:xfrm flipH="1">
            <a:off x="2638425" y="1201738"/>
            <a:ext cx="538163" cy="3063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2826" name="AutoShape 11"/>
          <p:cNvSpPr>
            <a:spLocks noChangeArrowheads="1"/>
          </p:cNvSpPr>
          <p:nvPr/>
        </p:nvSpPr>
        <p:spPr bwMode="auto">
          <a:xfrm>
            <a:off x="2152650" y="1890713"/>
            <a:ext cx="385763" cy="2159000"/>
          </a:xfrm>
          <a:prstGeom prst="downArrow">
            <a:avLst>
              <a:gd name="adj1" fmla="val 23963"/>
              <a:gd name="adj2" fmla="val 34513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grpSp>
        <p:nvGrpSpPr>
          <p:cNvPr id="162827" name="Group 12"/>
          <p:cNvGrpSpPr>
            <a:grpSpLocks/>
          </p:cNvGrpSpPr>
          <p:nvPr/>
        </p:nvGrpSpPr>
        <p:grpSpPr bwMode="auto">
          <a:xfrm>
            <a:off x="4565650" y="3038475"/>
            <a:ext cx="3536950" cy="1392238"/>
            <a:chOff x="2786" y="1972"/>
            <a:chExt cx="2640" cy="1091"/>
          </a:xfrm>
        </p:grpSpPr>
        <p:pic>
          <p:nvPicPr>
            <p:cNvPr id="16284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86" y="2049"/>
              <a:ext cx="2640" cy="101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62845" name="Picture 14"/>
            <p:cNvPicPr>
              <a:picLocks noChangeAspect="1" noChangeArrowheads="1"/>
            </p:cNvPicPr>
            <p:nvPr/>
          </p:nvPicPr>
          <p:blipFill>
            <a:blip r:embed="rId4"/>
            <a:srcRect l="3041" r="-381"/>
            <a:stretch>
              <a:fillRect/>
            </a:stretch>
          </p:blipFill>
          <p:spPr bwMode="auto">
            <a:xfrm>
              <a:off x="2998" y="2167"/>
              <a:ext cx="105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2846" name="Picture 1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47" y="1972"/>
              <a:ext cx="430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2828" name="AutoShape 16"/>
          <p:cNvSpPr>
            <a:spLocks noChangeArrowheads="1"/>
          </p:cNvSpPr>
          <p:nvPr/>
        </p:nvSpPr>
        <p:spPr bwMode="auto">
          <a:xfrm>
            <a:off x="2195513" y="5191125"/>
            <a:ext cx="330200" cy="177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62829" name="AutoShape 17"/>
          <p:cNvSpPr>
            <a:spLocks noChangeArrowheads="1"/>
          </p:cNvSpPr>
          <p:nvPr/>
        </p:nvSpPr>
        <p:spPr bwMode="auto">
          <a:xfrm>
            <a:off x="5845175" y="2176463"/>
            <a:ext cx="330200" cy="371475"/>
          </a:xfrm>
          <a:prstGeom prst="downArrow">
            <a:avLst>
              <a:gd name="adj1" fmla="val 50000"/>
              <a:gd name="adj2" fmla="val 28125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62830" name="Text Box 18"/>
          <p:cNvSpPr txBox="1">
            <a:spLocks noChangeArrowheads="1"/>
          </p:cNvSpPr>
          <p:nvPr/>
        </p:nvSpPr>
        <p:spPr bwMode="auto">
          <a:xfrm>
            <a:off x="1019175" y="5300663"/>
            <a:ext cx="29273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/>
              <a:t>quantitative information </a:t>
            </a:r>
          </a:p>
          <a:p>
            <a:pPr algn="ctr">
              <a:lnSpc>
                <a:spcPct val="110000"/>
              </a:lnSpc>
            </a:pPr>
            <a:r>
              <a:rPr lang="en-US"/>
              <a:t>from Discovery Experiment</a:t>
            </a:r>
          </a:p>
        </p:txBody>
      </p:sp>
      <p:sp>
        <p:nvSpPr>
          <p:cNvPr id="162831" name="Text Box 19"/>
          <p:cNvSpPr txBox="1">
            <a:spLocks noChangeArrowheads="1"/>
          </p:cNvSpPr>
          <p:nvPr/>
        </p:nvSpPr>
        <p:spPr bwMode="auto">
          <a:xfrm>
            <a:off x="828675" y="6175375"/>
            <a:ext cx="314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Candidate Lists for Follow-up</a:t>
            </a:r>
          </a:p>
        </p:txBody>
      </p:sp>
      <p:sp>
        <p:nvSpPr>
          <p:cNvPr id="162832" name="Text Box 20"/>
          <p:cNvSpPr txBox="1">
            <a:spLocks noChangeArrowheads="1"/>
          </p:cNvSpPr>
          <p:nvPr/>
        </p:nvSpPr>
        <p:spPr bwMode="auto">
          <a:xfrm>
            <a:off x="1778000" y="151765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0000FF"/>
                </a:solidFill>
              </a:rPr>
              <a:t>MS1 spectra</a:t>
            </a:r>
          </a:p>
        </p:txBody>
      </p:sp>
      <p:sp>
        <p:nvSpPr>
          <p:cNvPr id="162833" name="Text Box 21"/>
          <p:cNvSpPr txBox="1">
            <a:spLocks noChangeArrowheads="1"/>
          </p:cNvSpPr>
          <p:nvPr/>
        </p:nvSpPr>
        <p:spPr bwMode="auto">
          <a:xfrm>
            <a:off x="4999038" y="1517650"/>
            <a:ext cx="192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0000FF"/>
                </a:solidFill>
              </a:rPr>
              <a:t>MS/MS spectra</a:t>
            </a:r>
          </a:p>
          <a:p>
            <a:pPr algn="ctr"/>
            <a:r>
              <a:rPr lang="en-US">
                <a:solidFill>
                  <a:srgbClr val="0000FF"/>
                </a:solidFill>
              </a:rPr>
              <a:t>(data dependent)</a:t>
            </a:r>
          </a:p>
        </p:txBody>
      </p:sp>
      <p:sp>
        <p:nvSpPr>
          <p:cNvPr id="162834" name="AutoShape 22"/>
          <p:cNvSpPr>
            <a:spLocks noChangeArrowheads="1"/>
          </p:cNvSpPr>
          <p:nvPr/>
        </p:nvSpPr>
        <p:spPr bwMode="auto">
          <a:xfrm>
            <a:off x="3708400" y="1587500"/>
            <a:ext cx="1228725" cy="242888"/>
          </a:xfrm>
          <a:prstGeom prst="leftRightArrow">
            <a:avLst>
              <a:gd name="adj1" fmla="val 50000"/>
              <a:gd name="adj2" fmla="val 101176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2835" name="AutoShape 23"/>
          <p:cNvSpPr>
            <a:spLocks noChangeArrowheads="1"/>
          </p:cNvSpPr>
          <p:nvPr/>
        </p:nvSpPr>
        <p:spPr bwMode="auto">
          <a:xfrm rot="5400000" flipH="1">
            <a:off x="3398044" y="2602707"/>
            <a:ext cx="225425" cy="1881187"/>
          </a:xfrm>
          <a:prstGeom prst="downArrow">
            <a:avLst>
              <a:gd name="adj1" fmla="val 60565"/>
              <a:gd name="adj2" fmla="val 14862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62836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53188" y="5299075"/>
            <a:ext cx="682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37" name="AutoShape 25"/>
          <p:cNvSpPr>
            <a:spLocks noChangeArrowheads="1"/>
          </p:cNvSpPr>
          <p:nvPr/>
        </p:nvSpPr>
        <p:spPr bwMode="auto">
          <a:xfrm rot="-5400000">
            <a:off x="7015163" y="1600200"/>
            <a:ext cx="160337" cy="493713"/>
          </a:xfrm>
          <a:prstGeom prst="downArrow">
            <a:avLst>
              <a:gd name="adj1" fmla="val 50000"/>
              <a:gd name="adj2" fmla="val 76981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2838" name="Text Box 26"/>
          <p:cNvSpPr txBox="1">
            <a:spLocks noChangeArrowheads="1"/>
          </p:cNvSpPr>
          <p:nvPr/>
        </p:nvSpPr>
        <p:spPr bwMode="auto">
          <a:xfrm>
            <a:off x="7351713" y="1549400"/>
            <a:ext cx="1581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Peptide </a:t>
            </a:r>
          </a:p>
          <a:p>
            <a:pPr algn="ctr"/>
            <a:r>
              <a:rPr lang="en-US"/>
              <a:t>Identifications</a:t>
            </a:r>
          </a:p>
        </p:txBody>
      </p:sp>
      <p:sp>
        <p:nvSpPr>
          <p:cNvPr id="162839" name="Text Box 27"/>
          <p:cNvSpPr txBox="1">
            <a:spLocks noChangeArrowheads="1"/>
          </p:cNvSpPr>
          <p:nvPr/>
        </p:nvSpPr>
        <p:spPr bwMode="auto">
          <a:xfrm>
            <a:off x="7434263" y="4891088"/>
            <a:ext cx="1376362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i="1"/>
              <a:t>MRM transition</a:t>
            </a:r>
          </a:p>
          <a:p>
            <a:pPr algn="ctr">
              <a:lnSpc>
                <a:spcPct val="110000"/>
              </a:lnSpc>
            </a:pPr>
            <a:r>
              <a:rPr lang="en-US" sz="1400" i="1"/>
              <a:t>selection</a:t>
            </a:r>
          </a:p>
        </p:txBody>
      </p:sp>
      <p:sp>
        <p:nvSpPr>
          <p:cNvPr id="162840" name="AutoShape 28"/>
          <p:cNvSpPr>
            <a:spLocks noChangeArrowheads="1"/>
          </p:cNvSpPr>
          <p:nvPr/>
        </p:nvSpPr>
        <p:spPr bwMode="auto">
          <a:xfrm>
            <a:off x="2192338" y="5988050"/>
            <a:ext cx="330200" cy="177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62841" name="Line 29"/>
          <p:cNvSpPr>
            <a:spLocks noChangeShapeType="1"/>
          </p:cNvSpPr>
          <p:nvPr/>
        </p:nvSpPr>
        <p:spPr bwMode="auto">
          <a:xfrm>
            <a:off x="4570413" y="6384925"/>
            <a:ext cx="1397000" cy="0"/>
          </a:xfrm>
          <a:prstGeom prst="line">
            <a:avLst/>
          </a:prstGeom>
          <a:noFill/>
          <a:ln w="28575">
            <a:solidFill>
              <a:srgbClr val="009900"/>
            </a:solidFill>
            <a:prstDash val="dash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2842" name="Line 30"/>
          <p:cNvSpPr>
            <a:spLocks noChangeShapeType="1"/>
          </p:cNvSpPr>
          <p:nvPr/>
        </p:nvSpPr>
        <p:spPr bwMode="auto">
          <a:xfrm rot="5400000">
            <a:off x="6594475" y="5307013"/>
            <a:ext cx="1663700" cy="0"/>
          </a:xfrm>
          <a:prstGeom prst="line">
            <a:avLst/>
          </a:prstGeom>
          <a:noFill/>
          <a:ln w="28575">
            <a:solidFill>
              <a:srgbClr val="009900"/>
            </a:solidFill>
            <a:prstDash val="dash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2843" name="Text Box 31"/>
          <p:cNvSpPr txBox="1">
            <a:spLocks noChangeArrowheads="1"/>
          </p:cNvSpPr>
          <p:nvPr/>
        </p:nvSpPr>
        <p:spPr bwMode="auto">
          <a:xfrm>
            <a:off x="69850" y="74613"/>
            <a:ext cx="9034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000" b="1"/>
              <a:t>Integration of Skyline MS1 Filtering into Laboratory Workflows / Pipelines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Text Box 4"/>
          <p:cNvSpPr txBox="1">
            <a:spLocks noChangeArrowheads="1"/>
          </p:cNvSpPr>
          <p:nvPr/>
        </p:nvSpPr>
        <p:spPr bwMode="auto">
          <a:xfrm>
            <a:off x="501650" y="185738"/>
            <a:ext cx="8232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400" b="1"/>
              <a:t>MS1 full scan Filtering - Conclusion and Future Outlook</a:t>
            </a:r>
          </a:p>
        </p:txBody>
      </p:sp>
      <p:sp>
        <p:nvSpPr>
          <p:cNvPr id="163842" name="Text Box 5"/>
          <p:cNvSpPr txBox="1">
            <a:spLocks noChangeArrowheads="1"/>
          </p:cNvSpPr>
          <p:nvPr/>
        </p:nvSpPr>
        <p:spPr bwMode="auto">
          <a:xfrm>
            <a:off x="160338" y="1309688"/>
            <a:ext cx="87503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lnSpc>
                <a:spcPct val="120000"/>
              </a:lnSpc>
              <a:buFontTx/>
              <a:buChar char="•"/>
            </a:pPr>
            <a:r>
              <a:rPr lang="en-US" sz="2000"/>
              <a:t>  Platform and Vendor Independent</a:t>
            </a:r>
          </a:p>
          <a:p>
            <a:pPr defTabSz="914400">
              <a:lnSpc>
                <a:spcPct val="120000"/>
              </a:lnSpc>
              <a:buFontTx/>
              <a:buChar char="•"/>
            </a:pPr>
            <a:r>
              <a:rPr lang="en-US" sz="2000"/>
              <a:t>  Open Source, continuous development and improvements (Skyline Team)</a:t>
            </a:r>
          </a:p>
          <a:p>
            <a:pPr defTabSz="914400">
              <a:lnSpc>
                <a:spcPct val="120000"/>
              </a:lnSpc>
              <a:buFontTx/>
              <a:buChar char="•"/>
            </a:pPr>
            <a:r>
              <a:rPr lang="en-US" sz="2000"/>
              <a:t>  Easy label-free quantitation, particularly good for PTM peptide quantitation</a:t>
            </a:r>
          </a:p>
          <a:p>
            <a:pPr defTabSz="914400">
              <a:lnSpc>
                <a:spcPct val="120000"/>
              </a:lnSpc>
              <a:buFontTx/>
              <a:buChar char="•"/>
            </a:pPr>
            <a:r>
              <a:rPr lang="en-US" sz="2000"/>
              <a:t>  Taking advantage of existing Skyline graphical displays and QC features </a:t>
            </a:r>
          </a:p>
          <a:p>
            <a:pPr defTabSz="914400">
              <a:lnSpc>
                <a:spcPct val="120000"/>
              </a:lnSpc>
              <a:buFontTx/>
              <a:buChar char="•"/>
            </a:pPr>
            <a:endParaRPr lang="en-US" sz="2000"/>
          </a:p>
          <a:p>
            <a:pPr defTabSz="914400">
              <a:lnSpc>
                <a:spcPct val="120000"/>
              </a:lnSpc>
              <a:buFontTx/>
              <a:buChar char="•"/>
            </a:pPr>
            <a:r>
              <a:rPr lang="en-US" sz="2000"/>
              <a:t>  High throughput quantitative screening of discovery workflow experiments</a:t>
            </a:r>
          </a:p>
          <a:p>
            <a:pPr defTabSz="914400">
              <a:lnSpc>
                <a:spcPct val="120000"/>
              </a:lnSpc>
              <a:buFontTx/>
              <a:buChar char="•"/>
            </a:pPr>
            <a:r>
              <a:rPr lang="en-US" sz="2000"/>
              <a:t>  Easy integration of MS1 Filtering results with follow-up MRM experiments </a:t>
            </a:r>
          </a:p>
          <a:p>
            <a:pPr defTabSz="914400">
              <a:lnSpc>
                <a:spcPct val="120000"/>
              </a:lnSpc>
            </a:pPr>
            <a:endParaRPr lang="en-US" sz="2000"/>
          </a:p>
          <a:p>
            <a:pPr defTabSz="914400">
              <a:lnSpc>
                <a:spcPct val="120000"/>
              </a:lnSpc>
            </a:pPr>
            <a:endParaRPr lang="en-US" sz="2000"/>
          </a:p>
          <a:p>
            <a:pPr defTabSz="914400">
              <a:lnSpc>
                <a:spcPct val="120000"/>
              </a:lnSpc>
              <a:buFontTx/>
              <a:buChar char="•"/>
            </a:pPr>
            <a:r>
              <a:rPr lang="en-US" sz="2000"/>
              <a:t>  Combination of MS1 Filtering with Skyline iRT features</a:t>
            </a:r>
          </a:p>
          <a:p>
            <a:pPr defTabSz="914400">
              <a:lnSpc>
                <a:spcPct val="120000"/>
              </a:lnSpc>
              <a:buFontTx/>
              <a:buChar char="•"/>
            </a:pPr>
            <a:r>
              <a:rPr lang="en-US" sz="2000"/>
              <a:t>  Retention Time (RT) alignment, also when no MS/MS was sampled</a:t>
            </a:r>
          </a:p>
          <a:p>
            <a:pPr defTabSz="914400">
              <a:lnSpc>
                <a:spcPct val="120000"/>
              </a:lnSpc>
              <a:buFontTx/>
              <a:buChar char="•"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6625" y="706438"/>
            <a:ext cx="6896100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984250" y="244475"/>
            <a:ext cx="716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Mitochondrial Sirtuins and Metabolic Regulation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4237038" y="4211638"/>
            <a:ext cx="40703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b="1" i="1"/>
              <a:t>Type 2 Diabetes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1" i="1"/>
              <a:t>Metabolic syndromes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1" i="1"/>
              <a:t>High/low-fat diet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1" i="1"/>
              <a:t>Aging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1" i="1"/>
              <a:t>Neurodegenerative diseases?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838" y="3984625"/>
            <a:ext cx="3586162" cy="20748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342900" y="6194425"/>
            <a:ext cx="8801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/>
              <a:t>MOH, 9:30 am : </a:t>
            </a:r>
            <a:r>
              <a:rPr lang="en-US" b="1"/>
              <a:t>M.</a:t>
            </a:r>
            <a:r>
              <a:rPr lang="en-US"/>
              <a:t> </a:t>
            </a:r>
            <a:r>
              <a:rPr lang="en-US" b="1"/>
              <a:t>Rardin</a:t>
            </a:r>
            <a:r>
              <a:rPr lang="en-US"/>
              <a:t> et al. “Quantitation of the Mitochondrial Lysine Acetylome </a:t>
            </a:r>
          </a:p>
          <a:p>
            <a:pPr defTabSz="914400"/>
            <a:r>
              <a:rPr lang="en-US"/>
              <a:t>                          in SIRT3 Knockout Animals using MS1 Filtering in Skyline.”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Title 1"/>
          <p:cNvSpPr>
            <a:spLocks noGrp="1"/>
          </p:cNvSpPr>
          <p:nvPr>
            <p:ph type="title" idx="4294967295"/>
          </p:nvPr>
        </p:nvSpPr>
        <p:spPr>
          <a:xfrm>
            <a:off x="457200" y="203200"/>
            <a:ext cx="8229600" cy="628650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Arial" charset="0"/>
              </a:rPr>
              <a:t>Acknowledgments</a:t>
            </a:r>
          </a:p>
        </p:txBody>
      </p:sp>
      <p:sp>
        <p:nvSpPr>
          <p:cNvPr id="164866" name="Content Placeholder 2"/>
          <p:cNvSpPr>
            <a:spLocks noGrp="1"/>
          </p:cNvSpPr>
          <p:nvPr>
            <p:ph idx="4294967295"/>
          </p:nvPr>
        </p:nvSpPr>
        <p:spPr>
          <a:xfrm>
            <a:off x="220663" y="1120775"/>
            <a:ext cx="6975475" cy="4525963"/>
          </a:xfrm>
        </p:spPr>
        <p:txBody>
          <a:bodyPr/>
          <a:lstStyle/>
          <a:p>
            <a:pPr eaLnBrk="1" hangingPunct="1">
              <a:spcBef>
                <a:spcPts val="1400"/>
              </a:spcBef>
            </a:pPr>
            <a:r>
              <a:rPr lang="en-US" sz="2400" b="1" smtClean="0">
                <a:latin typeface="Arial" charset="0"/>
              </a:rPr>
              <a:t>B.W. Gibson, M.J. Rardin</a:t>
            </a:r>
            <a:r>
              <a:rPr lang="en-US" sz="2400" smtClean="0">
                <a:latin typeface="Arial" charset="0"/>
              </a:rPr>
              <a:t>, M.P. Cusack,          A. Zawadzka, D. Sorensen, S. Danielson, Monique O’Leary, Brian Kennedy                       – </a:t>
            </a:r>
            <a:r>
              <a:rPr lang="en-US" sz="2400" b="1" smtClean="0">
                <a:latin typeface="Arial" charset="0"/>
              </a:rPr>
              <a:t>Buck Institute</a:t>
            </a:r>
          </a:p>
          <a:p>
            <a:pPr eaLnBrk="1" hangingPunct="1">
              <a:spcBef>
                <a:spcPts val="1400"/>
              </a:spcBef>
            </a:pPr>
            <a:r>
              <a:rPr lang="en-US" sz="2400" b="1" smtClean="0">
                <a:latin typeface="Arial" charset="0"/>
              </a:rPr>
              <a:t>B. MacLean</a:t>
            </a:r>
            <a:r>
              <a:rPr lang="en-US" sz="2400" smtClean="0">
                <a:latin typeface="Arial" charset="0"/>
              </a:rPr>
              <a:t>, M.S. Bereman, C. Wu, B. Frewen, M.J. MacCoss – </a:t>
            </a:r>
            <a:r>
              <a:rPr lang="en-US" sz="2400" b="1" smtClean="0">
                <a:latin typeface="Arial" charset="0"/>
              </a:rPr>
              <a:t>Univ. Washington</a:t>
            </a:r>
            <a:r>
              <a:rPr lang="en-US" sz="2400" smtClean="0">
                <a:latin typeface="Arial" charset="0"/>
              </a:rPr>
              <a:t> </a:t>
            </a:r>
          </a:p>
          <a:p>
            <a:pPr eaLnBrk="1" hangingPunct="1">
              <a:spcBef>
                <a:spcPts val="1400"/>
              </a:spcBef>
            </a:pPr>
            <a:r>
              <a:rPr lang="en-US" sz="2400" smtClean="0">
                <a:latin typeface="Arial" charset="0"/>
              </a:rPr>
              <a:t>E. Jing, R. C. Kahn – </a:t>
            </a:r>
            <a:r>
              <a:rPr lang="en-US" sz="2400" b="1" smtClean="0">
                <a:latin typeface="Arial" charset="0"/>
              </a:rPr>
              <a:t>Harvard</a:t>
            </a:r>
          </a:p>
          <a:p>
            <a:pPr eaLnBrk="1" hangingPunct="1">
              <a:spcBef>
                <a:spcPts val="1400"/>
              </a:spcBef>
            </a:pPr>
            <a:r>
              <a:rPr lang="en-US" sz="2400" smtClean="0">
                <a:latin typeface="Arial" charset="0"/>
              </a:rPr>
              <a:t>E. Verdin – </a:t>
            </a:r>
            <a:r>
              <a:rPr lang="en-US" sz="2400" b="1" smtClean="0">
                <a:latin typeface="Arial" charset="0"/>
              </a:rPr>
              <a:t>Gladstone</a:t>
            </a:r>
          </a:p>
          <a:p>
            <a:pPr eaLnBrk="1" hangingPunct="1">
              <a:spcBef>
                <a:spcPts val="1400"/>
              </a:spcBef>
            </a:pPr>
            <a:r>
              <a:rPr lang="en-US" sz="2400" smtClean="0">
                <a:latin typeface="Arial" charset="0"/>
              </a:rPr>
              <a:t>P. Drake, S. Fisher – </a:t>
            </a:r>
            <a:r>
              <a:rPr lang="en-US" sz="2400" b="1" smtClean="0">
                <a:latin typeface="Arial" charset="0"/>
              </a:rPr>
              <a:t>UCSF</a:t>
            </a:r>
          </a:p>
          <a:p>
            <a:pPr eaLnBrk="1" hangingPunct="1">
              <a:spcBef>
                <a:spcPts val="1400"/>
              </a:spcBef>
            </a:pPr>
            <a:r>
              <a:rPr lang="en-US" sz="2400" smtClean="0">
                <a:latin typeface="Arial" charset="0"/>
              </a:rPr>
              <a:t>C. Hunter, S. Seymour – </a:t>
            </a:r>
            <a:r>
              <a:rPr lang="en-US" sz="2400" b="1" smtClean="0">
                <a:latin typeface="Arial" charset="0"/>
              </a:rPr>
              <a:t>AB SCIEX</a:t>
            </a:r>
          </a:p>
          <a:p>
            <a:pPr eaLnBrk="1" hangingPunct="1">
              <a:spcBef>
                <a:spcPts val="1400"/>
              </a:spcBef>
            </a:pPr>
            <a:r>
              <a:rPr lang="en-US" sz="2400" smtClean="0">
                <a:latin typeface="Arial" charset="0"/>
              </a:rPr>
              <a:t>J. Cottrell –</a:t>
            </a:r>
            <a:r>
              <a:rPr lang="en-US" sz="2400" b="1" smtClean="0">
                <a:latin typeface="Arial" charset="0"/>
              </a:rPr>
              <a:t> Matrix Science</a:t>
            </a:r>
          </a:p>
        </p:txBody>
      </p:sp>
      <p:pic>
        <p:nvPicPr>
          <p:cNvPr id="164867" name="Picture 7" descr="images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1863" y="4791075"/>
            <a:ext cx="1447800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868" name="Picture 5" descr="uw_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0963" y="5992813"/>
            <a:ext cx="35941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869" name="Picture 10" descr="images-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7263" y="2365375"/>
            <a:ext cx="14224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870" name="Picture 11" descr="gladstonehomeban_newGIVIali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5563" y="4033838"/>
            <a:ext cx="19716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871" name="Picture 12" descr="Buck logo.tif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37338" y="1577975"/>
            <a:ext cx="224472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72" name="Text Box 9"/>
          <p:cNvSpPr txBox="1">
            <a:spLocks noChangeArrowheads="1"/>
          </p:cNvSpPr>
          <p:nvPr/>
        </p:nvSpPr>
        <p:spPr bwMode="auto">
          <a:xfrm>
            <a:off x="5905500" y="6416675"/>
            <a:ext cx="2301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000"/>
              <a:t>NIH, NCI (CPTAC)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3" name="Picture 2"/>
          <p:cNvPicPr>
            <a:picLocks noChangeAspect="1" noChangeArrowheads="1"/>
          </p:cNvPicPr>
          <p:nvPr/>
        </p:nvPicPr>
        <p:blipFill>
          <a:blip r:embed="rId3"/>
          <a:srcRect t="563" b="1733"/>
          <a:stretch>
            <a:fillRect/>
          </a:stretch>
        </p:blipFill>
        <p:spPr bwMode="auto">
          <a:xfrm>
            <a:off x="-4763" y="714375"/>
            <a:ext cx="4872038" cy="606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9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3950" y="1138238"/>
            <a:ext cx="409257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5" name="AutoShape 4"/>
          <p:cNvSpPr>
            <a:spLocks/>
          </p:cNvSpPr>
          <p:nvPr/>
        </p:nvSpPr>
        <p:spPr bwMode="auto">
          <a:xfrm rot="-5400000">
            <a:off x="1151731" y="5130007"/>
            <a:ext cx="225425" cy="871538"/>
          </a:xfrm>
          <a:prstGeom prst="rightBrace">
            <a:avLst>
              <a:gd name="adj1" fmla="val 32218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6916" name="Text Box 5"/>
          <p:cNvSpPr txBox="1">
            <a:spLocks noChangeArrowheads="1"/>
          </p:cNvSpPr>
          <p:nvPr/>
        </p:nvSpPr>
        <p:spPr bwMode="auto">
          <a:xfrm>
            <a:off x="700088" y="4910138"/>
            <a:ext cx="14414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</a:rPr>
              <a:t>idotp deviation</a:t>
            </a:r>
          </a:p>
          <a:p>
            <a:pPr algn="ctr"/>
            <a:r>
              <a:rPr lang="en-US" sz="1400" b="1">
                <a:solidFill>
                  <a:srgbClr val="FF0000"/>
                </a:solidFill>
              </a:rPr>
              <a:t>from “1”</a:t>
            </a:r>
          </a:p>
        </p:txBody>
      </p:sp>
      <p:sp>
        <p:nvSpPr>
          <p:cNvPr id="166917" name="Text Box 6"/>
          <p:cNvSpPr txBox="1">
            <a:spLocks noChangeArrowheads="1"/>
          </p:cNvSpPr>
          <p:nvPr/>
        </p:nvSpPr>
        <p:spPr bwMode="auto">
          <a:xfrm>
            <a:off x="5595938" y="736600"/>
            <a:ext cx="280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Skyline Results Grid View</a:t>
            </a:r>
          </a:p>
        </p:txBody>
      </p:sp>
      <p:sp>
        <p:nvSpPr>
          <p:cNvPr id="166918" name="Rectangle 7"/>
          <p:cNvSpPr>
            <a:spLocks noChangeArrowheads="1"/>
          </p:cNvSpPr>
          <p:nvPr/>
        </p:nvSpPr>
        <p:spPr bwMode="auto">
          <a:xfrm>
            <a:off x="6743700" y="1320800"/>
            <a:ext cx="592138" cy="957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6919" name="Rectangle 8"/>
          <p:cNvSpPr>
            <a:spLocks noChangeArrowheads="1"/>
          </p:cNvSpPr>
          <p:nvPr/>
        </p:nvSpPr>
        <p:spPr bwMode="auto">
          <a:xfrm>
            <a:off x="5326063" y="1335088"/>
            <a:ext cx="785812" cy="9556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6920" name="Rectangle 9"/>
          <p:cNvSpPr>
            <a:spLocks noChangeArrowheads="1"/>
          </p:cNvSpPr>
          <p:nvPr/>
        </p:nvSpPr>
        <p:spPr bwMode="auto">
          <a:xfrm>
            <a:off x="863600" y="6083300"/>
            <a:ext cx="819150" cy="4508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6921" name="Group 10"/>
          <p:cNvGrpSpPr>
            <a:grpSpLocks/>
          </p:cNvGrpSpPr>
          <p:nvPr/>
        </p:nvGrpSpPr>
        <p:grpSpPr bwMode="auto">
          <a:xfrm>
            <a:off x="879475" y="1182688"/>
            <a:ext cx="2779713" cy="987425"/>
            <a:chOff x="554" y="904"/>
            <a:chExt cx="1751" cy="622"/>
          </a:xfrm>
        </p:grpSpPr>
        <p:pic>
          <p:nvPicPr>
            <p:cNvPr id="166928" name="Picture 11"/>
            <p:cNvPicPr>
              <a:picLocks noChangeAspect="1" noChangeArrowheads="1"/>
            </p:cNvPicPr>
            <p:nvPr/>
          </p:nvPicPr>
          <p:blipFill>
            <a:blip r:embed="rId5"/>
            <a:srcRect t="23700" b="13181"/>
            <a:stretch>
              <a:fillRect/>
            </a:stretch>
          </p:blipFill>
          <p:spPr bwMode="auto">
            <a:xfrm>
              <a:off x="556" y="1004"/>
              <a:ext cx="1749" cy="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929" name="Picture 12"/>
            <p:cNvPicPr>
              <a:picLocks noChangeAspect="1" noChangeArrowheads="1"/>
            </p:cNvPicPr>
            <p:nvPr/>
          </p:nvPicPr>
          <p:blipFill>
            <a:blip r:embed="rId5"/>
            <a:srcRect b="86942"/>
            <a:stretch>
              <a:fillRect/>
            </a:stretch>
          </p:blipFill>
          <p:spPr bwMode="auto">
            <a:xfrm>
              <a:off x="554" y="904"/>
              <a:ext cx="1749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6922" name="Text Box 13"/>
          <p:cNvSpPr txBox="1">
            <a:spLocks noChangeArrowheads="1"/>
          </p:cNvSpPr>
          <p:nvPr/>
        </p:nvSpPr>
        <p:spPr bwMode="auto">
          <a:xfrm>
            <a:off x="90488" y="74612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A</a:t>
            </a:r>
          </a:p>
        </p:txBody>
      </p:sp>
      <p:sp>
        <p:nvSpPr>
          <p:cNvPr id="166923" name="Text Box 14"/>
          <p:cNvSpPr txBox="1">
            <a:spLocks noChangeArrowheads="1"/>
          </p:cNvSpPr>
          <p:nvPr/>
        </p:nvSpPr>
        <p:spPr bwMode="auto">
          <a:xfrm>
            <a:off x="4838700" y="74612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B</a:t>
            </a:r>
          </a:p>
        </p:txBody>
      </p:sp>
      <p:sp>
        <p:nvSpPr>
          <p:cNvPr id="166924" name="Text Box 16"/>
          <p:cNvSpPr txBox="1">
            <a:spLocks noChangeArrowheads="1"/>
          </p:cNvSpPr>
          <p:nvPr/>
        </p:nvSpPr>
        <p:spPr bwMode="auto">
          <a:xfrm>
            <a:off x="4692650" y="4833938"/>
            <a:ext cx="44513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/>
              <a:t>All parameters such as </a:t>
            </a:r>
          </a:p>
          <a:p>
            <a:pPr defTabSz="914400">
              <a:buFontTx/>
              <a:buChar char="-"/>
            </a:pPr>
            <a:r>
              <a:rPr lang="en-US"/>
              <a:t> irank, observed rank</a:t>
            </a:r>
          </a:p>
          <a:p>
            <a:pPr defTabSz="914400">
              <a:buFontTx/>
              <a:buChar char="-"/>
            </a:pPr>
            <a:r>
              <a:rPr lang="en-US"/>
              <a:t> idotp, isotope distribution %</a:t>
            </a:r>
          </a:p>
          <a:p>
            <a:pPr defTabSz="914400">
              <a:buFontTx/>
              <a:buChar char="-"/>
            </a:pPr>
            <a:r>
              <a:rPr lang="en-US"/>
              <a:t> </a:t>
            </a:r>
            <a:r>
              <a:rPr lang="en-US">
                <a:solidFill>
                  <a:schemeClr val="hlink"/>
                </a:solidFill>
              </a:rPr>
              <a:t>underlying MS/MS signal</a:t>
            </a:r>
            <a:r>
              <a:rPr lang="en-US"/>
              <a:t> for MS1 peak?</a:t>
            </a:r>
          </a:p>
          <a:p>
            <a:pPr defTabSz="914400">
              <a:buFontTx/>
              <a:buChar char="-"/>
            </a:pPr>
            <a:endParaRPr lang="en-US"/>
          </a:p>
          <a:p>
            <a:pPr defTabSz="914400"/>
            <a:r>
              <a:rPr lang="en-US"/>
              <a:t>can be exported to Skyline custom reports</a:t>
            </a:r>
          </a:p>
        </p:txBody>
      </p:sp>
      <p:sp>
        <p:nvSpPr>
          <p:cNvPr id="166925" name="Oval 17"/>
          <p:cNvSpPr>
            <a:spLocks noChangeArrowheads="1"/>
          </p:cNvSpPr>
          <p:nvPr/>
        </p:nvSpPr>
        <p:spPr bwMode="auto">
          <a:xfrm>
            <a:off x="6132513" y="1363663"/>
            <a:ext cx="582612" cy="322262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6926" name="Text Box 18"/>
          <p:cNvSpPr txBox="1">
            <a:spLocks noChangeArrowheads="1"/>
          </p:cNvSpPr>
          <p:nvPr/>
        </p:nvSpPr>
        <p:spPr bwMode="auto">
          <a:xfrm>
            <a:off x="587375" y="177800"/>
            <a:ext cx="8004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000" b="1"/>
              <a:t>Skyline MS1 Filtering specific parameters and Utilizing Grid View</a:t>
            </a:r>
          </a:p>
        </p:txBody>
      </p:sp>
      <p:sp>
        <p:nvSpPr>
          <p:cNvPr id="166927" name="Text Box 18"/>
          <p:cNvSpPr txBox="1">
            <a:spLocks noChangeArrowheads="1"/>
          </p:cNvSpPr>
          <p:nvPr/>
        </p:nvSpPr>
        <p:spPr bwMode="auto">
          <a:xfrm>
            <a:off x="5772150" y="4357688"/>
            <a:ext cx="2603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600" i="1"/>
              <a:t>(LTQ FT-ICR-MS platform)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Slid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" y="657225"/>
            <a:ext cx="9045575" cy="4241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88900" y="-12700"/>
            <a:ext cx="8604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Designing a Quantitative Discovery Immunoaffinity-based </a:t>
            </a:r>
            <a:br>
              <a:rPr lang="en-US" sz="2000" b="1"/>
            </a:br>
            <a:r>
              <a:rPr lang="en-US" sz="2000" b="1"/>
              <a:t>‘Acetylproteome’ Workflow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87313" y="4949825"/>
            <a:ext cx="9009062" cy="1698625"/>
            <a:chOff x="87087" y="4950428"/>
            <a:chExt cx="9009288" cy="1697569"/>
          </a:xfrm>
        </p:grpSpPr>
        <p:sp>
          <p:nvSpPr>
            <p:cNvPr id="18436" name="Text Box 11"/>
            <p:cNvSpPr txBox="1">
              <a:spLocks noChangeArrowheads="1"/>
            </p:cNvSpPr>
            <p:nvPr/>
          </p:nvSpPr>
          <p:spPr bwMode="auto">
            <a:xfrm>
              <a:off x="88900" y="4956714"/>
              <a:ext cx="81633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(D) Label-free Quantitation. Spectral counting, SuperHirn, MaxQuant, MultiQuant,…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7087" y="4958361"/>
              <a:ext cx="9009288" cy="1689636"/>
            </a:xfrm>
            <a:prstGeom prst="rect">
              <a:avLst/>
            </a:prstGeom>
            <a:noFill/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>
              <a:off x="3449496" y="5970556"/>
              <a:ext cx="2895673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3446321" y="5670705"/>
              <a:ext cx="2894085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/>
            <p:cNvSpPr txBox="1"/>
            <p:nvPr/>
          </p:nvSpPr>
          <p:spPr>
            <a:xfrm>
              <a:off x="353794" y="5478737"/>
              <a:ext cx="992212" cy="11692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en-US" sz="1200" i="1" dirty="0">
                  <a:latin typeface="Arial"/>
                  <a:cs typeface="Arial"/>
                </a:rPr>
                <a:t>#1 sirt3 +/+</a:t>
              </a:r>
            </a:p>
            <a:p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en-US" sz="1200" i="1" dirty="0">
                  <a:latin typeface="Arial"/>
                  <a:cs typeface="Arial"/>
                </a:rPr>
                <a:t>#2 sirt3 -/-</a:t>
              </a:r>
            </a:p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cs typeface="Arial"/>
                </a:rPr>
                <a:t>#3</a:t>
              </a:r>
            </a:p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cs typeface="Arial"/>
                </a:rPr>
                <a:t>#4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cs typeface="Arial"/>
                </a:rPr>
                <a:t>etc..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1392045" y="5669119"/>
              <a:ext cx="849333" cy="1586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utoShape 9"/>
            <p:cNvSpPr>
              <a:spLocks noChangeArrowheads="1"/>
            </p:cNvSpPr>
            <p:nvPr/>
          </p:nvSpPr>
          <p:spPr bwMode="auto">
            <a:xfrm rot="16200000">
              <a:off x="5154642" y="5521498"/>
              <a:ext cx="395042" cy="230193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Arial"/>
                  <a:cs typeface="Arial"/>
                </a:rPr>
                <a:t>IP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40406" y="5545371"/>
              <a:ext cx="1143029" cy="100902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en-US" sz="1200" dirty="0">
                  <a:latin typeface="Arial"/>
                  <a:cs typeface="Arial"/>
                </a:rPr>
                <a:t>HPLC MS/MS</a:t>
              </a:r>
            </a:p>
            <a:p>
              <a:pPr fontAlgn="auto"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en-US" sz="1200" dirty="0">
                  <a:latin typeface="Arial"/>
                  <a:cs typeface="Arial"/>
                </a:rPr>
                <a:t>HPLC MS/MS</a:t>
              </a:r>
            </a:p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HPLC MS/MS</a:t>
              </a:r>
            </a:p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HPLC MS/MS</a:t>
              </a: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2339806" y="5665946"/>
              <a:ext cx="992213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1376169" y="5957864"/>
              <a:ext cx="849333" cy="1586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2338218" y="5978488"/>
              <a:ext cx="990625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AutoShape 9"/>
            <p:cNvSpPr>
              <a:spLocks noChangeArrowheads="1"/>
            </p:cNvSpPr>
            <p:nvPr/>
          </p:nvSpPr>
          <p:spPr bwMode="auto">
            <a:xfrm rot="16200000">
              <a:off x="4924448" y="5894329"/>
              <a:ext cx="395041" cy="230194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Arial"/>
                  <a:cs typeface="Arial"/>
                </a:rPr>
                <a:t>IP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1376169" y="6284686"/>
              <a:ext cx="849333" cy="1586"/>
            </a:xfrm>
            <a:prstGeom prst="straightConnector1">
              <a:avLst/>
            </a:prstGeom>
            <a:ln w="12700" cmpd="sng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1376169" y="6438577"/>
              <a:ext cx="849333" cy="1587"/>
            </a:xfrm>
            <a:prstGeom prst="straightConnector1">
              <a:avLst/>
            </a:prstGeom>
            <a:ln w="12700" cmpd="sng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2338218" y="6278340"/>
              <a:ext cx="990625" cy="0"/>
            </a:xfrm>
            <a:prstGeom prst="straightConnector1">
              <a:avLst/>
            </a:prstGeom>
            <a:ln w="12700" cmpd="sng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2338218" y="6430645"/>
              <a:ext cx="990625" cy="0"/>
            </a:xfrm>
            <a:prstGeom prst="straightConnector1">
              <a:avLst/>
            </a:prstGeom>
            <a:ln w="12700" cmpd="sng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3446321" y="6284686"/>
              <a:ext cx="2894085" cy="0"/>
            </a:xfrm>
            <a:prstGeom prst="straightConnector1">
              <a:avLst/>
            </a:prstGeom>
            <a:ln w="12700" cmpd="sng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3447908" y="6436991"/>
              <a:ext cx="2894086" cy="0"/>
            </a:xfrm>
            <a:prstGeom prst="straightConnector1">
              <a:avLst/>
            </a:prstGeom>
            <a:ln w="12700" cmpd="sng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5868907" y="5558063"/>
              <a:ext cx="44451" cy="46008"/>
            </a:xfrm>
            <a:prstGeom prst="ellipse">
              <a:avLst/>
            </a:prstGeom>
            <a:solidFill>
              <a:srgbClr val="80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75" name="Curved Connector 74"/>
            <p:cNvCxnSpPr/>
            <p:nvPr/>
          </p:nvCxnSpPr>
          <p:spPr>
            <a:xfrm flipV="1">
              <a:off x="5651414" y="5385133"/>
              <a:ext cx="114303" cy="98364"/>
            </a:xfrm>
            <a:prstGeom prst="curvedConnector3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urved Connector 75"/>
            <p:cNvCxnSpPr/>
            <p:nvPr/>
          </p:nvCxnSpPr>
          <p:spPr>
            <a:xfrm flipV="1">
              <a:off x="5787942" y="5508881"/>
              <a:ext cx="114303" cy="98364"/>
            </a:xfrm>
            <a:prstGeom prst="curvedConnector3">
              <a:avLst>
                <a:gd name="adj1" fmla="val 75000"/>
              </a:avLst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urved Connector 76"/>
            <p:cNvCxnSpPr/>
            <p:nvPr/>
          </p:nvCxnSpPr>
          <p:spPr>
            <a:xfrm rot="5400000" flipH="1" flipV="1">
              <a:off x="5716534" y="5604068"/>
              <a:ext cx="98364" cy="12700"/>
            </a:xfrm>
            <a:prstGeom prst="curvedConnector3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urved Connector 77"/>
            <p:cNvCxnSpPr/>
            <p:nvPr/>
          </p:nvCxnSpPr>
          <p:spPr>
            <a:xfrm rot="16200000" flipV="1">
              <a:off x="5591913" y="5563596"/>
              <a:ext cx="98364" cy="61915"/>
            </a:xfrm>
            <a:prstGeom prst="curvedConnector3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urved Connector 78"/>
            <p:cNvCxnSpPr/>
            <p:nvPr/>
          </p:nvCxnSpPr>
          <p:spPr>
            <a:xfrm rot="16200000" flipV="1">
              <a:off x="5775275" y="5427948"/>
              <a:ext cx="99950" cy="61915"/>
            </a:xfrm>
            <a:prstGeom prst="curvedConnector3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5713328" y="5583447"/>
              <a:ext cx="46038" cy="44422"/>
            </a:xfrm>
            <a:prstGeom prst="ellipse">
              <a:avLst/>
            </a:prstGeom>
            <a:solidFill>
              <a:srgbClr val="80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5587912" y="5585033"/>
              <a:ext cx="44451" cy="46009"/>
            </a:xfrm>
            <a:prstGeom prst="ellipse">
              <a:avLst/>
            </a:prstGeom>
            <a:solidFill>
              <a:srgbClr val="80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 flipH="1" flipV="1">
              <a:off x="5676814" y="5440661"/>
              <a:ext cx="46039" cy="44422"/>
            </a:xfrm>
            <a:prstGeom prst="ellipse">
              <a:avLst/>
            </a:prstGeom>
            <a:solidFill>
              <a:srgbClr val="80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 flipH="1" flipV="1">
              <a:off x="5822868" y="5416863"/>
              <a:ext cx="46039" cy="44422"/>
            </a:xfrm>
            <a:prstGeom prst="ellipse">
              <a:avLst/>
            </a:prstGeom>
            <a:solidFill>
              <a:srgbClr val="80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84" name="Curved Connector 83"/>
            <p:cNvCxnSpPr/>
            <p:nvPr/>
          </p:nvCxnSpPr>
          <p:spPr>
            <a:xfrm flipV="1">
              <a:off x="5913358" y="5837289"/>
              <a:ext cx="114303" cy="98364"/>
            </a:xfrm>
            <a:prstGeom prst="curvedConnector3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urved Connector 84"/>
            <p:cNvCxnSpPr/>
            <p:nvPr/>
          </p:nvCxnSpPr>
          <p:spPr>
            <a:xfrm flipV="1">
              <a:off x="5678402" y="5826183"/>
              <a:ext cx="114303" cy="98364"/>
            </a:xfrm>
            <a:prstGeom prst="curvedConnector3">
              <a:avLst>
                <a:gd name="adj1" fmla="val 75000"/>
              </a:avLst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urved Connector 85"/>
            <p:cNvCxnSpPr/>
            <p:nvPr/>
          </p:nvCxnSpPr>
          <p:spPr>
            <a:xfrm rot="16200000" flipV="1">
              <a:off x="5482372" y="5880899"/>
              <a:ext cx="98364" cy="61914"/>
            </a:xfrm>
            <a:prstGeom prst="curvedConnector3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urved Connector 86"/>
            <p:cNvCxnSpPr/>
            <p:nvPr/>
          </p:nvCxnSpPr>
          <p:spPr>
            <a:xfrm rot="16200000" flipV="1">
              <a:off x="5664940" y="5746044"/>
              <a:ext cx="98364" cy="61915"/>
            </a:xfrm>
            <a:prstGeom prst="curvedConnector3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/>
            <p:cNvSpPr/>
            <p:nvPr/>
          </p:nvSpPr>
          <p:spPr>
            <a:xfrm>
              <a:off x="5726028" y="5895990"/>
              <a:ext cx="46038" cy="44422"/>
            </a:xfrm>
            <a:prstGeom prst="ellipse">
              <a:avLst/>
            </a:prstGeom>
            <a:solidFill>
              <a:srgbClr val="80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5476784" y="5902336"/>
              <a:ext cx="46039" cy="46009"/>
            </a:xfrm>
            <a:prstGeom prst="ellipse">
              <a:avLst/>
            </a:prstGeom>
            <a:solidFill>
              <a:srgbClr val="80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 flipH="1" flipV="1">
              <a:off x="5938759" y="5840462"/>
              <a:ext cx="46038" cy="46008"/>
            </a:xfrm>
            <a:prstGeom prst="ellipse">
              <a:avLst/>
            </a:prstGeom>
            <a:solidFill>
              <a:srgbClr val="80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 flipH="1" flipV="1">
              <a:off x="5711740" y="5734165"/>
              <a:ext cx="46039" cy="46009"/>
            </a:xfrm>
            <a:prstGeom prst="ellipse">
              <a:avLst/>
            </a:prstGeom>
            <a:solidFill>
              <a:srgbClr val="80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472" name="TextBox 3"/>
            <p:cNvSpPr txBox="1">
              <a:spLocks noChangeArrowheads="1"/>
            </p:cNvSpPr>
            <p:nvPr/>
          </p:nvSpPr>
          <p:spPr bwMode="auto">
            <a:xfrm>
              <a:off x="1644650" y="4950428"/>
              <a:ext cx="1846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473" name="TextBox 4"/>
            <p:cNvSpPr txBox="1">
              <a:spLocks noChangeArrowheads="1"/>
            </p:cNvSpPr>
            <p:nvPr/>
          </p:nvSpPr>
          <p:spPr bwMode="auto">
            <a:xfrm>
              <a:off x="7848600" y="5727154"/>
              <a:ext cx="30351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>
                  <a:latin typeface="Calibri" pitchFamily="34" charset="0"/>
                </a:rPr>
                <a:t>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0" y="315913"/>
            <a:ext cx="90154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en-US" sz="2200" b="1"/>
              <a:t>Label-free, quantitative full scan filtering workflows in Skyline</a:t>
            </a:r>
          </a:p>
        </p:txBody>
      </p:sp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369888" y="3006725"/>
            <a:ext cx="8510587" cy="3135313"/>
          </a:xfrm>
          <a:prstGeom prst="rect">
            <a:avLst/>
          </a:prstGeom>
          <a:solidFill>
            <a:srgbClr val="FCD5B5"/>
          </a:solidFill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lnSpc>
                <a:spcPct val="110000"/>
              </a:lnSpc>
            </a:pPr>
            <a:r>
              <a:rPr lang="en-US" sz="2000" u="sng"/>
              <a:t>Buck Institute Workflows:</a:t>
            </a:r>
          </a:p>
          <a:p>
            <a:pPr defTabSz="914400">
              <a:lnSpc>
                <a:spcPct val="110000"/>
              </a:lnSpc>
            </a:pPr>
            <a:endParaRPr lang="en-US" sz="2000" u="sng"/>
          </a:p>
          <a:p>
            <a:pPr defTabSz="914400">
              <a:lnSpc>
                <a:spcPct val="110000"/>
              </a:lnSpc>
            </a:pPr>
            <a:r>
              <a:rPr lang="en-US" sz="2000"/>
              <a:t>Using an AB SCIEX TripleTOF™ 5600 System to identify and quantitate posttranslationally modified peptides. </a:t>
            </a:r>
          </a:p>
          <a:p>
            <a:pPr defTabSz="914400">
              <a:lnSpc>
                <a:spcPct val="110000"/>
              </a:lnSpc>
            </a:pPr>
            <a:endParaRPr lang="en-US" sz="2000"/>
          </a:p>
          <a:p>
            <a:pPr defTabSz="914400">
              <a:lnSpc>
                <a:spcPct val="110000"/>
              </a:lnSpc>
            </a:pPr>
            <a:r>
              <a:rPr lang="en-US" sz="2000"/>
              <a:t>Ion chromatogram extraction (XICs) from </a:t>
            </a:r>
            <a:r>
              <a:rPr lang="en-US" sz="2000" b="1"/>
              <a:t>MS1</a:t>
            </a:r>
            <a:r>
              <a:rPr lang="en-US" sz="2000"/>
              <a:t> </a:t>
            </a:r>
            <a:r>
              <a:rPr lang="en-US" sz="2000" b="1"/>
              <a:t>scans</a:t>
            </a:r>
            <a:r>
              <a:rPr lang="en-US" sz="2000"/>
              <a:t> that were acquired as part of data dependent acquisitions (DDA).</a:t>
            </a:r>
          </a:p>
          <a:p>
            <a:pPr defTabSz="914400">
              <a:lnSpc>
                <a:spcPct val="110000"/>
              </a:lnSpc>
            </a:pPr>
            <a:endParaRPr lang="en-US" sz="2000"/>
          </a:p>
          <a:p>
            <a:pPr defTabSz="914400">
              <a:lnSpc>
                <a:spcPct val="110000"/>
              </a:lnSpc>
            </a:pPr>
            <a:r>
              <a:rPr lang="en-US" sz="2000" b="1"/>
              <a:t>Skyline MS1 Filtering</a:t>
            </a: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369888" y="1050925"/>
            <a:ext cx="421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000" u="sng"/>
              <a:t>MacLean et al., ASMS 2011 Poster:</a:t>
            </a:r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812800" y="1611313"/>
            <a:ext cx="75549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en-US" sz="2000" b="1" i="1"/>
              <a:t>“Skyline: Targeted Proteomics with Extracted Ion Chromatograms from Full-Scan Mass Spectra”</a:t>
            </a:r>
          </a:p>
        </p:txBody>
      </p:sp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3983038" y="6394450"/>
            <a:ext cx="5162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600"/>
              <a:t>Schilling et al., ASMS 2012, Tuesday TP03 Poster 081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3811588"/>
            <a:ext cx="19431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025" y="77788"/>
            <a:ext cx="7431088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231775" y="3390900"/>
            <a:ext cx="182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/>
              <a:t>MCP, May 2012</a:t>
            </a:r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439738" y="6361113"/>
            <a:ext cx="1336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400"/>
              <a:t>Page 202–214</a:t>
            </a:r>
          </a:p>
        </p:txBody>
      </p:sp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0163" y="3189288"/>
            <a:ext cx="6564312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4721225" y="5670550"/>
            <a:ext cx="4394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1400"/>
              <a:t>(http://proteome.gs.washington.edu/software/Skyline/tutorials/ms1filtering.html)</a:t>
            </a:r>
          </a:p>
        </p:txBody>
      </p:sp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6440488" y="3348038"/>
            <a:ext cx="108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 i="1">
                <a:solidFill>
                  <a:srgbClr val="008000"/>
                </a:solidFill>
              </a:rPr>
              <a:t>Tutorial </a:t>
            </a:r>
          </a:p>
        </p:txBody>
      </p:sp>
      <p:sp>
        <p:nvSpPr>
          <p:cNvPr id="22536" name="Rectangle 9"/>
          <p:cNvSpPr>
            <a:spLocks noChangeArrowheads="1"/>
          </p:cNvSpPr>
          <p:nvPr/>
        </p:nvSpPr>
        <p:spPr bwMode="auto">
          <a:xfrm>
            <a:off x="2589213" y="3241675"/>
            <a:ext cx="6507162" cy="3605213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89400" y="3973513"/>
            <a:ext cx="4946650" cy="15700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  <a:defRPr/>
            </a:pP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Follow a few peptide </a:t>
            </a:r>
            <a:r>
              <a:rPr lang="en-US" sz="1600" i="1" dirty="0" err="1">
                <a:solidFill>
                  <a:srgbClr val="000000"/>
                </a:solidFill>
                <a:latin typeface="Arial" charset="0"/>
                <a:cs typeface="Arial" charset="0"/>
              </a:rPr>
              <a:t>analytes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 to &gt;3000 peptides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Label-free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Post analysis design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Skyline interface and tools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MS platform/manufacturer independent (</a:t>
            </a:r>
            <a:r>
              <a:rPr lang="en-US" sz="1600" i="1" dirty="0" err="1">
                <a:solidFill>
                  <a:srgbClr val="000000"/>
                </a:solidFill>
                <a:latin typeface="Arial" charset="0"/>
                <a:cs typeface="Arial" charset="0"/>
              </a:rPr>
              <a:t>QqTOF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  <a:cs typeface="Arial" charset="0"/>
              </a:rPr>
              <a:t>, FT and ITs)*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738563" y="3111500"/>
            <a:ext cx="966787" cy="731838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581" name="TextBox 12"/>
          <p:cNvSpPr txBox="1">
            <a:spLocks noChangeArrowheads="1"/>
          </p:cNvSpPr>
          <p:nvPr/>
        </p:nvSpPr>
        <p:spPr bwMode="auto">
          <a:xfrm>
            <a:off x="4533900" y="6115050"/>
            <a:ext cx="41640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sz="1600" i="1"/>
              <a:t>MacLean et al., ASMS abstract 2011</a:t>
            </a:r>
          </a:p>
          <a:p>
            <a:pPr marL="285750" indent="-285750">
              <a:buFontTx/>
              <a:buChar char="•"/>
            </a:pPr>
            <a:r>
              <a:rPr lang="en-US" sz="1600" i="1"/>
              <a:t>Schilling et al., MCP, 11, </a:t>
            </a:r>
            <a:r>
              <a:rPr lang="en-US" sz="1600" b="1" i="1"/>
              <a:t>2012</a:t>
            </a:r>
            <a:r>
              <a:rPr lang="en-US" sz="1600" i="1"/>
              <a:t>, 202-214.</a:t>
            </a:r>
            <a:r>
              <a:rPr lang="en-US" sz="1600"/>
              <a:t> </a:t>
            </a:r>
          </a:p>
        </p:txBody>
      </p:sp>
      <p:pic>
        <p:nvPicPr>
          <p:cNvPr id="152582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525" y="3843338"/>
            <a:ext cx="319563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7" name="Group 16"/>
          <p:cNvGrpSpPr>
            <a:grpSpLocks/>
          </p:cNvGrpSpPr>
          <p:nvPr/>
        </p:nvGrpSpPr>
        <p:grpSpPr bwMode="auto">
          <a:xfrm>
            <a:off x="771525" y="820738"/>
            <a:ext cx="2586038" cy="2897187"/>
            <a:chOff x="486" y="467"/>
            <a:chExt cx="1629" cy="1825"/>
          </a:xfrm>
        </p:grpSpPr>
        <p:pic>
          <p:nvPicPr>
            <p:cNvPr id="23563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6" y="467"/>
              <a:ext cx="1629" cy="1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4" name="Rectangle 13"/>
            <p:cNvSpPr>
              <a:spLocks noChangeArrowheads="1"/>
            </p:cNvSpPr>
            <p:nvPr/>
          </p:nvSpPr>
          <p:spPr bwMode="auto">
            <a:xfrm>
              <a:off x="2059" y="467"/>
              <a:ext cx="56" cy="128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2586" name="Group 15"/>
          <p:cNvGrpSpPr>
            <a:grpSpLocks/>
          </p:cNvGrpSpPr>
          <p:nvPr/>
        </p:nvGrpSpPr>
        <p:grpSpPr bwMode="auto">
          <a:xfrm>
            <a:off x="4772025" y="800100"/>
            <a:ext cx="3248025" cy="2962275"/>
            <a:chOff x="3006" y="504"/>
            <a:chExt cx="2046" cy="1866"/>
          </a:xfrm>
        </p:grpSpPr>
        <p:pic>
          <p:nvPicPr>
            <p:cNvPr id="2356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30" y="504"/>
              <a:ext cx="2022" cy="1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2" name="Rectangle 14"/>
            <p:cNvSpPr>
              <a:spLocks noChangeArrowheads="1"/>
            </p:cNvSpPr>
            <p:nvPr/>
          </p:nvSpPr>
          <p:spPr bwMode="auto">
            <a:xfrm>
              <a:off x="3006" y="1978"/>
              <a:ext cx="60" cy="1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5" name="Straight Arrow Connector 4"/>
          <p:cNvCxnSpPr/>
          <p:nvPr/>
        </p:nvCxnSpPr>
        <p:spPr>
          <a:xfrm>
            <a:off x="2927350" y="1952625"/>
            <a:ext cx="1550988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60" name="TextBox 13"/>
          <p:cNvSpPr txBox="1">
            <a:spLocks noChangeArrowheads="1"/>
          </p:cNvSpPr>
          <p:nvPr/>
        </p:nvSpPr>
        <p:spPr bwMode="auto">
          <a:xfrm>
            <a:off x="169863" y="50800"/>
            <a:ext cx="87709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/>
              <a:t>Skyline MS1 Filtering</a:t>
            </a:r>
          </a:p>
          <a:p>
            <a:pPr algn="ctr"/>
            <a:r>
              <a:rPr lang="en-US" sz="2000" b="1"/>
              <a:t>A quantitative tool for discovery proteomics experiments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25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525838" y="1377950"/>
            <a:ext cx="1270000" cy="3175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3443288" y="1811338"/>
            <a:ext cx="1435100" cy="3540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358900" y="536575"/>
            <a:ext cx="11985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ea typeface="ヒラギノ角ゴ Pro W3"/>
                <a:cs typeface="ヒラギノ角ゴ Pro W3"/>
              </a:rPr>
              <a:t>Samples</a:t>
            </a:r>
          </a:p>
          <a:p>
            <a:pPr algn="ctr"/>
            <a:r>
              <a:rPr lang="en-US" sz="1400" i="1">
                <a:ea typeface="ヒラギノ角ゴ Pro W3"/>
                <a:cs typeface="ヒラギノ角ゴ Pro W3"/>
              </a:rPr>
              <a:t>(1, 2, 3,… N)</a:t>
            </a:r>
          </a:p>
        </p:txBody>
      </p:sp>
      <p:sp>
        <p:nvSpPr>
          <p:cNvPr id="25604" name="Line 5"/>
          <p:cNvSpPr>
            <a:spLocks noChangeShapeType="1"/>
          </p:cNvSpPr>
          <p:nvPr/>
        </p:nvSpPr>
        <p:spPr bwMode="auto">
          <a:xfrm>
            <a:off x="2476500" y="7461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3309938" y="536575"/>
            <a:ext cx="2058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ea typeface="ヒラギノ角ゴ Pro W3"/>
                <a:cs typeface="ヒラギノ角ゴ Pro W3"/>
              </a:rPr>
              <a:t>Mass Spectrometer</a:t>
            </a:r>
          </a:p>
        </p:txBody>
      </p:sp>
      <p:sp>
        <p:nvSpPr>
          <p:cNvPr id="25606" name="Text Box 8"/>
          <p:cNvSpPr txBox="1">
            <a:spLocks noChangeArrowheads="1"/>
          </p:cNvSpPr>
          <p:nvPr/>
        </p:nvSpPr>
        <p:spPr bwMode="auto">
          <a:xfrm>
            <a:off x="3565525" y="1047750"/>
            <a:ext cx="1098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>
                <a:ea typeface="ヒラギノ角ゴ Pro W3"/>
                <a:cs typeface="ヒラギノ角ゴ Pro W3"/>
              </a:rPr>
              <a:t>Raw data:</a:t>
            </a:r>
          </a:p>
        </p:txBody>
      </p:sp>
      <p:sp>
        <p:nvSpPr>
          <p:cNvPr id="25607" name="Line 9"/>
          <p:cNvSpPr>
            <a:spLocks noChangeShapeType="1"/>
          </p:cNvSpPr>
          <p:nvPr/>
        </p:nvSpPr>
        <p:spPr bwMode="auto">
          <a:xfrm>
            <a:off x="4151313" y="9017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08" name="Text Box 10"/>
          <p:cNvSpPr txBox="1">
            <a:spLocks noChangeArrowheads="1"/>
          </p:cNvSpPr>
          <p:nvPr/>
        </p:nvSpPr>
        <p:spPr bwMode="auto">
          <a:xfrm>
            <a:off x="3543300" y="1365250"/>
            <a:ext cx="1312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8000"/>
                </a:solidFill>
                <a:ea typeface="ヒラギノ角ゴ Pro W3"/>
                <a:cs typeface="ヒラギノ角ゴ Pro W3"/>
              </a:rPr>
              <a:t>MS1 Scans </a:t>
            </a:r>
          </a:p>
        </p:txBody>
      </p:sp>
      <p:sp>
        <p:nvSpPr>
          <p:cNvPr id="25609" name="Text Box 11"/>
          <p:cNvSpPr txBox="1">
            <a:spLocks noChangeArrowheads="1"/>
          </p:cNvSpPr>
          <p:nvPr/>
        </p:nvSpPr>
        <p:spPr bwMode="auto">
          <a:xfrm>
            <a:off x="3398838" y="1801813"/>
            <a:ext cx="16573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0000FF"/>
                </a:solidFill>
                <a:ea typeface="ヒラギノ角ゴ Pro W3"/>
                <a:cs typeface="ヒラギノ角ゴ Pro W3"/>
              </a:rPr>
              <a:t>MS/MS Scans </a:t>
            </a:r>
          </a:p>
        </p:txBody>
      </p:sp>
      <p:sp>
        <p:nvSpPr>
          <p:cNvPr id="25610" name="Text Box 14"/>
          <p:cNvSpPr txBox="1">
            <a:spLocks noChangeArrowheads="1"/>
          </p:cNvSpPr>
          <p:nvPr/>
        </p:nvSpPr>
        <p:spPr bwMode="auto">
          <a:xfrm>
            <a:off x="5630863" y="1766888"/>
            <a:ext cx="228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ea typeface="ヒラギノ角ゴ Pro W3"/>
                <a:cs typeface="ヒラギノ角ゴ Pro W3"/>
              </a:rPr>
              <a:t>Skyline – </a:t>
            </a:r>
            <a:r>
              <a:rPr lang="en-US" sz="1600" b="1" i="1">
                <a:ea typeface="ヒラギノ角ゴ Pro W3"/>
                <a:cs typeface="ヒラギノ角ゴ Pro W3"/>
              </a:rPr>
              <a:t>‘</a:t>
            </a:r>
            <a:r>
              <a:rPr lang="en-US" altLang="ja-JP" sz="1600" b="1" i="1">
                <a:ea typeface="ヒラギノ角ゴ Pro W3"/>
                <a:cs typeface="ヒラギノ角ゴ Pro W3"/>
              </a:rPr>
              <a:t>BiblioSpec</a:t>
            </a:r>
            <a:r>
              <a:rPr lang="en-US" sz="1600" b="1" i="1">
                <a:ea typeface="ヒラギノ角ゴ Pro W3"/>
                <a:cs typeface="ヒラギノ角ゴ Pro W3"/>
              </a:rPr>
              <a:t>’</a:t>
            </a:r>
          </a:p>
        </p:txBody>
      </p:sp>
      <p:sp>
        <p:nvSpPr>
          <p:cNvPr id="25611" name="Text Box 31"/>
          <p:cNvSpPr txBox="1">
            <a:spLocks noChangeArrowheads="1"/>
          </p:cNvSpPr>
          <p:nvPr/>
        </p:nvSpPr>
        <p:spPr bwMode="auto">
          <a:xfrm>
            <a:off x="5618163" y="2420938"/>
            <a:ext cx="2771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ea typeface="ヒラギノ角ゴ Pro W3"/>
                <a:cs typeface="ヒラギノ角ゴ Pro W3"/>
              </a:rPr>
              <a:t>Skyline</a:t>
            </a:r>
            <a:r>
              <a:rPr lang="en-US" sz="1600">
                <a:ea typeface="ヒラギノ角ゴ Pro W3"/>
                <a:cs typeface="ヒラギノ角ゴ Pro W3"/>
              </a:rPr>
              <a:t> </a:t>
            </a:r>
            <a:r>
              <a:rPr lang="en-US" sz="1600" b="1">
                <a:ea typeface="ヒラギノ角ゴ Pro W3"/>
                <a:cs typeface="ヒラギノ角ゴ Pro W3"/>
              </a:rPr>
              <a:t>– ‘</a:t>
            </a:r>
            <a:r>
              <a:rPr lang="en-US" altLang="ja-JP" sz="1600" b="1" i="1">
                <a:ea typeface="ヒラギノ角ゴ Pro W3"/>
                <a:cs typeface="ヒラギノ角ゴ Pro W3"/>
              </a:rPr>
              <a:t>Spectral Library</a:t>
            </a:r>
            <a:r>
              <a:rPr lang="en-US" sz="1600">
                <a:ea typeface="ヒラギノ角ゴ Pro W3"/>
                <a:cs typeface="ヒラギノ角ゴ Pro W3"/>
              </a:rPr>
              <a:t>’</a:t>
            </a:r>
          </a:p>
        </p:txBody>
      </p:sp>
      <p:sp>
        <p:nvSpPr>
          <p:cNvPr id="25612" name="Text Box 33"/>
          <p:cNvSpPr txBox="1">
            <a:spLocks noChangeArrowheads="1"/>
          </p:cNvSpPr>
          <p:nvPr/>
        </p:nvSpPr>
        <p:spPr bwMode="auto">
          <a:xfrm>
            <a:off x="4895850" y="3694113"/>
            <a:ext cx="2389188" cy="549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>
                <a:solidFill>
                  <a:srgbClr val="000000"/>
                </a:solidFill>
                <a:ea typeface="ヒラギノ角ゴ Pro W3"/>
                <a:cs typeface="ヒラギノ角ゴ Pro W3"/>
              </a:rPr>
              <a:t>automatic generation of </a:t>
            </a:r>
            <a:r>
              <a:rPr lang="en-US" sz="1400" b="1">
                <a:solidFill>
                  <a:srgbClr val="000000"/>
                </a:solidFill>
                <a:ea typeface="ヒラギノ角ゴ Pro W3"/>
                <a:cs typeface="ヒラギノ角ゴ Pro W3"/>
              </a:rPr>
              <a:t>Skyline </a:t>
            </a:r>
            <a:r>
              <a:rPr lang="en-US" sz="1400" b="1" i="1">
                <a:solidFill>
                  <a:srgbClr val="000000"/>
                </a:solidFill>
                <a:ea typeface="ヒラギノ角ゴ Pro W3"/>
                <a:cs typeface="ヒラギノ角ゴ Pro W3"/>
              </a:rPr>
              <a:t>‘Peptide Tree</a:t>
            </a:r>
            <a:r>
              <a:rPr lang="en-US" sz="1600" b="1" i="1">
                <a:solidFill>
                  <a:srgbClr val="000000"/>
                </a:solidFill>
                <a:ea typeface="ヒラギノ角ゴ Pro W3"/>
                <a:cs typeface="ヒラギノ角ゴ Pro W3"/>
              </a:rPr>
              <a:t>’</a:t>
            </a:r>
          </a:p>
        </p:txBody>
      </p:sp>
      <p:sp>
        <p:nvSpPr>
          <p:cNvPr id="25613" name="Text Box 35"/>
          <p:cNvSpPr txBox="1">
            <a:spLocks noChangeArrowheads="1"/>
          </p:cNvSpPr>
          <p:nvPr/>
        </p:nvSpPr>
        <p:spPr bwMode="auto">
          <a:xfrm>
            <a:off x="631825" y="2443163"/>
            <a:ext cx="2546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ea typeface="ヒラギノ角ゴ Pro W3"/>
                <a:cs typeface="ヒラギノ角ゴ Pro W3"/>
              </a:rPr>
              <a:t>Skyline – </a:t>
            </a:r>
            <a:r>
              <a:rPr lang="en-US" sz="1600" b="1" i="1">
                <a:ea typeface="ヒラギノ角ゴ Pro W3"/>
                <a:cs typeface="ヒラギノ角ゴ Pro W3"/>
              </a:rPr>
              <a:t>‘</a:t>
            </a:r>
            <a:r>
              <a:rPr lang="en-US" altLang="ja-JP" sz="1600" b="1" i="1">
                <a:ea typeface="ヒラギノ角ゴ Pro W3"/>
                <a:cs typeface="ヒラギノ角ゴ Pro W3"/>
              </a:rPr>
              <a:t>ProteoWizard</a:t>
            </a:r>
            <a:r>
              <a:rPr lang="en-US" sz="1600" b="1" i="1">
                <a:ea typeface="ヒラギノ角ゴ Pro W3"/>
                <a:cs typeface="ヒラギノ角ゴ Pro W3"/>
              </a:rPr>
              <a:t>’</a:t>
            </a:r>
          </a:p>
        </p:txBody>
      </p:sp>
      <p:sp>
        <p:nvSpPr>
          <p:cNvPr id="25614" name="Text Box 37"/>
          <p:cNvSpPr txBox="1">
            <a:spLocks noChangeArrowheads="1"/>
          </p:cNvSpPr>
          <p:nvPr/>
        </p:nvSpPr>
        <p:spPr bwMode="auto">
          <a:xfrm>
            <a:off x="590550" y="2879725"/>
            <a:ext cx="3476625" cy="349250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  <a:ea typeface="ヒラギノ角ゴ Pro W3"/>
                <a:cs typeface="ヒラギノ角ゴ Pro W3"/>
              </a:rPr>
              <a:t>Skyline </a:t>
            </a:r>
            <a:r>
              <a:rPr lang="en-US" sz="1600" b="1">
                <a:ea typeface="ヒラギノ角ゴ Pro W3"/>
                <a:cs typeface="ヒラギノ角ゴ Pro W3"/>
              </a:rPr>
              <a:t>–</a:t>
            </a:r>
            <a:r>
              <a:rPr lang="en-US" sz="1600" b="1">
                <a:solidFill>
                  <a:srgbClr val="000000"/>
                </a:solidFill>
                <a:ea typeface="ヒラギノ角ゴ Pro W3"/>
                <a:cs typeface="ヒラギノ角ゴ Pro W3"/>
              </a:rPr>
              <a:t> </a:t>
            </a:r>
            <a:r>
              <a:rPr lang="en-US" sz="1600" b="1" i="1">
                <a:solidFill>
                  <a:srgbClr val="000000"/>
                </a:solidFill>
                <a:ea typeface="ヒラギノ角ゴ Pro W3"/>
                <a:cs typeface="ヒラギノ角ゴ Pro W3"/>
              </a:rPr>
              <a:t>‘Full Scan Filter’ </a:t>
            </a:r>
            <a:r>
              <a:rPr lang="en-US" sz="1600" b="1">
                <a:solidFill>
                  <a:srgbClr val="000000"/>
                </a:solidFill>
                <a:ea typeface="ヒラギノ角ゴ Pro W3"/>
                <a:cs typeface="ヒラギノ角ゴ Pro W3"/>
              </a:rPr>
              <a:t>Module</a:t>
            </a:r>
            <a:endParaRPr lang="en-US" sz="1600" b="1" i="1">
              <a:solidFill>
                <a:srgbClr val="000000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5615" name="Text Box 39"/>
          <p:cNvSpPr txBox="1">
            <a:spLocks noChangeArrowheads="1"/>
          </p:cNvSpPr>
          <p:nvPr/>
        </p:nvSpPr>
        <p:spPr bwMode="auto">
          <a:xfrm>
            <a:off x="1993900" y="1677988"/>
            <a:ext cx="1011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ea typeface="ヒラギノ角ゴ Pro W3"/>
                <a:cs typeface="ヒラギノ角ゴ Pro W3"/>
              </a:rPr>
              <a:t>File import</a:t>
            </a:r>
          </a:p>
        </p:txBody>
      </p:sp>
      <p:sp>
        <p:nvSpPr>
          <p:cNvPr id="25616" name="Text Box 44"/>
          <p:cNvSpPr txBox="1">
            <a:spLocks noChangeArrowheads="1"/>
          </p:cNvSpPr>
          <p:nvPr/>
        </p:nvSpPr>
        <p:spPr bwMode="auto">
          <a:xfrm>
            <a:off x="5692775" y="3035300"/>
            <a:ext cx="2593975" cy="336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00"/>
                </a:solidFill>
                <a:ea typeface="ヒラギノ角ゴ Pro W3"/>
                <a:cs typeface="ヒラギノ角ゴ Pro W3"/>
              </a:rPr>
              <a:t>Import fasta/proteome files</a:t>
            </a:r>
          </a:p>
        </p:txBody>
      </p:sp>
      <p:sp>
        <p:nvSpPr>
          <p:cNvPr id="25617" name="Text Box 45"/>
          <p:cNvSpPr txBox="1">
            <a:spLocks noChangeArrowheads="1"/>
          </p:cNvSpPr>
          <p:nvPr/>
        </p:nvSpPr>
        <p:spPr bwMode="auto">
          <a:xfrm>
            <a:off x="2770188" y="4464050"/>
            <a:ext cx="27828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ea typeface="ヒラギノ角ゴ Pro W3"/>
                <a:cs typeface="ヒラギノ角ゴ Pro W3"/>
              </a:rPr>
              <a:t>Peptide Ion Chromatograms </a:t>
            </a:r>
          </a:p>
        </p:txBody>
      </p:sp>
      <p:sp>
        <p:nvSpPr>
          <p:cNvPr id="25618" name="Text Box 46"/>
          <p:cNvSpPr txBox="1">
            <a:spLocks noChangeArrowheads="1"/>
          </p:cNvSpPr>
          <p:nvPr/>
        </p:nvSpPr>
        <p:spPr bwMode="auto">
          <a:xfrm>
            <a:off x="584200" y="3679825"/>
            <a:ext cx="2676525" cy="738188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>
                <a:ea typeface="ヒラギノ角ゴ Pro W3"/>
                <a:cs typeface="ヒラギノ角ゴ Pro W3"/>
              </a:rPr>
              <a:t>XIC, automatic integration</a:t>
            </a:r>
          </a:p>
          <a:p>
            <a:r>
              <a:rPr lang="en-US" sz="1400" b="1" i="1">
                <a:ea typeface="ヒラギノ角ゴ Pro W3"/>
                <a:cs typeface="ヒラギノ角ゴ Pro W3"/>
              </a:rPr>
              <a:t>MS/MS directed peak picking</a:t>
            </a:r>
          </a:p>
          <a:p>
            <a:r>
              <a:rPr lang="en-US" sz="1400" i="1">
                <a:ea typeface="ヒラギノ角ゴ Pro W3"/>
                <a:cs typeface="ヒラギノ角ゴ Pro W3"/>
              </a:rPr>
              <a:t>    ‘automatic and manual’</a:t>
            </a:r>
          </a:p>
        </p:txBody>
      </p:sp>
      <p:sp>
        <p:nvSpPr>
          <p:cNvPr id="25619" name="Text Box 48"/>
          <p:cNvSpPr txBox="1">
            <a:spLocks noChangeArrowheads="1"/>
          </p:cNvSpPr>
          <p:nvPr/>
        </p:nvSpPr>
        <p:spPr bwMode="auto">
          <a:xfrm>
            <a:off x="1681163" y="4783138"/>
            <a:ext cx="4487862" cy="593725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ea typeface="ヒラギノ角ゴ Pro W3"/>
                <a:cs typeface="ヒラギノ角ゴ Pro W3"/>
              </a:rPr>
              <a:t>Skyline </a:t>
            </a:r>
            <a:r>
              <a:rPr lang="en-US" sz="1600">
                <a:ea typeface="ヒラギノ角ゴ Pro W3"/>
                <a:cs typeface="ヒラギノ角ゴ Pro W3"/>
              </a:rPr>
              <a:t> </a:t>
            </a:r>
            <a:r>
              <a:rPr lang="en-US" sz="1600" b="1">
                <a:ea typeface="ヒラギノ角ゴ Pro W3"/>
                <a:cs typeface="ヒラギノ角ゴ Pro W3"/>
              </a:rPr>
              <a:t>– ‘</a:t>
            </a:r>
            <a:r>
              <a:rPr lang="en-US" altLang="ja-JP" sz="1600" b="1" i="1">
                <a:ea typeface="ヒラギノ角ゴ Pro W3"/>
                <a:cs typeface="ヒラギノ角ゴ Pro W3"/>
              </a:rPr>
              <a:t>Visual Tools</a:t>
            </a:r>
            <a:r>
              <a:rPr lang="en-US" sz="1600" b="1" i="1">
                <a:ea typeface="ヒラギノ角ゴ Pro W3"/>
                <a:cs typeface="ヒラギノ角ゴ Pro W3"/>
              </a:rPr>
              <a:t>’</a:t>
            </a:r>
            <a:endParaRPr lang="en-US" altLang="ja-JP" sz="1600" b="1" i="1">
              <a:ea typeface="ヒラギノ角ゴ Pro W3"/>
              <a:cs typeface="ヒラギノ角ゴ Pro W3"/>
            </a:endParaRPr>
          </a:p>
          <a:p>
            <a:pPr algn="ctr"/>
            <a:r>
              <a:rPr lang="en-US" sz="1600">
                <a:ea typeface="ヒラギノ角ゴ Pro W3"/>
                <a:cs typeface="ヒラギノ角ゴ Pro W3"/>
              </a:rPr>
              <a:t>assess data quality and adjust peak integration</a:t>
            </a:r>
          </a:p>
        </p:txBody>
      </p:sp>
      <p:sp>
        <p:nvSpPr>
          <p:cNvPr id="25620" name="Text Box 50"/>
          <p:cNvSpPr txBox="1">
            <a:spLocks noChangeArrowheads="1"/>
          </p:cNvSpPr>
          <p:nvPr/>
        </p:nvSpPr>
        <p:spPr bwMode="auto">
          <a:xfrm>
            <a:off x="2751138" y="5726113"/>
            <a:ext cx="2828925" cy="349250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ea typeface="ヒラギノ角ゴ Pro W3"/>
                <a:cs typeface="ヒラギノ角ゴ Pro W3"/>
              </a:rPr>
              <a:t>Skyline – </a:t>
            </a:r>
            <a:r>
              <a:rPr lang="en-US" sz="1600" b="1" i="1">
                <a:ea typeface="ヒラギノ角ゴ Pro W3"/>
                <a:cs typeface="ヒラギノ角ゴ Pro W3"/>
              </a:rPr>
              <a:t>‘Custom Reports’</a:t>
            </a:r>
          </a:p>
        </p:txBody>
      </p:sp>
      <p:sp>
        <p:nvSpPr>
          <p:cNvPr id="25621" name="Text Box 52"/>
          <p:cNvSpPr txBox="1">
            <a:spLocks noChangeArrowheads="1"/>
          </p:cNvSpPr>
          <p:nvPr/>
        </p:nvSpPr>
        <p:spPr bwMode="auto">
          <a:xfrm>
            <a:off x="3213100" y="6329363"/>
            <a:ext cx="2112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ea typeface="ヒラギノ角ゴ Pro W3"/>
                <a:cs typeface="ヒラギノ角ゴ Pro W3"/>
              </a:rPr>
              <a:t>Statistical Processing</a:t>
            </a:r>
          </a:p>
        </p:txBody>
      </p:sp>
      <p:sp>
        <p:nvSpPr>
          <p:cNvPr id="25622" name="Text Box 14"/>
          <p:cNvSpPr txBox="1">
            <a:spLocks noChangeArrowheads="1"/>
          </p:cNvSpPr>
          <p:nvPr/>
        </p:nvSpPr>
        <p:spPr bwMode="auto">
          <a:xfrm>
            <a:off x="5618163" y="1004888"/>
            <a:ext cx="32289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00"/>
                </a:solidFill>
                <a:ea typeface="ヒラギノ角ゴ Pro W3"/>
                <a:cs typeface="ヒラギノ角ゴ Pro W3"/>
              </a:rPr>
              <a:t>Peptide Search Engine(s)</a:t>
            </a:r>
          </a:p>
          <a:p>
            <a:r>
              <a:rPr lang="en-US" sz="1400" i="1">
                <a:solidFill>
                  <a:srgbClr val="000000"/>
                </a:solidFill>
                <a:ea typeface="ヒラギノ角ゴ Pro W3"/>
                <a:cs typeface="ヒラギノ角ゴ Pro W3"/>
              </a:rPr>
              <a:t>(Mascot, Protein Pilot, X!Tandem, etc.)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441575" y="1530350"/>
            <a:ext cx="1701800" cy="4829175"/>
            <a:chOff x="2441575" y="1530350"/>
            <a:chExt cx="1701800" cy="4829175"/>
          </a:xfrm>
        </p:grpSpPr>
        <p:sp>
          <p:nvSpPr>
            <p:cNvPr id="25633" name="Line 34"/>
            <p:cNvSpPr>
              <a:spLocks noChangeShapeType="1"/>
            </p:cNvSpPr>
            <p:nvPr/>
          </p:nvSpPr>
          <p:spPr bwMode="auto">
            <a:xfrm flipH="1">
              <a:off x="2562225" y="1530350"/>
              <a:ext cx="958850" cy="879475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4" name="Line 42"/>
            <p:cNvSpPr>
              <a:spLocks noChangeShapeType="1"/>
            </p:cNvSpPr>
            <p:nvPr/>
          </p:nvSpPr>
          <p:spPr bwMode="auto">
            <a:xfrm>
              <a:off x="4141788" y="3971925"/>
              <a:ext cx="0" cy="48895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5" name="Line 49"/>
            <p:cNvSpPr>
              <a:spLocks noChangeShapeType="1"/>
            </p:cNvSpPr>
            <p:nvPr/>
          </p:nvSpPr>
          <p:spPr bwMode="auto">
            <a:xfrm flipH="1">
              <a:off x="4138613" y="5432425"/>
              <a:ext cx="1587" cy="261938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6" name="Line 51"/>
            <p:cNvSpPr>
              <a:spLocks noChangeShapeType="1"/>
            </p:cNvSpPr>
            <p:nvPr/>
          </p:nvSpPr>
          <p:spPr bwMode="auto">
            <a:xfrm flipH="1">
              <a:off x="4141788" y="6097588"/>
              <a:ext cx="1587" cy="261937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5" name="Straight Connector 4"/>
            <p:cNvCxnSpPr/>
            <p:nvPr/>
          </p:nvCxnSpPr>
          <p:spPr>
            <a:xfrm flipH="1" flipV="1">
              <a:off x="2441575" y="3257550"/>
              <a:ext cx="1700213" cy="720725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4151313" y="1255713"/>
            <a:ext cx="2495550" cy="2716212"/>
            <a:chOff x="4151313" y="1255713"/>
            <a:chExt cx="2495550" cy="2716212"/>
          </a:xfrm>
        </p:grpSpPr>
        <p:sp>
          <p:nvSpPr>
            <p:cNvPr id="25628" name="Line 13"/>
            <p:cNvSpPr>
              <a:spLocks noChangeShapeType="1"/>
            </p:cNvSpPr>
            <p:nvPr/>
          </p:nvSpPr>
          <p:spPr bwMode="auto">
            <a:xfrm flipV="1">
              <a:off x="4878388" y="1255713"/>
              <a:ext cx="771525" cy="72072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9" name="Line 30"/>
            <p:cNvSpPr>
              <a:spLocks noChangeShapeType="1"/>
            </p:cNvSpPr>
            <p:nvPr/>
          </p:nvSpPr>
          <p:spPr bwMode="auto">
            <a:xfrm>
              <a:off x="6623050" y="2162175"/>
              <a:ext cx="0" cy="23971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0" name="Line 30"/>
            <p:cNvSpPr>
              <a:spLocks noChangeShapeType="1"/>
            </p:cNvSpPr>
            <p:nvPr/>
          </p:nvSpPr>
          <p:spPr bwMode="auto">
            <a:xfrm>
              <a:off x="6619875" y="1565275"/>
              <a:ext cx="0" cy="23971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1" name="Line 30"/>
            <p:cNvSpPr>
              <a:spLocks noChangeShapeType="1"/>
            </p:cNvSpPr>
            <p:nvPr/>
          </p:nvSpPr>
          <p:spPr bwMode="auto">
            <a:xfrm>
              <a:off x="6646863" y="2813050"/>
              <a:ext cx="0" cy="23971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43" name="Straight Connector 42"/>
            <p:cNvCxnSpPr>
              <a:stCxn id="25616" idx="1"/>
            </p:cNvCxnSpPr>
            <p:nvPr/>
          </p:nvCxnSpPr>
          <p:spPr>
            <a:xfrm flipH="1">
              <a:off x="4151313" y="3203575"/>
              <a:ext cx="1541462" cy="768350"/>
            </a:xfrm>
            <a:prstGeom prst="line">
              <a:avLst/>
            </a:prstGeom>
            <a:ln w="28575" cmpd="sng">
              <a:solidFill>
                <a:srgbClr val="000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625" name="Rectangle 1"/>
          <p:cNvSpPr>
            <a:spLocks noChangeArrowheads="1"/>
          </p:cNvSpPr>
          <p:nvPr/>
        </p:nvSpPr>
        <p:spPr bwMode="auto">
          <a:xfrm>
            <a:off x="6297613" y="4621213"/>
            <a:ext cx="2563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600"/>
              </a:lnSpc>
            </a:pPr>
            <a:r>
              <a:rPr lang="en-US" sz="1400" b="1" i="1">
                <a:solidFill>
                  <a:srgbClr val="008000"/>
                </a:solidFill>
                <a:ea typeface="ヒラギノ角ゴ Pro W3"/>
                <a:cs typeface="ヒラギノ角ゴ Pro W3"/>
              </a:rPr>
              <a:t>ID annotations</a:t>
            </a:r>
          </a:p>
          <a:p>
            <a:pPr>
              <a:lnSpc>
                <a:spcPts val="1600"/>
              </a:lnSpc>
            </a:pPr>
            <a:r>
              <a:rPr lang="en-US" sz="1400" b="1" i="1">
                <a:solidFill>
                  <a:srgbClr val="008000"/>
                </a:solidFill>
                <a:ea typeface="ヒラギノ角ゴ Pro W3"/>
                <a:cs typeface="ヒラギノ角ゴ Pro W3"/>
              </a:rPr>
              <a:t>expected isotope distrib.</a:t>
            </a:r>
          </a:p>
          <a:p>
            <a:pPr>
              <a:lnSpc>
                <a:spcPts val="1600"/>
              </a:lnSpc>
            </a:pPr>
            <a:r>
              <a:rPr lang="en-US" sz="1400" b="1" i="1">
                <a:solidFill>
                  <a:srgbClr val="008000"/>
                </a:solidFill>
                <a:ea typeface="ヒラギノ角ゴ Pro W3"/>
                <a:cs typeface="ヒラギノ角ゴ Pro W3"/>
              </a:rPr>
              <a:t>irank</a:t>
            </a:r>
          </a:p>
          <a:p>
            <a:pPr>
              <a:lnSpc>
                <a:spcPts val="1600"/>
              </a:lnSpc>
            </a:pPr>
            <a:r>
              <a:rPr lang="en-US" sz="1400" b="1" i="1">
                <a:solidFill>
                  <a:srgbClr val="008000"/>
                </a:solidFill>
                <a:ea typeface="ヒラギノ角ゴ Pro W3"/>
                <a:cs typeface="ヒラギノ角ゴ Pro W3"/>
              </a:rPr>
              <a:t>idotp</a:t>
            </a:r>
          </a:p>
        </p:txBody>
      </p:sp>
      <p:sp>
        <p:nvSpPr>
          <p:cNvPr id="25626" name="AutoShape 35"/>
          <p:cNvSpPr>
            <a:spLocks/>
          </p:cNvSpPr>
          <p:nvPr/>
        </p:nvSpPr>
        <p:spPr bwMode="auto">
          <a:xfrm>
            <a:off x="6202363" y="4651375"/>
            <a:ext cx="150812" cy="889000"/>
          </a:xfrm>
          <a:prstGeom prst="leftBrace">
            <a:avLst>
              <a:gd name="adj1" fmla="val 49123"/>
              <a:gd name="adj2" fmla="val 50000"/>
            </a:avLst>
          </a:prstGeom>
          <a:noFill/>
          <a:ln w="127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7" name="TextBox 1"/>
          <p:cNvSpPr txBox="1">
            <a:spLocks noChangeArrowheads="1"/>
          </p:cNvSpPr>
          <p:nvPr/>
        </p:nvSpPr>
        <p:spPr bwMode="auto">
          <a:xfrm>
            <a:off x="1425575" y="39688"/>
            <a:ext cx="6697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Proteomic Data Flow in Skyline MS1 Filtering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14"/>
          <p:cNvGrpSpPr>
            <a:grpSpLocks/>
          </p:cNvGrpSpPr>
          <p:nvPr/>
        </p:nvGrpSpPr>
        <p:grpSpPr bwMode="auto">
          <a:xfrm>
            <a:off x="1370013" y="649288"/>
            <a:ext cx="5889625" cy="6119812"/>
            <a:chOff x="1777" y="797"/>
            <a:chExt cx="1909" cy="1993"/>
          </a:xfrm>
        </p:grpSpPr>
        <p:sp>
          <p:nvSpPr>
            <p:cNvPr id="27670" name="Rectangle 13"/>
            <p:cNvSpPr>
              <a:spLocks noChangeArrowheads="1"/>
            </p:cNvSpPr>
            <p:nvPr/>
          </p:nvSpPr>
          <p:spPr bwMode="auto">
            <a:xfrm>
              <a:off x="1893" y="826"/>
              <a:ext cx="83" cy="6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7671" name="Rectangle 14"/>
            <p:cNvSpPr>
              <a:spLocks noChangeArrowheads="1"/>
            </p:cNvSpPr>
            <p:nvPr/>
          </p:nvSpPr>
          <p:spPr bwMode="auto">
            <a:xfrm>
              <a:off x="2003" y="2409"/>
              <a:ext cx="83" cy="6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27672" name="Picture 17"/>
            <p:cNvPicPr>
              <a:picLocks noChangeAspect="1" noChangeArrowheads="1"/>
            </p:cNvPicPr>
            <p:nvPr/>
          </p:nvPicPr>
          <p:blipFill>
            <a:blip r:embed="rId3"/>
            <a:srcRect l="42891" t="8827"/>
            <a:stretch>
              <a:fillRect/>
            </a:stretch>
          </p:blipFill>
          <p:spPr bwMode="auto">
            <a:xfrm>
              <a:off x="1881" y="797"/>
              <a:ext cx="1805" cy="1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7" name="Text Box 7"/>
            <p:cNvSpPr txBox="1">
              <a:spLocks noChangeArrowheads="1"/>
            </p:cNvSpPr>
            <p:nvPr/>
          </p:nvSpPr>
          <p:spPr bwMode="auto">
            <a:xfrm>
              <a:off x="1780" y="803"/>
              <a:ext cx="96" cy="110"/>
            </a:xfrm>
            <a:prstGeom prst="rect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/>
                <a:t>3</a:t>
              </a:r>
            </a:p>
          </p:txBody>
        </p:sp>
        <p:sp>
          <p:nvSpPr>
            <p:cNvPr id="15368" name="Text Box 8"/>
            <p:cNvSpPr txBox="1">
              <a:spLocks noChangeArrowheads="1"/>
            </p:cNvSpPr>
            <p:nvPr/>
          </p:nvSpPr>
          <p:spPr bwMode="auto">
            <a:xfrm>
              <a:off x="1777" y="1488"/>
              <a:ext cx="94" cy="110"/>
            </a:xfrm>
            <a:prstGeom prst="rect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/>
                <a:t>2</a:t>
              </a:r>
            </a:p>
          </p:txBody>
        </p:sp>
        <p:sp>
          <p:nvSpPr>
            <p:cNvPr id="15369" name="Text Box 9"/>
            <p:cNvSpPr txBox="1">
              <a:spLocks noChangeArrowheads="1"/>
            </p:cNvSpPr>
            <p:nvPr/>
          </p:nvSpPr>
          <p:spPr bwMode="auto">
            <a:xfrm>
              <a:off x="1784" y="2178"/>
              <a:ext cx="96" cy="110"/>
            </a:xfrm>
            <a:prstGeom prst="rect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/>
                <a:t>4</a:t>
              </a:r>
            </a:p>
          </p:txBody>
        </p:sp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>
              <a:off x="2944" y="859"/>
              <a:ext cx="96" cy="110"/>
            </a:xfrm>
            <a:prstGeom prst="rect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/>
                <a:t>5</a:t>
              </a:r>
            </a:p>
          </p:txBody>
        </p:sp>
        <p:grpSp>
          <p:nvGrpSpPr>
            <p:cNvPr id="27677" name="Group 13"/>
            <p:cNvGrpSpPr>
              <a:grpSpLocks/>
            </p:cNvGrpSpPr>
            <p:nvPr/>
          </p:nvGrpSpPr>
          <p:grpSpPr bwMode="auto">
            <a:xfrm>
              <a:off x="2629" y="1092"/>
              <a:ext cx="933" cy="321"/>
              <a:chOff x="2629" y="1134"/>
              <a:chExt cx="933" cy="321"/>
            </a:xfrm>
          </p:grpSpPr>
          <p:pic>
            <p:nvPicPr>
              <p:cNvPr id="2053" name="Picture 20"/>
              <p:cNvPicPr>
                <a:picLocks noChangeAspect="1" noChangeArrowheads="1"/>
              </p:cNvPicPr>
              <p:nvPr/>
            </p:nvPicPr>
            <p:blipFill>
              <a:blip r:embed="rId4"/>
              <a:srcRect t="2721"/>
              <a:stretch>
                <a:fillRect/>
              </a:stretch>
            </p:blipFill>
            <p:spPr bwMode="auto">
              <a:xfrm>
                <a:off x="2629" y="1137"/>
                <a:ext cx="933" cy="317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pic>
          <p:sp>
            <p:nvSpPr>
              <p:cNvPr id="27680" name="Rectangle 11"/>
              <p:cNvSpPr>
                <a:spLocks noChangeArrowheads="1"/>
              </p:cNvSpPr>
              <p:nvPr/>
            </p:nvSpPr>
            <p:spPr bwMode="auto">
              <a:xfrm>
                <a:off x="2631" y="1134"/>
                <a:ext cx="927" cy="32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3445" y="1105"/>
              <a:ext cx="93" cy="110"/>
            </a:xfrm>
            <a:prstGeom prst="rect">
              <a:avLst/>
            </a:prstGeom>
            <a:ln/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/>
                <a:t>1</a:t>
              </a:r>
            </a:p>
          </p:txBody>
        </p:sp>
      </p:grpSp>
      <p:sp>
        <p:nvSpPr>
          <p:cNvPr id="27650" name="Rectangle 35"/>
          <p:cNvSpPr>
            <a:spLocks noChangeArrowheads="1"/>
          </p:cNvSpPr>
          <p:nvPr/>
        </p:nvSpPr>
        <p:spPr bwMode="auto">
          <a:xfrm>
            <a:off x="5619750" y="4057650"/>
            <a:ext cx="1527175" cy="3460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TextBox 1"/>
          <p:cNvSpPr txBox="1">
            <a:spLocks noChangeArrowheads="1"/>
          </p:cNvSpPr>
          <p:nvPr/>
        </p:nvSpPr>
        <p:spPr bwMode="auto">
          <a:xfrm>
            <a:off x="1497013" y="88900"/>
            <a:ext cx="57769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ea typeface="MS PGothic" pitchFamily="34" charset="-128"/>
              </a:rPr>
              <a:t>Skyline interface for MS1 filtering data 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0638" y="1020763"/>
            <a:ext cx="17970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3</a:t>
            </a:r>
            <a:r>
              <a:rPr lang="en-US" sz="1600"/>
              <a:t>) MS/MS spectra and ID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0" y="3281363"/>
            <a:ext cx="17970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2</a:t>
            </a:r>
            <a:r>
              <a:rPr lang="en-US" sz="1600"/>
              <a:t>) RT and ID</a:t>
            </a:r>
          </a:p>
          <a:p>
            <a:r>
              <a:rPr lang="en-US" sz="1600"/>
              <a:t>correlation; peak boundaries set for integration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0638" y="5135563"/>
            <a:ext cx="179705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4</a:t>
            </a:r>
            <a:r>
              <a:rPr lang="en-US" sz="1600"/>
              <a:t>) RT variation among peptides and replicates for each precursor isotope (M, M+1,</a:t>
            </a:r>
            <a:br>
              <a:rPr lang="en-US" sz="1600"/>
            </a:br>
            <a:r>
              <a:rPr lang="en-US" sz="1600"/>
              <a:t>M+2)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273925" y="682625"/>
            <a:ext cx="17970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5</a:t>
            </a:r>
            <a:r>
              <a:rPr lang="en-US" sz="1600"/>
              <a:t>) M, M+1,M+2 precursor peak areas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259638" y="1592263"/>
            <a:ext cx="17970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1</a:t>
            </a:r>
            <a:r>
              <a:rPr lang="en-US" sz="1600"/>
              <a:t>) Peptide ‘tree’ with precursors</a:t>
            </a:r>
          </a:p>
          <a:p>
            <a:pPr>
              <a:buFont typeface="Arial" charset="0"/>
              <a:buChar char="•"/>
            </a:pPr>
            <a:r>
              <a:rPr lang="en-US" sz="1600"/>
              <a:t> irank</a:t>
            </a:r>
          </a:p>
          <a:p>
            <a:pPr>
              <a:buFont typeface="Arial" charset="0"/>
              <a:buChar char="•"/>
            </a:pPr>
            <a:r>
              <a:rPr lang="en-US" sz="1600"/>
              <a:t> idotp</a:t>
            </a:r>
          </a:p>
        </p:txBody>
      </p:sp>
      <p:sp>
        <p:nvSpPr>
          <p:cNvPr id="27657" name="TextBox 3"/>
          <p:cNvSpPr txBox="1">
            <a:spLocks noChangeArrowheads="1"/>
          </p:cNvSpPr>
          <p:nvPr/>
        </p:nvSpPr>
        <p:spPr bwMode="auto">
          <a:xfrm>
            <a:off x="5033963" y="5359400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*</a:t>
            </a:r>
          </a:p>
        </p:txBody>
      </p:sp>
      <p:sp>
        <p:nvSpPr>
          <p:cNvPr id="27658" name="TextBox 21"/>
          <p:cNvSpPr txBox="1">
            <a:spLocks noChangeArrowheads="1"/>
          </p:cNvSpPr>
          <p:nvPr/>
        </p:nvSpPr>
        <p:spPr bwMode="auto">
          <a:xfrm>
            <a:off x="6216650" y="3479800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*</a:t>
            </a:r>
          </a:p>
        </p:txBody>
      </p:sp>
      <p:sp>
        <p:nvSpPr>
          <p:cNvPr id="27659" name="TextBox 22"/>
          <p:cNvSpPr txBox="1">
            <a:spLocks noChangeArrowheads="1"/>
          </p:cNvSpPr>
          <p:nvPr/>
        </p:nvSpPr>
        <p:spPr bwMode="auto">
          <a:xfrm>
            <a:off x="3101975" y="3281363"/>
            <a:ext cx="300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*</a:t>
            </a:r>
          </a:p>
        </p:txBody>
      </p:sp>
      <p:sp>
        <p:nvSpPr>
          <p:cNvPr id="27660" name="Text Box 19"/>
          <p:cNvSpPr txBox="1">
            <a:spLocks noChangeArrowheads="1"/>
          </p:cNvSpPr>
          <p:nvPr/>
        </p:nvSpPr>
        <p:spPr bwMode="auto">
          <a:xfrm>
            <a:off x="4533900" y="6043613"/>
            <a:ext cx="346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A5</a:t>
            </a:r>
          </a:p>
        </p:txBody>
      </p:sp>
      <p:sp>
        <p:nvSpPr>
          <p:cNvPr id="27661" name="Text Box 20"/>
          <p:cNvSpPr txBox="1">
            <a:spLocks noChangeArrowheads="1"/>
          </p:cNvSpPr>
          <p:nvPr/>
        </p:nvSpPr>
        <p:spPr bwMode="auto">
          <a:xfrm>
            <a:off x="5481638" y="6043613"/>
            <a:ext cx="346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A6</a:t>
            </a:r>
          </a:p>
        </p:txBody>
      </p:sp>
      <p:sp>
        <p:nvSpPr>
          <p:cNvPr id="27662" name="Text Box 20"/>
          <p:cNvSpPr txBox="1">
            <a:spLocks noChangeArrowheads="1"/>
          </p:cNvSpPr>
          <p:nvPr/>
        </p:nvSpPr>
        <p:spPr bwMode="auto">
          <a:xfrm>
            <a:off x="6432550" y="6043613"/>
            <a:ext cx="346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A7</a:t>
            </a:r>
          </a:p>
        </p:txBody>
      </p:sp>
      <p:sp>
        <p:nvSpPr>
          <p:cNvPr id="27663" name="Text Box 19"/>
          <p:cNvSpPr txBox="1">
            <a:spLocks noChangeArrowheads="1"/>
          </p:cNvSpPr>
          <p:nvPr/>
        </p:nvSpPr>
        <p:spPr bwMode="auto">
          <a:xfrm>
            <a:off x="2620963" y="6043613"/>
            <a:ext cx="346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A3</a:t>
            </a:r>
          </a:p>
        </p:txBody>
      </p:sp>
      <p:sp>
        <p:nvSpPr>
          <p:cNvPr id="27664" name="Text Box 20"/>
          <p:cNvSpPr txBox="1">
            <a:spLocks noChangeArrowheads="1"/>
          </p:cNvSpPr>
          <p:nvPr/>
        </p:nvSpPr>
        <p:spPr bwMode="auto">
          <a:xfrm>
            <a:off x="3590925" y="6043613"/>
            <a:ext cx="346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A4</a:t>
            </a:r>
          </a:p>
        </p:txBody>
      </p:sp>
      <p:sp>
        <p:nvSpPr>
          <p:cNvPr id="27665" name="Text Box 19"/>
          <p:cNvSpPr txBox="1">
            <a:spLocks noChangeArrowheads="1"/>
          </p:cNvSpPr>
          <p:nvPr/>
        </p:nvSpPr>
        <p:spPr bwMode="auto">
          <a:xfrm>
            <a:off x="6229350" y="4106863"/>
            <a:ext cx="346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A5</a:t>
            </a:r>
          </a:p>
        </p:txBody>
      </p:sp>
      <p:sp>
        <p:nvSpPr>
          <p:cNvPr id="27666" name="Text Box 20"/>
          <p:cNvSpPr txBox="1">
            <a:spLocks noChangeArrowheads="1"/>
          </p:cNvSpPr>
          <p:nvPr/>
        </p:nvSpPr>
        <p:spPr bwMode="auto">
          <a:xfrm>
            <a:off x="6500813" y="4106863"/>
            <a:ext cx="346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A6</a:t>
            </a:r>
          </a:p>
        </p:txBody>
      </p:sp>
      <p:sp>
        <p:nvSpPr>
          <p:cNvPr id="27667" name="Text Box 20"/>
          <p:cNvSpPr txBox="1">
            <a:spLocks noChangeArrowheads="1"/>
          </p:cNvSpPr>
          <p:nvPr/>
        </p:nvSpPr>
        <p:spPr bwMode="auto">
          <a:xfrm>
            <a:off x="6850063" y="4106863"/>
            <a:ext cx="346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A7</a:t>
            </a:r>
          </a:p>
        </p:txBody>
      </p:sp>
      <p:sp>
        <p:nvSpPr>
          <p:cNvPr id="27668" name="Text Box 19"/>
          <p:cNvSpPr txBox="1">
            <a:spLocks noChangeArrowheads="1"/>
          </p:cNvSpPr>
          <p:nvPr/>
        </p:nvSpPr>
        <p:spPr bwMode="auto">
          <a:xfrm>
            <a:off x="5600700" y="4106863"/>
            <a:ext cx="346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A3</a:t>
            </a:r>
          </a:p>
        </p:txBody>
      </p:sp>
      <p:sp>
        <p:nvSpPr>
          <p:cNvPr id="27669" name="Text Box 20"/>
          <p:cNvSpPr txBox="1">
            <a:spLocks noChangeArrowheads="1"/>
          </p:cNvSpPr>
          <p:nvPr/>
        </p:nvSpPr>
        <p:spPr bwMode="auto">
          <a:xfrm>
            <a:off x="5872163" y="4106863"/>
            <a:ext cx="346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A4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481763" y="1252538"/>
            <a:ext cx="2455862" cy="5462587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171825" y="1700213"/>
            <a:ext cx="331788" cy="14763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171825" y="1922463"/>
            <a:ext cx="331788" cy="147637"/>
          </a:xfrm>
          <a:prstGeom prst="rect">
            <a:avLst/>
          </a:prstGeom>
          <a:solidFill>
            <a:srgbClr val="99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3171825" y="2138363"/>
            <a:ext cx="331788" cy="147637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/>
          <a:srcRect l="34579" t="11456" b="24025"/>
          <a:stretch>
            <a:fillRect/>
          </a:stretch>
        </p:blipFill>
        <p:spPr bwMode="auto">
          <a:xfrm>
            <a:off x="409575" y="2459038"/>
            <a:ext cx="5467350" cy="27781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4"/>
          <a:srcRect l="587" t="51695" r="1797" b="903"/>
          <a:stretch>
            <a:fillRect/>
          </a:stretch>
        </p:blipFill>
        <p:spPr bwMode="auto">
          <a:xfrm>
            <a:off x="417513" y="5354638"/>
            <a:ext cx="5465762" cy="13096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703" name="Picture 8"/>
          <p:cNvPicPr>
            <a:picLocks noChangeAspect="1" noChangeArrowheads="1"/>
          </p:cNvPicPr>
          <p:nvPr/>
        </p:nvPicPr>
        <p:blipFill>
          <a:blip r:embed="rId5"/>
          <a:srcRect l="3477" t="41489" r="64473" b="40248"/>
          <a:stretch>
            <a:fillRect/>
          </a:stretch>
        </p:blipFill>
        <p:spPr bwMode="auto">
          <a:xfrm>
            <a:off x="444500" y="1595438"/>
            <a:ext cx="2576513" cy="7889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4504" name="Picture 9"/>
          <p:cNvPicPr>
            <a:picLocks noChangeAspect="1" noChangeArrowheads="1"/>
          </p:cNvPicPr>
          <p:nvPr/>
        </p:nvPicPr>
        <p:blipFill>
          <a:blip r:embed="rId6"/>
          <a:srcRect l="37367" t="15495" r="33891" b="5078"/>
          <a:stretch>
            <a:fillRect/>
          </a:stretch>
        </p:blipFill>
        <p:spPr bwMode="auto">
          <a:xfrm>
            <a:off x="6557963" y="1344613"/>
            <a:ext cx="2308225" cy="219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34505" name="Picture 10"/>
          <p:cNvPicPr>
            <a:picLocks noChangeAspect="1" noChangeArrowheads="1"/>
          </p:cNvPicPr>
          <p:nvPr/>
        </p:nvPicPr>
        <p:blipFill>
          <a:blip r:embed="rId7"/>
          <a:srcRect l="37236" t="14941" r="33891" b="4720"/>
          <a:stretch>
            <a:fillRect/>
          </a:stretch>
        </p:blipFill>
        <p:spPr bwMode="auto">
          <a:xfrm>
            <a:off x="6546850" y="4418013"/>
            <a:ext cx="2317750" cy="221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34506" name="Text Box 13"/>
          <p:cNvSpPr txBox="1">
            <a:spLocks noChangeArrowheads="1"/>
          </p:cNvSpPr>
          <p:nvPr/>
        </p:nvSpPr>
        <p:spPr bwMode="auto">
          <a:xfrm>
            <a:off x="7793038" y="1824038"/>
            <a:ext cx="579437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S1_R1</a:t>
            </a:r>
          </a:p>
        </p:txBody>
      </p:sp>
      <p:sp>
        <p:nvSpPr>
          <p:cNvPr id="29707" name="Text Box 17"/>
          <p:cNvSpPr txBox="1">
            <a:spLocks noChangeArrowheads="1"/>
          </p:cNvSpPr>
          <p:nvPr/>
        </p:nvSpPr>
        <p:spPr bwMode="auto">
          <a:xfrm>
            <a:off x="1243013" y="2579688"/>
            <a:ext cx="569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S1_R1</a:t>
            </a:r>
          </a:p>
        </p:txBody>
      </p:sp>
      <p:sp>
        <p:nvSpPr>
          <p:cNvPr id="29708" name="Text Box 18"/>
          <p:cNvSpPr txBox="1">
            <a:spLocks noChangeArrowheads="1"/>
          </p:cNvSpPr>
          <p:nvPr/>
        </p:nvSpPr>
        <p:spPr bwMode="auto">
          <a:xfrm>
            <a:off x="2611438" y="2579688"/>
            <a:ext cx="569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S1_R2</a:t>
            </a:r>
          </a:p>
        </p:txBody>
      </p:sp>
      <p:sp>
        <p:nvSpPr>
          <p:cNvPr id="29709" name="Text Box 24"/>
          <p:cNvSpPr txBox="1">
            <a:spLocks noChangeArrowheads="1"/>
          </p:cNvSpPr>
          <p:nvPr/>
        </p:nvSpPr>
        <p:spPr bwMode="auto">
          <a:xfrm>
            <a:off x="92075" y="154146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>
                <a:ea typeface="MS PGothic" pitchFamily="34" charset="-128"/>
              </a:rPr>
              <a:t>A</a:t>
            </a:r>
          </a:p>
        </p:txBody>
      </p:sp>
      <p:sp>
        <p:nvSpPr>
          <p:cNvPr id="29710" name="Text Box 26"/>
          <p:cNvSpPr txBox="1">
            <a:spLocks noChangeArrowheads="1"/>
          </p:cNvSpPr>
          <p:nvPr/>
        </p:nvSpPr>
        <p:spPr bwMode="auto">
          <a:xfrm>
            <a:off x="96838" y="24209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>
                <a:ea typeface="MS PGothic" pitchFamily="34" charset="-128"/>
              </a:rPr>
              <a:t>B</a:t>
            </a:r>
          </a:p>
        </p:txBody>
      </p:sp>
      <p:sp>
        <p:nvSpPr>
          <p:cNvPr id="234512" name="Text Box 14"/>
          <p:cNvSpPr txBox="1">
            <a:spLocks noChangeArrowheads="1"/>
          </p:cNvSpPr>
          <p:nvPr/>
        </p:nvSpPr>
        <p:spPr bwMode="auto">
          <a:xfrm>
            <a:off x="7850188" y="4892675"/>
            <a:ext cx="579437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S2_R2</a:t>
            </a:r>
          </a:p>
        </p:txBody>
      </p:sp>
      <p:sp>
        <p:nvSpPr>
          <p:cNvPr id="29712" name="TextBox 42"/>
          <p:cNvSpPr txBox="1">
            <a:spLocks noChangeArrowheads="1"/>
          </p:cNvSpPr>
          <p:nvPr/>
        </p:nvSpPr>
        <p:spPr bwMode="auto">
          <a:xfrm>
            <a:off x="3641725" y="1616075"/>
            <a:ext cx="24225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400">
                <a:ea typeface="MS PGothic" pitchFamily="34" charset="-128"/>
              </a:rPr>
              <a:t>precursor M       621.8395++</a:t>
            </a:r>
          </a:p>
          <a:p>
            <a:pPr defTabSz="914400"/>
            <a:r>
              <a:rPr lang="en-US" sz="1400">
                <a:ea typeface="MS PGothic" pitchFamily="34" charset="-128"/>
              </a:rPr>
              <a:t>precursor M+1   622.3410++</a:t>
            </a:r>
          </a:p>
          <a:p>
            <a:pPr defTabSz="914400"/>
            <a:r>
              <a:rPr lang="en-US" sz="1400">
                <a:ea typeface="MS PGothic" pitchFamily="34" charset="-128"/>
              </a:rPr>
              <a:t>precursor M+2   622.8423++</a:t>
            </a:r>
          </a:p>
        </p:txBody>
      </p:sp>
      <p:sp>
        <p:nvSpPr>
          <p:cNvPr id="29713" name="Text Box 25"/>
          <p:cNvSpPr txBox="1">
            <a:spLocks noChangeArrowheads="1"/>
          </p:cNvSpPr>
          <p:nvPr/>
        </p:nvSpPr>
        <p:spPr bwMode="auto">
          <a:xfrm>
            <a:off x="111125" y="53070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>
                <a:ea typeface="MS PGothic" pitchFamily="34" charset="-128"/>
              </a:rPr>
              <a:t>C</a:t>
            </a:r>
          </a:p>
        </p:txBody>
      </p:sp>
      <p:sp>
        <p:nvSpPr>
          <p:cNvPr id="29714" name="Text Box 17"/>
          <p:cNvSpPr txBox="1">
            <a:spLocks noChangeArrowheads="1"/>
          </p:cNvSpPr>
          <p:nvPr/>
        </p:nvSpPr>
        <p:spPr bwMode="auto">
          <a:xfrm>
            <a:off x="1209675" y="6321425"/>
            <a:ext cx="569913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S1_R1</a:t>
            </a:r>
          </a:p>
        </p:txBody>
      </p:sp>
      <p:sp>
        <p:nvSpPr>
          <p:cNvPr id="29715" name="Text Box 18"/>
          <p:cNvSpPr txBox="1">
            <a:spLocks noChangeArrowheads="1"/>
          </p:cNvSpPr>
          <p:nvPr/>
        </p:nvSpPr>
        <p:spPr bwMode="auto">
          <a:xfrm>
            <a:off x="2438400" y="6327775"/>
            <a:ext cx="569913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S1_R2</a:t>
            </a:r>
          </a:p>
        </p:txBody>
      </p:sp>
      <p:sp>
        <p:nvSpPr>
          <p:cNvPr id="29716" name="Text Box 19"/>
          <p:cNvSpPr txBox="1">
            <a:spLocks noChangeArrowheads="1"/>
          </p:cNvSpPr>
          <p:nvPr/>
        </p:nvSpPr>
        <p:spPr bwMode="auto">
          <a:xfrm>
            <a:off x="3656013" y="6327775"/>
            <a:ext cx="569912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S2_R1</a:t>
            </a:r>
          </a:p>
        </p:txBody>
      </p:sp>
      <p:sp>
        <p:nvSpPr>
          <p:cNvPr id="29717" name="Text Box 20"/>
          <p:cNvSpPr txBox="1">
            <a:spLocks noChangeArrowheads="1"/>
          </p:cNvSpPr>
          <p:nvPr/>
        </p:nvSpPr>
        <p:spPr bwMode="auto">
          <a:xfrm>
            <a:off x="4859338" y="6327775"/>
            <a:ext cx="569912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S2_R2</a:t>
            </a:r>
          </a:p>
        </p:txBody>
      </p:sp>
      <p:sp>
        <p:nvSpPr>
          <p:cNvPr id="29718" name="TextBox 3"/>
          <p:cNvSpPr txBox="1">
            <a:spLocks noChangeArrowheads="1"/>
          </p:cNvSpPr>
          <p:nvPr/>
        </p:nvSpPr>
        <p:spPr bwMode="auto">
          <a:xfrm>
            <a:off x="1490663" y="27019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>
                <a:solidFill>
                  <a:srgbClr val="FF0000"/>
                </a:solidFill>
                <a:ea typeface="MS PGothic" pitchFamily="34" charset="-128"/>
              </a:rPr>
              <a:t>*</a:t>
            </a:r>
          </a:p>
        </p:txBody>
      </p:sp>
      <p:sp>
        <p:nvSpPr>
          <p:cNvPr id="29719" name="TextBox 42"/>
          <p:cNvSpPr txBox="1">
            <a:spLocks noChangeArrowheads="1"/>
          </p:cNvSpPr>
          <p:nvPr/>
        </p:nvSpPr>
        <p:spPr bwMode="auto">
          <a:xfrm>
            <a:off x="5489575" y="270192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>
                <a:solidFill>
                  <a:srgbClr val="FF0000"/>
                </a:solidFill>
                <a:ea typeface="MS PGothic" pitchFamily="34" charset="-128"/>
              </a:rPr>
              <a:t>**</a:t>
            </a:r>
          </a:p>
        </p:txBody>
      </p:sp>
      <p:sp>
        <p:nvSpPr>
          <p:cNvPr id="234522" name="TextBox 45"/>
          <p:cNvSpPr txBox="1">
            <a:spLocks noChangeArrowheads="1"/>
          </p:cNvSpPr>
          <p:nvPr/>
        </p:nvSpPr>
        <p:spPr bwMode="auto">
          <a:xfrm>
            <a:off x="8312150" y="179387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>
                <a:solidFill>
                  <a:srgbClr val="FF0000"/>
                </a:solidFill>
                <a:ea typeface="MS PGothic" pitchFamily="34" charset="-128"/>
              </a:rPr>
              <a:t>*</a:t>
            </a:r>
          </a:p>
        </p:txBody>
      </p:sp>
      <p:sp>
        <p:nvSpPr>
          <p:cNvPr id="234523" name="TextBox 46"/>
          <p:cNvSpPr txBox="1">
            <a:spLocks noChangeArrowheads="1"/>
          </p:cNvSpPr>
          <p:nvPr/>
        </p:nvSpPr>
        <p:spPr bwMode="auto">
          <a:xfrm>
            <a:off x="8383588" y="487521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>
                <a:solidFill>
                  <a:srgbClr val="FF0000"/>
                </a:solidFill>
                <a:ea typeface="MS PGothic" pitchFamily="34" charset="-128"/>
              </a:rPr>
              <a:t>**</a:t>
            </a:r>
          </a:p>
        </p:txBody>
      </p:sp>
      <p:sp>
        <p:nvSpPr>
          <p:cNvPr id="29722" name="Rectangle 33"/>
          <p:cNvSpPr>
            <a:spLocks noChangeArrowheads="1"/>
          </p:cNvSpPr>
          <p:nvPr/>
        </p:nvSpPr>
        <p:spPr bwMode="auto">
          <a:xfrm>
            <a:off x="5381625" y="2716213"/>
            <a:ext cx="122238" cy="88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3" name="Text Box 20"/>
          <p:cNvSpPr txBox="1">
            <a:spLocks noChangeArrowheads="1"/>
          </p:cNvSpPr>
          <p:nvPr/>
        </p:nvSpPr>
        <p:spPr bwMode="auto">
          <a:xfrm>
            <a:off x="5294313" y="2579688"/>
            <a:ext cx="569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S2_R2</a:t>
            </a:r>
          </a:p>
        </p:txBody>
      </p:sp>
      <p:sp>
        <p:nvSpPr>
          <p:cNvPr id="29724" name="Rectangle 35"/>
          <p:cNvSpPr>
            <a:spLocks noChangeArrowheads="1"/>
          </p:cNvSpPr>
          <p:nvPr/>
        </p:nvSpPr>
        <p:spPr bwMode="auto">
          <a:xfrm>
            <a:off x="4041775" y="2706688"/>
            <a:ext cx="120650" cy="88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5" name="Text Box 19"/>
          <p:cNvSpPr txBox="1">
            <a:spLocks noChangeArrowheads="1"/>
          </p:cNvSpPr>
          <p:nvPr/>
        </p:nvSpPr>
        <p:spPr bwMode="auto">
          <a:xfrm>
            <a:off x="3960813" y="2579688"/>
            <a:ext cx="5699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000" b="1">
                <a:ea typeface="MS PGothic" pitchFamily="34" charset="-128"/>
              </a:rPr>
              <a:t>S2_R1</a:t>
            </a:r>
          </a:p>
        </p:txBody>
      </p:sp>
      <p:sp>
        <p:nvSpPr>
          <p:cNvPr id="29726" name="Text Box 38"/>
          <p:cNvSpPr txBox="1">
            <a:spLocks noChangeArrowheads="1"/>
          </p:cNvSpPr>
          <p:nvPr/>
        </p:nvSpPr>
        <p:spPr bwMode="auto">
          <a:xfrm>
            <a:off x="971550" y="182563"/>
            <a:ext cx="7231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000" b="1"/>
              <a:t>MS/MS (ID) directed Peak Picking for Skyline MS1 Filtering</a:t>
            </a:r>
          </a:p>
        </p:txBody>
      </p:sp>
      <p:sp>
        <p:nvSpPr>
          <p:cNvPr id="29727" name="Text Box 39"/>
          <p:cNvSpPr txBox="1">
            <a:spLocks noChangeArrowheads="1"/>
          </p:cNvSpPr>
          <p:nvPr/>
        </p:nvSpPr>
        <p:spPr bwMode="auto">
          <a:xfrm>
            <a:off x="6276975" y="606425"/>
            <a:ext cx="2867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en-US" i="1"/>
              <a:t>MS/MS from </a:t>
            </a:r>
            <a:r>
              <a:rPr lang="en-US" b="1" i="1">
                <a:solidFill>
                  <a:srgbClr val="00CC00"/>
                </a:solidFill>
              </a:rPr>
              <a:t>redundant</a:t>
            </a:r>
            <a:r>
              <a:rPr lang="en-US" i="1">
                <a:solidFill>
                  <a:srgbClr val="00CC00"/>
                </a:solidFill>
              </a:rPr>
              <a:t> </a:t>
            </a:r>
            <a:r>
              <a:rPr lang="en-US" i="1"/>
              <a:t>spectral libraries</a:t>
            </a:r>
          </a:p>
        </p:txBody>
      </p:sp>
      <p:pic>
        <p:nvPicPr>
          <p:cNvPr id="29728" name="Picture 4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00163" y="668338"/>
            <a:ext cx="11144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9" name="Picture 40"/>
          <p:cNvPicPr>
            <a:picLocks noChangeAspect="1" noChangeArrowheads="1"/>
          </p:cNvPicPr>
          <p:nvPr/>
        </p:nvPicPr>
        <p:blipFill>
          <a:blip r:embed="rId9"/>
          <a:srcRect b="62538"/>
          <a:stretch>
            <a:fillRect/>
          </a:stretch>
        </p:blipFill>
        <p:spPr bwMode="auto">
          <a:xfrm>
            <a:off x="2544763" y="663575"/>
            <a:ext cx="282892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30" name="Picture 41"/>
          <p:cNvPicPr>
            <a:picLocks noChangeAspect="1" noChangeArrowheads="1"/>
          </p:cNvPicPr>
          <p:nvPr/>
        </p:nvPicPr>
        <p:blipFill>
          <a:blip r:embed="rId9"/>
          <a:srcRect t="59021"/>
          <a:stretch>
            <a:fillRect/>
          </a:stretch>
        </p:blipFill>
        <p:spPr bwMode="auto">
          <a:xfrm>
            <a:off x="2547938" y="1055688"/>
            <a:ext cx="282892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31" name="Oval 43"/>
          <p:cNvSpPr>
            <a:spLocks noChangeArrowheads="1"/>
          </p:cNvSpPr>
          <p:nvPr/>
        </p:nvSpPr>
        <p:spPr bwMode="auto">
          <a:xfrm>
            <a:off x="3825875" y="744538"/>
            <a:ext cx="1465263" cy="425450"/>
          </a:xfrm>
          <a:prstGeom prst="ellipse">
            <a:avLst/>
          </a:prstGeom>
          <a:noFill/>
          <a:ln w="28575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8634" name="Rectangle 42"/>
          <p:cNvSpPr>
            <a:spLocks noChangeArrowheads="1"/>
          </p:cNvSpPr>
          <p:nvPr/>
        </p:nvSpPr>
        <p:spPr bwMode="auto">
          <a:xfrm>
            <a:off x="4514850" y="2466975"/>
            <a:ext cx="1362075" cy="2752725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9736" name="Picture 4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503863" y="4156075"/>
            <a:ext cx="3473450" cy="328613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</p:pic>
      <p:pic>
        <p:nvPicPr>
          <p:cNvPr id="29735" name="Picture 3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41950" y="1211263"/>
            <a:ext cx="3541713" cy="355600"/>
          </a:xfrm>
          <a:prstGeom prst="rect">
            <a:avLst/>
          </a:prstGeom>
          <a:solidFill>
            <a:srgbClr val="C0504D"/>
          </a:solidFill>
          <a:ln w="38100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</p:pic>
      <p:sp>
        <p:nvSpPr>
          <p:cNvPr id="238633" name="Rectangle 41"/>
          <p:cNvSpPr>
            <a:spLocks noChangeArrowheads="1"/>
          </p:cNvSpPr>
          <p:nvPr/>
        </p:nvSpPr>
        <p:spPr bwMode="auto">
          <a:xfrm>
            <a:off x="409575" y="2478088"/>
            <a:ext cx="1381125" cy="27527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4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4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4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4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4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8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8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4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4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4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4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8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8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4506" grpId="0" animBg="1"/>
      <p:bldP spid="234512" grpId="0" animBg="1"/>
      <p:bldP spid="234522" grpId="0"/>
      <p:bldP spid="234523" grpId="0"/>
      <p:bldP spid="238634" grpId="0" animBg="1"/>
      <p:bldP spid="23863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2888</TotalTime>
  <Words>1800</Words>
  <Application>Microsoft Office PowerPoint</Application>
  <PresentationFormat>On-screen Show (4:3)</PresentationFormat>
  <Paragraphs>379</Paragraphs>
  <Slides>22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Chart</vt:lpstr>
      <vt:lpstr>Platform Independent and Label-free Quantitation of Protein Acetylation and Phosphorylation using MS1 Extracted Ion Chromatograms in Skyline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Acknowledgments</vt:lpstr>
      <vt:lpstr>PowerPoint Presentation</vt:lpstr>
      <vt:lpstr>PowerPoint Presentation</vt:lpstr>
    </vt:vector>
  </TitlesOfParts>
  <Company>Buck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Workflows Targeting Changes in Protein Phosphorylation and Acetylation Using the TripleTOF 5600</dc:title>
  <dc:creator>Brad Gibson</dc:creator>
  <cp:lastModifiedBy>Brendan</cp:lastModifiedBy>
  <cp:revision>260</cp:revision>
  <dcterms:created xsi:type="dcterms:W3CDTF">2011-10-30T19:47:05Z</dcterms:created>
  <dcterms:modified xsi:type="dcterms:W3CDTF">2012-05-21T15:02:47Z</dcterms:modified>
</cp:coreProperties>
</file>