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60" r:id="rId4"/>
    <p:sldId id="262" r:id="rId5"/>
    <p:sldId id="263" r:id="rId6"/>
    <p:sldId id="264" r:id="rId7"/>
    <p:sldId id="265" r:id="rId8"/>
    <p:sldId id="266" r:id="rId9"/>
    <p:sldId id="281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93" r:id="rId22"/>
    <p:sldId id="278" r:id="rId23"/>
    <p:sldId id="279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4" r:id="rId35"/>
    <p:sldId id="296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38" autoAdjust="0"/>
  </p:normalViewPr>
  <p:slideViewPr>
    <p:cSldViewPr>
      <p:cViewPr>
        <p:scale>
          <a:sx n="100" d="100"/>
          <a:sy n="100" d="100"/>
        </p:scale>
        <p:origin x="-72" y="6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31067-5D8F-46F1-B1DA-69C8F46E48AC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21C064-63EC-44F9-920D-94A32B412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136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48480-CB15-4632-8A10-006FD25C458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3732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Bottom: DIA: 10 m/z wide windows 400 -800</a:t>
            </a:r>
            <a:r>
              <a:rPr lang="en-US" baseline="0" dirty="0" smtClean="0"/>
              <a:t>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</a:p>
          <a:p>
            <a:r>
              <a:rPr lang="en-US" baseline="0" dirty="0" smtClean="0"/>
              <a:t>Top: MSX 5 x 2 m/z windows per scan 400 – 800 m/z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E1F4F-4C4C-4B67-88D3-A0A2021F47D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3868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Bottom: DIA: 10 m/z wide windows 400 -800</a:t>
            </a:r>
            <a:r>
              <a:rPr lang="en-US" baseline="0" dirty="0" smtClean="0"/>
              <a:t>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</a:p>
          <a:p>
            <a:r>
              <a:rPr lang="en-US" baseline="0" dirty="0" smtClean="0"/>
              <a:t>Top: MSX 5 x 2 m/z windows per scan 400 – 800 m/z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E1F4F-4C4C-4B67-88D3-A0A2021F47D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3868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Bottom: DIA: 10 m/z wide windows 400 -800</a:t>
            </a:r>
            <a:r>
              <a:rPr lang="en-US" baseline="0" dirty="0" smtClean="0"/>
              <a:t>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</a:p>
          <a:p>
            <a:r>
              <a:rPr lang="en-US" baseline="0" dirty="0" smtClean="0"/>
              <a:t>Top: MSX 5 x 2 m/z windows per scan 400 – 800 m/z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E1F4F-4C4C-4B67-88D3-A0A2021F47D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3868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Bottom: DIA: 10 m/z wide windows 400 -800</a:t>
            </a:r>
            <a:r>
              <a:rPr lang="en-US" baseline="0" dirty="0" smtClean="0"/>
              <a:t>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</a:p>
          <a:p>
            <a:r>
              <a:rPr lang="en-US" baseline="0" dirty="0" smtClean="0"/>
              <a:t>Top: MSX 5 x 2 m/z windows per scan 400 – 800 m/z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E1F4F-4C4C-4B67-88D3-A0A2021F47D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3868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Bottom: DIA: 10 m/z wide windows 400 -800</a:t>
            </a:r>
            <a:r>
              <a:rPr lang="en-US" baseline="0" dirty="0" smtClean="0"/>
              <a:t>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</a:p>
          <a:p>
            <a:r>
              <a:rPr lang="en-US" baseline="0" dirty="0" smtClean="0"/>
              <a:t>Top: MSX 5 x 2 m/z windows per scan 400 – 800 m/z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E1F4F-4C4C-4B67-88D3-A0A2021F47D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3868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Bottom: DIA: 10 m/z wide windows 400 -800</a:t>
            </a:r>
            <a:r>
              <a:rPr lang="en-US" baseline="0" dirty="0" smtClean="0"/>
              <a:t>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</a:p>
          <a:p>
            <a:r>
              <a:rPr lang="en-US" baseline="0" dirty="0" smtClean="0"/>
              <a:t>Top: MSX 5 x 2 m/z windows per scan 400 – 800 m/z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E1F4F-4C4C-4B67-88D3-A0A2021F47D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3868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Bottom: DIA: 10 m/z wide windows 400 -800</a:t>
            </a:r>
            <a:r>
              <a:rPr lang="en-US" baseline="0" dirty="0" smtClean="0"/>
              <a:t>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</a:p>
          <a:p>
            <a:r>
              <a:rPr lang="en-US" baseline="0" dirty="0" smtClean="0"/>
              <a:t>Top: MSX 5 x 2 m/z windows per scan 400 – 800 m/z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E1F4F-4C4C-4B67-88D3-A0A2021F47D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3868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Bottom: DIA: 10 m/z wide windows 400 -800</a:t>
            </a:r>
            <a:r>
              <a:rPr lang="en-US" baseline="0" dirty="0" smtClean="0"/>
              <a:t>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</a:p>
          <a:p>
            <a:r>
              <a:rPr lang="en-US" baseline="0" dirty="0" smtClean="0"/>
              <a:t>Top: MSX 5 x 2 m/z windows per scan 400 – 800 m/z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E1F4F-4C4C-4B67-88D3-A0A2021F47D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3868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Bottom: DIA: 10 m/z wide windows 400 -800</a:t>
            </a:r>
            <a:r>
              <a:rPr lang="en-US" baseline="0" dirty="0" smtClean="0"/>
              <a:t>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</a:p>
          <a:p>
            <a:r>
              <a:rPr lang="en-US" baseline="0" dirty="0" smtClean="0"/>
              <a:t>Top: MSX 5 x 2 m/z windows per scan 400 – 800 m/z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E1F4F-4C4C-4B67-88D3-A0A2021F47D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3868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Bottom: DIA: 10 m/z wide windows 400 -800</a:t>
            </a:r>
            <a:r>
              <a:rPr lang="en-US" baseline="0" dirty="0" smtClean="0"/>
              <a:t>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</a:p>
          <a:p>
            <a:r>
              <a:rPr lang="en-US" baseline="0" dirty="0" smtClean="0"/>
              <a:t>Top: MSX 5 x 2 m/z windows per scan 400 – 800 m/z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E1F4F-4C4C-4B67-88D3-A0A2021F47D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3868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Usually 1,000 – 5,000 peptides identified by MS/MS</a:t>
            </a:r>
          </a:p>
          <a:p>
            <a:r>
              <a:rPr lang="en-US" dirty="0" smtClean="0"/>
              <a:t>Usually ~25,000 – 50,000 MS features detected</a:t>
            </a:r>
          </a:p>
          <a:p>
            <a:r>
              <a:rPr lang="en-US" dirty="0" smtClean="0"/>
              <a:t>2-20% of Features Annotated</a:t>
            </a:r>
          </a:p>
          <a:p>
            <a:r>
              <a:rPr lang="en-US" dirty="0" smtClean="0"/>
              <a:t>BUT Usually only ~70% overlap in annotated features between runs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48480-CB15-4632-8A10-006FD25C458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0405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Bottom: DIA: 10 m/z wide windows 400 -800</a:t>
            </a:r>
            <a:r>
              <a:rPr lang="en-US" baseline="0" dirty="0" smtClean="0"/>
              <a:t>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</a:p>
          <a:p>
            <a:r>
              <a:rPr lang="en-US" baseline="0" dirty="0" smtClean="0"/>
              <a:t>Top: MSX 5 x 2 m/z windows per scan 400 – 800 m/z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E1F4F-4C4C-4B67-88D3-A0A2021F47D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3868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Bottom: DIA: 10 m/z wide windows 400 -800</a:t>
            </a:r>
            <a:r>
              <a:rPr lang="en-US" baseline="0" dirty="0" smtClean="0"/>
              <a:t>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</a:p>
          <a:p>
            <a:r>
              <a:rPr lang="en-US" baseline="0" dirty="0" smtClean="0"/>
              <a:t>Top: MSX 5 x 2 m/z windows per scan 400 – 800 m/z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E1F4F-4C4C-4B67-88D3-A0A2021F47D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3868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Bottom: DIA: 10 m/z wide windows 400 -800</a:t>
            </a:r>
            <a:r>
              <a:rPr lang="en-US" baseline="0" dirty="0" smtClean="0"/>
              <a:t>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</a:p>
          <a:p>
            <a:r>
              <a:rPr lang="en-US" baseline="0" dirty="0" smtClean="0"/>
              <a:t>Top: MSX 5 x 2 m/z windows per scan 400 – 800 m/z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E1F4F-4C4C-4B67-88D3-A0A2021F47D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3868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Bottom: DIA: 10 m/z wide windows 400 -800</a:t>
            </a:r>
            <a:r>
              <a:rPr lang="en-US" baseline="0" dirty="0" smtClean="0"/>
              <a:t>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</a:p>
          <a:p>
            <a:r>
              <a:rPr lang="en-US" baseline="0" dirty="0" smtClean="0"/>
              <a:t>Top: MSX 5 x 2 m/z windows per scan 400 – 800 m/z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E1F4F-4C4C-4B67-88D3-A0A2021F47D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3868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Bottom: DIA: 10 m/z wide windows 400 -800</a:t>
            </a:r>
            <a:r>
              <a:rPr lang="en-US" baseline="0" dirty="0" smtClean="0"/>
              <a:t>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</a:p>
          <a:p>
            <a:r>
              <a:rPr lang="en-US" baseline="0" dirty="0" smtClean="0"/>
              <a:t>Top: MSX 5 x 2 m/z windows per scan 400 – 800 m/z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E1F4F-4C4C-4B67-88D3-A0A2021F47D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3868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Bottom: DIA: 10 m/z wide windows 400 -800</a:t>
            </a:r>
            <a:r>
              <a:rPr lang="en-US" baseline="0" dirty="0" smtClean="0"/>
              <a:t>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</a:p>
          <a:p>
            <a:r>
              <a:rPr lang="en-US" baseline="0" dirty="0" smtClean="0"/>
              <a:t>Top: MSX 5 x 2 m/z windows per scan 400 – 800 m/z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E1F4F-4C4C-4B67-88D3-A0A2021F47D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38686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Bottom: DIA: 10 m/z wide windows 400 -800</a:t>
            </a:r>
            <a:r>
              <a:rPr lang="en-US" baseline="0" dirty="0" smtClean="0"/>
              <a:t>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</a:p>
          <a:p>
            <a:r>
              <a:rPr lang="en-US" baseline="0" dirty="0" smtClean="0"/>
              <a:t>Top: MSX 5 x 2 m/z windows per scan 400 – 800 m/z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E1F4F-4C4C-4B67-88D3-A0A2021F47D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3868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Bottom: DIA: 10 m/z wide windows 400 -800</a:t>
            </a:r>
            <a:r>
              <a:rPr lang="en-US" baseline="0" dirty="0" smtClean="0"/>
              <a:t>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</a:p>
          <a:p>
            <a:r>
              <a:rPr lang="en-US" baseline="0" dirty="0" smtClean="0"/>
              <a:t>Top: MSX 5 x 2 m/z windows per scan 400 – 800 m/z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E1F4F-4C4C-4B67-88D3-A0A2021F47D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386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Usually 1,000 – 5,000 peptides identified by MS/MS</a:t>
            </a:r>
          </a:p>
          <a:p>
            <a:r>
              <a:rPr lang="en-US" dirty="0" smtClean="0"/>
              <a:t>Usually ~25,000 – 50,000 MS features detected</a:t>
            </a:r>
          </a:p>
          <a:p>
            <a:r>
              <a:rPr lang="en-US" dirty="0" smtClean="0"/>
              <a:t>2-20% of Features Annotated</a:t>
            </a:r>
          </a:p>
          <a:p>
            <a:r>
              <a:rPr lang="en-US" dirty="0" smtClean="0"/>
              <a:t>BUT Usually only ~70% overlap in annotated features between runs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48480-CB15-4632-8A10-006FD25C458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0405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Usually 1,000 – 5,000 peptides identified by MS/MS</a:t>
            </a:r>
          </a:p>
          <a:p>
            <a:r>
              <a:rPr lang="en-US" dirty="0" smtClean="0"/>
              <a:t>Usually ~25,000 – 50,000 MS features detected</a:t>
            </a:r>
          </a:p>
          <a:p>
            <a:r>
              <a:rPr lang="en-US" dirty="0" smtClean="0"/>
              <a:t>2-20% of Features Annotated</a:t>
            </a:r>
          </a:p>
          <a:p>
            <a:r>
              <a:rPr lang="en-US" dirty="0" smtClean="0"/>
              <a:t>BUT Usually only ~70% overlap in annotated features between runs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48480-CB15-4632-8A10-006FD25C458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040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Usually 1,000 – 5,000 peptides identified by MS/MS</a:t>
            </a:r>
          </a:p>
          <a:p>
            <a:r>
              <a:rPr lang="en-US" dirty="0" smtClean="0"/>
              <a:t>Usually ~25,000 – 50,000 MS features detected</a:t>
            </a:r>
          </a:p>
          <a:p>
            <a:r>
              <a:rPr lang="en-US" dirty="0" smtClean="0"/>
              <a:t>2-20% of Features Annotated</a:t>
            </a:r>
          </a:p>
          <a:p>
            <a:r>
              <a:rPr lang="en-US" dirty="0" smtClean="0"/>
              <a:t>BUT Usually only ~70% overlap in annotated features between runs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48480-CB15-4632-8A10-006FD25C458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0405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Usually 1,000 – 5,000 peptides identified by MS/MS</a:t>
            </a:r>
          </a:p>
          <a:p>
            <a:r>
              <a:rPr lang="en-US" dirty="0" smtClean="0"/>
              <a:t>Usually ~25,000 – 50,000 MS features detected</a:t>
            </a:r>
          </a:p>
          <a:p>
            <a:r>
              <a:rPr lang="en-US" dirty="0" smtClean="0"/>
              <a:t>2-20% of Features Annotated</a:t>
            </a:r>
          </a:p>
          <a:p>
            <a:r>
              <a:rPr lang="en-US" dirty="0" smtClean="0"/>
              <a:t>BUT Usually only ~70% overlap in annotated features between runs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48480-CB15-4632-8A10-006FD25C458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0405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10 m/z windows 400 – 800</a:t>
            </a:r>
            <a:r>
              <a:rPr lang="en-US" baseline="0" dirty="0" smtClean="0"/>
              <a:t> m/z assuming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frequency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E1F4F-4C4C-4B67-88D3-A0A2021F47D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3868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Usually 1,000 – 5,000 peptides identified by MS/MS</a:t>
            </a:r>
          </a:p>
          <a:p>
            <a:r>
              <a:rPr lang="en-US" dirty="0" smtClean="0"/>
              <a:t>Usually ~25,000 – 50,000 MS features detected</a:t>
            </a:r>
          </a:p>
          <a:p>
            <a:r>
              <a:rPr lang="en-US" dirty="0" smtClean="0"/>
              <a:t>2-20% of Features Annotated</a:t>
            </a:r>
          </a:p>
          <a:p>
            <a:r>
              <a:rPr lang="en-US" dirty="0" smtClean="0"/>
              <a:t>BUT Usually only ~70% overlap in annotated features between runs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48480-CB15-4632-8A10-006FD25C458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0405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Bottom: DIA: 10 m/z wide windows 400 -800</a:t>
            </a:r>
            <a:r>
              <a:rPr lang="en-US" baseline="0" dirty="0" smtClean="0"/>
              <a:t>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</a:p>
          <a:p>
            <a:r>
              <a:rPr lang="en-US" baseline="0" dirty="0" smtClean="0"/>
              <a:t>Top: MSX 5 x 2 m/z windows per scan 400 – 800 m/z 10 </a:t>
            </a:r>
            <a:r>
              <a:rPr lang="en-US" baseline="0" dirty="0" err="1" smtClean="0"/>
              <a:t>hz</a:t>
            </a:r>
            <a:r>
              <a:rPr lang="en-US" baseline="0" dirty="0" smtClean="0"/>
              <a:t> scan speed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E1F4F-4C4C-4B67-88D3-A0A2021F47D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386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6E88-A696-426D-A9C1-201E0DD8CB36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2584B-12CF-483F-83ED-1536E1A7C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432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6E88-A696-426D-A9C1-201E0DD8CB36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2584B-12CF-483F-83ED-1536E1A7C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512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6E88-A696-426D-A9C1-201E0DD8CB36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2584B-12CF-483F-83ED-1536E1A7C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194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6E88-A696-426D-A9C1-201E0DD8CB36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2584B-12CF-483F-83ED-1536E1A7C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89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6E88-A696-426D-A9C1-201E0DD8CB36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2584B-12CF-483F-83ED-1536E1A7C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306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6E88-A696-426D-A9C1-201E0DD8CB36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2584B-12CF-483F-83ED-1536E1A7C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423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6E88-A696-426D-A9C1-201E0DD8CB36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2584B-12CF-483F-83ED-1536E1A7C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231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6E88-A696-426D-A9C1-201E0DD8CB36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2584B-12CF-483F-83ED-1536E1A7C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391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6E88-A696-426D-A9C1-201E0DD8CB36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2584B-12CF-483F-83ED-1536E1A7C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682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6E88-A696-426D-A9C1-201E0DD8CB36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2584B-12CF-483F-83ED-1536E1A7C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623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6E88-A696-426D-A9C1-201E0DD8CB36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2584B-12CF-483F-83ED-1536E1A7C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140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56E88-A696-426D-A9C1-201E0DD8CB36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2584B-12CF-483F-83ED-1536E1A7C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051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skyline.maccosslab.org/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Multiplexed Data Independent Acquisition for Comparative Proteomics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Jarrett </a:t>
            </a:r>
            <a:r>
              <a:rPr lang="en-US" dirty="0" err="1" smtClean="0">
                <a:solidFill>
                  <a:schemeClr val="tx1"/>
                </a:solidFill>
              </a:rPr>
              <a:t>Egertson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MacCoss</a:t>
            </a:r>
            <a:r>
              <a:rPr lang="en-US" dirty="0" smtClean="0">
                <a:solidFill>
                  <a:schemeClr val="tx1"/>
                </a:solidFill>
              </a:rPr>
              <a:t> Lab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Department of Genome Sciences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University of Washington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5/20/2012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228600"/>
            <a:ext cx="152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83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Multiplexed DIA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8816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5724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2631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19539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6447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33355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40263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47171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54078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60986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67894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74802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81710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88618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95526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02433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09341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16249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23157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30065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36973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243881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50788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57696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264604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271512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278420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85328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92235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299143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06051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312959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19867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326775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333683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340590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347498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54406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361314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368222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375130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382038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388945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395853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402761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409669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416577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423485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430392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437300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44208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451116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458024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464932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71840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478747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485655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492563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499471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506379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513287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520195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527102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534010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540918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547826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554734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561642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568549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575457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582365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589273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596181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603089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609997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616904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623812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630720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637628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644536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651444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658352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665259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672167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679075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685983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692891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699799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706706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713614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720522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727430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734338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741246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748154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755061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761969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768877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775785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>
            <a:off x="782693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789601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796509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803416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810324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817232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824140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831048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>
            <a:off x="0" y="252626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1</a:t>
            </a:r>
            <a:endParaRPr lang="en-US" dirty="0"/>
          </a:p>
        </p:txBody>
      </p:sp>
      <p:sp>
        <p:nvSpPr>
          <p:cNvPr id="122" name="Left Brace 121"/>
          <p:cNvSpPr/>
          <p:nvPr/>
        </p:nvSpPr>
        <p:spPr>
          <a:xfrm rot="5400000">
            <a:off x="4528434" y="-1988784"/>
            <a:ext cx="310854" cy="73914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2743200" y="1166054"/>
            <a:ext cx="38338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00  </a:t>
            </a:r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i="1" dirty="0" smtClean="0"/>
              <a:t>m/z-</a:t>
            </a:r>
            <a:r>
              <a:rPr lang="en-US" dirty="0" smtClean="0"/>
              <a:t>wide windows = </a:t>
            </a:r>
            <a:r>
              <a:rPr lang="en-US" b="1" dirty="0" smtClean="0"/>
              <a:t>400 </a:t>
            </a:r>
            <a:r>
              <a:rPr lang="en-US" b="1" i="1" dirty="0" smtClean="0"/>
              <a:t>m/z</a:t>
            </a:r>
            <a:endParaRPr lang="en-US" b="1" dirty="0"/>
          </a:p>
        </p:txBody>
      </p:sp>
      <p:cxnSp>
        <p:nvCxnSpPr>
          <p:cNvPr id="126" name="Straight Arrow Connector 125"/>
          <p:cNvCxnSpPr/>
          <p:nvPr/>
        </p:nvCxnSpPr>
        <p:spPr>
          <a:xfrm>
            <a:off x="988161" y="2209800"/>
            <a:ext cx="7470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4373008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m/z</a:t>
            </a:r>
            <a:endParaRPr lang="en-US" i="1" dirty="0"/>
          </a:p>
        </p:txBody>
      </p:sp>
      <p:sp>
        <p:nvSpPr>
          <p:cNvPr id="128" name="Rectangle 127"/>
          <p:cNvSpPr/>
          <p:nvPr/>
        </p:nvSpPr>
        <p:spPr>
          <a:xfrm>
            <a:off x="909678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29" name="Rectangle 128"/>
          <p:cNvSpPr/>
          <p:nvPr/>
        </p:nvSpPr>
        <p:spPr>
          <a:xfrm>
            <a:off x="7917223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09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Multiplexed DIA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8816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5724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2631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19539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6447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33355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40263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54078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60986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67894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74802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81710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88618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95526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02433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09341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16249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23157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30065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36973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243881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50788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57696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264604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271512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278420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85328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92235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299143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06051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19867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326775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333683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340590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347498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54406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361314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368222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375130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382038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388945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395853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402761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409669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416577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423485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430392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437300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44208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451116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458024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464932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478747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485655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492563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499471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506379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513287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520195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527102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534010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547826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554734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561642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568549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575457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582365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589273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596181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603089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609997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616904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623812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630720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637628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644536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651444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658352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665259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672167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679075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685983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692891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699799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706706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713614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720522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727430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734338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741246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748154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471711" y="1958343"/>
            <a:ext cx="6147987" cy="152400"/>
            <a:chOff x="1471711" y="1958343"/>
            <a:chExt cx="6147987" cy="152400"/>
          </a:xfrm>
        </p:grpSpPr>
        <p:sp>
          <p:nvSpPr>
            <p:cNvPr id="14" name="Rectangle 13"/>
            <p:cNvSpPr/>
            <p:nvPr/>
          </p:nvSpPr>
          <p:spPr>
            <a:xfrm>
              <a:off x="1471711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129595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718400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5409185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7550619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3" name="Rectangle 102"/>
          <p:cNvSpPr/>
          <p:nvPr/>
        </p:nvSpPr>
        <p:spPr>
          <a:xfrm>
            <a:off x="761969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768877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775785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>
            <a:off x="782693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789601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796509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803416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810324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817232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824140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831048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>
            <a:off x="0" y="252626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1</a:t>
            </a:r>
            <a:endParaRPr lang="en-US" dirty="0"/>
          </a:p>
        </p:txBody>
      </p:sp>
      <p:sp>
        <p:nvSpPr>
          <p:cNvPr id="122" name="Left Brace 121"/>
          <p:cNvSpPr/>
          <p:nvPr/>
        </p:nvSpPr>
        <p:spPr>
          <a:xfrm rot="5400000">
            <a:off x="4528434" y="-1988784"/>
            <a:ext cx="310854" cy="73914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2743200" y="1166054"/>
            <a:ext cx="38338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00  </a:t>
            </a:r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i="1" dirty="0" smtClean="0"/>
              <a:t>m/z-</a:t>
            </a:r>
            <a:r>
              <a:rPr lang="en-US" dirty="0" smtClean="0"/>
              <a:t>wide windows = </a:t>
            </a:r>
            <a:r>
              <a:rPr lang="en-US" b="1" dirty="0" smtClean="0"/>
              <a:t>400 </a:t>
            </a:r>
            <a:r>
              <a:rPr lang="en-US" b="1" i="1" dirty="0" smtClean="0"/>
              <a:t>m/z</a:t>
            </a:r>
            <a:endParaRPr lang="en-US" b="1" dirty="0"/>
          </a:p>
        </p:txBody>
      </p:sp>
      <p:cxnSp>
        <p:nvCxnSpPr>
          <p:cNvPr id="126" name="Straight Arrow Connector 125"/>
          <p:cNvCxnSpPr/>
          <p:nvPr/>
        </p:nvCxnSpPr>
        <p:spPr>
          <a:xfrm>
            <a:off x="988161" y="2209800"/>
            <a:ext cx="7470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4373008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m/z</a:t>
            </a:r>
            <a:endParaRPr lang="en-US" i="1" dirty="0"/>
          </a:p>
        </p:txBody>
      </p:sp>
      <p:sp>
        <p:nvSpPr>
          <p:cNvPr id="128" name="Rectangle 127"/>
          <p:cNvSpPr/>
          <p:nvPr/>
        </p:nvSpPr>
        <p:spPr>
          <a:xfrm>
            <a:off x="909678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500</a:t>
            </a:r>
            <a:endParaRPr lang="en-US" dirty="0"/>
          </a:p>
        </p:txBody>
      </p:sp>
      <p:sp>
        <p:nvSpPr>
          <p:cNvPr id="129" name="Rectangle 128"/>
          <p:cNvSpPr/>
          <p:nvPr/>
        </p:nvSpPr>
        <p:spPr>
          <a:xfrm>
            <a:off x="7917223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668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81124E-6 L 0 0.09993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Multiplexed DIA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8816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5724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2631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19539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6447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33355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40263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54078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60986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67894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74802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81710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88618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95526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02433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09341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16249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23157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30065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36973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243881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50788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57696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264604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271512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278420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85328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92235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299143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06051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19867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326775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333683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340590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347498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54406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361314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368222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375130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382038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388945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395853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402761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409669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416577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423485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430392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437300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44208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451116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458024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464932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478747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485655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492563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499471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506379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513287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520195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527102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534010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547826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554734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561642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568549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575457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582365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589273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596181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603089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609997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616904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623812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630720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637628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644536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651444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658352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665259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672167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679075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685983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692891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699799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706706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713614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720522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727430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734338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741246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748154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471711" y="2590800"/>
            <a:ext cx="6147987" cy="152400"/>
            <a:chOff x="1471711" y="1958343"/>
            <a:chExt cx="6147987" cy="152400"/>
          </a:xfrm>
        </p:grpSpPr>
        <p:sp>
          <p:nvSpPr>
            <p:cNvPr id="14" name="Rectangle 13"/>
            <p:cNvSpPr/>
            <p:nvPr/>
          </p:nvSpPr>
          <p:spPr>
            <a:xfrm>
              <a:off x="1471711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129595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718400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5409185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7550619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3" name="Rectangle 102"/>
          <p:cNvSpPr/>
          <p:nvPr/>
        </p:nvSpPr>
        <p:spPr>
          <a:xfrm>
            <a:off x="761969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768877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775785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>
            <a:off x="782693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789601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796509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803416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810324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817232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824140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831048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>
            <a:off x="0" y="252626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1</a:t>
            </a:r>
            <a:endParaRPr lang="en-US" dirty="0"/>
          </a:p>
        </p:txBody>
      </p:sp>
      <p:sp>
        <p:nvSpPr>
          <p:cNvPr id="122" name="Left Brace 121"/>
          <p:cNvSpPr/>
          <p:nvPr/>
        </p:nvSpPr>
        <p:spPr>
          <a:xfrm rot="5400000">
            <a:off x="4528434" y="-1988784"/>
            <a:ext cx="310854" cy="73914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2743200" y="1166054"/>
            <a:ext cx="38338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00  </a:t>
            </a:r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i="1" dirty="0" smtClean="0"/>
              <a:t>m/z-</a:t>
            </a:r>
            <a:r>
              <a:rPr lang="en-US" dirty="0" smtClean="0"/>
              <a:t>wide windows = </a:t>
            </a:r>
            <a:r>
              <a:rPr lang="en-US" b="1" dirty="0" smtClean="0"/>
              <a:t>400 </a:t>
            </a:r>
            <a:r>
              <a:rPr lang="en-US" b="1" i="1" dirty="0" smtClean="0"/>
              <a:t>m/z</a:t>
            </a:r>
            <a:endParaRPr lang="en-US" b="1" dirty="0"/>
          </a:p>
        </p:txBody>
      </p:sp>
      <p:cxnSp>
        <p:nvCxnSpPr>
          <p:cNvPr id="126" name="Straight Arrow Connector 125"/>
          <p:cNvCxnSpPr/>
          <p:nvPr/>
        </p:nvCxnSpPr>
        <p:spPr>
          <a:xfrm>
            <a:off x="988161" y="2209800"/>
            <a:ext cx="7470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4373008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m/z</a:t>
            </a:r>
            <a:endParaRPr lang="en-US" i="1" dirty="0"/>
          </a:p>
        </p:txBody>
      </p:sp>
      <p:sp>
        <p:nvSpPr>
          <p:cNvPr id="128" name="Rectangle 127"/>
          <p:cNvSpPr/>
          <p:nvPr/>
        </p:nvSpPr>
        <p:spPr>
          <a:xfrm>
            <a:off x="909678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29" name="Rectangle 128"/>
          <p:cNvSpPr/>
          <p:nvPr/>
        </p:nvSpPr>
        <p:spPr>
          <a:xfrm>
            <a:off x="7917223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24" name="Rectangle 123"/>
          <p:cNvSpPr/>
          <p:nvPr/>
        </p:nvSpPr>
        <p:spPr>
          <a:xfrm>
            <a:off x="0" y="290726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77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Multiplexed DIA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8816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5724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2631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19539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6447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33355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40263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54078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60986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67894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74802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88618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02433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09341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16249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23157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30065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36973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243881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50788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57696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264604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271512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278420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85328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92235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299143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06051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19867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326775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333683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340590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347498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54406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361314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368222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382038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388945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395853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402761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409669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416577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423485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430392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44208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451116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458024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464932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478747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485655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492563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499471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506379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513287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520195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527102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534010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547826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554734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561642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568549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575457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582365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589273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596181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603089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609997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616904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623812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630720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637628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644536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651444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658352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665259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672167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679075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685983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692891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699799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706706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713614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720522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727430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734338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741246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748154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471711" y="2590800"/>
            <a:ext cx="6147987" cy="152400"/>
            <a:chOff x="1471711" y="1958343"/>
            <a:chExt cx="6147987" cy="152400"/>
          </a:xfrm>
        </p:grpSpPr>
        <p:sp>
          <p:nvSpPr>
            <p:cNvPr id="14" name="Rectangle 13"/>
            <p:cNvSpPr/>
            <p:nvPr/>
          </p:nvSpPr>
          <p:spPr>
            <a:xfrm>
              <a:off x="1471711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129595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718400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5409185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7550619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3" name="Rectangle 102"/>
          <p:cNvSpPr/>
          <p:nvPr/>
        </p:nvSpPr>
        <p:spPr>
          <a:xfrm>
            <a:off x="761969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768877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775785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>
            <a:off x="782693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789601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817103" y="1958343"/>
            <a:ext cx="6217066" cy="152400"/>
            <a:chOff x="1817103" y="1958343"/>
            <a:chExt cx="6217066" cy="152400"/>
          </a:xfrm>
        </p:grpSpPr>
        <p:sp>
          <p:nvSpPr>
            <p:cNvPr id="19" name="Rectangle 18"/>
            <p:cNvSpPr/>
            <p:nvPr/>
          </p:nvSpPr>
          <p:spPr>
            <a:xfrm>
              <a:off x="1817103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955260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751301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373008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7965090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9" name="Rectangle 108"/>
          <p:cNvSpPr/>
          <p:nvPr/>
        </p:nvSpPr>
        <p:spPr>
          <a:xfrm>
            <a:off x="803416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810324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817232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824140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831048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>
            <a:off x="0" y="252626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1</a:t>
            </a:r>
            <a:endParaRPr lang="en-US" dirty="0"/>
          </a:p>
        </p:txBody>
      </p:sp>
      <p:sp>
        <p:nvSpPr>
          <p:cNvPr id="122" name="Left Brace 121"/>
          <p:cNvSpPr/>
          <p:nvPr/>
        </p:nvSpPr>
        <p:spPr>
          <a:xfrm rot="5400000">
            <a:off x="4528434" y="-1988784"/>
            <a:ext cx="310854" cy="73914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2743200" y="1166054"/>
            <a:ext cx="38338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00  </a:t>
            </a:r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i="1" dirty="0" smtClean="0"/>
              <a:t>m/z-</a:t>
            </a:r>
            <a:r>
              <a:rPr lang="en-US" dirty="0" smtClean="0"/>
              <a:t>wide windows = </a:t>
            </a:r>
            <a:r>
              <a:rPr lang="en-US" b="1" dirty="0" smtClean="0"/>
              <a:t>400 </a:t>
            </a:r>
            <a:r>
              <a:rPr lang="en-US" b="1" i="1" dirty="0" smtClean="0"/>
              <a:t>m/z</a:t>
            </a:r>
            <a:endParaRPr lang="en-US" b="1" dirty="0"/>
          </a:p>
        </p:txBody>
      </p:sp>
      <p:cxnSp>
        <p:nvCxnSpPr>
          <p:cNvPr id="126" name="Straight Arrow Connector 125"/>
          <p:cNvCxnSpPr/>
          <p:nvPr/>
        </p:nvCxnSpPr>
        <p:spPr>
          <a:xfrm>
            <a:off x="988161" y="2209800"/>
            <a:ext cx="7470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4373008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m/z</a:t>
            </a:r>
            <a:endParaRPr lang="en-US" i="1" dirty="0"/>
          </a:p>
        </p:txBody>
      </p:sp>
      <p:sp>
        <p:nvSpPr>
          <p:cNvPr id="128" name="Rectangle 127"/>
          <p:cNvSpPr/>
          <p:nvPr/>
        </p:nvSpPr>
        <p:spPr>
          <a:xfrm>
            <a:off x="909678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29" name="Rectangle 128"/>
          <p:cNvSpPr/>
          <p:nvPr/>
        </p:nvSpPr>
        <p:spPr>
          <a:xfrm>
            <a:off x="7917223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24" name="Rectangle 123"/>
          <p:cNvSpPr/>
          <p:nvPr/>
        </p:nvSpPr>
        <p:spPr>
          <a:xfrm>
            <a:off x="0" y="290726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007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L 3.33333E-6 0.1555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Multiplexed DIA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2646045" y="3288268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060516" y="3288268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6238127" y="3288268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6445363" y="3288268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471711" y="2590800"/>
            <a:ext cx="6147987" cy="152400"/>
            <a:chOff x="1471711" y="1958343"/>
            <a:chExt cx="6147987" cy="152400"/>
          </a:xfrm>
        </p:grpSpPr>
        <p:sp>
          <p:nvSpPr>
            <p:cNvPr id="14" name="Rectangle 13"/>
            <p:cNvSpPr/>
            <p:nvPr/>
          </p:nvSpPr>
          <p:spPr>
            <a:xfrm>
              <a:off x="1471711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129595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718400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5409185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7550619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6" name="Rectangle 105"/>
          <p:cNvSpPr/>
          <p:nvPr/>
        </p:nvSpPr>
        <p:spPr>
          <a:xfrm>
            <a:off x="7826933" y="3288268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817103" y="2971800"/>
            <a:ext cx="6217066" cy="152400"/>
            <a:chOff x="1817103" y="1958343"/>
            <a:chExt cx="6217066" cy="152400"/>
          </a:xfrm>
        </p:grpSpPr>
        <p:sp>
          <p:nvSpPr>
            <p:cNvPr id="19" name="Rectangle 18"/>
            <p:cNvSpPr/>
            <p:nvPr/>
          </p:nvSpPr>
          <p:spPr>
            <a:xfrm>
              <a:off x="1817103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955260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751301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373008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7965090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" name="Rectangle 117"/>
          <p:cNvSpPr/>
          <p:nvPr/>
        </p:nvSpPr>
        <p:spPr>
          <a:xfrm>
            <a:off x="0" y="252626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1</a:t>
            </a:r>
            <a:endParaRPr lang="en-US" dirty="0"/>
          </a:p>
        </p:txBody>
      </p:sp>
      <p:sp>
        <p:nvSpPr>
          <p:cNvPr id="122" name="Left Brace 121"/>
          <p:cNvSpPr/>
          <p:nvPr/>
        </p:nvSpPr>
        <p:spPr>
          <a:xfrm rot="5400000">
            <a:off x="4528434" y="-1988784"/>
            <a:ext cx="310854" cy="73914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2743200" y="1166054"/>
            <a:ext cx="38338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00  </a:t>
            </a:r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i="1" dirty="0" smtClean="0"/>
              <a:t>m/z-</a:t>
            </a:r>
            <a:r>
              <a:rPr lang="en-US" dirty="0" smtClean="0"/>
              <a:t>wide windows = </a:t>
            </a:r>
            <a:r>
              <a:rPr lang="en-US" b="1" dirty="0" smtClean="0"/>
              <a:t>400 </a:t>
            </a:r>
            <a:r>
              <a:rPr lang="en-US" b="1" i="1" dirty="0" smtClean="0"/>
              <a:t>m/z</a:t>
            </a:r>
            <a:endParaRPr lang="en-US" b="1" dirty="0"/>
          </a:p>
        </p:txBody>
      </p:sp>
      <p:cxnSp>
        <p:nvCxnSpPr>
          <p:cNvPr id="126" name="Straight Arrow Connector 125"/>
          <p:cNvCxnSpPr/>
          <p:nvPr/>
        </p:nvCxnSpPr>
        <p:spPr>
          <a:xfrm>
            <a:off x="988161" y="2209800"/>
            <a:ext cx="7470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4373008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m/z</a:t>
            </a:r>
            <a:endParaRPr lang="en-US" i="1" dirty="0"/>
          </a:p>
        </p:txBody>
      </p:sp>
      <p:sp>
        <p:nvSpPr>
          <p:cNvPr id="128" name="Rectangle 127"/>
          <p:cNvSpPr/>
          <p:nvPr/>
        </p:nvSpPr>
        <p:spPr>
          <a:xfrm>
            <a:off x="909678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29" name="Rectangle 128"/>
          <p:cNvSpPr/>
          <p:nvPr/>
        </p:nvSpPr>
        <p:spPr>
          <a:xfrm>
            <a:off x="7917223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24" name="Rectangle 123"/>
          <p:cNvSpPr/>
          <p:nvPr/>
        </p:nvSpPr>
        <p:spPr>
          <a:xfrm>
            <a:off x="0" y="2895600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2</a:t>
            </a:r>
            <a:endParaRPr lang="en-US" dirty="0"/>
          </a:p>
        </p:txBody>
      </p:sp>
      <p:sp>
        <p:nvSpPr>
          <p:cNvPr id="125" name="Rectangle 124"/>
          <p:cNvSpPr/>
          <p:nvPr/>
        </p:nvSpPr>
        <p:spPr>
          <a:xfrm>
            <a:off x="0" y="321206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3</a:t>
            </a:r>
            <a:endParaRPr lang="en-US" dirty="0"/>
          </a:p>
        </p:txBody>
      </p:sp>
      <p:sp>
        <p:nvSpPr>
          <p:cNvPr id="131" name="Rectangle 130"/>
          <p:cNvSpPr/>
          <p:nvPr/>
        </p:nvSpPr>
        <p:spPr>
          <a:xfrm>
            <a:off x="98816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/>
          <p:cNvSpPr/>
          <p:nvPr/>
        </p:nvSpPr>
        <p:spPr>
          <a:xfrm>
            <a:off x="105724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/>
          <p:cNvSpPr/>
          <p:nvPr/>
        </p:nvSpPr>
        <p:spPr>
          <a:xfrm>
            <a:off x="112631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/>
          <p:cNvSpPr/>
          <p:nvPr/>
        </p:nvSpPr>
        <p:spPr>
          <a:xfrm>
            <a:off x="119539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/>
          <p:cNvSpPr/>
          <p:nvPr/>
        </p:nvSpPr>
        <p:spPr>
          <a:xfrm>
            <a:off x="126447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/>
          <p:cNvSpPr/>
          <p:nvPr/>
        </p:nvSpPr>
        <p:spPr>
          <a:xfrm>
            <a:off x="133355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/>
          <p:cNvSpPr/>
          <p:nvPr/>
        </p:nvSpPr>
        <p:spPr>
          <a:xfrm>
            <a:off x="140263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/>
          <p:cNvSpPr/>
          <p:nvPr/>
        </p:nvSpPr>
        <p:spPr>
          <a:xfrm>
            <a:off x="154078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/>
          <p:cNvSpPr/>
          <p:nvPr/>
        </p:nvSpPr>
        <p:spPr>
          <a:xfrm>
            <a:off x="160986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/>
          <p:cNvSpPr/>
          <p:nvPr/>
        </p:nvSpPr>
        <p:spPr>
          <a:xfrm>
            <a:off x="167894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/>
          <p:cNvSpPr/>
          <p:nvPr/>
        </p:nvSpPr>
        <p:spPr>
          <a:xfrm>
            <a:off x="174802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/>
          <p:cNvSpPr/>
          <p:nvPr/>
        </p:nvSpPr>
        <p:spPr>
          <a:xfrm>
            <a:off x="188618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/>
          <p:cNvSpPr/>
          <p:nvPr/>
        </p:nvSpPr>
        <p:spPr>
          <a:xfrm>
            <a:off x="202433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/>
          <p:cNvSpPr/>
          <p:nvPr/>
        </p:nvSpPr>
        <p:spPr>
          <a:xfrm>
            <a:off x="209341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/>
          <p:cNvSpPr/>
          <p:nvPr/>
        </p:nvSpPr>
        <p:spPr>
          <a:xfrm>
            <a:off x="216249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/>
          <p:cNvSpPr/>
          <p:nvPr/>
        </p:nvSpPr>
        <p:spPr>
          <a:xfrm>
            <a:off x="223157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/>
          <p:cNvSpPr/>
          <p:nvPr/>
        </p:nvSpPr>
        <p:spPr>
          <a:xfrm>
            <a:off x="230065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/>
          <p:cNvSpPr/>
          <p:nvPr/>
        </p:nvSpPr>
        <p:spPr>
          <a:xfrm>
            <a:off x="236973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/>
          <p:cNvSpPr/>
          <p:nvPr/>
        </p:nvSpPr>
        <p:spPr>
          <a:xfrm>
            <a:off x="243881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/>
          <p:cNvSpPr/>
          <p:nvPr/>
        </p:nvSpPr>
        <p:spPr>
          <a:xfrm>
            <a:off x="250788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/>
          <p:cNvSpPr/>
          <p:nvPr/>
        </p:nvSpPr>
        <p:spPr>
          <a:xfrm>
            <a:off x="257696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/>
          <p:cNvSpPr/>
          <p:nvPr/>
        </p:nvSpPr>
        <p:spPr>
          <a:xfrm>
            <a:off x="271512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/>
          <p:cNvSpPr/>
          <p:nvPr/>
        </p:nvSpPr>
        <p:spPr>
          <a:xfrm>
            <a:off x="278420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/>
          <p:cNvSpPr/>
          <p:nvPr/>
        </p:nvSpPr>
        <p:spPr>
          <a:xfrm>
            <a:off x="285328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/>
          <p:cNvSpPr/>
          <p:nvPr/>
        </p:nvSpPr>
        <p:spPr>
          <a:xfrm>
            <a:off x="292235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299143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/>
          <p:cNvSpPr/>
          <p:nvPr/>
        </p:nvSpPr>
        <p:spPr>
          <a:xfrm>
            <a:off x="319867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/>
          <p:cNvSpPr/>
          <p:nvPr/>
        </p:nvSpPr>
        <p:spPr>
          <a:xfrm>
            <a:off x="326775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/>
          <p:cNvSpPr/>
          <p:nvPr/>
        </p:nvSpPr>
        <p:spPr>
          <a:xfrm>
            <a:off x="333683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/>
          <p:cNvSpPr/>
          <p:nvPr/>
        </p:nvSpPr>
        <p:spPr>
          <a:xfrm>
            <a:off x="340590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/>
          <p:cNvSpPr/>
          <p:nvPr/>
        </p:nvSpPr>
        <p:spPr>
          <a:xfrm>
            <a:off x="347498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/>
          <p:cNvSpPr/>
          <p:nvPr/>
        </p:nvSpPr>
        <p:spPr>
          <a:xfrm>
            <a:off x="354406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/>
          <p:cNvSpPr/>
          <p:nvPr/>
        </p:nvSpPr>
        <p:spPr>
          <a:xfrm>
            <a:off x="361314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/>
          <p:cNvSpPr/>
          <p:nvPr/>
        </p:nvSpPr>
        <p:spPr>
          <a:xfrm>
            <a:off x="368222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/>
          <p:cNvSpPr/>
          <p:nvPr/>
        </p:nvSpPr>
        <p:spPr>
          <a:xfrm>
            <a:off x="382038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/>
          <p:cNvSpPr/>
          <p:nvPr/>
        </p:nvSpPr>
        <p:spPr>
          <a:xfrm>
            <a:off x="388945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68"/>
          <p:cNvSpPr/>
          <p:nvPr/>
        </p:nvSpPr>
        <p:spPr>
          <a:xfrm>
            <a:off x="395853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/>
          <p:cNvSpPr/>
          <p:nvPr/>
        </p:nvSpPr>
        <p:spPr>
          <a:xfrm>
            <a:off x="402761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/>
          <p:cNvSpPr/>
          <p:nvPr/>
        </p:nvSpPr>
        <p:spPr>
          <a:xfrm>
            <a:off x="409669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/>
          <p:cNvSpPr/>
          <p:nvPr/>
        </p:nvSpPr>
        <p:spPr>
          <a:xfrm>
            <a:off x="416577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/>
          <p:cNvSpPr/>
          <p:nvPr/>
        </p:nvSpPr>
        <p:spPr>
          <a:xfrm>
            <a:off x="423485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ctangle 173"/>
          <p:cNvSpPr/>
          <p:nvPr/>
        </p:nvSpPr>
        <p:spPr>
          <a:xfrm>
            <a:off x="430392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/>
          <p:cNvSpPr/>
          <p:nvPr/>
        </p:nvSpPr>
        <p:spPr>
          <a:xfrm>
            <a:off x="444208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ctangle 175"/>
          <p:cNvSpPr/>
          <p:nvPr/>
        </p:nvSpPr>
        <p:spPr>
          <a:xfrm>
            <a:off x="451116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ctangle 176"/>
          <p:cNvSpPr/>
          <p:nvPr/>
        </p:nvSpPr>
        <p:spPr>
          <a:xfrm>
            <a:off x="458024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ctangle 177"/>
          <p:cNvSpPr/>
          <p:nvPr/>
        </p:nvSpPr>
        <p:spPr>
          <a:xfrm>
            <a:off x="464932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/>
          <p:cNvSpPr/>
          <p:nvPr/>
        </p:nvSpPr>
        <p:spPr>
          <a:xfrm>
            <a:off x="478747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ctangle 179"/>
          <p:cNvSpPr/>
          <p:nvPr/>
        </p:nvSpPr>
        <p:spPr>
          <a:xfrm>
            <a:off x="485655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Rectangle 180"/>
          <p:cNvSpPr/>
          <p:nvPr/>
        </p:nvSpPr>
        <p:spPr>
          <a:xfrm>
            <a:off x="492563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181"/>
          <p:cNvSpPr/>
          <p:nvPr/>
        </p:nvSpPr>
        <p:spPr>
          <a:xfrm>
            <a:off x="499471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Rectangle 182"/>
          <p:cNvSpPr/>
          <p:nvPr/>
        </p:nvSpPr>
        <p:spPr>
          <a:xfrm>
            <a:off x="506379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 183"/>
          <p:cNvSpPr/>
          <p:nvPr/>
        </p:nvSpPr>
        <p:spPr>
          <a:xfrm>
            <a:off x="513287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ctangle 184"/>
          <p:cNvSpPr/>
          <p:nvPr/>
        </p:nvSpPr>
        <p:spPr>
          <a:xfrm>
            <a:off x="520195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ctangle 185"/>
          <p:cNvSpPr/>
          <p:nvPr/>
        </p:nvSpPr>
        <p:spPr>
          <a:xfrm>
            <a:off x="527102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ctangle 186"/>
          <p:cNvSpPr/>
          <p:nvPr/>
        </p:nvSpPr>
        <p:spPr>
          <a:xfrm>
            <a:off x="534010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ctangle 187"/>
          <p:cNvSpPr/>
          <p:nvPr/>
        </p:nvSpPr>
        <p:spPr>
          <a:xfrm>
            <a:off x="547826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 188"/>
          <p:cNvSpPr/>
          <p:nvPr/>
        </p:nvSpPr>
        <p:spPr>
          <a:xfrm>
            <a:off x="554734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/>
          <p:cNvSpPr/>
          <p:nvPr/>
        </p:nvSpPr>
        <p:spPr>
          <a:xfrm>
            <a:off x="561642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ctangle 190"/>
          <p:cNvSpPr/>
          <p:nvPr/>
        </p:nvSpPr>
        <p:spPr>
          <a:xfrm>
            <a:off x="568549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ctangle 191"/>
          <p:cNvSpPr/>
          <p:nvPr/>
        </p:nvSpPr>
        <p:spPr>
          <a:xfrm>
            <a:off x="575457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192"/>
          <p:cNvSpPr/>
          <p:nvPr/>
        </p:nvSpPr>
        <p:spPr>
          <a:xfrm>
            <a:off x="582365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ctangle 193"/>
          <p:cNvSpPr/>
          <p:nvPr/>
        </p:nvSpPr>
        <p:spPr>
          <a:xfrm>
            <a:off x="589273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ctangle 194"/>
          <p:cNvSpPr/>
          <p:nvPr/>
        </p:nvSpPr>
        <p:spPr>
          <a:xfrm>
            <a:off x="596181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ctangle 195"/>
          <p:cNvSpPr/>
          <p:nvPr/>
        </p:nvSpPr>
        <p:spPr>
          <a:xfrm>
            <a:off x="603089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ectangle 196"/>
          <p:cNvSpPr/>
          <p:nvPr/>
        </p:nvSpPr>
        <p:spPr>
          <a:xfrm>
            <a:off x="609997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ctangle 197"/>
          <p:cNvSpPr/>
          <p:nvPr/>
        </p:nvSpPr>
        <p:spPr>
          <a:xfrm>
            <a:off x="616904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ctangle 199"/>
          <p:cNvSpPr/>
          <p:nvPr/>
        </p:nvSpPr>
        <p:spPr>
          <a:xfrm>
            <a:off x="630720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ctangle 200"/>
          <p:cNvSpPr/>
          <p:nvPr/>
        </p:nvSpPr>
        <p:spPr>
          <a:xfrm>
            <a:off x="637628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ctangle 202"/>
          <p:cNvSpPr/>
          <p:nvPr/>
        </p:nvSpPr>
        <p:spPr>
          <a:xfrm>
            <a:off x="651444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ctangle 203"/>
          <p:cNvSpPr/>
          <p:nvPr/>
        </p:nvSpPr>
        <p:spPr>
          <a:xfrm>
            <a:off x="658352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ctangle 204"/>
          <p:cNvSpPr/>
          <p:nvPr/>
        </p:nvSpPr>
        <p:spPr>
          <a:xfrm>
            <a:off x="665259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Rectangle 205"/>
          <p:cNvSpPr/>
          <p:nvPr/>
        </p:nvSpPr>
        <p:spPr>
          <a:xfrm>
            <a:off x="672167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ctangle 206"/>
          <p:cNvSpPr/>
          <p:nvPr/>
        </p:nvSpPr>
        <p:spPr>
          <a:xfrm>
            <a:off x="679075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ctangle 207"/>
          <p:cNvSpPr/>
          <p:nvPr/>
        </p:nvSpPr>
        <p:spPr>
          <a:xfrm>
            <a:off x="685983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Rectangle 208"/>
          <p:cNvSpPr/>
          <p:nvPr/>
        </p:nvSpPr>
        <p:spPr>
          <a:xfrm>
            <a:off x="692891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ctangle 209"/>
          <p:cNvSpPr/>
          <p:nvPr/>
        </p:nvSpPr>
        <p:spPr>
          <a:xfrm>
            <a:off x="699799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ctangle 210"/>
          <p:cNvSpPr/>
          <p:nvPr/>
        </p:nvSpPr>
        <p:spPr>
          <a:xfrm>
            <a:off x="706706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ctangle 211"/>
          <p:cNvSpPr/>
          <p:nvPr/>
        </p:nvSpPr>
        <p:spPr>
          <a:xfrm>
            <a:off x="713614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ctangle 212"/>
          <p:cNvSpPr/>
          <p:nvPr/>
        </p:nvSpPr>
        <p:spPr>
          <a:xfrm>
            <a:off x="720522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ctangle 213"/>
          <p:cNvSpPr/>
          <p:nvPr/>
        </p:nvSpPr>
        <p:spPr>
          <a:xfrm>
            <a:off x="727430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ctangle 214"/>
          <p:cNvSpPr/>
          <p:nvPr/>
        </p:nvSpPr>
        <p:spPr>
          <a:xfrm>
            <a:off x="734338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ectangle 215"/>
          <p:cNvSpPr/>
          <p:nvPr/>
        </p:nvSpPr>
        <p:spPr>
          <a:xfrm>
            <a:off x="741246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Rectangle 216"/>
          <p:cNvSpPr/>
          <p:nvPr/>
        </p:nvSpPr>
        <p:spPr>
          <a:xfrm>
            <a:off x="748154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Rectangle 217"/>
          <p:cNvSpPr/>
          <p:nvPr/>
        </p:nvSpPr>
        <p:spPr>
          <a:xfrm>
            <a:off x="761969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Rectangle 218"/>
          <p:cNvSpPr/>
          <p:nvPr/>
        </p:nvSpPr>
        <p:spPr>
          <a:xfrm>
            <a:off x="768877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Rectangle 219"/>
          <p:cNvSpPr/>
          <p:nvPr/>
        </p:nvSpPr>
        <p:spPr>
          <a:xfrm>
            <a:off x="775785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Rectangle 221"/>
          <p:cNvSpPr/>
          <p:nvPr/>
        </p:nvSpPr>
        <p:spPr>
          <a:xfrm>
            <a:off x="789601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Rectangle 228"/>
          <p:cNvSpPr/>
          <p:nvPr/>
        </p:nvSpPr>
        <p:spPr>
          <a:xfrm>
            <a:off x="803416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Rectangle 229"/>
          <p:cNvSpPr/>
          <p:nvPr/>
        </p:nvSpPr>
        <p:spPr>
          <a:xfrm>
            <a:off x="810324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Rectangle 230"/>
          <p:cNvSpPr/>
          <p:nvPr/>
        </p:nvSpPr>
        <p:spPr>
          <a:xfrm>
            <a:off x="817232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Rectangle 231"/>
          <p:cNvSpPr/>
          <p:nvPr/>
        </p:nvSpPr>
        <p:spPr>
          <a:xfrm>
            <a:off x="824140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Rectangle 232"/>
          <p:cNvSpPr/>
          <p:nvPr/>
        </p:nvSpPr>
        <p:spPr>
          <a:xfrm>
            <a:off x="831048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82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Multiplexed DIA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2231574" y="1981200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2646045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060516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4165772" y="1981200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4234851" y="1981200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5961813" y="1981200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6238127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6445363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7343383" y="1981200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471711" y="2590800"/>
            <a:ext cx="6147987" cy="152400"/>
            <a:chOff x="1471711" y="1958343"/>
            <a:chExt cx="6147987" cy="152400"/>
          </a:xfrm>
        </p:grpSpPr>
        <p:sp>
          <p:nvSpPr>
            <p:cNvPr id="14" name="Rectangle 13"/>
            <p:cNvSpPr/>
            <p:nvPr/>
          </p:nvSpPr>
          <p:spPr>
            <a:xfrm>
              <a:off x="1471711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129595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718400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5409185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7550619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6" name="Rectangle 105"/>
          <p:cNvSpPr/>
          <p:nvPr/>
        </p:nvSpPr>
        <p:spPr>
          <a:xfrm>
            <a:off x="7826933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817103" y="2971800"/>
            <a:ext cx="6217066" cy="152400"/>
            <a:chOff x="1817103" y="1958343"/>
            <a:chExt cx="6217066" cy="152400"/>
          </a:xfrm>
        </p:grpSpPr>
        <p:sp>
          <p:nvSpPr>
            <p:cNvPr id="19" name="Rectangle 18"/>
            <p:cNvSpPr/>
            <p:nvPr/>
          </p:nvSpPr>
          <p:spPr>
            <a:xfrm>
              <a:off x="1817103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955260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751301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373008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7965090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" name="Rectangle 117"/>
          <p:cNvSpPr/>
          <p:nvPr/>
        </p:nvSpPr>
        <p:spPr>
          <a:xfrm>
            <a:off x="0" y="252626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1</a:t>
            </a:r>
            <a:endParaRPr lang="en-US" dirty="0"/>
          </a:p>
        </p:txBody>
      </p:sp>
      <p:sp>
        <p:nvSpPr>
          <p:cNvPr id="122" name="Left Brace 121"/>
          <p:cNvSpPr/>
          <p:nvPr/>
        </p:nvSpPr>
        <p:spPr>
          <a:xfrm rot="5400000">
            <a:off x="4528434" y="-1988784"/>
            <a:ext cx="310854" cy="73914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2743200" y="1166054"/>
            <a:ext cx="38338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00  </a:t>
            </a:r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i="1" dirty="0" smtClean="0"/>
              <a:t>m/z-</a:t>
            </a:r>
            <a:r>
              <a:rPr lang="en-US" dirty="0" smtClean="0"/>
              <a:t>wide windows = </a:t>
            </a:r>
            <a:r>
              <a:rPr lang="en-US" b="1" dirty="0" smtClean="0"/>
              <a:t>400 </a:t>
            </a:r>
            <a:r>
              <a:rPr lang="en-US" b="1" i="1" dirty="0" smtClean="0"/>
              <a:t>m/z</a:t>
            </a:r>
            <a:endParaRPr lang="en-US" b="1" dirty="0"/>
          </a:p>
        </p:txBody>
      </p:sp>
      <p:cxnSp>
        <p:nvCxnSpPr>
          <p:cNvPr id="126" name="Straight Arrow Connector 125"/>
          <p:cNvCxnSpPr/>
          <p:nvPr/>
        </p:nvCxnSpPr>
        <p:spPr>
          <a:xfrm>
            <a:off x="988161" y="2209800"/>
            <a:ext cx="7470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4373008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m/z</a:t>
            </a:r>
            <a:endParaRPr lang="en-US" i="1" dirty="0"/>
          </a:p>
        </p:txBody>
      </p:sp>
      <p:sp>
        <p:nvSpPr>
          <p:cNvPr id="128" name="Rectangle 127"/>
          <p:cNvSpPr/>
          <p:nvPr/>
        </p:nvSpPr>
        <p:spPr>
          <a:xfrm>
            <a:off x="909678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29" name="Rectangle 128"/>
          <p:cNvSpPr/>
          <p:nvPr/>
        </p:nvSpPr>
        <p:spPr>
          <a:xfrm>
            <a:off x="7917223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24" name="Rectangle 123"/>
          <p:cNvSpPr/>
          <p:nvPr/>
        </p:nvSpPr>
        <p:spPr>
          <a:xfrm>
            <a:off x="0" y="2895600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2</a:t>
            </a:r>
            <a:endParaRPr lang="en-US" dirty="0"/>
          </a:p>
        </p:txBody>
      </p:sp>
      <p:sp>
        <p:nvSpPr>
          <p:cNvPr id="125" name="Rectangle 124"/>
          <p:cNvSpPr/>
          <p:nvPr/>
        </p:nvSpPr>
        <p:spPr>
          <a:xfrm>
            <a:off x="0" y="321206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3</a:t>
            </a:r>
            <a:endParaRPr lang="en-US" dirty="0"/>
          </a:p>
        </p:txBody>
      </p:sp>
      <p:sp>
        <p:nvSpPr>
          <p:cNvPr id="130" name="Rectangle 129"/>
          <p:cNvSpPr/>
          <p:nvPr/>
        </p:nvSpPr>
        <p:spPr>
          <a:xfrm>
            <a:off x="0" y="4355068"/>
            <a:ext cx="905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20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5400000">
            <a:off x="94407" y="3675807"/>
            <a:ext cx="9028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.  . 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80465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Multiplexed DIA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2646045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060516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6238127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6445363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231574" y="1981200"/>
            <a:ext cx="5180888" cy="152400"/>
            <a:chOff x="2231574" y="1981200"/>
            <a:chExt cx="5180888" cy="152400"/>
          </a:xfrm>
          <a:solidFill>
            <a:srgbClr val="FFFF00"/>
          </a:solidFill>
        </p:grpSpPr>
        <p:sp>
          <p:nvSpPr>
            <p:cNvPr id="25" name="Rectangle 24"/>
            <p:cNvSpPr/>
            <p:nvPr/>
          </p:nvSpPr>
          <p:spPr>
            <a:xfrm>
              <a:off x="2231574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165772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234851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5961813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7343383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471711" y="2590800"/>
            <a:ext cx="6147987" cy="152400"/>
            <a:chOff x="1471711" y="1958343"/>
            <a:chExt cx="6147987" cy="152400"/>
          </a:xfrm>
        </p:grpSpPr>
        <p:sp>
          <p:nvSpPr>
            <p:cNvPr id="14" name="Rectangle 13"/>
            <p:cNvSpPr/>
            <p:nvPr/>
          </p:nvSpPr>
          <p:spPr>
            <a:xfrm>
              <a:off x="1471711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129595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718400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5409185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7550619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6" name="Rectangle 105"/>
          <p:cNvSpPr/>
          <p:nvPr/>
        </p:nvSpPr>
        <p:spPr>
          <a:xfrm>
            <a:off x="7826933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817103" y="2971800"/>
            <a:ext cx="6217066" cy="152400"/>
            <a:chOff x="1817103" y="1958343"/>
            <a:chExt cx="6217066" cy="152400"/>
          </a:xfrm>
        </p:grpSpPr>
        <p:sp>
          <p:nvSpPr>
            <p:cNvPr id="19" name="Rectangle 18"/>
            <p:cNvSpPr/>
            <p:nvPr/>
          </p:nvSpPr>
          <p:spPr>
            <a:xfrm>
              <a:off x="1817103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955260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751301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373008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7965090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" name="Rectangle 117"/>
          <p:cNvSpPr/>
          <p:nvPr/>
        </p:nvSpPr>
        <p:spPr>
          <a:xfrm>
            <a:off x="0" y="252626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1</a:t>
            </a:r>
            <a:endParaRPr lang="en-US" dirty="0"/>
          </a:p>
        </p:txBody>
      </p:sp>
      <p:sp>
        <p:nvSpPr>
          <p:cNvPr id="122" name="Left Brace 121"/>
          <p:cNvSpPr/>
          <p:nvPr/>
        </p:nvSpPr>
        <p:spPr>
          <a:xfrm rot="5400000">
            <a:off x="4528434" y="-1988784"/>
            <a:ext cx="310854" cy="73914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2743200" y="1166054"/>
            <a:ext cx="38338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00  </a:t>
            </a:r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i="1" dirty="0" smtClean="0"/>
              <a:t>m/z-</a:t>
            </a:r>
            <a:r>
              <a:rPr lang="en-US" dirty="0" smtClean="0"/>
              <a:t>wide windows = </a:t>
            </a:r>
            <a:r>
              <a:rPr lang="en-US" b="1" dirty="0" smtClean="0"/>
              <a:t>400 </a:t>
            </a:r>
            <a:r>
              <a:rPr lang="en-US" b="1" i="1" dirty="0" smtClean="0"/>
              <a:t>m/z</a:t>
            </a:r>
            <a:endParaRPr lang="en-US" b="1" dirty="0"/>
          </a:p>
        </p:txBody>
      </p:sp>
      <p:cxnSp>
        <p:nvCxnSpPr>
          <p:cNvPr id="126" name="Straight Arrow Connector 125"/>
          <p:cNvCxnSpPr/>
          <p:nvPr/>
        </p:nvCxnSpPr>
        <p:spPr>
          <a:xfrm>
            <a:off x="988161" y="2209800"/>
            <a:ext cx="7470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4373008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m/z</a:t>
            </a:r>
            <a:endParaRPr lang="en-US" i="1" dirty="0"/>
          </a:p>
        </p:txBody>
      </p:sp>
      <p:sp>
        <p:nvSpPr>
          <p:cNvPr id="128" name="Rectangle 127"/>
          <p:cNvSpPr/>
          <p:nvPr/>
        </p:nvSpPr>
        <p:spPr>
          <a:xfrm>
            <a:off x="909678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29" name="Rectangle 128"/>
          <p:cNvSpPr/>
          <p:nvPr/>
        </p:nvSpPr>
        <p:spPr>
          <a:xfrm>
            <a:off x="7917223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24" name="Rectangle 123"/>
          <p:cNvSpPr/>
          <p:nvPr/>
        </p:nvSpPr>
        <p:spPr>
          <a:xfrm>
            <a:off x="0" y="2895600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2</a:t>
            </a:r>
            <a:endParaRPr lang="en-US" dirty="0"/>
          </a:p>
        </p:txBody>
      </p:sp>
      <p:sp>
        <p:nvSpPr>
          <p:cNvPr id="125" name="Rectangle 124"/>
          <p:cNvSpPr/>
          <p:nvPr/>
        </p:nvSpPr>
        <p:spPr>
          <a:xfrm>
            <a:off x="0" y="321206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3</a:t>
            </a:r>
            <a:endParaRPr lang="en-US" dirty="0"/>
          </a:p>
        </p:txBody>
      </p:sp>
      <p:sp>
        <p:nvSpPr>
          <p:cNvPr id="130" name="Rectangle 129"/>
          <p:cNvSpPr/>
          <p:nvPr/>
        </p:nvSpPr>
        <p:spPr>
          <a:xfrm>
            <a:off x="0" y="4355068"/>
            <a:ext cx="905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20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5400000">
            <a:off x="94407" y="3675807"/>
            <a:ext cx="9028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.  . 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45834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5.55112E-17 L -0.00226 0.36667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18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Multiplexed DIA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2646045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060516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6238127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6445363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231574" y="4463534"/>
            <a:ext cx="5180888" cy="152400"/>
            <a:chOff x="2231574" y="1981200"/>
            <a:chExt cx="5180888" cy="152400"/>
          </a:xfrm>
          <a:solidFill>
            <a:srgbClr val="FFFF00"/>
          </a:solidFill>
        </p:grpSpPr>
        <p:sp>
          <p:nvSpPr>
            <p:cNvPr id="25" name="Rectangle 24"/>
            <p:cNvSpPr/>
            <p:nvPr/>
          </p:nvSpPr>
          <p:spPr>
            <a:xfrm>
              <a:off x="2231574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165772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234851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5961813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7343383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471711" y="2590800"/>
            <a:ext cx="6147987" cy="152400"/>
            <a:chOff x="1471711" y="1958343"/>
            <a:chExt cx="6147987" cy="152400"/>
          </a:xfrm>
        </p:grpSpPr>
        <p:sp>
          <p:nvSpPr>
            <p:cNvPr id="14" name="Rectangle 13"/>
            <p:cNvSpPr/>
            <p:nvPr/>
          </p:nvSpPr>
          <p:spPr>
            <a:xfrm>
              <a:off x="1471711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129595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718400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5409185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7550619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6" name="Rectangle 105"/>
          <p:cNvSpPr/>
          <p:nvPr/>
        </p:nvSpPr>
        <p:spPr>
          <a:xfrm>
            <a:off x="7826933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817103" y="2971800"/>
            <a:ext cx="6217066" cy="152400"/>
            <a:chOff x="1817103" y="1958343"/>
            <a:chExt cx="6217066" cy="152400"/>
          </a:xfrm>
        </p:grpSpPr>
        <p:sp>
          <p:nvSpPr>
            <p:cNvPr id="19" name="Rectangle 18"/>
            <p:cNvSpPr/>
            <p:nvPr/>
          </p:nvSpPr>
          <p:spPr>
            <a:xfrm>
              <a:off x="1817103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955260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751301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373008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7965090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" name="Rectangle 117"/>
          <p:cNvSpPr/>
          <p:nvPr/>
        </p:nvSpPr>
        <p:spPr>
          <a:xfrm>
            <a:off x="0" y="252626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1</a:t>
            </a:r>
            <a:endParaRPr lang="en-US" dirty="0"/>
          </a:p>
        </p:txBody>
      </p:sp>
      <p:sp>
        <p:nvSpPr>
          <p:cNvPr id="122" name="Left Brace 121"/>
          <p:cNvSpPr/>
          <p:nvPr/>
        </p:nvSpPr>
        <p:spPr>
          <a:xfrm rot="5400000">
            <a:off x="4528434" y="-1988784"/>
            <a:ext cx="310854" cy="73914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2743200" y="1166054"/>
            <a:ext cx="38338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00  </a:t>
            </a:r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i="1" dirty="0" smtClean="0"/>
              <a:t>m/z-</a:t>
            </a:r>
            <a:r>
              <a:rPr lang="en-US" dirty="0" smtClean="0"/>
              <a:t>wide windows = </a:t>
            </a:r>
            <a:r>
              <a:rPr lang="en-US" b="1" dirty="0" smtClean="0"/>
              <a:t>400 </a:t>
            </a:r>
            <a:r>
              <a:rPr lang="en-US" b="1" i="1" dirty="0" smtClean="0"/>
              <a:t>m/z</a:t>
            </a:r>
            <a:endParaRPr lang="en-US" b="1" dirty="0"/>
          </a:p>
        </p:txBody>
      </p:sp>
      <p:cxnSp>
        <p:nvCxnSpPr>
          <p:cNvPr id="126" name="Straight Arrow Connector 125"/>
          <p:cNvCxnSpPr/>
          <p:nvPr/>
        </p:nvCxnSpPr>
        <p:spPr>
          <a:xfrm>
            <a:off x="988161" y="2209800"/>
            <a:ext cx="7470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4373008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m/z</a:t>
            </a:r>
            <a:endParaRPr lang="en-US" i="1" dirty="0"/>
          </a:p>
        </p:txBody>
      </p:sp>
      <p:sp>
        <p:nvSpPr>
          <p:cNvPr id="128" name="Rectangle 127"/>
          <p:cNvSpPr/>
          <p:nvPr/>
        </p:nvSpPr>
        <p:spPr>
          <a:xfrm>
            <a:off x="909678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500</a:t>
            </a:r>
            <a:endParaRPr lang="en-US" dirty="0"/>
          </a:p>
        </p:txBody>
      </p:sp>
      <p:sp>
        <p:nvSpPr>
          <p:cNvPr id="129" name="Rectangle 128"/>
          <p:cNvSpPr/>
          <p:nvPr/>
        </p:nvSpPr>
        <p:spPr>
          <a:xfrm>
            <a:off x="7917223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24" name="Rectangle 123"/>
          <p:cNvSpPr/>
          <p:nvPr/>
        </p:nvSpPr>
        <p:spPr>
          <a:xfrm>
            <a:off x="0" y="2895600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2</a:t>
            </a:r>
            <a:endParaRPr lang="en-US" dirty="0"/>
          </a:p>
        </p:txBody>
      </p:sp>
      <p:sp>
        <p:nvSpPr>
          <p:cNvPr id="125" name="Rectangle 124"/>
          <p:cNvSpPr/>
          <p:nvPr/>
        </p:nvSpPr>
        <p:spPr>
          <a:xfrm>
            <a:off x="0" y="321206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3</a:t>
            </a:r>
            <a:endParaRPr lang="en-US" dirty="0"/>
          </a:p>
        </p:txBody>
      </p:sp>
      <p:sp>
        <p:nvSpPr>
          <p:cNvPr id="130" name="Rectangle 129"/>
          <p:cNvSpPr/>
          <p:nvPr/>
        </p:nvSpPr>
        <p:spPr>
          <a:xfrm>
            <a:off x="0" y="4355068"/>
            <a:ext cx="905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20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5400000">
            <a:off x="94407" y="3675807"/>
            <a:ext cx="9028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.  . 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5904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Multiplexed DIA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2646045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060516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6238127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6445363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231574" y="4463534"/>
            <a:ext cx="5180888" cy="152400"/>
            <a:chOff x="2231574" y="1981200"/>
            <a:chExt cx="5180888" cy="152400"/>
          </a:xfrm>
          <a:solidFill>
            <a:srgbClr val="FFFF00"/>
          </a:solidFill>
        </p:grpSpPr>
        <p:sp>
          <p:nvSpPr>
            <p:cNvPr id="25" name="Rectangle 24"/>
            <p:cNvSpPr/>
            <p:nvPr/>
          </p:nvSpPr>
          <p:spPr>
            <a:xfrm>
              <a:off x="2231574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165772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234851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5961813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7343383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471711" y="2590800"/>
            <a:ext cx="6147987" cy="152400"/>
            <a:chOff x="1471711" y="1958343"/>
            <a:chExt cx="6147987" cy="152400"/>
          </a:xfrm>
        </p:grpSpPr>
        <p:sp>
          <p:nvSpPr>
            <p:cNvPr id="14" name="Rectangle 13"/>
            <p:cNvSpPr/>
            <p:nvPr/>
          </p:nvSpPr>
          <p:spPr>
            <a:xfrm>
              <a:off x="1471711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129595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718400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5409185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7550619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6" name="Rectangle 105"/>
          <p:cNvSpPr/>
          <p:nvPr/>
        </p:nvSpPr>
        <p:spPr>
          <a:xfrm>
            <a:off x="7826933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817103" y="2971800"/>
            <a:ext cx="6217066" cy="152400"/>
            <a:chOff x="1817103" y="1958343"/>
            <a:chExt cx="6217066" cy="152400"/>
          </a:xfrm>
        </p:grpSpPr>
        <p:sp>
          <p:nvSpPr>
            <p:cNvPr id="19" name="Rectangle 18"/>
            <p:cNvSpPr/>
            <p:nvPr/>
          </p:nvSpPr>
          <p:spPr>
            <a:xfrm>
              <a:off x="1817103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955260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751301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373008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7965090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" name="Rectangle 117"/>
          <p:cNvSpPr/>
          <p:nvPr/>
        </p:nvSpPr>
        <p:spPr>
          <a:xfrm>
            <a:off x="0" y="252626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1</a:t>
            </a:r>
            <a:endParaRPr lang="en-US" dirty="0"/>
          </a:p>
        </p:txBody>
      </p:sp>
      <p:sp>
        <p:nvSpPr>
          <p:cNvPr id="122" name="Left Brace 121"/>
          <p:cNvSpPr/>
          <p:nvPr/>
        </p:nvSpPr>
        <p:spPr>
          <a:xfrm rot="5400000">
            <a:off x="4528434" y="-1988784"/>
            <a:ext cx="310854" cy="73914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2743200" y="1166054"/>
            <a:ext cx="38338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00  </a:t>
            </a:r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i="1" dirty="0" smtClean="0"/>
              <a:t>m/z-</a:t>
            </a:r>
            <a:r>
              <a:rPr lang="en-US" dirty="0" smtClean="0"/>
              <a:t>wide windows = </a:t>
            </a:r>
            <a:r>
              <a:rPr lang="en-US" b="1" dirty="0" smtClean="0"/>
              <a:t>400 </a:t>
            </a:r>
            <a:r>
              <a:rPr lang="en-US" b="1" i="1" dirty="0" smtClean="0"/>
              <a:t>m/z</a:t>
            </a:r>
            <a:endParaRPr lang="en-US" b="1" dirty="0"/>
          </a:p>
        </p:txBody>
      </p:sp>
      <p:cxnSp>
        <p:nvCxnSpPr>
          <p:cNvPr id="126" name="Straight Arrow Connector 125"/>
          <p:cNvCxnSpPr/>
          <p:nvPr/>
        </p:nvCxnSpPr>
        <p:spPr>
          <a:xfrm>
            <a:off x="988161" y="2209800"/>
            <a:ext cx="7470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4373008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m/z</a:t>
            </a:r>
            <a:endParaRPr lang="en-US" i="1" dirty="0"/>
          </a:p>
        </p:txBody>
      </p:sp>
      <p:sp>
        <p:nvSpPr>
          <p:cNvPr id="128" name="Rectangle 127"/>
          <p:cNvSpPr/>
          <p:nvPr/>
        </p:nvSpPr>
        <p:spPr>
          <a:xfrm>
            <a:off x="909678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29" name="Rectangle 128"/>
          <p:cNvSpPr/>
          <p:nvPr/>
        </p:nvSpPr>
        <p:spPr>
          <a:xfrm>
            <a:off x="7917223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24" name="Rectangle 123"/>
          <p:cNvSpPr/>
          <p:nvPr/>
        </p:nvSpPr>
        <p:spPr>
          <a:xfrm>
            <a:off x="0" y="2895600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2</a:t>
            </a:r>
            <a:endParaRPr lang="en-US" dirty="0"/>
          </a:p>
        </p:txBody>
      </p:sp>
      <p:sp>
        <p:nvSpPr>
          <p:cNvPr id="125" name="Rectangle 124"/>
          <p:cNvSpPr/>
          <p:nvPr/>
        </p:nvSpPr>
        <p:spPr>
          <a:xfrm>
            <a:off x="0" y="321206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3</a:t>
            </a:r>
            <a:endParaRPr lang="en-US" dirty="0"/>
          </a:p>
        </p:txBody>
      </p:sp>
      <p:sp>
        <p:nvSpPr>
          <p:cNvPr id="130" name="Rectangle 129"/>
          <p:cNvSpPr/>
          <p:nvPr/>
        </p:nvSpPr>
        <p:spPr>
          <a:xfrm>
            <a:off x="0" y="4355068"/>
            <a:ext cx="905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20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5400000">
            <a:off x="94407" y="3675807"/>
            <a:ext cx="9028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.  .  .</a:t>
            </a:r>
            <a:endParaRPr lang="en-US" sz="3200" dirty="0"/>
          </a:p>
        </p:txBody>
      </p:sp>
      <p:sp>
        <p:nvSpPr>
          <p:cNvPr id="40" name="Rectangle 39"/>
          <p:cNvSpPr/>
          <p:nvPr/>
        </p:nvSpPr>
        <p:spPr>
          <a:xfrm>
            <a:off x="0" y="4724400"/>
            <a:ext cx="905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</a:t>
            </a:r>
            <a:r>
              <a:rPr lang="en-US" dirty="0"/>
              <a:t>2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105724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12631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119539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26447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133355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40263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147171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154078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160986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167894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174802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181710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88618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195526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202433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209341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216249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230065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236973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243881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250788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257696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264604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271512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278420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285328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292235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299143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306051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312959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319867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326775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333683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340590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347498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354406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361314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368222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375130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382038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388945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395853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402761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409669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416577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423485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430392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437300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44208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451116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458024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4932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471840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478747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485655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492563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499471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506379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513287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527102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534010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/>
          <p:cNvSpPr/>
          <p:nvPr/>
        </p:nvSpPr>
        <p:spPr>
          <a:xfrm>
            <a:off x="540918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/>
          <p:cNvSpPr/>
          <p:nvPr/>
        </p:nvSpPr>
        <p:spPr>
          <a:xfrm>
            <a:off x="547826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/>
          <p:cNvSpPr/>
          <p:nvPr/>
        </p:nvSpPr>
        <p:spPr>
          <a:xfrm>
            <a:off x="554734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/>
          <p:cNvSpPr/>
          <p:nvPr/>
        </p:nvSpPr>
        <p:spPr>
          <a:xfrm>
            <a:off x="561642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/>
          <p:cNvSpPr/>
          <p:nvPr/>
        </p:nvSpPr>
        <p:spPr>
          <a:xfrm>
            <a:off x="568549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/>
          <p:cNvSpPr/>
          <p:nvPr/>
        </p:nvSpPr>
        <p:spPr>
          <a:xfrm>
            <a:off x="575457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/>
          <p:cNvSpPr/>
          <p:nvPr/>
        </p:nvSpPr>
        <p:spPr>
          <a:xfrm>
            <a:off x="582365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/>
          <p:cNvSpPr/>
          <p:nvPr/>
        </p:nvSpPr>
        <p:spPr>
          <a:xfrm>
            <a:off x="596181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/>
          <p:cNvSpPr/>
          <p:nvPr/>
        </p:nvSpPr>
        <p:spPr>
          <a:xfrm>
            <a:off x="603089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/>
          <p:cNvSpPr/>
          <p:nvPr/>
        </p:nvSpPr>
        <p:spPr>
          <a:xfrm>
            <a:off x="609997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/>
          <p:cNvSpPr/>
          <p:nvPr/>
        </p:nvSpPr>
        <p:spPr>
          <a:xfrm>
            <a:off x="616904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/>
          <p:cNvSpPr/>
          <p:nvPr/>
        </p:nvSpPr>
        <p:spPr>
          <a:xfrm>
            <a:off x="623812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/>
          <p:cNvSpPr/>
          <p:nvPr/>
        </p:nvSpPr>
        <p:spPr>
          <a:xfrm>
            <a:off x="630720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/>
          <p:cNvSpPr/>
          <p:nvPr/>
        </p:nvSpPr>
        <p:spPr>
          <a:xfrm>
            <a:off x="637628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/>
          <p:cNvSpPr/>
          <p:nvPr/>
        </p:nvSpPr>
        <p:spPr>
          <a:xfrm>
            <a:off x="644536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988161" y="1958343"/>
            <a:ext cx="5595359" cy="152400"/>
            <a:chOff x="988161" y="1958343"/>
            <a:chExt cx="5595359" cy="152400"/>
          </a:xfrm>
          <a:solidFill>
            <a:schemeClr val="bg1"/>
          </a:solidFill>
        </p:grpSpPr>
        <p:sp>
          <p:nvSpPr>
            <p:cNvPr id="41" name="Rectangle 40"/>
            <p:cNvSpPr/>
            <p:nvPr/>
          </p:nvSpPr>
          <p:spPr>
            <a:xfrm>
              <a:off x="988161" y="1958343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231574" y="1958343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5201950" y="1958343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5892735" y="1958343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6514441" y="1958343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8" name="Rectangle 147"/>
          <p:cNvSpPr/>
          <p:nvPr/>
        </p:nvSpPr>
        <p:spPr>
          <a:xfrm>
            <a:off x="658352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/>
          <p:cNvSpPr/>
          <p:nvPr/>
        </p:nvSpPr>
        <p:spPr>
          <a:xfrm>
            <a:off x="665259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/>
          <p:cNvSpPr/>
          <p:nvPr/>
        </p:nvSpPr>
        <p:spPr>
          <a:xfrm>
            <a:off x="672167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/>
          <p:cNvSpPr/>
          <p:nvPr/>
        </p:nvSpPr>
        <p:spPr>
          <a:xfrm>
            <a:off x="679075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/>
          <p:cNvSpPr/>
          <p:nvPr/>
        </p:nvSpPr>
        <p:spPr>
          <a:xfrm>
            <a:off x="685983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/>
          <p:cNvSpPr/>
          <p:nvPr/>
        </p:nvSpPr>
        <p:spPr>
          <a:xfrm>
            <a:off x="692891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/>
          <p:cNvSpPr/>
          <p:nvPr/>
        </p:nvSpPr>
        <p:spPr>
          <a:xfrm>
            <a:off x="699799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/>
          <p:cNvSpPr/>
          <p:nvPr/>
        </p:nvSpPr>
        <p:spPr>
          <a:xfrm>
            <a:off x="706706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/>
          <p:cNvSpPr/>
          <p:nvPr/>
        </p:nvSpPr>
        <p:spPr>
          <a:xfrm>
            <a:off x="713614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720522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/>
          <p:cNvSpPr/>
          <p:nvPr/>
        </p:nvSpPr>
        <p:spPr>
          <a:xfrm>
            <a:off x="727430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/>
          <p:cNvSpPr/>
          <p:nvPr/>
        </p:nvSpPr>
        <p:spPr>
          <a:xfrm>
            <a:off x="734338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/>
          <p:cNvSpPr/>
          <p:nvPr/>
        </p:nvSpPr>
        <p:spPr>
          <a:xfrm>
            <a:off x="741246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/>
          <p:cNvSpPr/>
          <p:nvPr/>
        </p:nvSpPr>
        <p:spPr>
          <a:xfrm>
            <a:off x="748154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/>
          <p:cNvSpPr/>
          <p:nvPr/>
        </p:nvSpPr>
        <p:spPr>
          <a:xfrm>
            <a:off x="755061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/>
          <p:cNvSpPr/>
          <p:nvPr/>
        </p:nvSpPr>
        <p:spPr>
          <a:xfrm>
            <a:off x="761969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/>
          <p:cNvSpPr/>
          <p:nvPr/>
        </p:nvSpPr>
        <p:spPr>
          <a:xfrm>
            <a:off x="768877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/>
          <p:cNvSpPr/>
          <p:nvPr/>
        </p:nvSpPr>
        <p:spPr>
          <a:xfrm>
            <a:off x="775785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/>
          <p:cNvSpPr/>
          <p:nvPr/>
        </p:nvSpPr>
        <p:spPr>
          <a:xfrm>
            <a:off x="782693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/>
          <p:cNvSpPr/>
          <p:nvPr/>
        </p:nvSpPr>
        <p:spPr>
          <a:xfrm>
            <a:off x="789601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/>
          <p:cNvSpPr/>
          <p:nvPr/>
        </p:nvSpPr>
        <p:spPr>
          <a:xfrm>
            <a:off x="796509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68"/>
          <p:cNvSpPr/>
          <p:nvPr/>
        </p:nvSpPr>
        <p:spPr>
          <a:xfrm>
            <a:off x="803416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/>
          <p:cNvSpPr/>
          <p:nvPr/>
        </p:nvSpPr>
        <p:spPr>
          <a:xfrm>
            <a:off x="810324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/>
          <p:cNvSpPr/>
          <p:nvPr/>
        </p:nvSpPr>
        <p:spPr>
          <a:xfrm>
            <a:off x="817232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/>
          <p:cNvSpPr/>
          <p:nvPr/>
        </p:nvSpPr>
        <p:spPr>
          <a:xfrm>
            <a:off x="824140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/>
          <p:cNvSpPr/>
          <p:nvPr/>
        </p:nvSpPr>
        <p:spPr>
          <a:xfrm>
            <a:off x="831048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61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Multiplexed DIA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2646045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060516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6238127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6445363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231574" y="4463534"/>
            <a:ext cx="5180888" cy="152400"/>
            <a:chOff x="2231574" y="1981200"/>
            <a:chExt cx="5180888" cy="152400"/>
          </a:xfrm>
          <a:solidFill>
            <a:srgbClr val="FFFF00"/>
          </a:solidFill>
        </p:grpSpPr>
        <p:sp>
          <p:nvSpPr>
            <p:cNvPr id="25" name="Rectangle 24"/>
            <p:cNvSpPr/>
            <p:nvPr/>
          </p:nvSpPr>
          <p:spPr>
            <a:xfrm>
              <a:off x="2231574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165772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234851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5961813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7343383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471711" y="2590800"/>
            <a:ext cx="6147987" cy="152400"/>
            <a:chOff x="1471711" y="1958343"/>
            <a:chExt cx="6147987" cy="152400"/>
          </a:xfrm>
        </p:grpSpPr>
        <p:sp>
          <p:nvSpPr>
            <p:cNvPr id="14" name="Rectangle 13"/>
            <p:cNvSpPr/>
            <p:nvPr/>
          </p:nvSpPr>
          <p:spPr>
            <a:xfrm>
              <a:off x="1471711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129595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718400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5409185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7550619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6" name="Rectangle 105"/>
          <p:cNvSpPr/>
          <p:nvPr/>
        </p:nvSpPr>
        <p:spPr>
          <a:xfrm>
            <a:off x="7826933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817103" y="2971800"/>
            <a:ext cx="6217066" cy="152400"/>
            <a:chOff x="1817103" y="1958343"/>
            <a:chExt cx="6217066" cy="152400"/>
          </a:xfrm>
        </p:grpSpPr>
        <p:sp>
          <p:nvSpPr>
            <p:cNvPr id="19" name="Rectangle 18"/>
            <p:cNvSpPr/>
            <p:nvPr/>
          </p:nvSpPr>
          <p:spPr>
            <a:xfrm>
              <a:off x="1817103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955260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751301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373008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7965090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" name="Rectangle 117"/>
          <p:cNvSpPr/>
          <p:nvPr/>
        </p:nvSpPr>
        <p:spPr>
          <a:xfrm>
            <a:off x="0" y="252626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1</a:t>
            </a:r>
            <a:endParaRPr lang="en-US" dirty="0"/>
          </a:p>
        </p:txBody>
      </p:sp>
      <p:sp>
        <p:nvSpPr>
          <p:cNvPr id="122" name="Left Brace 121"/>
          <p:cNvSpPr/>
          <p:nvPr/>
        </p:nvSpPr>
        <p:spPr>
          <a:xfrm rot="5400000">
            <a:off x="4528434" y="-1988784"/>
            <a:ext cx="310854" cy="73914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2743200" y="1166054"/>
            <a:ext cx="38338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00  </a:t>
            </a:r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i="1" dirty="0" smtClean="0"/>
              <a:t>m/z-</a:t>
            </a:r>
            <a:r>
              <a:rPr lang="en-US" dirty="0" smtClean="0"/>
              <a:t>wide windows = </a:t>
            </a:r>
            <a:r>
              <a:rPr lang="en-US" b="1" dirty="0" smtClean="0"/>
              <a:t>400 </a:t>
            </a:r>
            <a:r>
              <a:rPr lang="en-US" b="1" i="1" dirty="0" smtClean="0"/>
              <a:t>m/z</a:t>
            </a:r>
            <a:endParaRPr lang="en-US" b="1" dirty="0"/>
          </a:p>
        </p:txBody>
      </p:sp>
      <p:cxnSp>
        <p:nvCxnSpPr>
          <p:cNvPr id="126" name="Straight Arrow Connector 125"/>
          <p:cNvCxnSpPr/>
          <p:nvPr/>
        </p:nvCxnSpPr>
        <p:spPr>
          <a:xfrm>
            <a:off x="988161" y="2209800"/>
            <a:ext cx="7470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4373008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m/z</a:t>
            </a:r>
            <a:endParaRPr lang="en-US" i="1" dirty="0"/>
          </a:p>
        </p:txBody>
      </p:sp>
      <p:sp>
        <p:nvSpPr>
          <p:cNvPr id="128" name="Rectangle 127"/>
          <p:cNvSpPr/>
          <p:nvPr/>
        </p:nvSpPr>
        <p:spPr>
          <a:xfrm>
            <a:off x="909678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29" name="Rectangle 128"/>
          <p:cNvSpPr/>
          <p:nvPr/>
        </p:nvSpPr>
        <p:spPr>
          <a:xfrm>
            <a:off x="7917223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24" name="Rectangle 123"/>
          <p:cNvSpPr/>
          <p:nvPr/>
        </p:nvSpPr>
        <p:spPr>
          <a:xfrm>
            <a:off x="0" y="2895600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2</a:t>
            </a:r>
            <a:endParaRPr lang="en-US" dirty="0"/>
          </a:p>
        </p:txBody>
      </p:sp>
      <p:sp>
        <p:nvSpPr>
          <p:cNvPr id="125" name="Rectangle 124"/>
          <p:cNvSpPr/>
          <p:nvPr/>
        </p:nvSpPr>
        <p:spPr>
          <a:xfrm>
            <a:off x="0" y="321206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3</a:t>
            </a:r>
            <a:endParaRPr lang="en-US" dirty="0"/>
          </a:p>
        </p:txBody>
      </p:sp>
      <p:sp>
        <p:nvSpPr>
          <p:cNvPr id="130" name="Rectangle 129"/>
          <p:cNvSpPr/>
          <p:nvPr/>
        </p:nvSpPr>
        <p:spPr>
          <a:xfrm>
            <a:off x="0" y="4355068"/>
            <a:ext cx="905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20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5400000">
            <a:off x="94407" y="3675807"/>
            <a:ext cx="9028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.  .  .</a:t>
            </a:r>
            <a:endParaRPr lang="en-US" sz="3200" dirty="0"/>
          </a:p>
        </p:txBody>
      </p:sp>
      <p:sp>
        <p:nvSpPr>
          <p:cNvPr id="40" name="Rectangle 39"/>
          <p:cNvSpPr/>
          <p:nvPr/>
        </p:nvSpPr>
        <p:spPr>
          <a:xfrm>
            <a:off x="0" y="4724400"/>
            <a:ext cx="905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21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105724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12631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119539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26447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133355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40263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147171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154078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160986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167894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174802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181710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88618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195526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202433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209341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216249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230065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236973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243881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250788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257696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264604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271512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278420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285328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292235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299143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306051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312959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319867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326775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333683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340590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347498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354406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361314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368222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375130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382038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388945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395853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402761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409669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416577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423485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430392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437300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44208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451116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458024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4932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471840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478747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485655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492563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499471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506379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513287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527102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534010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/>
          <p:cNvSpPr/>
          <p:nvPr/>
        </p:nvSpPr>
        <p:spPr>
          <a:xfrm>
            <a:off x="540918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/>
          <p:cNvSpPr/>
          <p:nvPr/>
        </p:nvSpPr>
        <p:spPr>
          <a:xfrm>
            <a:off x="547826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/>
          <p:cNvSpPr/>
          <p:nvPr/>
        </p:nvSpPr>
        <p:spPr>
          <a:xfrm>
            <a:off x="554734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/>
          <p:cNvSpPr/>
          <p:nvPr/>
        </p:nvSpPr>
        <p:spPr>
          <a:xfrm>
            <a:off x="561642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/>
          <p:cNvSpPr/>
          <p:nvPr/>
        </p:nvSpPr>
        <p:spPr>
          <a:xfrm>
            <a:off x="568549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/>
          <p:cNvSpPr/>
          <p:nvPr/>
        </p:nvSpPr>
        <p:spPr>
          <a:xfrm>
            <a:off x="575457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/>
          <p:cNvSpPr/>
          <p:nvPr/>
        </p:nvSpPr>
        <p:spPr>
          <a:xfrm>
            <a:off x="582365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/>
          <p:cNvSpPr/>
          <p:nvPr/>
        </p:nvSpPr>
        <p:spPr>
          <a:xfrm>
            <a:off x="596181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/>
          <p:cNvSpPr/>
          <p:nvPr/>
        </p:nvSpPr>
        <p:spPr>
          <a:xfrm>
            <a:off x="603089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/>
          <p:cNvSpPr/>
          <p:nvPr/>
        </p:nvSpPr>
        <p:spPr>
          <a:xfrm>
            <a:off x="609997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/>
          <p:cNvSpPr/>
          <p:nvPr/>
        </p:nvSpPr>
        <p:spPr>
          <a:xfrm>
            <a:off x="616904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/>
          <p:cNvSpPr/>
          <p:nvPr/>
        </p:nvSpPr>
        <p:spPr>
          <a:xfrm>
            <a:off x="623812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/>
          <p:cNvSpPr/>
          <p:nvPr/>
        </p:nvSpPr>
        <p:spPr>
          <a:xfrm>
            <a:off x="630720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/>
          <p:cNvSpPr/>
          <p:nvPr/>
        </p:nvSpPr>
        <p:spPr>
          <a:xfrm>
            <a:off x="637628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/>
          <p:cNvSpPr/>
          <p:nvPr/>
        </p:nvSpPr>
        <p:spPr>
          <a:xfrm>
            <a:off x="644536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988161" y="1958343"/>
            <a:ext cx="5595359" cy="152400"/>
            <a:chOff x="988161" y="1958343"/>
            <a:chExt cx="5595359" cy="152400"/>
          </a:xfrm>
          <a:solidFill>
            <a:srgbClr val="0000FF"/>
          </a:solidFill>
        </p:grpSpPr>
        <p:sp>
          <p:nvSpPr>
            <p:cNvPr id="41" name="Rectangle 40"/>
            <p:cNvSpPr/>
            <p:nvPr/>
          </p:nvSpPr>
          <p:spPr>
            <a:xfrm>
              <a:off x="988161" y="1958343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231574" y="1958343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5201950" y="1958343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5892735" y="1958343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6514441" y="1958343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8" name="Rectangle 147"/>
          <p:cNvSpPr/>
          <p:nvPr/>
        </p:nvSpPr>
        <p:spPr>
          <a:xfrm>
            <a:off x="658352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/>
          <p:cNvSpPr/>
          <p:nvPr/>
        </p:nvSpPr>
        <p:spPr>
          <a:xfrm>
            <a:off x="665259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/>
          <p:cNvSpPr/>
          <p:nvPr/>
        </p:nvSpPr>
        <p:spPr>
          <a:xfrm>
            <a:off x="672167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/>
          <p:cNvSpPr/>
          <p:nvPr/>
        </p:nvSpPr>
        <p:spPr>
          <a:xfrm>
            <a:off x="679075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/>
          <p:cNvSpPr/>
          <p:nvPr/>
        </p:nvSpPr>
        <p:spPr>
          <a:xfrm>
            <a:off x="685983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/>
          <p:cNvSpPr/>
          <p:nvPr/>
        </p:nvSpPr>
        <p:spPr>
          <a:xfrm>
            <a:off x="692891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/>
          <p:cNvSpPr/>
          <p:nvPr/>
        </p:nvSpPr>
        <p:spPr>
          <a:xfrm>
            <a:off x="699799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/>
          <p:cNvSpPr/>
          <p:nvPr/>
        </p:nvSpPr>
        <p:spPr>
          <a:xfrm>
            <a:off x="706706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/>
          <p:cNvSpPr/>
          <p:nvPr/>
        </p:nvSpPr>
        <p:spPr>
          <a:xfrm>
            <a:off x="713614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720522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/>
          <p:cNvSpPr/>
          <p:nvPr/>
        </p:nvSpPr>
        <p:spPr>
          <a:xfrm>
            <a:off x="727430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/>
          <p:cNvSpPr/>
          <p:nvPr/>
        </p:nvSpPr>
        <p:spPr>
          <a:xfrm>
            <a:off x="734338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/>
          <p:cNvSpPr/>
          <p:nvPr/>
        </p:nvSpPr>
        <p:spPr>
          <a:xfrm>
            <a:off x="741246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/>
          <p:cNvSpPr/>
          <p:nvPr/>
        </p:nvSpPr>
        <p:spPr>
          <a:xfrm>
            <a:off x="748154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/>
          <p:cNvSpPr/>
          <p:nvPr/>
        </p:nvSpPr>
        <p:spPr>
          <a:xfrm>
            <a:off x="755061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/>
          <p:cNvSpPr/>
          <p:nvPr/>
        </p:nvSpPr>
        <p:spPr>
          <a:xfrm>
            <a:off x="761969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/>
          <p:cNvSpPr/>
          <p:nvPr/>
        </p:nvSpPr>
        <p:spPr>
          <a:xfrm>
            <a:off x="768877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/>
          <p:cNvSpPr/>
          <p:nvPr/>
        </p:nvSpPr>
        <p:spPr>
          <a:xfrm>
            <a:off x="775785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/>
          <p:cNvSpPr/>
          <p:nvPr/>
        </p:nvSpPr>
        <p:spPr>
          <a:xfrm>
            <a:off x="782693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/>
          <p:cNvSpPr/>
          <p:nvPr/>
        </p:nvSpPr>
        <p:spPr>
          <a:xfrm>
            <a:off x="789601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/>
          <p:cNvSpPr/>
          <p:nvPr/>
        </p:nvSpPr>
        <p:spPr>
          <a:xfrm>
            <a:off x="796509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68"/>
          <p:cNvSpPr/>
          <p:nvPr/>
        </p:nvSpPr>
        <p:spPr>
          <a:xfrm>
            <a:off x="803416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/>
          <p:cNvSpPr/>
          <p:nvPr/>
        </p:nvSpPr>
        <p:spPr>
          <a:xfrm>
            <a:off x="810324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/>
          <p:cNvSpPr/>
          <p:nvPr/>
        </p:nvSpPr>
        <p:spPr>
          <a:xfrm>
            <a:off x="817232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/>
          <p:cNvSpPr/>
          <p:nvPr/>
        </p:nvSpPr>
        <p:spPr>
          <a:xfrm>
            <a:off x="824140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/>
          <p:cNvSpPr/>
          <p:nvPr/>
        </p:nvSpPr>
        <p:spPr>
          <a:xfrm>
            <a:off x="831048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82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7.40741E-7 L 1.11111E-6 0.41991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Technology for Comparative Proteomics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Targeted:</a:t>
            </a:r>
          </a:p>
          <a:p>
            <a:pPr lvl="1"/>
            <a:r>
              <a:rPr lang="en-US" i="1" dirty="0" smtClean="0"/>
              <a:t>How much </a:t>
            </a:r>
            <a:r>
              <a:rPr lang="en-US" dirty="0" smtClean="0"/>
              <a:t>does protein X increase/decrease?</a:t>
            </a:r>
          </a:p>
          <a:p>
            <a:pPr lvl="1"/>
            <a:r>
              <a:rPr lang="en-US" dirty="0" smtClean="0"/>
              <a:t>For a small target list (&lt;100 peptides)</a:t>
            </a:r>
          </a:p>
          <a:p>
            <a:pPr lvl="1"/>
            <a:r>
              <a:rPr lang="en-US" dirty="0" smtClean="0"/>
              <a:t>Often requires extra steps</a:t>
            </a:r>
          </a:p>
          <a:p>
            <a:pPr lvl="2"/>
            <a:r>
              <a:rPr lang="en-US" dirty="0" smtClean="0"/>
              <a:t>Retention time scheduling</a:t>
            </a:r>
          </a:p>
          <a:p>
            <a:pPr lvl="2"/>
            <a:r>
              <a:rPr lang="en-US" dirty="0" smtClean="0"/>
              <a:t>Peptide transition refinement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Discovery:</a:t>
            </a:r>
          </a:p>
          <a:p>
            <a:pPr lvl="1"/>
            <a:r>
              <a:rPr lang="en-US" dirty="0" smtClean="0"/>
              <a:t>What proteins are changing in abundance?</a:t>
            </a:r>
          </a:p>
          <a:p>
            <a:pPr lvl="1"/>
            <a:r>
              <a:rPr lang="en-US" dirty="0" smtClean="0"/>
              <a:t>For </a:t>
            </a:r>
            <a:r>
              <a:rPr lang="en-US" dirty="0"/>
              <a:t>~1,000 - 5,000 semi-randomly selected </a:t>
            </a:r>
            <a:r>
              <a:rPr lang="en-US" dirty="0" smtClean="0"/>
              <a:t>peptides</a:t>
            </a:r>
            <a:endParaRPr lang="en-US" dirty="0"/>
          </a:p>
          <a:p>
            <a:pPr lvl="1"/>
            <a:r>
              <a:rPr lang="en-US" dirty="0"/>
              <a:t>Data is not collected on the majority of </a:t>
            </a:r>
            <a:r>
              <a:rPr lang="en-US" dirty="0" smtClean="0"/>
              <a:t>peptides!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12330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3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Multiplexed DIA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2646045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060516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6238127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6445363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231574" y="4463534"/>
            <a:ext cx="5180888" cy="152400"/>
            <a:chOff x="2231574" y="1981200"/>
            <a:chExt cx="5180888" cy="152400"/>
          </a:xfrm>
          <a:solidFill>
            <a:srgbClr val="FFFF00"/>
          </a:solidFill>
        </p:grpSpPr>
        <p:sp>
          <p:nvSpPr>
            <p:cNvPr id="25" name="Rectangle 24"/>
            <p:cNvSpPr/>
            <p:nvPr/>
          </p:nvSpPr>
          <p:spPr>
            <a:xfrm>
              <a:off x="2231574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165772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234851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5961813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7343383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471711" y="2590800"/>
            <a:ext cx="6147987" cy="152400"/>
            <a:chOff x="1471711" y="1958343"/>
            <a:chExt cx="6147987" cy="152400"/>
          </a:xfrm>
        </p:grpSpPr>
        <p:sp>
          <p:nvSpPr>
            <p:cNvPr id="14" name="Rectangle 13"/>
            <p:cNvSpPr/>
            <p:nvPr/>
          </p:nvSpPr>
          <p:spPr>
            <a:xfrm>
              <a:off x="1471711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129595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718400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5409185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7550619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6" name="Rectangle 105"/>
          <p:cNvSpPr/>
          <p:nvPr/>
        </p:nvSpPr>
        <p:spPr>
          <a:xfrm>
            <a:off x="7826933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817103" y="2971800"/>
            <a:ext cx="6217066" cy="152400"/>
            <a:chOff x="1817103" y="1958343"/>
            <a:chExt cx="6217066" cy="152400"/>
          </a:xfrm>
        </p:grpSpPr>
        <p:sp>
          <p:nvSpPr>
            <p:cNvPr id="19" name="Rectangle 18"/>
            <p:cNvSpPr/>
            <p:nvPr/>
          </p:nvSpPr>
          <p:spPr>
            <a:xfrm>
              <a:off x="1817103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955260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751301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373008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7965090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" name="Rectangle 117"/>
          <p:cNvSpPr/>
          <p:nvPr/>
        </p:nvSpPr>
        <p:spPr>
          <a:xfrm>
            <a:off x="0" y="252626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1</a:t>
            </a:r>
            <a:endParaRPr lang="en-US" dirty="0"/>
          </a:p>
        </p:txBody>
      </p:sp>
      <p:sp>
        <p:nvSpPr>
          <p:cNvPr id="122" name="Left Brace 121"/>
          <p:cNvSpPr/>
          <p:nvPr/>
        </p:nvSpPr>
        <p:spPr>
          <a:xfrm rot="5400000">
            <a:off x="4528434" y="-1988784"/>
            <a:ext cx="310854" cy="73914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2743200" y="1166054"/>
            <a:ext cx="38338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00  </a:t>
            </a:r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i="1" dirty="0" smtClean="0"/>
              <a:t>m/z-</a:t>
            </a:r>
            <a:r>
              <a:rPr lang="en-US" dirty="0" smtClean="0"/>
              <a:t>wide windows = </a:t>
            </a:r>
            <a:r>
              <a:rPr lang="en-US" b="1" dirty="0" smtClean="0"/>
              <a:t>400 </a:t>
            </a:r>
            <a:r>
              <a:rPr lang="en-US" b="1" i="1" dirty="0" smtClean="0"/>
              <a:t>m/z</a:t>
            </a:r>
            <a:endParaRPr lang="en-US" b="1" dirty="0"/>
          </a:p>
        </p:txBody>
      </p:sp>
      <p:cxnSp>
        <p:nvCxnSpPr>
          <p:cNvPr id="126" name="Straight Arrow Connector 125"/>
          <p:cNvCxnSpPr/>
          <p:nvPr/>
        </p:nvCxnSpPr>
        <p:spPr>
          <a:xfrm>
            <a:off x="988161" y="2209800"/>
            <a:ext cx="7470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4373008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m/z</a:t>
            </a:r>
            <a:endParaRPr lang="en-US" i="1" dirty="0"/>
          </a:p>
        </p:txBody>
      </p:sp>
      <p:sp>
        <p:nvSpPr>
          <p:cNvPr id="128" name="Rectangle 127"/>
          <p:cNvSpPr/>
          <p:nvPr/>
        </p:nvSpPr>
        <p:spPr>
          <a:xfrm>
            <a:off x="909678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29" name="Rectangle 128"/>
          <p:cNvSpPr/>
          <p:nvPr/>
        </p:nvSpPr>
        <p:spPr>
          <a:xfrm>
            <a:off x="7917223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24" name="Rectangle 123"/>
          <p:cNvSpPr/>
          <p:nvPr/>
        </p:nvSpPr>
        <p:spPr>
          <a:xfrm>
            <a:off x="0" y="2895600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2</a:t>
            </a:r>
            <a:endParaRPr lang="en-US" dirty="0"/>
          </a:p>
        </p:txBody>
      </p:sp>
      <p:sp>
        <p:nvSpPr>
          <p:cNvPr id="125" name="Rectangle 124"/>
          <p:cNvSpPr/>
          <p:nvPr/>
        </p:nvSpPr>
        <p:spPr>
          <a:xfrm>
            <a:off x="0" y="321206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3</a:t>
            </a:r>
            <a:endParaRPr lang="en-US" dirty="0"/>
          </a:p>
        </p:txBody>
      </p:sp>
      <p:sp>
        <p:nvSpPr>
          <p:cNvPr id="130" name="Rectangle 129"/>
          <p:cNvSpPr/>
          <p:nvPr/>
        </p:nvSpPr>
        <p:spPr>
          <a:xfrm>
            <a:off x="0" y="4355068"/>
            <a:ext cx="905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20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5400000">
            <a:off x="94407" y="3675807"/>
            <a:ext cx="9028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.  .  .</a:t>
            </a:r>
            <a:endParaRPr lang="en-US" sz="3200" dirty="0"/>
          </a:p>
        </p:txBody>
      </p:sp>
      <p:sp>
        <p:nvSpPr>
          <p:cNvPr id="40" name="Rectangle 39"/>
          <p:cNvSpPr/>
          <p:nvPr/>
        </p:nvSpPr>
        <p:spPr>
          <a:xfrm>
            <a:off x="0" y="4724400"/>
            <a:ext cx="905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21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105724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12631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119539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26447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133355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40263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147171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154078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160986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167894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174802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181710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88618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195526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202433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209341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216249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230065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236973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243881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250788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257696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264604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271512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278420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285328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292235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299143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306051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312959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319867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326775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333683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340590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347498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354406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361314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368222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375130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382038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388945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395853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402761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409669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416577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423485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430392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437300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44208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451116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458024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4932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471840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478747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485655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492563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499471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506379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513287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527102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534010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/>
          <p:cNvSpPr/>
          <p:nvPr/>
        </p:nvSpPr>
        <p:spPr>
          <a:xfrm>
            <a:off x="540918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/>
          <p:cNvSpPr/>
          <p:nvPr/>
        </p:nvSpPr>
        <p:spPr>
          <a:xfrm>
            <a:off x="547826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/>
          <p:cNvSpPr/>
          <p:nvPr/>
        </p:nvSpPr>
        <p:spPr>
          <a:xfrm>
            <a:off x="554734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/>
          <p:cNvSpPr/>
          <p:nvPr/>
        </p:nvSpPr>
        <p:spPr>
          <a:xfrm>
            <a:off x="561642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/>
          <p:cNvSpPr/>
          <p:nvPr/>
        </p:nvSpPr>
        <p:spPr>
          <a:xfrm>
            <a:off x="568549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/>
          <p:cNvSpPr/>
          <p:nvPr/>
        </p:nvSpPr>
        <p:spPr>
          <a:xfrm>
            <a:off x="575457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/>
          <p:cNvSpPr/>
          <p:nvPr/>
        </p:nvSpPr>
        <p:spPr>
          <a:xfrm>
            <a:off x="582365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/>
          <p:cNvSpPr/>
          <p:nvPr/>
        </p:nvSpPr>
        <p:spPr>
          <a:xfrm>
            <a:off x="596181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/>
          <p:cNvSpPr/>
          <p:nvPr/>
        </p:nvSpPr>
        <p:spPr>
          <a:xfrm>
            <a:off x="603089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/>
          <p:cNvSpPr/>
          <p:nvPr/>
        </p:nvSpPr>
        <p:spPr>
          <a:xfrm>
            <a:off x="609997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/>
          <p:cNvSpPr/>
          <p:nvPr/>
        </p:nvSpPr>
        <p:spPr>
          <a:xfrm>
            <a:off x="616904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/>
          <p:cNvSpPr/>
          <p:nvPr/>
        </p:nvSpPr>
        <p:spPr>
          <a:xfrm>
            <a:off x="623812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/>
          <p:cNvSpPr/>
          <p:nvPr/>
        </p:nvSpPr>
        <p:spPr>
          <a:xfrm>
            <a:off x="630720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/>
          <p:cNvSpPr/>
          <p:nvPr/>
        </p:nvSpPr>
        <p:spPr>
          <a:xfrm>
            <a:off x="637628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/>
          <p:cNvSpPr/>
          <p:nvPr/>
        </p:nvSpPr>
        <p:spPr>
          <a:xfrm>
            <a:off x="644536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988161" y="4822193"/>
            <a:ext cx="5595359" cy="152400"/>
            <a:chOff x="988161" y="1958343"/>
            <a:chExt cx="5595359" cy="152400"/>
          </a:xfrm>
          <a:solidFill>
            <a:srgbClr val="0000FF"/>
          </a:solidFill>
        </p:grpSpPr>
        <p:sp>
          <p:nvSpPr>
            <p:cNvPr id="41" name="Rectangle 40"/>
            <p:cNvSpPr/>
            <p:nvPr/>
          </p:nvSpPr>
          <p:spPr>
            <a:xfrm>
              <a:off x="988161" y="1958343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231574" y="1958343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5201950" y="1958343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5892735" y="1958343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6514441" y="1958343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8" name="Rectangle 147"/>
          <p:cNvSpPr/>
          <p:nvPr/>
        </p:nvSpPr>
        <p:spPr>
          <a:xfrm>
            <a:off x="658352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/>
          <p:cNvSpPr/>
          <p:nvPr/>
        </p:nvSpPr>
        <p:spPr>
          <a:xfrm>
            <a:off x="665259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/>
          <p:cNvSpPr/>
          <p:nvPr/>
        </p:nvSpPr>
        <p:spPr>
          <a:xfrm>
            <a:off x="672167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/>
          <p:cNvSpPr/>
          <p:nvPr/>
        </p:nvSpPr>
        <p:spPr>
          <a:xfrm>
            <a:off x="679075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/>
          <p:cNvSpPr/>
          <p:nvPr/>
        </p:nvSpPr>
        <p:spPr>
          <a:xfrm>
            <a:off x="685983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/>
          <p:cNvSpPr/>
          <p:nvPr/>
        </p:nvSpPr>
        <p:spPr>
          <a:xfrm>
            <a:off x="692891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/>
          <p:cNvSpPr/>
          <p:nvPr/>
        </p:nvSpPr>
        <p:spPr>
          <a:xfrm>
            <a:off x="699799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/>
          <p:cNvSpPr/>
          <p:nvPr/>
        </p:nvSpPr>
        <p:spPr>
          <a:xfrm>
            <a:off x="706706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/>
          <p:cNvSpPr/>
          <p:nvPr/>
        </p:nvSpPr>
        <p:spPr>
          <a:xfrm>
            <a:off x="713614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720522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/>
          <p:cNvSpPr/>
          <p:nvPr/>
        </p:nvSpPr>
        <p:spPr>
          <a:xfrm>
            <a:off x="727430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/>
          <p:cNvSpPr/>
          <p:nvPr/>
        </p:nvSpPr>
        <p:spPr>
          <a:xfrm>
            <a:off x="734338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/>
          <p:cNvSpPr/>
          <p:nvPr/>
        </p:nvSpPr>
        <p:spPr>
          <a:xfrm>
            <a:off x="741246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/>
          <p:cNvSpPr/>
          <p:nvPr/>
        </p:nvSpPr>
        <p:spPr>
          <a:xfrm>
            <a:off x="748154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/>
          <p:cNvSpPr/>
          <p:nvPr/>
        </p:nvSpPr>
        <p:spPr>
          <a:xfrm>
            <a:off x="755061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/>
          <p:cNvSpPr/>
          <p:nvPr/>
        </p:nvSpPr>
        <p:spPr>
          <a:xfrm>
            <a:off x="761969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/>
          <p:cNvSpPr/>
          <p:nvPr/>
        </p:nvSpPr>
        <p:spPr>
          <a:xfrm>
            <a:off x="768877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/>
          <p:cNvSpPr/>
          <p:nvPr/>
        </p:nvSpPr>
        <p:spPr>
          <a:xfrm>
            <a:off x="775785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/>
          <p:cNvSpPr/>
          <p:nvPr/>
        </p:nvSpPr>
        <p:spPr>
          <a:xfrm>
            <a:off x="782693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/>
          <p:cNvSpPr/>
          <p:nvPr/>
        </p:nvSpPr>
        <p:spPr>
          <a:xfrm>
            <a:off x="789601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/>
          <p:cNvSpPr/>
          <p:nvPr/>
        </p:nvSpPr>
        <p:spPr>
          <a:xfrm>
            <a:off x="796509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68"/>
          <p:cNvSpPr/>
          <p:nvPr/>
        </p:nvSpPr>
        <p:spPr>
          <a:xfrm>
            <a:off x="803416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/>
          <p:cNvSpPr/>
          <p:nvPr/>
        </p:nvSpPr>
        <p:spPr>
          <a:xfrm>
            <a:off x="810324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/>
          <p:cNvSpPr/>
          <p:nvPr/>
        </p:nvSpPr>
        <p:spPr>
          <a:xfrm>
            <a:off x="817232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/>
          <p:cNvSpPr/>
          <p:nvPr/>
        </p:nvSpPr>
        <p:spPr>
          <a:xfrm>
            <a:off x="824140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/>
          <p:cNvSpPr/>
          <p:nvPr/>
        </p:nvSpPr>
        <p:spPr>
          <a:xfrm>
            <a:off x="831048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85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Multiplexed DIA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2646045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060516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6238127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6445363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231574" y="4463534"/>
            <a:ext cx="5180888" cy="152400"/>
            <a:chOff x="2231574" y="1981200"/>
            <a:chExt cx="5180888" cy="152400"/>
          </a:xfrm>
          <a:solidFill>
            <a:srgbClr val="FFFF00"/>
          </a:solidFill>
        </p:grpSpPr>
        <p:sp>
          <p:nvSpPr>
            <p:cNvPr id="25" name="Rectangle 24"/>
            <p:cNvSpPr/>
            <p:nvPr/>
          </p:nvSpPr>
          <p:spPr>
            <a:xfrm>
              <a:off x="2231574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165772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234851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5961813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7343383" y="1981200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471711" y="2590800"/>
            <a:ext cx="6147987" cy="152400"/>
            <a:chOff x="1471711" y="1958343"/>
            <a:chExt cx="6147987" cy="152400"/>
          </a:xfrm>
        </p:grpSpPr>
        <p:sp>
          <p:nvSpPr>
            <p:cNvPr id="14" name="Rectangle 13"/>
            <p:cNvSpPr/>
            <p:nvPr/>
          </p:nvSpPr>
          <p:spPr>
            <a:xfrm>
              <a:off x="1471711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129595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718400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5409185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7550619" y="1958343"/>
              <a:ext cx="69079" cy="152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6" name="Rectangle 105"/>
          <p:cNvSpPr/>
          <p:nvPr/>
        </p:nvSpPr>
        <p:spPr>
          <a:xfrm>
            <a:off x="7826933" y="3276600"/>
            <a:ext cx="69079" cy="1524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817103" y="2971800"/>
            <a:ext cx="6217066" cy="152400"/>
            <a:chOff x="1817103" y="1958343"/>
            <a:chExt cx="6217066" cy="152400"/>
          </a:xfrm>
        </p:grpSpPr>
        <p:sp>
          <p:nvSpPr>
            <p:cNvPr id="19" name="Rectangle 18"/>
            <p:cNvSpPr/>
            <p:nvPr/>
          </p:nvSpPr>
          <p:spPr>
            <a:xfrm>
              <a:off x="1817103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955260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751301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373008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7965090" y="1958343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" name="Rectangle 117"/>
          <p:cNvSpPr/>
          <p:nvPr/>
        </p:nvSpPr>
        <p:spPr>
          <a:xfrm>
            <a:off x="0" y="252626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1</a:t>
            </a:r>
            <a:endParaRPr lang="en-US" dirty="0"/>
          </a:p>
        </p:txBody>
      </p:sp>
      <p:sp>
        <p:nvSpPr>
          <p:cNvPr id="122" name="Left Brace 121"/>
          <p:cNvSpPr/>
          <p:nvPr/>
        </p:nvSpPr>
        <p:spPr>
          <a:xfrm rot="5400000">
            <a:off x="4528434" y="-1988784"/>
            <a:ext cx="310854" cy="73914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2743200" y="1166054"/>
            <a:ext cx="38338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00  </a:t>
            </a:r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i="1" dirty="0" smtClean="0"/>
              <a:t>m/z-</a:t>
            </a:r>
            <a:r>
              <a:rPr lang="en-US" dirty="0" smtClean="0"/>
              <a:t>wide windows = </a:t>
            </a:r>
            <a:r>
              <a:rPr lang="en-US" b="1" dirty="0" smtClean="0"/>
              <a:t>400 </a:t>
            </a:r>
            <a:r>
              <a:rPr lang="en-US" b="1" i="1" dirty="0" smtClean="0"/>
              <a:t>m/z</a:t>
            </a:r>
            <a:endParaRPr lang="en-US" b="1" dirty="0"/>
          </a:p>
        </p:txBody>
      </p:sp>
      <p:cxnSp>
        <p:nvCxnSpPr>
          <p:cNvPr id="126" name="Straight Arrow Connector 125"/>
          <p:cNvCxnSpPr/>
          <p:nvPr/>
        </p:nvCxnSpPr>
        <p:spPr>
          <a:xfrm>
            <a:off x="988161" y="2209800"/>
            <a:ext cx="7470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4373008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m/z</a:t>
            </a:r>
            <a:endParaRPr lang="en-US" i="1" dirty="0"/>
          </a:p>
        </p:txBody>
      </p:sp>
      <p:sp>
        <p:nvSpPr>
          <p:cNvPr id="128" name="Rectangle 127"/>
          <p:cNvSpPr/>
          <p:nvPr/>
        </p:nvSpPr>
        <p:spPr>
          <a:xfrm>
            <a:off x="909678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29" name="Rectangle 128"/>
          <p:cNvSpPr/>
          <p:nvPr/>
        </p:nvSpPr>
        <p:spPr>
          <a:xfrm>
            <a:off x="7917223" y="22098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24" name="Rectangle 123"/>
          <p:cNvSpPr/>
          <p:nvPr/>
        </p:nvSpPr>
        <p:spPr>
          <a:xfrm>
            <a:off x="0" y="2895600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2</a:t>
            </a:r>
            <a:endParaRPr lang="en-US" dirty="0"/>
          </a:p>
        </p:txBody>
      </p:sp>
      <p:sp>
        <p:nvSpPr>
          <p:cNvPr id="125" name="Rectangle 124"/>
          <p:cNvSpPr/>
          <p:nvPr/>
        </p:nvSpPr>
        <p:spPr>
          <a:xfrm>
            <a:off x="0" y="321206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3</a:t>
            </a:r>
            <a:endParaRPr lang="en-US" dirty="0"/>
          </a:p>
        </p:txBody>
      </p:sp>
      <p:sp>
        <p:nvSpPr>
          <p:cNvPr id="130" name="Rectangle 129"/>
          <p:cNvSpPr/>
          <p:nvPr/>
        </p:nvSpPr>
        <p:spPr>
          <a:xfrm>
            <a:off x="0" y="4355068"/>
            <a:ext cx="905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20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5400000">
            <a:off x="94407" y="3675807"/>
            <a:ext cx="9028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.  .  .</a:t>
            </a:r>
            <a:endParaRPr lang="en-US" sz="3200" dirty="0"/>
          </a:p>
        </p:txBody>
      </p:sp>
      <p:sp>
        <p:nvSpPr>
          <p:cNvPr id="40" name="Rectangle 39"/>
          <p:cNvSpPr/>
          <p:nvPr/>
        </p:nvSpPr>
        <p:spPr>
          <a:xfrm>
            <a:off x="0" y="4724400"/>
            <a:ext cx="905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21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105724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12631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119539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26447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133355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40263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147171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154078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160986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167894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174802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181710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88618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195526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202433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209341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216249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230065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236973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243881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250788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257696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264604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271512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278420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285328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292235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299143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306051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312959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319867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326775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333683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340590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347498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354406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361314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368222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375130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382038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388945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395853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402761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409669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416577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423485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430392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437300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44208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451116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458024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4932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471840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478747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485655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492563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499471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506379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513287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527102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534010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/>
          <p:cNvSpPr/>
          <p:nvPr/>
        </p:nvSpPr>
        <p:spPr>
          <a:xfrm>
            <a:off x="540918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/>
          <p:cNvSpPr/>
          <p:nvPr/>
        </p:nvSpPr>
        <p:spPr>
          <a:xfrm>
            <a:off x="547826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/>
          <p:cNvSpPr/>
          <p:nvPr/>
        </p:nvSpPr>
        <p:spPr>
          <a:xfrm>
            <a:off x="554734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/>
          <p:cNvSpPr/>
          <p:nvPr/>
        </p:nvSpPr>
        <p:spPr>
          <a:xfrm>
            <a:off x="561642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/>
          <p:cNvSpPr/>
          <p:nvPr/>
        </p:nvSpPr>
        <p:spPr>
          <a:xfrm>
            <a:off x="568549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/>
          <p:cNvSpPr/>
          <p:nvPr/>
        </p:nvSpPr>
        <p:spPr>
          <a:xfrm>
            <a:off x="575457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/>
          <p:cNvSpPr/>
          <p:nvPr/>
        </p:nvSpPr>
        <p:spPr>
          <a:xfrm>
            <a:off x="582365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/>
          <p:cNvSpPr/>
          <p:nvPr/>
        </p:nvSpPr>
        <p:spPr>
          <a:xfrm>
            <a:off x="596181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/>
          <p:cNvSpPr/>
          <p:nvPr/>
        </p:nvSpPr>
        <p:spPr>
          <a:xfrm>
            <a:off x="603089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/>
          <p:cNvSpPr/>
          <p:nvPr/>
        </p:nvSpPr>
        <p:spPr>
          <a:xfrm>
            <a:off x="609997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/>
          <p:cNvSpPr/>
          <p:nvPr/>
        </p:nvSpPr>
        <p:spPr>
          <a:xfrm>
            <a:off x="616904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/>
          <p:cNvSpPr/>
          <p:nvPr/>
        </p:nvSpPr>
        <p:spPr>
          <a:xfrm>
            <a:off x="623812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/>
          <p:cNvSpPr/>
          <p:nvPr/>
        </p:nvSpPr>
        <p:spPr>
          <a:xfrm>
            <a:off x="630720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/>
          <p:cNvSpPr/>
          <p:nvPr/>
        </p:nvSpPr>
        <p:spPr>
          <a:xfrm>
            <a:off x="637628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/>
          <p:cNvSpPr/>
          <p:nvPr/>
        </p:nvSpPr>
        <p:spPr>
          <a:xfrm>
            <a:off x="644536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988161" y="4822193"/>
            <a:ext cx="5595359" cy="152400"/>
            <a:chOff x="988161" y="1958343"/>
            <a:chExt cx="5595359" cy="152400"/>
          </a:xfrm>
          <a:solidFill>
            <a:srgbClr val="0000FF"/>
          </a:solidFill>
        </p:grpSpPr>
        <p:sp>
          <p:nvSpPr>
            <p:cNvPr id="41" name="Rectangle 40"/>
            <p:cNvSpPr/>
            <p:nvPr/>
          </p:nvSpPr>
          <p:spPr>
            <a:xfrm>
              <a:off x="988161" y="1958343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231574" y="1958343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5201950" y="1958343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5892735" y="1958343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6514441" y="1958343"/>
              <a:ext cx="69079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8" name="Rectangle 147"/>
          <p:cNvSpPr/>
          <p:nvPr/>
        </p:nvSpPr>
        <p:spPr>
          <a:xfrm>
            <a:off x="658352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/>
          <p:cNvSpPr/>
          <p:nvPr/>
        </p:nvSpPr>
        <p:spPr>
          <a:xfrm>
            <a:off x="665259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/>
          <p:cNvSpPr/>
          <p:nvPr/>
        </p:nvSpPr>
        <p:spPr>
          <a:xfrm>
            <a:off x="672167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/>
          <p:cNvSpPr/>
          <p:nvPr/>
        </p:nvSpPr>
        <p:spPr>
          <a:xfrm>
            <a:off x="679075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/>
          <p:cNvSpPr/>
          <p:nvPr/>
        </p:nvSpPr>
        <p:spPr>
          <a:xfrm>
            <a:off x="685983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/>
          <p:cNvSpPr/>
          <p:nvPr/>
        </p:nvSpPr>
        <p:spPr>
          <a:xfrm>
            <a:off x="692891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/>
          <p:cNvSpPr/>
          <p:nvPr/>
        </p:nvSpPr>
        <p:spPr>
          <a:xfrm>
            <a:off x="699799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/>
          <p:cNvSpPr/>
          <p:nvPr/>
        </p:nvSpPr>
        <p:spPr>
          <a:xfrm>
            <a:off x="706706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/>
          <p:cNvSpPr/>
          <p:nvPr/>
        </p:nvSpPr>
        <p:spPr>
          <a:xfrm>
            <a:off x="713614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720522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/>
          <p:cNvSpPr/>
          <p:nvPr/>
        </p:nvSpPr>
        <p:spPr>
          <a:xfrm>
            <a:off x="727430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/>
          <p:cNvSpPr/>
          <p:nvPr/>
        </p:nvSpPr>
        <p:spPr>
          <a:xfrm>
            <a:off x="734338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/>
          <p:cNvSpPr/>
          <p:nvPr/>
        </p:nvSpPr>
        <p:spPr>
          <a:xfrm>
            <a:off x="741246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/>
          <p:cNvSpPr/>
          <p:nvPr/>
        </p:nvSpPr>
        <p:spPr>
          <a:xfrm>
            <a:off x="748154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/>
          <p:cNvSpPr/>
          <p:nvPr/>
        </p:nvSpPr>
        <p:spPr>
          <a:xfrm>
            <a:off x="7550619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/>
          <p:cNvSpPr/>
          <p:nvPr/>
        </p:nvSpPr>
        <p:spPr>
          <a:xfrm>
            <a:off x="761969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/>
          <p:cNvSpPr/>
          <p:nvPr/>
        </p:nvSpPr>
        <p:spPr>
          <a:xfrm>
            <a:off x="7688776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/>
          <p:cNvSpPr/>
          <p:nvPr/>
        </p:nvSpPr>
        <p:spPr>
          <a:xfrm>
            <a:off x="775785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/>
          <p:cNvSpPr/>
          <p:nvPr/>
        </p:nvSpPr>
        <p:spPr>
          <a:xfrm>
            <a:off x="7826933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/>
          <p:cNvSpPr/>
          <p:nvPr/>
        </p:nvSpPr>
        <p:spPr>
          <a:xfrm>
            <a:off x="7896011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/>
          <p:cNvSpPr/>
          <p:nvPr/>
        </p:nvSpPr>
        <p:spPr>
          <a:xfrm>
            <a:off x="7965090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68"/>
          <p:cNvSpPr/>
          <p:nvPr/>
        </p:nvSpPr>
        <p:spPr>
          <a:xfrm>
            <a:off x="8034168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/>
          <p:cNvSpPr/>
          <p:nvPr/>
        </p:nvSpPr>
        <p:spPr>
          <a:xfrm>
            <a:off x="8103247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/>
          <p:cNvSpPr/>
          <p:nvPr/>
        </p:nvSpPr>
        <p:spPr>
          <a:xfrm>
            <a:off x="8172325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/>
          <p:cNvSpPr/>
          <p:nvPr/>
        </p:nvSpPr>
        <p:spPr>
          <a:xfrm>
            <a:off x="8241404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/>
          <p:cNvSpPr/>
          <p:nvPr/>
        </p:nvSpPr>
        <p:spPr>
          <a:xfrm>
            <a:off x="8310482" y="1958343"/>
            <a:ext cx="6907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127956" y="4355068"/>
            <a:ext cx="276314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59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Demultiplexing</a:t>
            </a:r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749322" y="1828800"/>
            <a:ext cx="7937478" cy="328415"/>
            <a:chOff x="1506052" y="1919278"/>
            <a:chExt cx="6952147" cy="247410"/>
          </a:xfrm>
        </p:grpSpPr>
        <p:sp>
          <p:nvSpPr>
            <p:cNvPr id="94" name="Rectangle 93"/>
            <p:cNvSpPr/>
            <p:nvPr/>
          </p:nvSpPr>
          <p:spPr>
            <a:xfrm>
              <a:off x="1571025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1635997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1765945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1830918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1895891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960865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2025838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2090812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2155785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2220758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2285731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2350705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2415678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2480651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2545624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2610598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2740546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2805517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2870492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2935465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3000439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3065412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3130385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3195358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3260332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3325305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3390278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3455251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3585198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3650172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3715145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3780118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3845091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3910066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3975038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4040011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4104984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4169959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4234932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4299906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4364878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4429852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4494825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4559799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4624772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4689745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754718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4819692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4884665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4949638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5014611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5079585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5144558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5209533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5274506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5339479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5404451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5534399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5599372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5664345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5794292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5859265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5924238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5989212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6054185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6184132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6249105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6314078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6379052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6444025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6508998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6573971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6638946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grpSp>
          <p:nvGrpSpPr>
            <p:cNvPr id="170" name="Group 169"/>
            <p:cNvGrpSpPr/>
            <p:nvPr/>
          </p:nvGrpSpPr>
          <p:grpSpPr>
            <a:xfrm>
              <a:off x="1506052" y="1919278"/>
              <a:ext cx="5262841" cy="185488"/>
              <a:chOff x="988161" y="1958343"/>
              <a:chExt cx="5595359" cy="152400"/>
            </a:xfrm>
            <a:solidFill>
              <a:schemeClr val="bg1"/>
            </a:solidFill>
          </p:grpSpPr>
          <p:sp>
            <p:nvSpPr>
              <p:cNvPr id="171" name="Rectangle 170"/>
              <p:cNvSpPr/>
              <p:nvPr/>
            </p:nvSpPr>
            <p:spPr>
              <a:xfrm>
                <a:off x="988161" y="1958343"/>
                <a:ext cx="69079" cy="15240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72" name="Rectangle 171"/>
              <p:cNvSpPr/>
              <p:nvPr/>
            </p:nvSpPr>
            <p:spPr>
              <a:xfrm>
                <a:off x="2231574" y="1958343"/>
                <a:ext cx="69079" cy="15240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73" name="Rectangle 172"/>
              <p:cNvSpPr/>
              <p:nvPr/>
            </p:nvSpPr>
            <p:spPr>
              <a:xfrm>
                <a:off x="5201950" y="1958343"/>
                <a:ext cx="69079" cy="15240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74" name="Rectangle 173"/>
              <p:cNvSpPr/>
              <p:nvPr/>
            </p:nvSpPr>
            <p:spPr>
              <a:xfrm>
                <a:off x="5892735" y="1958343"/>
                <a:ext cx="69079" cy="15240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175" name="Rectangle 174"/>
              <p:cNvSpPr/>
              <p:nvPr/>
            </p:nvSpPr>
            <p:spPr>
              <a:xfrm>
                <a:off x="6514441" y="1958343"/>
                <a:ext cx="69079" cy="15240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</p:grpSp>
        <p:sp>
          <p:nvSpPr>
            <p:cNvPr id="176" name="Rectangle 175"/>
            <p:cNvSpPr/>
            <p:nvPr/>
          </p:nvSpPr>
          <p:spPr>
            <a:xfrm>
              <a:off x="6768893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6833864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6963812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7028786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7093759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7158732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83" name="Rectangle 182"/>
            <p:cNvSpPr/>
            <p:nvPr/>
          </p:nvSpPr>
          <p:spPr>
            <a:xfrm>
              <a:off x="7223705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7288679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7353652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7418625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7483598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7548572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89" name="Rectangle 188"/>
            <p:cNvSpPr/>
            <p:nvPr/>
          </p:nvSpPr>
          <p:spPr>
            <a:xfrm>
              <a:off x="7613545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90" name="Rectangle 189"/>
            <p:cNvSpPr/>
            <p:nvPr/>
          </p:nvSpPr>
          <p:spPr>
            <a:xfrm>
              <a:off x="7678520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91" name="Rectangle 190"/>
            <p:cNvSpPr/>
            <p:nvPr/>
          </p:nvSpPr>
          <p:spPr>
            <a:xfrm>
              <a:off x="7743493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92" name="Rectangle 191"/>
            <p:cNvSpPr/>
            <p:nvPr/>
          </p:nvSpPr>
          <p:spPr>
            <a:xfrm>
              <a:off x="7808465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7873438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94" name="Rectangle 193"/>
            <p:cNvSpPr/>
            <p:nvPr/>
          </p:nvSpPr>
          <p:spPr>
            <a:xfrm>
              <a:off x="7938413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95" name="Rectangle 194"/>
            <p:cNvSpPr/>
            <p:nvPr/>
          </p:nvSpPr>
          <p:spPr>
            <a:xfrm>
              <a:off x="8003386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8068359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97" name="Rectangle 196"/>
            <p:cNvSpPr/>
            <p:nvPr/>
          </p:nvSpPr>
          <p:spPr>
            <a:xfrm>
              <a:off x="8133332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98" name="Rectangle 197"/>
            <p:cNvSpPr/>
            <p:nvPr/>
          </p:nvSpPr>
          <p:spPr>
            <a:xfrm>
              <a:off x="8198306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99" name="Rectangle 198"/>
            <p:cNvSpPr/>
            <p:nvPr/>
          </p:nvSpPr>
          <p:spPr>
            <a:xfrm>
              <a:off x="8263279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01" name="Rectangle 200"/>
            <p:cNvSpPr/>
            <p:nvPr/>
          </p:nvSpPr>
          <p:spPr>
            <a:xfrm>
              <a:off x="8393225" y="1919278"/>
              <a:ext cx="64974" cy="1854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1704170" y="1981200"/>
              <a:ext cx="64974" cy="185488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3520225" y="1981200"/>
              <a:ext cx="64974" cy="185488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5729318" y="1981200"/>
              <a:ext cx="64974" cy="185488"/>
            </a:xfrm>
            <a:prstGeom prst="rect">
              <a:avLst/>
            </a:pr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6898839" y="1981200"/>
              <a:ext cx="64974" cy="185488"/>
            </a:xfrm>
            <a:prstGeom prst="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8328250" y="1981200"/>
              <a:ext cx="64974" cy="185488"/>
            </a:xfrm>
            <a:prstGeom prst="rect">
              <a:avLst/>
            </a:prstGeom>
            <a:solidFill>
              <a:srgbClr val="7030A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grpSp>
        <p:nvGrpSpPr>
          <p:cNvPr id="1025" name="Group 1024"/>
          <p:cNvGrpSpPr/>
          <p:nvPr/>
        </p:nvGrpSpPr>
        <p:grpSpPr>
          <a:xfrm>
            <a:off x="563434" y="3124200"/>
            <a:ext cx="7689463" cy="3128665"/>
            <a:chOff x="563434" y="3124200"/>
            <a:chExt cx="7689463" cy="3128665"/>
          </a:xfrm>
        </p:grpSpPr>
        <p:grpSp>
          <p:nvGrpSpPr>
            <p:cNvPr id="42" name="Group 41"/>
            <p:cNvGrpSpPr>
              <a:grpSpLocks noChangeAspect="1"/>
            </p:cNvGrpSpPr>
            <p:nvPr/>
          </p:nvGrpSpPr>
          <p:grpSpPr>
            <a:xfrm>
              <a:off x="1119318" y="3124200"/>
              <a:ext cx="7133579" cy="2565867"/>
              <a:chOff x="2971324" y="6874978"/>
              <a:chExt cx="2597014" cy="1453887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 flipV="1">
                <a:off x="3953584" y="7505905"/>
                <a:ext cx="0" cy="82296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V="1">
                <a:off x="3496384" y="8058207"/>
                <a:ext cx="0" cy="270658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V="1">
                <a:off x="3572584" y="7688785"/>
                <a:ext cx="0" cy="64008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V="1">
                <a:off x="3916909" y="7778657"/>
                <a:ext cx="0" cy="548640"/>
              </a:xfrm>
              <a:prstGeom prst="line">
                <a:avLst/>
              </a:prstGeom>
              <a:ln w="381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flipV="1">
                <a:off x="4105984" y="7780225"/>
                <a:ext cx="0" cy="548640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V="1">
                <a:off x="4639384" y="7414464"/>
                <a:ext cx="0" cy="91440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flipV="1">
                <a:off x="4182184" y="7109665"/>
                <a:ext cx="0" cy="365760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3496384" y="8008825"/>
                <a:ext cx="0" cy="91440"/>
              </a:xfrm>
              <a:prstGeom prst="line">
                <a:avLst/>
              </a:prstGeom>
              <a:ln w="381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V="1">
                <a:off x="3191584" y="7536385"/>
                <a:ext cx="0" cy="182880"/>
              </a:xfrm>
              <a:prstGeom prst="line">
                <a:avLst/>
              </a:prstGeom>
              <a:ln w="381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flipV="1">
                <a:off x="3191584" y="7475425"/>
                <a:ext cx="0" cy="9144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flipV="1">
                <a:off x="4867984" y="7368745"/>
                <a:ext cx="0" cy="274320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V="1">
                <a:off x="4563184" y="7643065"/>
                <a:ext cx="0" cy="274320"/>
              </a:xfrm>
              <a:prstGeom prst="line">
                <a:avLst/>
              </a:prstGeom>
              <a:ln w="381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flipV="1">
                <a:off x="4182184" y="7414465"/>
                <a:ext cx="0" cy="91440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flipV="1">
                <a:off x="3191584" y="7688785"/>
                <a:ext cx="0" cy="64008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flipV="1">
                <a:off x="4563184" y="7871665"/>
                <a:ext cx="0" cy="45720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flipV="1">
                <a:off x="4867984" y="7597345"/>
                <a:ext cx="0" cy="73152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2971324" y="6874978"/>
                <a:ext cx="0" cy="145231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flipV="1">
                <a:off x="3438203" y="7482308"/>
                <a:ext cx="0" cy="369679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flipV="1">
                <a:off x="3846722" y="7191846"/>
                <a:ext cx="0" cy="1135442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flipV="1">
                <a:off x="4029784" y="7688785"/>
                <a:ext cx="0" cy="640080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flipV="1">
                <a:off x="4255241" y="8234869"/>
                <a:ext cx="0" cy="9242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flipV="1">
                <a:off x="4255241" y="7486901"/>
                <a:ext cx="0" cy="765764"/>
              </a:xfrm>
              <a:prstGeom prst="line">
                <a:avLst/>
              </a:prstGeom>
              <a:ln w="381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V="1">
                <a:off x="4809660" y="7640742"/>
                <a:ext cx="0" cy="686547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V="1">
                <a:off x="4809660" y="7112629"/>
                <a:ext cx="0" cy="528113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flipV="1">
                <a:off x="4371961" y="8116043"/>
                <a:ext cx="0" cy="204644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flipV="1">
                <a:off x="4488681" y="7825581"/>
                <a:ext cx="0" cy="495106"/>
              </a:xfrm>
              <a:prstGeom prst="line">
                <a:avLst/>
              </a:prstGeom>
              <a:ln w="381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flipV="1">
                <a:off x="3671642" y="8036826"/>
                <a:ext cx="0" cy="52811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flipV="1">
                <a:off x="3671642" y="7984015"/>
                <a:ext cx="0" cy="52811"/>
              </a:xfrm>
              <a:prstGeom prst="line">
                <a:avLst/>
              </a:prstGeom>
              <a:ln w="381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flipV="1">
                <a:off x="5096584" y="8056631"/>
                <a:ext cx="0" cy="270658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flipV="1">
                <a:off x="5247359" y="7951008"/>
                <a:ext cx="0" cy="37628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V="1">
                <a:off x="3438203" y="7825581"/>
                <a:ext cx="0" cy="501707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flipV="1">
                <a:off x="3671642" y="8076435"/>
                <a:ext cx="0" cy="250853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>
                <a:off x="2971324" y="8327288"/>
                <a:ext cx="259701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24" name="Rectangle 1023"/>
            <p:cNvSpPr/>
            <p:nvPr/>
          </p:nvSpPr>
          <p:spPr>
            <a:xfrm>
              <a:off x="4272969" y="5791200"/>
              <a:ext cx="75854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i="1" dirty="0" smtClean="0"/>
                <a:t>m/z</a:t>
              </a:r>
              <a:endParaRPr lang="en-US" sz="2400" b="1" i="1" dirty="0"/>
            </a:p>
          </p:txBody>
        </p:sp>
        <p:sp>
          <p:nvSpPr>
            <p:cNvPr id="206" name="Rectangle 205"/>
            <p:cNvSpPr/>
            <p:nvPr/>
          </p:nvSpPr>
          <p:spPr>
            <a:xfrm rot="16200000">
              <a:off x="123250" y="4198728"/>
              <a:ext cx="134203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 smtClean="0"/>
                <a:t>Intensity</a:t>
              </a:r>
              <a:endParaRPr lang="en-US" sz="2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95818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Demultiplexing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0" y="2667000"/>
            <a:ext cx="5029200" cy="2162426"/>
            <a:chOff x="211502" y="3124200"/>
            <a:chExt cx="8041395" cy="3128665"/>
          </a:xfrm>
        </p:grpSpPr>
        <p:grpSp>
          <p:nvGrpSpPr>
            <p:cNvPr id="42" name="Group 41"/>
            <p:cNvGrpSpPr>
              <a:grpSpLocks noChangeAspect="1"/>
            </p:cNvGrpSpPr>
            <p:nvPr/>
          </p:nvGrpSpPr>
          <p:grpSpPr>
            <a:xfrm>
              <a:off x="1119318" y="3124200"/>
              <a:ext cx="7133579" cy="2565867"/>
              <a:chOff x="2971324" y="6874978"/>
              <a:chExt cx="2597014" cy="1453887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 flipV="1">
                <a:off x="3953584" y="7505905"/>
                <a:ext cx="0" cy="82296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V="1">
                <a:off x="3496384" y="8058207"/>
                <a:ext cx="0" cy="270658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V="1">
                <a:off x="3572584" y="7688785"/>
                <a:ext cx="0" cy="64008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V="1">
                <a:off x="3916909" y="7778657"/>
                <a:ext cx="0" cy="548640"/>
              </a:xfrm>
              <a:prstGeom prst="line">
                <a:avLst/>
              </a:prstGeom>
              <a:ln w="381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flipV="1">
                <a:off x="4105984" y="7780225"/>
                <a:ext cx="0" cy="548640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V="1">
                <a:off x="4639384" y="7414464"/>
                <a:ext cx="0" cy="91440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flipV="1">
                <a:off x="4182184" y="7109665"/>
                <a:ext cx="0" cy="365760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3496384" y="8008825"/>
                <a:ext cx="0" cy="91440"/>
              </a:xfrm>
              <a:prstGeom prst="line">
                <a:avLst/>
              </a:prstGeom>
              <a:ln w="381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V="1">
                <a:off x="3191584" y="7536385"/>
                <a:ext cx="0" cy="182880"/>
              </a:xfrm>
              <a:prstGeom prst="line">
                <a:avLst/>
              </a:prstGeom>
              <a:ln w="381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flipV="1">
                <a:off x="3191584" y="7475425"/>
                <a:ext cx="0" cy="9144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flipV="1">
                <a:off x="4867984" y="7368745"/>
                <a:ext cx="0" cy="274320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V="1">
                <a:off x="4563184" y="7643065"/>
                <a:ext cx="0" cy="274320"/>
              </a:xfrm>
              <a:prstGeom prst="line">
                <a:avLst/>
              </a:prstGeom>
              <a:ln w="381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flipV="1">
                <a:off x="4182184" y="7414465"/>
                <a:ext cx="0" cy="91440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flipV="1">
                <a:off x="3191584" y="7688785"/>
                <a:ext cx="0" cy="64008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flipV="1">
                <a:off x="4563184" y="7871665"/>
                <a:ext cx="0" cy="45720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flipV="1">
                <a:off x="4867984" y="7597345"/>
                <a:ext cx="0" cy="73152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2971324" y="6874978"/>
                <a:ext cx="0" cy="145231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flipV="1">
                <a:off x="3438203" y="7482308"/>
                <a:ext cx="0" cy="369679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flipV="1">
                <a:off x="3846722" y="7191846"/>
                <a:ext cx="0" cy="1135442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flipV="1">
                <a:off x="4029784" y="7688785"/>
                <a:ext cx="0" cy="640080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flipV="1">
                <a:off x="4255241" y="8234869"/>
                <a:ext cx="0" cy="9242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flipV="1">
                <a:off x="4255241" y="7486901"/>
                <a:ext cx="0" cy="765764"/>
              </a:xfrm>
              <a:prstGeom prst="line">
                <a:avLst/>
              </a:prstGeom>
              <a:ln w="381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V="1">
                <a:off x="4809660" y="7640742"/>
                <a:ext cx="0" cy="686547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V="1">
                <a:off x="4809660" y="7112629"/>
                <a:ext cx="0" cy="528113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flipV="1">
                <a:off x="4371961" y="8116043"/>
                <a:ext cx="0" cy="204644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flipV="1">
                <a:off x="4488681" y="7825581"/>
                <a:ext cx="0" cy="495106"/>
              </a:xfrm>
              <a:prstGeom prst="line">
                <a:avLst/>
              </a:prstGeom>
              <a:ln w="381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flipV="1">
                <a:off x="3671642" y="8036826"/>
                <a:ext cx="0" cy="52811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flipV="1">
                <a:off x="3671642" y="7984015"/>
                <a:ext cx="0" cy="52811"/>
              </a:xfrm>
              <a:prstGeom prst="line">
                <a:avLst/>
              </a:prstGeom>
              <a:ln w="381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flipV="1">
                <a:off x="5096584" y="8056631"/>
                <a:ext cx="0" cy="270658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flipV="1">
                <a:off x="5247359" y="7951008"/>
                <a:ext cx="0" cy="37628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V="1">
                <a:off x="3438203" y="7825581"/>
                <a:ext cx="0" cy="501707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flipV="1">
                <a:off x="3671642" y="8076435"/>
                <a:ext cx="0" cy="250853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>
                <a:off x="2971324" y="8327288"/>
                <a:ext cx="259701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24" name="Rectangle 1023"/>
            <p:cNvSpPr/>
            <p:nvPr/>
          </p:nvSpPr>
          <p:spPr>
            <a:xfrm>
              <a:off x="4272969" y="5791200"/>
              <a:ext cx="75854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i="1" dirty="0" smtClean="0"/>
                <a:t>m/z</a:t>
              </a:r>
              <a:endParaRPr lang="en-US" sz="2400" b="1" i="1" dirty="0"/>
            </a:p>
          </p:txBody>
        </p:sp>
        <p:sp>
          <p:nvSpPr>
            <p:cNvPr id="206" name="Rectangle 205"/>
            <p:cNvSpPr/>
            <p:nvPr/>
          </p:nvSpPr>
          <p:spPr>
            <a:xfrm rot="16200000">
              <a:off x="-228682" y="4392161"/>
              <a:ext cx="134203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 smtClean="0"/>
                <a:t>Intensity</a:t>
              </a:r>
              <a:endParaRPr lang="en-US" sz="2400" b="1" dirty="0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6248400" y="1092470"/>
            <a:ext cx="2352392" cy="812529"/>
            <a:chOff x="5323303" y="2254486"/>
            <a:chExt cx="1153697" cy="260114"/>
          </a:xfrm>
        </p:grpSpPr>
        <p:cxnSp>
          <p:nvCxnSpPr>
            <p:cNvPr id="178" name="Straight Connector 177"/>
            <p:cNvCxnSpPr/>
            <p:nvPr/>
          </p:nvCxnSpPr>
          <p:spPr>
            <a:xfrm flipV="1">
              <a:off x="5757028" y="2280497"/>
              <a:ext cx="0" cy="234103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>
            <a:xfrm flipV="1">
              <a:off x="5858581" y="2254486"/>
              <a:ext cx="0" cy="260114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 flipV="1">
              <a:off x="5418517" y="2332520"/>
              <a:ext cx="0" cy="18208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 flipV="1">
              <a:off x="6027836" y="2384543"/>
              <a:ext cx="0" cy="130057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>
            <a:xfrm flipV="1">
              <a:off x="6163241" y="2306509"/>
              <a:ext cx="0" cy="208091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5" name="Group 204"/>
            <p:cNvGrpSpPr/>
            <p:nvPr/>
          </p:nvGrpSpPr>
          <p:grpSpPr>
            <a:xfrm>
              <a:off x="5323303" y="2371882"/>
              <a:ext cx="1153697" cy="142718"/>
              <a:chOff x="855896" y="5242603"/>
              <a:chExt cx="4812028" cy="1027287"/>
            </a:xfrm>
          </p:grpSpPr>
          <p:cxnSp>
            <p:nvCxnSpPr>
              <p:cNvPr id="207" name="Straight Connector 206"/>
              <p:cNvCxnSpPr/>
              <p:nvPr/>
            </p:nvCxnSpPr>
            <p:spPr>
              <a:xfrm flipV="1">
                <a:off x="3451147" y="5837348"/>
                <a:ext cx="0" cy="419025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/>
              <p:nvPr/>
            </p:nvCxnSpPr>
            <p:spPr>
              <a:xfrm flipV="1">
                <a:off x="5073179" y="5499425"/>
                <a:ext cx="0" cy="770465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/>
              <p:nvPr/>
            </p:nvCxnSpPr>
            <p:spPr>
              <a:xfrm flipV="1">
                <a:off x="1720979" y="5242603"/>
                <a:ext cx="0" cy="1027287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/>
              <p:cNvCxnSpPr/>
              <p:nvPr/>
            </p:nvCxnSpPr>
            <p:spPr>
              <a:xfrm flipV="1">
                <a:off x="2153521" y="5756247"/>
                <a:ext cx="0" cy="513643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855896" y="6269890"/>
                <a:ext cx="481202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2" name="Group 211"/>
          <p:cNvGrpSpPr/>
          <p:nvPr/>
        </p:nvGrpSpPr>
        <p:grpSpPr>
          <a:xfrm>
            <a:off x="6248400" y="2312498"/>
            <a:ext cx="2342105" cy="811701"/>
            <a:chOff x="1790519" y="4420508"/>
            <a:chExt cx="1148652" cy="259849"/>
          </a:xfrm>
        </p:grpSpPr>
        <p:cxnSp>
          <p:nvCxnSpPr>
            <p:cNvPr id="213" name="Straight Connector 212"/>
            <p:cNvCxnSpPr/>
            <p:nvPr/>
          </p:nvCxnSpPr>
          <p:spPr>
            <a:xfrm flipV="1">
              <a:off x="2056455" y="4498463"/>
              <a:ext cx="0" cy="18189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flipV="1">
              <a:off x="2528297" y="4420508"/>
              <a:ext cx="0" cy="25984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flipV="1">
              <a:off x="1887939" y="4648200"/>
              <a:ext cx="0" cy="2598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flipV="1">
              <a:off x="1997018" y="4572000"/>
              <a:ext cx="0" cy="10505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flipV="1">
              <a:off x="2358392" y="4653646"/>
              <a:ext cx="0" cy="2626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>
              <a:off x="1790519" y="4679909"/>
              <a:ext cx="11486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9" name="Group 218"/>
          <p:cNvGrpSpPr>
            <a:grpSpLocks/>
          </p:cNvGrpSpPr>
          <p:nvPr/>
        </p:nvGrpSpPr>
        <p:grpSpPr>
          <a:xfrm>
            <a:off x="6192295" y="5797239"/>
            <a:ext cx="2342105" cy="679760"/>
            <a:chOff x="2971324" y="7563106"/>
            <a:chExt cx="2597014" cy="765767"/>
          </a:xfrm>
        </p:grpSpPr>
        <p:cxnSp>
          <p:nvCxnSpPr>
            <p:cNvPr id="220" name="Straight Connector 219"/>
            <p:cNvCxnSpPr/>
            <p:nvPr/>
          </p:nvCxnSpPr>
          <p:spPr>
            <a:xfrm flipV="1">
              <a:off x="3916909" y="7778657"/>
              <a:ext cx="0" cy="548640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flipV="1">
              <a:off x="3496385" y="8237429"/>
              <a:ext cx="0" cy="91440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flipV="1">
              <a:off x="3191583" y="8145992"/>
              <a:ext cx="0" cy="182881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flipV="1">
              <a:off x="4563184" y="8054548"/>
              <a:ext cx="0" cy="274321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flipV="1">
              <a:off x="4255241" y="7563106"/>
              <a:ext cx="0" cy="765764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flipV="1">
              <a:off x="4488681" y="7825581"/>
              <a:ext cx="0" cy="495106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flipV="1">
              <a:off x="3671643" y="8276057"/>
              <a:ext cx="0" cy="52813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>
              <a:off x="2971324" y="8327288"/>
              <a:ext cx="259701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8" name="Group 227"/>
          <p:cNvGrpSpPr>
            <a:grpSpLocks/>
          </p:cNvGrpSpPr>
          <p:nvPr/>
        </p:nvGrpSpPr>
        <p:grpSpPr>
          <a:xfrm>
            <a:off x="6192295" y="3486485"/>
            <a:ext cx="2342105" cy="1009315"/>
            <a:chOff x="2971324" y="7191846"/>
            <a:chExt cx="2597014" cy="1137019"/>
          </a:xfrm>
        </p:grpSpPr>
        <p:cxnSp>
          <p:nvCxnSpPr>
            <p:cNvPr id="229" name="Straight Connector 228"/>
            <p:cNvCxnSpPr/>
            <p:nvPr/>
          </p:nvCxnSpPr>
          <p:spPr>
            <a:xfrm flipV="1">
              <a:off x="4105984" y="7780225"/>
              <a:ext cx="0" cy="54864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flipV="1">
              <a:off x="4182184" y="7947560"/>
              <a:ext cx="0" cy="365762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/>
          </p:nvCxnSpPr>
          <p:spPr>
            <a:xfrm flipV="1">
              <a:off x="3846722" y="7191846"/>
              <a:ext cx="0" cy="1135442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/>
          </p:nvCxnSpPr>
          <p:spPr>
            <a:xfrm flipV="1">
              <a:off x="4809660" y="7640742"/>
              <a:ext cx="0" cy="686547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/>
          </p:nvCxnSpPr>
          <p:spPr>
            <a:xfrm flipV="1">
              <a:off x="3671643" y="8269335"/>
              <a:ext cx="0" cy="52813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/>
          </p:nvCxnSpPr>
          <p:spPr>
            <a:xfrm>
              <a:off x="2971324" y="8327288"/>
              <a:ext cx="259701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5" name="Group 234"/>
          <p:cNvGrpSpPr>
            <a:grpSpLocks/>
          </p:cNvGrpSpPr>
          <p:nvPr/>
        </p:nvGrpSpPr>
        <p:grpSpPr>
          <a:xfrm>
            <a:off x="6192295" y="4842010"/>
            <a:ext cx="2342105" cy="568189"/>
            <a:chOff x="2971324" y="7688785"/>
            <a:chExt cx="2597014" cy="640080"/>
          </a:xfrm>
        </p:grpSpPr>
        <p:cxnSp>
          <p:nvCxnSpPr>
            <p:cNvPr id="236" name="Straight Connector 235"/>
            <p:cNvCxnSpPr/>
            <p:nvPr/>
          </p:nvCxnSpPr>
          <p:spPr>
            <a:xfrm flipV="1">
              <a:off x="3496384" y="8058207"/>
              <a:ext cx="0" cy="270658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flipV="1">
              <a:off x="4867983" y="8054544"/>
              <a:ext cx="0" cy="274321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flipV="1">
              <a:off x="4029784" y="7688785"/>
              <a:ext cx="0" cy="64008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flipV="1">
              <a:off x="4809660" y="7800752"/>
              <a:ext cx="0" cy="528113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flipV="1">
              <a:off x="5096584" y="8056631"/>
              <a:ext cx="0" cy="270658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>
              <a:off x="2971324" y="8327288"/>
              <a:ext cx="259701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" name="Straight Arrow Connector 4"/>
          <p:cNvCxnSpPr/>
          <p:nvPr/>
        </p:nvCxnSpPr>
        <p:spPr>
          <a:xfrm flipV="1">
            <a:off x="5286893" y="1737820"/>
            <a:ext cx="656707" cy="81818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Arrow Connector 241"/>
          <p:cNvCxnSpPr/>
          <p:nvPr/>
        </p:nvCxnSpPr>
        <p:spPr>
          <a:xfrm flipV="1">
            <a:off x="5286893" y="2806974"/>
            <a:ext cx="656707" cy="8862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Arrow Connector 242"/>
          <p:cNvCxnSpPr/>
          <p:nvPr/>
        </p:nvCxnSpPr>
        <p:spPr>
          <a:xfrm>
            <a:off x="5334000" y="3581401"/>
            <a:ext cx="656707" cy="55112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Arrow Connector 243"/>
          <p:cNvCxnSpPr/>
          <p:nvPr/>
        </p:nvCxnSpPr>
        <p:spPr>
          <a:xfrm>
            <a:off x="5334000" y="4077388"/>
            <a:ext cx="656707" cy="76462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Arrow Connector 244"/>
          <p:cNvCxnSpPr/>
          <p:nvPr/>
        </p:nvCxnSpPr>
        <p:spPr>
          <a:xfrm>
            <a:off x="5286893" y="4645578"/>
            <a:ext cx="703814" cy="134300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" name="Rectangle 245"/>
          <p:cNvSpPr/>
          <p:nvPr/>
        </p:nvSpPr>
        <p:spPr>
          <a:xfrm>
            <a:off x="975519" y="1910996"/>
            <a:ext cx="74183" cy="246219"/>
          </a:xfrm>
          <a:prstGeom prst="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47" name="Rectangle 246"/>
          <p:cNvSpPr/>
          <p:nvPr/>
        </p:nvSpPr>
        <p:spPr>
          <a:xfrm>
            <a:off x="1295400" y="1910996"/>
            <a:ext cx="74183" cy="246219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48" name="Rectangle 247"/>
          <p:cNvSpPr/>
          <p:nvPr/>
        </p:nvSpPr>
        <p:spPr>
          <a:xfrm>
            <a:off x="1600200" y="1910996"/>
            <a:ext cx="74183" cy="246219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49" name="Rectangle 248"/>
          <p:cNvSpPr/>
          <p:nvPr/>
        </p:nvSpPr>
        <p:spPr>
          <a:xfrm>
            <a:off x="1905000" y="1910996"/>
            <a:ext cx="74183" cy="246219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50" name="Rectangle 249"/>
          <p:cNvSpPr/>
          <p:nvPr/>
        </p:nvSpPr>
        <p:spPr>
          <a:xfrm>
            <a:off x="2209800" y="1910996"/>
            <a:ext cx="74183" cy="246219"/>
          </a:xfrm>
          <a:prstGeom prst="rect">
            <a:avLst/>
          </a:prstGeom>
          <a:solidFill>
            <a:srgbClr val="7030A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51" name="Rectangle 250"/>
          <p:cNvSpPr/>
          <p:nvPr/>
        </p:nvSpPr>
        <p:spPr>
          <a:xfrm>
            <a:off x="6104403" y="1578672"/>
            <a:ext cx="74183" cy="246219"/>
          </a:xfrm>
          <a:prstGeom prst="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52" name="Rectangle 251"/>
          <p:cNvSpPr/>
          <p:nvPr/>
        </p:nvSpPr>
        <p:spPr>
          <a:xfrm>
            <a:off x="6104402" y="2669105"/>
            <a:ext cx="74183" cy="246219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53" name="Rectangle 252"/>
          <p:cNvSpPr/>
          <p:nvPr/>
        </p:nvSpPr>
        <p:spPr>
          <a:xfrm>
            <a:off x="6110957" y="4097181"/>
            <a:ext cx="74183" cy="246219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54" name="Rectangle 253"/>
          <p:cNvSpPr/>
          <p:nvPr/>
        </p:nvSpPr>
        <p:spPr>
          <a:xfrm>
            <a:off x="6096000" y="4935381"/>
            <a:ext cx="74183" cy="246219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55" name="Rectangle 254"/>
          <p:cNvSpPr/>
          <p:nvPr/>
        </p:nvSpPr>
        <p:spPr>
          <a:xfrm>
            <a:off x="6098017" y="6002181"/>
            <a:ext cx="74183" cy="246219"/>
          </a:xfrm>
          <a:prstGeom prst="rect">
            <a:avLst/>
          </a:prstGeom>
          <a:solidFill>
            <a:srgbClr val="7030A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331625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Demultiplexing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066800" y="1900535"/>
            <a:ext cx="0" cy="4191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286000" y="4643735"/>
            <a:ext cx="0" cy="14478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2286000" y="3653135"/>
            <a:ext cx="0" cy="106680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3352800" y="2814935"/>
            <a:ext cx="0" cy="32766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3733800" y="5367635"/>
            <a:ext cx="0" cy="7239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4419600" y="5824835"/>
            <a:ext cx="0" cy="2667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4419600" y="3195935"/>
            <a:ext cx="0" cy="220980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4419600" y="5729585"/>
            <a:ext cx="0" cy="13335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4419600" y="5634335"/>
            <a:ext cx="0" cy="13335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4419600" y="5367635"/>
            <a:ext cx="0" cy="34290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5867400" y="4110335"/>
            <a:ext cx="0" cy="19812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5867400" y="2586335"/>
            <a:ext cx="0" cy="152400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4724400" y="5481935"/>
            <a:ext cx="0" cy="59055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5029200" y="4643735"/>
            <a:ext cx="0" cy="142875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2895600" y="5367635"/>
            <a:ext cx="0" cy="72390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2895600" y="5253335"/>
            <a:ext cx="0" cy="15240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2895600" y="5100935"/>
            <a:ext cx="0" cy="15240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6705600" y="5310485"/>
            <a:ext cx="0" cy="78105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7010400" y="5005685"/>
            <a:ext cx="0" cy="10858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352800" y="6243935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/>
              <a:t>m/z</a:t>
            </a:r>
            <a:endParaRPr lang="en-US" sz="2400" b="1" i="1" dirty="0"/>
          </a:p>
        </p:txBody>
      </p:sp>
      <p:sp>
        <p:nvSpPr>
          <p:cNvPr id="48" name="TextBox 47"/>
          <p:cNvSpPr txBox="1"/>
          <p:nvPr/>
        </p:nvSpPr>
        <p:spPr>
          <a:xfrm rot="16200000">
            <a:off x="-381001" y="3917603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Intensity</a:t>
            </a:r>
            <a:endParaRPr lang="en-US" sz="2400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6091535"/>
            <a:ext cx="6781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1981200" y="838200"/>
            <a:ext cx="5334000" cy="1219200"/>
            <a:chOff x="1981200" y="838200"/>
            <a:chExt cx="5334000" cy="1219200"/>
          </a:xfrm>
        </p:grpSpPr>
        <p:sp>
          <p:nvSpPr>
            <p:cNvPr id="4" name="Rectangle 3"/>
            <p:cNvSpPr/>
            <p:nvPr/>
          </p:nvSpPr>
          <p:spPr>
            <a:xfrm>
              <a:off x="1981200" y="838200"/>
              <a:ext cx="5334000" cy="1219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2286000" y="1828800"/>
              <a:ext cx="457200" cy="0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3276600" y="1828800"/>
              <a:ext cx="457200" cy="0"/>
            </a:xfrm>
            <a:prstGeom prst="line">
              <a:avLst/>
            </a:prstGeom>
            <a:ln w="635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419600" y="1828800"/>
              <a:ext cx="457200" cy="0"/>
            </a:xfrm>
            <a:prstGeom prst="line">
              <a:avLst/>
            </a:prstGeom>
            <a:ln w="635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5562600" y="1828800"/>
              <a:ext cx="457200" cy="0"/>
            </a:xfrm>
            <a:prstGeom prst="line">
              <a:avLst/>
            </a:prstGeom>
            <a:ln w="635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477000" y="1828800"/>
              <a:ext cx="457200" cy="0"/>
            </a:xfrm>
            <a:prstGeom prst="line">
              <a:avLst/>
            </a:prstGeom>
            <a:ln w="635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2247900" y="1367135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1</a:t>
              </a:r>
              <a:endParaRPr lang="en-US" sz="24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238500" y="1367135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7</a:t>
              </a:r>
              <a:endParaRPr lang="en-US" sz="24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381500" y="1367135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28</a:t>
              </a:r>
              <a:endParaRPr lang="en-US" sz="24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524500" y="1367135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81</a:t>
              </a:r>
              <a:endParaRPr lang="en-US" sz="24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438900" y="1367135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84</a:t>
              </a:r>
              <a:endParaRPr lang="en-US" sz="24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400300" y="838200"/>
              <a:ext cx="44577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Isolation Windows</a:t>
              </a:r>
              <a:endParaRPr lang="en-US" sz="2400" dirty="0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1981200" y="1295400"/>
              <a:ext cx="533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1219200" y="2209800"/>
            <a:ext cx="6907851" cy="228600"/>
            <a:chOff x="1219200" y="2209800"/>
            <a:chExt cx="6907851" cy="228600"/>
          </a:xfrm>
        </p:grpSpPr>
        <p:sp>
          <p:nvSpPr>
            <p:cNvPr id="49" name="Rectangle 48"/>
            <p:cNvSpPr/>
            <p:nvPr/>
          </p:nvSpPr>
          <p:spPr>
            <a:xfrm>
              <a:off x="1288279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357357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426436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495514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564593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633671" y="2286000"/>
              <a:ext cx="69079" cy="1524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1702750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1771828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1840907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1909985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979064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2048142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117221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186299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255378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324456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2393535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2531692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2600770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2669849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2738927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808006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2877084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2946163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3015241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3084320" y="2286000"/>
              <a:ext cx="69079" cy="1524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3153398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3222477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3291555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3360634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3429712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3498791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3567869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3636948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3706026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3775105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3844183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3913262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3982340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4051419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4120497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4189576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4258654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4327733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4396811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4465890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4534968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4604047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4673125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4742204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4811282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4880361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4949439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5018518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5087596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5156675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5225753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5294832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5363910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5502067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5571146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5640224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5709303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5778381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5847460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5916538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5985617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6054695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6192852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6261931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6331009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6400088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6469166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6538245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6607323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6676402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1219200" y="2286000"/>
              <a:ext cx="69079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2462613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5432989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6123774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6745480" y="2286000"/>
              <a:ext cx="69079" cy="1524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6814559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6883637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6952716" y="2286000"/>
              <a:ext cx="69079" cy="152400"/>
            </a:xfrm>
            <a:prstGeom prst="rect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7021794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7090873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7159951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7229030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7298108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7367187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7436265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7505344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7574422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7643501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7712579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7781658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7850736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7919815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7988893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8057972" y="2209800"/>
              <a:ext cx="69079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3524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Demultiplexing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066800" y="1900535"/>
            <a:ext cx="0" cy="4191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286000" y="4643735"/>
            <a:ext cx="0" cy="14478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3352800" y="2814935"/>
            <a:ext cx="0" cy="32766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3733800" y="5367635"/>
            <a:ext cx="0" cy="7239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4419600" y="5824835"/>
            <a:ext cx="0" cy="2667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5867400" y="4110335"/>
            <a:ext cx="0" cy="19812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7010400" y="5005685"/>
            <a:ext cx="0" cy="10858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352800" y="6243935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/>
              <a:t>m/z</a:t>
            </a:r>
            <a:endParaRPr lang="en-US" sz="2400" b="1" i="1" dirty="0"/>
          </a:p>
        </p:txBody>
      </p:sp>
      <p:sp>
        <p:nvSpPr>
          <p:cNvPr id="48" name="TextBox 47"/>
          <p:cNvSpPr txBox="1"/>
          <p:nvPr/>
        </p:nvSpPr>
        <p:spPr>
          <a:xfrm rot="16200000">
            <a:off x="-381001" y="3917603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Intensity</a:t>
            </a:r>
            <a:endParaRPr lang="en-US" sz="2400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6091535"/>
            <a:ext cx="6781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1981200" y="838200"/>
            <a:ext cx="5334000" cy="1219200"/>
            <a:chOff x="1981200" y="838200"/>
            <a:chExt cx="5334000" cy="1219200"/>
          </a:xfrm>
        </p:grpSpPr>
        <p:sp>
          <p:nvSpPr>
            <p:cNvPr id="50" name="Rectangle 49"/>
            <p:cNvSpPr/>
            <p:nvPr/>
          </p:nvSpPr>
          <p:spPr>
            <a:xfrm>
              <a:off x="1981200" y="838200"/>
              <a:ext cx="5334000" cy="1219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1" name="Straight Connector 50"/>
            <p:cNvCxnSpPr/>
            <p:nvPr/>
          </p:nvCxnSpPr>
          <p:spPr>
            <a:xfrm>
              <a:off x="2286000" y="1828800"/>
              <a:ext cx="457200" cy="0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2247900" y="1367135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1</a:t>
              </a:r>
              <a:endParaRPr lang="en-US" sz="24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400300" y="838200"/>
              <a:ext cx="44577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Isolation Windows</a:t>
              </a:r>
              <a:endParaRPr lang="en-US" sz="2400" dirty="0"/>
            </a:p>
          </p:txBody>
        </p:sp>
        <p:cxnSp>
          <p:nvCxnSpPr>
            <p:cNvPr id="62" name="Straight Connector 61"/>
            <p:cNvCxnSpPr/>
            <p:nvPr/>
          </p:nvCxnSpPr>
          <p:spPr>
            <a:xfrm>
              <a:off x="1981200" y="1295400"/>
              <a:ext cx="533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2183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Demultiplexing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066800" y="1900535"/>
            <a:ext cx="0" cy="4191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4419600" y="5824835"/>
            <a:ext cx="0" cy="2667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4419600" y="3195935"/>
            <a:ext cx="0" cy="2209800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4419600" y="5729585"/>
            <a:ext cx="0" cy="13335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4419600" y="5634335"/>
            <a:ext cx="0" cy="13335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4419600" y="5367635"/>
            <a:ext cx="0" cy="3429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352800" y="6243935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/>
              <a:t>m/z</a:t>
            </a:r>
            <a:endParaRPr lang="en-US" sz="2400" b="1" i="1" dirty="0"/>
          </a:p>
        </p:txBody>
      </p:sp>
      <p:sp>
        <p:nvSpPr>
          <p:cNvPr id="48" name="TextBox 47"/>
          <p:cNvSpPr txBox="1"/>
          <p:nvPr/>
        </p:nvSpPr>
        <p:spPr>
          <a:xfrm rot="16200000">
            <a:off x="-381001" y="3917603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Intensity</a:t>
            </a:r>
            <a:endParaRPr lang="en-US" sz="2400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6091535"/>
            <a:ext cx="6781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1981200" y="838200"/>
            <a:ext cx="5334000" cy="1219200"/>
            <a:chOff x="1981200" y="838200"/>
            <a:chExt cx="5334000" cy="1219200"/>
          </a:xfrm>
        </p:grpSpPr>
        <p:sp>
          <p:nvSpPr>
            <p:cNvPr id="4" name="Rectangle 3"/>
            <p:cNvSpPr/>
            <p:nvPr/>
          </p:nvSpPr>
          <p:spPr>
            <a:xfrm>
              <a:off x="1981200" y="838200"/>
              <a:ext cx="5334000" cy="1219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2286000" y="1828800"/>
              <a:ext cx="457200" cy="0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3276600" y="1828800"/>
              <a:ext cx="457200" cy="0"/>
            </a:xfrm>
            <a:prstGeom prst="line">
              <a:avLst/>
            </a:prstGeom>
            <a:ln w="635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419600" y="1828800"/>
              <a:ext cx="457200" cy="0"/>
            </a:xfrm>
            <a:prstGeom prst="line">
              <a:avLst/>
            </a:prstGeom>
            <a:ln w="635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5562600" y="1828800"/>
              <a:ext cx="457200" cy="0"/>
            </a:xfrm>
            <a:prstGeom prst="line">
              <a:avLst/>
            </a:prstGeom>
            <a:ln w="635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477000" y="1828800"/>
              <a:ext cx="457200" cy="0"/>
            </a:xfrm>
            <a:prstGeom prst="line">
              <a:avLst/>
            </a:prstGeom>
            <a:ln w="635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2247900" y="1367135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1</a:t>
              </a:r>
              <a:endParaRPr lang="en-US" sz="24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238500" y="1367135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7</a:t>
              </a:r>
              <a:endParaRPr lang="en-US" sz="24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381500" y="1367135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28</a:t>
              </a:r>
              <a:endParaRPr lang="en-US" sz="24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524500" y="1367135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81</a:t>
              </a:r>
              <a:endParaRPr lang="en-US" sz="24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438900" y="1367135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84</a:t>
              </a:r>
              <a:endParaRPr lang="en-US" sz="24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400300" y="838200"/>
              <a:ext cx="44577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Isolation Windows</a:t>
              </a:r>
              <a:endParaRPr lang="en-US" sz="2400" dirty="0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1981200" y="1295400"/>
              <a:ext cx="533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1752600" y="236220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Intensity(100) =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28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81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84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20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Demultiplexing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066800" y="1900535"/>
            <a:ext cx="0" cy="4191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4419600" y="5824835"/>
            <a:ext cx="0" cy="266700"/>
          </a:xfrm>
          <a:prstGeom prst="line">
            <a:avLst/>
          </a:prstGeom>
          <a:ln w="762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4419600" y="5081885"/>
            <a:ext cx="0" cy="309265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4419600" y="5729585"/>
            <a:ext cx="0" cy="133350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4419600" y="5539085"/>
            <a:ext cx="0" cy="2286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4419600" y="5391150"/>
            <a:ext cx="0" cy="171450"/>
          </a:xfrm>
          <a:prstGeom prst="line">
            <a:avLst/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352800" y="6243935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/>
              <a:t>m/z</a:t>
            </a:r>
            <a:endParaRPr lang="en-US" sz="2400" b="1" i="1" dirty="0"/>
          </a:p>
        </p:txBody>
      </p:sp>
      <p:sp>
        <p:nvSpPr>
          <p:cNvPr id="48" name="TextBox 47"/>
          <p:cNvSpPr txBox="1"/>
          <p:nvPr/>
        </p:nvSpPr>
        <p:spPr>
          <a:xfrm rot="16200000">
            <a:off x="-381001" y="3917603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Intensity</a:t>
            </a:r>
            <a:endParaRPr lang="en-US" sz="2400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6091535"/>
            <a:ext cx="6781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1981200" y="838200"/>
            <a:ext cx="5334000" cy="1219200"/>
            <a:chOff x="1981200" y="838200"/>
            <a:chExt cx="5334000" cy="1219200"/>
          </a:xfrm>
        </p:grpSpPr>
        <p:sp>
          <p:nvSpPr>
            <p:cNvPr id="4" name="Rectangle 3"/>
            <p:cNvSpPr/>
            <p:nvPr/>
          </p:nvSpPr>
          <p:spPr>
            <a:xfrm>
              <a:off x="1981200" y="838200"/>
              <a:ext cx="5334000" cy="1219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2286000" y="1828800"/>
              <a:ext cx="457200" cy="0"/>
            </a:xfrm>
            <a:prstGeom prst="line">
              <a:avLst/>
            </a:prstGeom>
            <a:ln w="635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3276600" y="1828800"/>
              <a:ext cx="457200" cy="0"/>
            </a:xfrm>
            <a:prstGeom prst="line">
              <a:avLst/>
            </a:prstGeom>
            <a:ln w="635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419600" y="1828800"/>
              <a:ext cx="4572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5562600" y="1828800"/>
              <a:ext cx="457200" cy="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477000" y="1828800"/>
              <a:ext cx="457200" cy="0"/>
            </a:xfrm>
            <a:prstGeom prst="line">
              <a:avLst/>
            </a:prstGeom>
            <a:ln w="635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2247900" y="1367135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/>
                <a:t>3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238500" y="1367135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10</a:t>
              </a:r>
              <a:endParaRPr lang="en-US" sz="24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381500" y="1367135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74</a:t>
              </a:r>
              <a:endParaRPr lang="en-US" sz="24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524500" y="1367135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75</a:t>
              </a:r>
              <a:endParaRPr lang="en-US" sz="24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438900" y="1367135"/>
              <a:ext cx="571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92</a:t>
              </a:r>
              <a:endParaRPr lang="en-US" sz="24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400300" y="838200"/>
              <a:ext cx="44577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Isolation Windows</a:t>
              </a:r>
              <a:endParaRPr lang="en-US" sz="2400" dirty="0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1981200" y="1295400"/>
              <a:ext cx="533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1752600" y="236220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Intensity(99) = 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74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75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92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64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Demultiplexing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066800" y="1900535"/>
            <a:ext cx="0" cy="4191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352800" y="6243935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/>
              <a:t>m/z</a:t>
            </a:r>
            <a:endParaRPr lang="en-US" sz="2400" b="1" i="1" dirty="0"/>
          </a:p>
        </p:txBody>
      </p:sp>
      <p:sp>
        <p:nvSpPr>
          <p:cNvPr id="48" name="TextBox 47"/>
          <p:cNvSpPr txBox="1"/>
          <p:nvPr/>
        </p:nvSpPr>
        <p:spPr>
          <a:xfrm rot="16200000">
            <a:off x="-381001" y="3917603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Intensity</a:t>
            </a:r>
            <a:endParaRPr lang="en-US" sz="2400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6091535"/>
            <a:ext cx="6781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905000" y="176278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Intensity(99) = 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74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75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92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52600" y="236220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Intensity(100) =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28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81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84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14800" y="1676400"/>
            <a:ext cx="3429000" cy="12954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929711" y="3244334"/>
            <a:ext cx="192828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10 Unknowns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8917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Demultiplexing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066800" y="1900535"/>
            <a:ext cx="0" cy="4191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352800" y="6243935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/>
              <a:t>m/z</a:t>
            </a:r>
            <a:endParaRPr lang="en-US" sz="2400" b="1" i="1" dirty="0"/>
          </a:p>
        </p:txBody>
      </p:sp>
      <p:sp>
        <p:nvSpPr>
          <p:cNvPr id="48" name="TextBox 47"/>
          <p:cNvSpPr txBox="1"/>
          <p:nvPr/>
        </p:nvSpPr>
        <p:spPr>
          <a:xfrm rot="16200000">
            <a:off x="-381001" y="3917603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Intensity</a:t>
            </a:r>
            <a:endParaRPr lang="en-US" sz="2400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066800" y="6091535"/>
            <a:ext cx="6781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981200" y="3244334"/>
            <a:ext cx="192828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Knowns</a:t>
            </a:r>
            <a:endParaRPr lang="en-US" sz="2800" dirty="0"/>
          </a:p>
        </p:txBody>
      </p:sp>
      <p:sp>
        <p:nvSpPr>
          <p:cNvPr id="11" name="Rectangle 10"/>
          <p:cNvSpPr/>
          <p:nvPr/>
        </p:nvSpPr>
        <p:spPr>
          <a:xfrm>
            <a:off x="4929711" y="3244334"/>
            <a:ext cx="192828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10 Unknowns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176278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Intensity(99) = 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74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75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92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52600" y="236220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Intensity(100) =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28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81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84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114800" y="1676400"/>
            <a:ext cx="3429000" cy="12954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41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304800" y="1600200"/>
            <a:ext cx="4572000" cy="4572000"/>
            <a:chOff x="304800" y="1600200"/>
            <a:chExt cx="4572000" cy="4572000"/>
          </a:xfrm>
        </p:grpSpPr>
        <p:sp>
          <p:nvSpPr>
            <p:cNvPr id="10" name="Oval 9"/>
            <p:cNvSpPr>
              <a:spLocks noChangeAspect="1"/>
            </p:cNvSpPr>
            <p:nvPr/>
          </p:nvSpPr>
          <p:spPr>
            <a:xfrm>
              <a:off x="304800" y="1600200"/>
              <a:ext cx="4572000" cy="45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66800" y="2238510"/>
              <a:ext cx="3268829" cy="15714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/>
                <a:t>~25,000 – 50,000 </a:t>
              </a:r>
              <a:r>
                <a:rPr lang="en-US" sz="3200" dirty="0" smtClean="0"/>
                <a:t>Peptides</a:t>
              </a:r>
            </a:p>
            <a:p>
              <a:pPr algn="ctr"/>
              <a:r>
                <a:rPr lang="en-US" sz="3200" dirty="0" smtClean="0"/>
                <a:t>Detected in MS</a:t>
              </a:r>
              <a:endParaRPr lang="en-US" sz="32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Many Peptides Are Missed By Data Dependent Acquisition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2286000" y="2743200"/>
            <a:ext cx="6621629" cy="2658819"/>
            <a:chOff x="2286000" y="2743200"/>
            <a:chExt cx="6621629" cy="2658819"/>
          </a:xfrm>
        </p:grpSpPr>
        <p:sp>
          <p:nvSpPr>
            <p:cNvPr id="11" name="Oval 10"/>
            <p:cNvSpPr>
              <a:spLocks noChangeAspect="1"/>
            </p:cNvSpPr>
            <p:nvPr/>
          </p:nvSpPr>
          <p:spPr>
            <a:xfrm>
              <a:off x="2286000" y="4112715"/>
              <a:ext cx="1289304" cy="128930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638800" y="2743200"/>
              <a:ext cx="3268829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/>
                <a:t>~1,000 – 5,000 </a:t>
              </a:r>
              <a:r>
                <a:rPr lang="en-US" sz="3200" dirty="0" smtClean="0"/>
                <a:t>Peptides Assigned Sequence Determined By MS/MS</a:t>
              </a:r>
              <a:endParaRPr lang="en-US" sz="3200" dirty="0"/>
            </a:p>
          </p:txBody>
        </p:sp>
        <p:cxnSp>
          <p:nvCxnSpPr>
            <p:cNvPr id="15" name="Straight Arrow Connector 14"/>
            <p:cNvCxnSpPr>
              <a:stCxn id="13" idx="1"/>
            </p:cNvCxnSpPr>
            <p:nvPr/>
          </p:nvCxnSpPr>
          <p:spPr>
            <a:xfrm flipH="1">
              <a:off x="3575304" y="4020473"/>
              <a:ext cx="2063496" cy="736894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06659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Demultiplexing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5400000">
            <a:off x="3296295" y="373893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en-US" sz="3200" b="1" dirty="0"/>
          </a:p>
        </p:txBody>
      </p:sp>
      <p:sp>
        <p:nvSpPr>
          <p:cNvPr id="13" name="Rectangle 12"/>
          <p:cNvSpPr/>
          <p:nvPr/>
        </p:nvSpPr>
        <p:spPr>
          <a:xfrm rot="5400000">
            <a:off x="6243270" y="373893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en-US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438400" y="260098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Intensity(99) = 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74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75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92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86000" y="320040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Intensity(100) =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28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81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84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 rot="5400000">
            <a:off x="3271470" y="198633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en-US" sz="3200" b="1" dirty="0"/>
          </a:p>
        </p:txBody>
      </p:sp>
      <p:sp>
        <p:nvSpPr>
          <p:cNvPr id="18" name="Rectangle 17"/>
          <p:cNvSpPr/>
          <p:nvPr/>
        </p:nvSpPr>
        <p:spPr>
          <a:xfrm rot="5400000">
            <a:off x="6218445" y="198633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en-US" sz="3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362200" y="122938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Intensity(50) = 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90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09800" y="4277380"/>
            <a:ext cx="617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Intensity(150) =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55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99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Left Brace 5"/>
          <p:cNvSpPr/>
          <p:nvPr/>
        </p:nvSpPr>
        <p:spPr>
          <a:xfrm>
            <a:off x="1905000" y="1371600"/>
            <a:ext cx="228600" cy="3429000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28600" y="2209800"/>
            <a:ext cx="1710725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100 Scans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 Duty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Cycles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~15 seconds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Left Brace 11"/>
          <p:cNvSpPr/>
          <p:nvPr/>
        </p:nvSpPr>
        <p:spPr>
          <a:xfrm rot="-5400000">
            <a:off x="3219452" y="3892702"/>
            <a:ext cx="152400" cy="2019301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Left Brace 24"/>
          <p:cNvSpPr/>
          <p:nvPr/>
        </p:nvSpPr>
        <p:spPr>
          <a:xfrm rot="-5400000">
            <a:off x="6134599" y="3295876"/>
            <a:ext cx="177952" cy="3238503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2645658" y="5105400"/>
            <a:ext cx="16818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knowns</a:t>
            </a:r>
            <a:endParaRPr lang="en-US" sz="2400" dirty="0"/>
          </a:p>
        </p:txBody>
      </p:sp>
      <p:sp>
        <p:nvSpPr>
          <p:cNvPr id="27" name="Rectangle 26"/>
          <p:cNvSpPr/>
          <p:nvPr/>
        </p:nvSpPr>
        <p:spPr>
          <a:xfrm>
            <a:off x="5404729" y="5105400"/>
            <a:ext cx="19896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100 unknowns</a:t>
            </a:r>
            <a:endParaRPr lang="en-US" sz="2400" dirty="0"/>
          </a:p>
        </p:txBody>
      </p:sp>
      <p:sp>
        <p:nvSpPr>
          <p:cNvPr id="23" name="Rectangle 22"/>
          <p:cNvSpPr/>
          <p:nvPr/>
        </p:nvSpPr>
        <p:spPr>
          <a:xfrm>
            <a:off x="1156945" y="6099810"/>
            <a:ext cx="72250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Solve by non-negative least squares optimization</a:t>
            </a:r>
            <a:endParaRPr lang="en-US" sz="2800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6400800" y="5567065"/>
            <a:ext cx="228600" cy="52828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127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24000"/>
            <a:ext cx="9144000" cy="3845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Demultiplexing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84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95400"/>
            <a:ext cx="691515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3810000"/>
            <a:ext cx="714375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Sensitivity Similar to MS1 Quantification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09600" y="762000"/>
            <a:ext cx="7619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Bovine proteins spiked into </a:t>
            </a:r>
            <a:r>
              <a:rPr lang="en-US" i="1" dirty="0" smtClean="0"/>
              <a:t>S. </a:t>
            </a:r>
            <a:r>
              <a:rPr lang="en-US" i="1" dirty="0" err="1" smtClean="0"/>
              <a:t>cerevisiae</a:t>
            </a:r>
            <a:r>
              <a:rPr lang="en-US" dirty="0" smtClean="0"/>
              <a:t> lysate (soluble fraction)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79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3810000"/>
            <a:ext cx="714375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Sensitivity Similar to MS1 Quantification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09600" y="762000"/>
            <a:ext cx="7619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Bovine proteins spiked into </a:t>
            </a:r>
            <a:r>
              <a:rPr lang="en-US" i="1" dirty="0" smtClean="0"/>
              <a:t>S. </a:t>
            </a:r>
            <a:r>
              <a:rPr lang="en-US" i="1" dirty="0" err="1" smtClean="0"/>
              <a:t>cerevisiae</a:t>
            </a:r>
            <a:r>
              <a:rPr lang="en-US" dirty="0" smtClean="0"/>
              <a:t> lysate (soluble fraction)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174" y="1447800"/>
            <a:ext cx="4095750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3724275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>
            <a:stCxn id="4099" idx="2"/>
          </p:cNvCxnSpPr>
          <p:nvPr/>
        </p:nvCxnSpPr>
        <p:spPr>
          <a:xfrm>
            <a:off x="2395538" y="3562350"/>
            <a:ext cx="2557462" cy="139065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098" idx="2"/>
          </p:cNvCxnSpPr>
          <p:nvPr/>
        </p:nvCxnSpPr>
        <p:spPr>
          <a:xfrm flipH="1">
            <a:off x="5105400" y="3648075"/>
            <a:ext cx="1390649" cy="130492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491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295400"/>
            <a:ext cx="7924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DIA data can be multiplexed by mixing precursors prior to fragment ion analysis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MSX de-multiplexing and isolation list export will be included in Skyline v1.3 (</a:t>
            </a:r>
            <a:r>
              <a:rPr lang="en-US" sz="2400" dirty="0" smtClean="0">
                <a:hlinkClick r:id="rId2"/>
              </a:rPr>
              <a:t>http://skyline.maccosslab.org</a:t>
            </a:r>
            <a:r>
              <a:rPr lang="en-US" sz="2400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A firmware patch is needed to implement this method on the Q-</a:t>
            </a:r>
            <a:r>
              <a:rPr lang="en-US" sz="2400" dirty="0" err="1" smtClean="0"/>
              <a:t>Exactive</a:t>
            </a:r>
            <a:endParaRPr lang="en-US" sz="2400" dirty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Markus </a:t>
            </a:r>
            <a:r>
              <a:rPr lang="en-US" sz="2400" dirty="0" err="1" smtClean="0"/>
              <a:t>Kellmann</a:t>
            </a:r>
            <a:r>
              <a:rPr lang="en-US" sz="2400" dirty="0" smtClean="0"/>
              <a:t> (markus.kellmann@thermofisher.com)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5814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Acknowledgments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24952" y="1600200"/>
            <a:ext cx="296395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University of Washington</a:t>
            </a:r>
          </a:p>
          <a:p>
            <a:r>
              <a:rPr lang="en-US" sz="2000" b="1" i="1" dirty="0" err="1" smtClean="0"/>
              <a:t>MacCoss</a:t>
            </a:r>
            <a:r>
              <a:rPr lang="en-US" sz="2000" b="1" i="1" dirty="0" smtClean="0"/>
              <a:t> Lab</a:t>
            </a:r>
          </a:p>
          <a:p>
            <a:r>
              <a:rPr lang="en-US" sz="2000" dirty="0" err="1" smtClean="0"/>
              <a:t>Gennifer</a:t>
            </a:r>
            <a:r>
              <a:rPr lang="en-US" sz="2000" dirty="0" smtClean="0"/>
              <a:t> </a:t>
            </a:r>
            <a:r>
              <a:rPr lang="en-US" sz="2000" dirty="0" err="1" smtClean="0"/>
              <a:t>Merrihew</a:t>
            </a:r>
            <a:endParaRPr lang="en-US" sz="2000" dirty="0" smtClean="0"/>
          </a:p>
          <a:p>
            <a:r>
              <a:rPr lang="en-US" sz="2000" dirty="0" smtClean="0"/>
              <a:t>Brendan MacLean</a:t>
            </a:r>
          </a:p>
          <a:p>
            <a:r>
              <a:rPr lang="en-US" sz="2000" dirty="0" smtClean="0"/>
              <a:t>Don Marsh</a:t>
            </a:r>
          </a:p>
          <a:p>
            <a:r>
              <a:rPr lang="en-US" sz="2000" b="1" i="1" dirty="0" smtClean="0"/>
              <a:t>Other</a:t>
            </a:r>
          </a:p>
          <a:p>
            <a:r>
              <a:rPr lang="en-US" sz="2000" dirty="0" smtClean="0"/>
              <a:t>Ying S. Ting</a:t>
            </a:r>
          </a:p>
          <a:p>
            <a:r>
              <a:rPr lang="en-US" sz="2000" dirty="0" smtClean="0"/>
              <a:t>Nathan </a:t>
            </a:r>
            <a:r>
              <a:rPr lang="en-US" sz="2000" dirty="0" err="1" smtClean="0"/>
              <a:t>Basisty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4458831"/>
            <a:ext cx="391761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Wu Lab (University of Pittsburgh)</a:t>
            </a:r>
          </a:p>
          <a:p>
            <a:r>
              <a:rPr lang="en-US" sz="2000" dirty="0" smtClean="0"/>
              <a:t>Nicholas Bateman</a:t>
            </a:r>
          </a:p>
          <a:p>
            <a:r>
              <a:rPr lang="en-US" sz="2000" dirty="0"/>
              <a:t>Scott </a:t>
            </a:r>
            <a:r>
              <a:rPr lang="en-US" sz="2000" dirty="0" err="1"/>
              <a:t>Goulding</a:t>
            </a:r>
            <a:endParaRPr lang="en-US" sz="2000" dirty="0"/>
          </a:p>
          <a:p>
            <a:r>
              <a:rPr lang="en-US" sz="2000" dirty="0" smtClean="0"/>
              <a:t>Sarah Moore</a:t>
            </a:r>
          </a:p>
          <a:p>
            <a:r>
              <a:rPr lang="en-US" sz="2000" dirty="0" smtClean="0"/>
              <a:t>Julie </a:t>
            </a:r>
            <a:r>
              <a:rPr lang="en-US" sz="2000" dirty="0" err="1" smtClean="0"/>
              <a:t>Weisz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495800" y="1600200"/>
            <a:ext cx="289419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Thermo Fisher Scientific</a:t>
            </a:r>
          </a:p>
          <a:p>
            <a:r>
              <a:rPr lang="en-US" sz="2000" dirty="0"/>
              <a:t>Andreas Kuehn</a:t>
            </a:r>
          </a:p>
          <a:p>
            <a:r>
              <a:rPr lang="en-US" sz="2000" dirty="0" smtClean="0"/>
              <a:t>Jesse Canterbury</a:t>
            </a:r>
          </a:p>
          <a:p>
            <a:r>
              <a:rPr lang="en-US" sz="2000" dirty="0" smtClean="0"/>
              <a:t>Markus </a:t>
            </a:r>
            <a:r>
              <a:rPr lang="en-US" sz="2000" dirty="0" err="1" smtClean="0"/>
              <a:t>Kellmann</a:t>
            </a:r>
            <a:endParaRPr lang="en-US" sz="2000" dirty="0" smtClean="0"/>
          </a:p>
          <a:p>
            <a:r>
              <a:rPr lang="en-US" sz="2000" dirty="0" err="1" smtClean="0"/>
              <a:t>Vlad</a:t>
            </a:r>
            <a:r>
              <a:rPr lang="en-US" sz="2000" dirty="0" smtClean="0"/>
              <a:t> </a:t>
            </a:r>
            <a:r>
              <a:rPr lang="en-US" sz="2000" dirty="0" err="1" smtClean="0"/>
              <a:t>Zabrouskov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4425072" y="4458831"/>
            <a:ext cx="454432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u="sng" dirty="0" smtClean="0"/>
              <a:t>Funded by the </a:t>
            </a:r>
          </a:p>
          <a:p>
            <a:r>
              <a:rPr lang="en-US" sz="2000" b="1" u="sng" dirty="0" smtClean="0"/>
              <a:t>National Institutes of Health</a:t>
            </a:r>
          </a:p>
          <a:p>
            <a:r>
              <a:rPr lang="en-US" sz="2000" dirty="0" smtClean="0"/>
              <a:t>Individual F31 fellowship -- F31 AG037265</a:t>
            </a:r>
          </a:p>
          <a:p>
            <a:r>
              <a:rPr lang="en-US" sz="2000" dirty="0" smtClean="0"/>
              <a:t>Yeast Resource Center -- P41 GM103533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9283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Independent Acquisition (DIA) to Increase Sequence Coverage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88161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172947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357731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542517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727301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912087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09687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281656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46644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651227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83601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020797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320558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390367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357515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3759937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94472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4129506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31429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499076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468386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868646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505343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5238216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542300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5607785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5792569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5977355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6162139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6346925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531709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716495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6901279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7086065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7270848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7455634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7640418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7825205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8009988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8194775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0" y="283106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1</a:t>
            </a:r>
            <a:endParaRPr lang="en-US" dirty="0"/>
          </a:p>
        </p:txBody>
      </p:sp>
      <p:sp>
        <p:nvSpPr>
          <p:cNvPr id="125" name="Left Brace 124"/>
          <p:cNvSpPr/>
          <p:nvPr/>
        </p:nvSpPr>
        <p:spPr>
          <a:xfrm rot="5400000">
            <a:off x="4528434" y="-1683984"/>
            <a:ext cx="310854" cy="73914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2743200" y="1470854"/>
            <a:ext cx="38338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40  10 </a:t>
            </a:r>
            <a:r>
              <a:rPr lang="en-US" i="1" dirty="0" smtClean="0"/>
              <a:t>m/z-</a:t>
            </a:r>
            <a:r>
              <a:rPr lang="en-US" dirty="0" smtClean="0"/>
              <a:t>wide windows = </a:t>
            </a:r>
            <a:r>
              <a:rPr lang="en-US" b="1" dirty="0" smtClean="0"/>
              <a:t>400 </a:t>
            </a:r>
            <a:r>
              <a:rPr lang="en-US" b="1" i="1" dirty="0" smtClean="0"/>
              <a:t>m/z</a:t>
            </a:r>
            <a:endParaRPr lang="en-US" b="1" dirty="0"/>
          </a:p>
        </p:txBody>
      </p:sp>
      <p:cxnSp>
        <p:nvCxnSpPr>
          <p:cNvPr id="127" name="Straight Arrow Connector 126"/>
          <p:cNvCxnSpPr/>
          <p:nvPr/>
        </p:nvCxnSpPr>
        <p:spPr>
          <a:xfrm>
            <a:off x="988161" y="2514600"/>
            <a:ext cx="7470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ctangle 127"/>
          <p:cNvSpPr/>
          <p:nvPr/>
        </p:nvSpPr>
        <p:spPr>
          <a:xfrm>
            <a:off x="4373008" y="2514600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m/z</a:t>
            </a:r>
            <a:endParaRPr lang="en-US" b="1" i="1" dirty="0"/>
          </a:p>
        </p:txBody>
      </p:sp>
      <p:sp>
        <p:nvSpPr>
          <p:cNvPr id="129" name="Rectangle 128"/>
          <p:cNvSpPr/>
          <p:nvPr/>
        </p:nvSpPr>
        <p:spPr>
          <a:xfrm>
            <a:off x="909678" y="25146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30" name="Rectangle 129"/>
          <p:cNvSpPr/>
          <p:nvPr/>
        </p:nvSpPr>
        <p:spPr>
          <a:xfrm>
            <a:off x="7917223" y="25146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0" y="3200400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2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38216" y="6324600"/>
            <a:ext cx="377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Venable JD </a:t>
            </a:r>
            <a:r>
              <a:rPr lang="en-US" i="1" dirty="0" smtClean="0"/>
              <a:t>et. a</a:t>
            </a:r>
            <a:r>
              <a:rPr lang="en-US" i="1" dirty="0"/>
              <a:t>l</a:t>
            </a:r>
            <a:r>
              <a:rPr lang="en-US" i="1" dirty="0" smtClean="0"/>
              <a:t>. </a:t>
            </a:r>
            <a:r>
              <a:rPr lang="en-US" dirty="0" smtClean="0"/>
              <a:t>Nature Methods 2004.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121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7037E-6 L 0.00034 0.10186 " pathEditMode="relative" rAng="0" ptsTypes="AA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5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6 L 0.00017 0.15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8" grpId="0" animBg="1"/>
      <p:bldP spid="18" grpId="1" animBg="1"/>
      <p:bldP spid="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Independent Acquisition (DIA) to Increase Sequence Coverage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88161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172947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357731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542517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727301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912087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09687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281656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46644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651227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83601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020797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320558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390367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357515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3759937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94472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4129506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31429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499076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468386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868646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505343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5238216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542300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5607785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5792569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5977355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6162139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6346925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531709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716495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6901279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7086065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7270848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7455634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7640418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7825205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8009988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8194775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0" y="283106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1</a:t>
            </a:r>
            <a:endParaRPr lang="en-US" dirty="0"/>
          </a:p>
        </p:txBody>
      </p:sp>
      <p:sp>
        <p:nvSpPr>
          <p:cNvPr id="125" name="Left Brace 124"/>
          <p:cNvSpPr/>
          <p:nvPr/>
        </p:nvSpPr>
        <p:spPr>
          <a:xfrm rot="5400000">
            <a:off x="4528434" y="-1683984"/>
            <a:ext cx="310854" cy="73914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2743200" y="1470854"/>
            <a:ext cx="38338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40  10 </a:t>
            </a:r>
            <a:r>
              <a:rPr lang="en-US" i="1" dirty="0" smtClean="0"/>
              <a:t>m/z-</a:t>
            </a:r>
            <a:r>
              <a:rPr lang="en-US" dirty="0" smtClean="0"/>
              <a:t>wide windows = </a:t>
            </a:r>
            <a:r>
              <a:rPr lang="en-US" b="1" dirty="0" smtClean="0"/>
              <a:t>400 </a:t>
            </a:r>
            <a:r>
              <a:rPr lang="en-US" b="1" i="1" dirty="0" smtClean="0"/>
              <a:t>m/z</a:t>
            </a:r>
            <a:endParaRPr lang="en-US" b="1" dirty="0"/>
          </a:p>
        </p:txBody>
      </p:sp>
      <p:cxnSp>
        <p:nvCxnSpPr>
          <p:cNvPr id="127" name="Straight Arrow Connector 126"/>
          <p:cNvCxnSpPr/>
          <p:nvPr/>
        </p:nvCxnSpPr>
        <p:spPr>
          <a:xfrm>
            <a:off x="988161" y="2514600"/>
            <a:ext cx="7470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ctangle 127"/>
          <p:cNvSpPr/>
          <p:nvPr/>
        </p:nvSpPr>
        <p:spPr>
          <a:xfrm>
            <a:off x="4373008" y="2514600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m/z</a:t>
            </a:r>
            <a:endParaRPr lang="en-US" b="1" i="1" dirty="0"/>
          </a:p>
        </p:txBody>
      </p:sp>
      <p:sp>
        <p:nvSpPr>
          <p:cNvPr id="129" name="Rectangle 128"/>
          <p:cNvSpPr/>
          <p:nvPr/>
        </p:nvSpPr>
        <p:spPr>
          <a:xfrm>
            <a:off x="909678" y="25146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30" name="Rectangle 129"/>
          <p:cNvSpPr/>
          <p:nvPr/>
        </p:nvSpPr>
        <p:spPr>
          <a:xfrm>
            <a:off x="7917223" y="25146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0" y="3200400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2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79472" y="2939534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1164258" y="3276600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1349042" y="3581400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1533828" y="3886200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1718612" y="4191000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1903398" y="4495800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2088181" y="4800600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-7763" y="3505200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</a:t>
            </a:r>
            <a:r>
              <a:rPr lang="en-US" dirty="0"/>
              <a:t>3</a:t>
            </a:r>
          </a:p>
        </p:txBody>
      </p:sp>
      <p:sp>
        <p:nvSpPr>
          <p:cNvPr id="99" name="Rectangle 98"/>
          <p:cNvSpPr/>
          <p:nvPr/>
        </p:nvSpPr>
        <p:spPr>
          <a:xfrm>
            <a:off x="0" y="3821668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4</a:t>
            </a:r>
            <a:endParaRPr lang="en-US" dirty="0"/>
          </a:p>
        </p:txBody>
      </p:sp>
      <p:sp>
        <p:nvSpPr>
          <p:cNvPr id="100" name="Rectangle 99"/>
          <p:cNvSpPr/>
          <p:nvPr/>
        </p:nvSpPr>
        <p:spPr>
          <a:xfrm>
            <a:off x="0" y="4126468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</a:t>
            </a:r>
            <a:r>
              <a:rPr lang="en-US" dirty="0"/>
              <a:t>5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0" y="4431268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6</a:t>
            </a:r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0" y="4724400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</a:t>
            </a:r>
            <a:r>
              <a:rPr lang="en-US" dirty="0"/>
              <a:t>7</a:t>
            </a:r>
          </a:p>
        </p:txBody>
      </p:sp>
      <p:sp>
        <p:nvSpPr>
          <p:cNvPr id="103" name="Rectangle 102"/>
          <p:cNvSpPr/>
          <p:nvPr/>
        </p:nvSpPr>
        <p:spPr>
          <a:xfrm>
            <a:off x="0" y="5421868"/>
            <a:ext cx="878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40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 rot="5400000">
            <a:off x="177969" y="4955233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105" name="Rectangle 104"/>
          <p:cNvSpPr/>
          <p:nvPr/>
        </p:nvSpPr>
        <p:spPr>
          <a:xfrm>
            <a:off x="0" y="5726668"/>
            <a:ext cx="878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41</a:t>
            </a:r>
            <a:endParaRPr lang="en-US" dirty="0"/>
          </a:p>
        </p:txBody>
      </p:sp>
      <p:sp>
        <p:nvSpPr>
          <p:cNvPr id="106" name="Rectangle 105"/>
          <p:cNvSpPr/>
          <p:nvPr/>
        </p:nvSpPr>
        <p:spPr>
          <a:xfrm>
            <a:off x="1186814" y="5791200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8197214" y="5562600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90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Independent Acquisition (DIA) to Increase Sequence Coverage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88161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172947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357731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542517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727301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912087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09687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281656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46644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651227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83601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020797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320558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390367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357515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3759937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94472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4129506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31429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499076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468386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868646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505343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5238216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5423000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5607785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5792569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5977355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6162139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6346925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531709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716495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6901279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7086065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7270848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7455634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7640418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7825205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8009988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8194775" y="2263143"/>
            <a:ext cx="18478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Left Brace 124"/>
          <p:cNvSpPr/>
          <p:nvPr/>
        </p:nvSpPr>
        <p:spPr>
          <a:xfrm rot="5400000">
            <a:off x="4528434" y="-1683984"/>
            <a:ext cx="310854" cy="73914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2743200" y="1470854"/>
            <a:ext cx="38338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40  10 </a:t>
            </a:r>
            <a:r>
              <a:rPr lang="en-US" i="1" dirty="0" smtClean="0"/>
              <a:t>m/z-</a:t>
            </a:r>
            <a:r>
              <a:rPr lang="en-US" dirty="0" smtClean="0"/>
              <a:t>wide windows = </a:t>
            </a:r>
            <a:r>
              <a:rPr lang="en-US" b="1" dirty="0" smtClean="0"/>
              <a:t>400 </a:t>
            </a:r>
            <a:r>
              <a:rPr lang="en-US" b="1" i="1" dirty="0" smtClean="0"/>
              <a:t>m/z</a:t>
            </a:r>
            <a:endParaRPr lang="en-US" b="1" dirty="0"/>
          </a:p>
        </p:txBody>
      </p:sp>
      <p:cxnSp>
        <p:nvCxnSpPr>
          <p:cNvPr id="127" name="Straight Arrow Connector 126"/>
          <p:cNvCxnSpPr/>
          <p:nvPr/>
        </p:nvCxnSpPr>
        <p:spPr>
          <a:xfrm>
            <a:off x="988161" y="2514600"/>
            <a:ext cx="7470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ctangle 127"/>
          <p:cNvSpPr/>
          <p:nvPr/>
        </p:nvSpPr>
        <p:spPr>
          <a:xfrm>
            <a:off x="4373008" y="2514600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m/z</a:t>
            </a:r>
            <a:endParaRPr lang="en-US" b="1" i="1" dirty="0"/>
          </a:p>
        </p:txBody>
      </p:sp>
      <p:sp>
        <p:nvSpPr>
          <p:cNvPr id="129" name="Rectangle 128"/>
          <p:cNvSpPr/>
          <p:nvPr/>
        </p:nvSpPr>
        <p:spPr>
          <a:xfrm>
            <a:off x="909678" y="25146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30" name="Rectangle 129"/>
          <p:cNvSpPr/>
          <p:nvPr/>
        </p:nvSpPr>
        <p:spPr>
          <a:xfrm>
            <a:off x="7917223" y="25146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00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990600" y="2971800"/>
            <a:ext cx="7391400" cy="1234694"/>
            <a:chOff x="990600" y="2971800"/>
            <a:chExt cx="7391400" cy="1234694"/>
          </a:xfrm>
        </p:grpSpPr>
        <p:sp>
          <p:nvSpPr>
            <p:cNvPr id="68" name="Rectangle 67"/>
            <p:cNvSpPr/>
            <p:nvPr/>
          </p:nvSpPr>
          <p:spPr>
            <a:xfrm>
              <a:off x="990600" y="29718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1175386" y="29972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1360170" y="30226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1544956" y="30543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1729740" y="30861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914526" y="31178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2099309" y="31496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284095" y="31813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2468879" y="32131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2653666" y="32448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2838449" y="32766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3023236" y="33083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3208019" y="33401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3392806" y="33718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3577589" y="34036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3762376" y="34353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3947159" y="34671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4131945" y="34988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4316729" y="35306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4501515" y="35623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4686299" y="35941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4871085" y="36258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5055869" y="36576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5240655" y="36893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5425439" y="37211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5610224" y="37528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5795008" y="37846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5979794" y="38163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6164578" y="38481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6349364" y="38798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534148" y="39116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6718934" y="39433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6903718" y="39751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7088504" y="40068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7273287" y="40386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7458073" y="40703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7642857" y="41021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7827644" y="41338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8012427" y="41656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8197214" y="41973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1003300" y="4235450"/>
            <a:ext cx="7391400" cy="1234694"/>
            <a:chOff x="990600" y="2971800"/>
            <a:chExt cx="7391400" cy="1234694"/>
          </a:xfrm>
        </p:grpSpPr>
        <p:sp>
          <p:nvSpPr>
            <p:cNvPr id="165" name="Rectangle 164"/>
            <p:cNvSpPr/>
            <p:nvPr/>
          </p:nvSpPr>
          <p:spPr>
            <a:xfrm>
              <a:off x="990600" y="29718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1175386" y="29972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1360170" y="30226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1544956" y="30543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1729740" y="30861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1914526" y="31178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2099309" y="31496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2284095" y="31813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2468879" y="32131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2653666" y="32448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2838449" y="32766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3023236" y="33083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3208019" y="33401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3392806" y="33718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3577589" y="34036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3762376" y="34353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3947159" y="34671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4131945" y="34988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Rectangle 182"/>
            <p:cNvSpPr/>
            <p:nvPr/>
          </p:nvSpPr>
          <p:spPr>
            <a:xfrm>
              <a:off x="4316729" y="35306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4501515" y="35623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4686299" y="35941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4871085" y="36258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5055869" y="36576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5240655" y="36893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Rectangle 188"/>
            <p:cNvSpPr/>
            <p:nvPr/>
          </p:nvSpPr>
          <p:spPr>
            <a:xfrm>
              <a:off x="5425439" y="37211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Rectangle 189"/>
            <p:cNvSpPr/>
            <p:nvPr/>
          </p:nvSpPr>
          <p:spPr>
            <a:xfrm>
              <a:off x="5610224" y="37528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Rectangle 190"/>
            <p:cNvSpPr/>
            <p:nvPr/>
          </p:nvSpPr>
          <p:spPr>
            <a:xfrm>
              <a:off x="5795008" y="37846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Rectangle 191"/>
            <p:cNvSpPr/>
            <p:nvPr/>
          </p:nvSpPr>
          <p:spPr>
            <a:xfrm>
              <a:off x="5979794" y="38163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6164578" y="38481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Rectangle 193"/>
            <p:cNvSpPr/>
            <p:nvPr/>
          </p:nvSpPr>
          <p:spPr>
            <a:xfrm>
              <a:off x="6349364" y="38798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Rectangle 194"/>
            <p:cNvSpPr/>
            <p:nvPr/>
          </p:nvSpPr>
          <p:spPr>
            <a:xfrm>
              <a:off x="6534148" y="39116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6718934" y="39433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Rectangle 196"/>
            <p:cNvSpPr/>
            <p:nvPr/>
          </p:nvSpPr>
          <p:spPr>
            <a:xfrm>
              <a:off x="6903718" y="39751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Rectangle 197"/>
            <p:cNvSpPr/>
            <p:nvPr/>
          </p:nvSpPr>
          <p:spPr>
            <a:xfrm>
              <a:off x="7088504" y="40068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Rectangle 198"/>
            <p:cNvSpPr/>
            <p:nvPr/>
          </p:nvSpPr>
          <p:spPr>
            <a:xfrm>
              <a:off x="7273287" y="40386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Rectangle 199"/>
            <p:cNvSpPr/>
            <p:nvPr/>
          </p:nvSpPr>
          <p:spPr>
            <a:xfrm>
              <a:off x="7458073" y="40703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Rectangle 200"/>
            <p:cNvSpPr/>
            <p:nvPr/>
          </p:nvSpPr>
          <p:spPr>
            <a:xfrm>
              <a:off x="7642857" y="41021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Rectangle 201"/>
            <p:cNvSpPr/>
            <p:nvPr/>
          </p:nvSpPr>
          <p:spPr>
            <a:xfrm>
              <a:off x="7827644" y="41338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Rectangle 202"/>
            <p:cNvSpPr/>
            <p:nvPr/>
          </p:nvSpPr>
          <p:spPr>
            <a:xfrm>
              <a:off x="8012427" y="416560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8197214" y="4197350"/>
              <a:ext cx="184786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06" name="Straight Arrow Connector 205"/>
          <p:cNvCxnSpPr/>
          <p:nvPr/>
        </p:nvCxnSpPr>
        <p:spPr>
          <a:xfrm>
            <a:off x="762000" y="2514600"/>
            <a:ext cx="0" cy="36555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Rectangle 206"/>
          <p:cNvSpPr/>
          <p:nvPr/>
        </p:nvSpPr>
        <p:spPr>
          <a:xfrm rot="16200000">
            <a:off x="-365928" y="3982876"/>
            <a:ext cx="1734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Retention Time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9386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1" y="274638"/>
            <a:ext cx="8713788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Targeted-Style Analysis</a:t>
            </a:r>
            <a:endParaRPr lang="en-US" dirty="0"/>
          </a:p>
        </p:txBody>
      </p:sp>
      <p:cxnSp>
        <p:nvCxnSpPr>
          <p:cNvPr id="2978" name="Straight Arrow Connector 2977"/>
          <p:cNvCxnSpPr/>
          <p:nvPr/>
        </p:nvCxnSpPr>
        <p:spPr>
          <a:xfrm>
            <a:off x="5867400" y="2438400"/>
            <a:ext cx="380999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utoShape 4"/>
          <p:cNvSpPr>
            <a:spLocks noChangeAspect="1" noChangeArrowheads="1" noTextEdit="1"/>
          </p:cNvSpPr>
          <p:nvPr/>
        </p:nvSpPr>
        <p:spPr bwMode="auto">
          <a:xfrm>
            <a:off x="628650" y="2090738"/>
            <a:ext cx="7893050" cy="442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30" name="Rectangle 6"/>
          <p:cNvSpPr>
            <a:spLocks noChangeArrowheads="1"/>
          </p:cNvSpPr>
          <p:nvPr/>
        </p:nvSpPr>
        <p:spPr bwMode="auto">
          <a:xfrm>
            <a:off x="628650" y="2090738"/>
            <a:ext cx="7897813" cy="44323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31" name="Rectangle 7"/>
          <p:cNvSpPr>
            <a:spLocks noChangeArrowheads="1"/>
          </p:cNvSpPr>
          <p:nvPr/>
        </p:nvSpPr>
        <p:spPr bwMode="auto">
          <a:xfrm>
            <a:off x="628650" y="2090738"/>
            <a:ext cx="7897813" cy="44323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32" name="Rectangle 8"/>
          <p:cNvSpPr>
            <a:spLocks noChangeArrowheads="1"/>
          </p:cNvSpPr>
          <p:nvPr/>
        </p:nvSpPr>
        <p:spPr bwMode="auto">
          <a:xfrm>
            <a:off x="950913" y="2239963"/>
            <a:ext cx="7475538" cy="3995738"/>
          </a:xfrm>
          <a:prstGeom prst="rect">
            <a:avLst/>
          </a:prstGeom>
          <a:solidFill>
            <a:srgbClr val="FFFFFF"/>
          </a:solidFill>
          <a:ln w="254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633" name="Line 9"/>
          <p:cNvSpPr>
            <a:spLocks noChangeShapeType="1"/>
          </p:cNvSpPr>
          <p:nvPr/>
        </p:nvSpPr>
        <p:spPr bwMode="auto">
          <a:xfrm>
            <a:off x="1184275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34" name="Line 10"/>
          <p:cNvSpPr>
            <a:spLocks noChangeShapeType="1"/>
          </p:cNvSpPr>
          <p:nvPr/>
        </p:nvSpPr>
        <p:spPr bwMode="auto">
          <a:xfrm flipV="1">
            <a:off x="1184275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35" name="Line 11"/>
          <p:cNvSpPr>
            <a:spLocks noChangeShapeType="1"/>
          </p:cNvSpPr>
          <p:nvPr/>
        </p:nvSpPr>
        <p:spPr bwMode="auto">
          <a:xfrm>
            <a:off x="1470025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36" name="Line 12"/>
          <p:cNvSpPr>
            <a:spLocks noChangeShapeType="1"/>
          </p:cNvSpPr>
          <p:nvPr/>
        </p:nvSpPr>
        <p:spPr bwMode="auto">
          <a:xfrm flipV="1">
            <a:off x="1470025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37" name="Line 13"/>
          <p:cNvSpPr>
            <a:spLocks noChangeShapeType="1"/>
          </p:cNvSpPr>
          <p:nvPr/>
        </p:nvSpPr>
        <p:spPr bwMode="auto">
          <a:xfrm>
            <a:off x="1755775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38" name="Line 14"/>
          <p:cNvSpPr>
            <a:spLocks noChangeShapeType="1"/>
          </p:cNvSpPr>
          <p:nvPr/>
        </p:nvSpPr>
        <p:spPr bwMode="auto">
          <a:xfrm flipV="1">
            <a:off x="1755775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39" name="Line 15"/>
          <p:cNvSpPr>
            <a:spLocks noChangeShapeType="1"/>
          </p:cNvSpPr>
          <p:nvPr/>
        </p:nvSpPr>
        <p:spPr bwMode="auto">
          <a:xfrm>
            <a:off x="2327275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40" name="Line 16"/>
          <p:cNvSpPr>
            <a:spLocks noChangeShapeType="1"/>
          </p:cNvSpPr>
          <p:nvPr/>
        </p:nvSpPr>
        <p:spPr bwMode="auto">
          <a:xfrm flipV="1">
            <a:off x="2327275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41" name="Line 17"/>
          <p:cNvSpPr>
            <a:spLocks noChangeShapeType="1"/>
          </p:cNvSpPr>
          <p:nvPr/>
        </p:nvSpPr>
        <p:spPr bwMode="auto">
          <a:xfrm>
            <a:off x="2613025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42" name="Line 18"/>
          <p:cNvSpPr>
            <a:spLocks noChangeShapeType="1"/>
          </p:cNvSpPr>
          <p:nvPr/>
        </p:nvSpPr>
        <p:spPr bwMode="auto">
          <a:xfrm flipV="1">
            <a:off x="2613025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43" name="Line 19"/>
          <p:cNvSpPr>
            <a:spLocks noChangeShapeType="1"/>
          </p:cNvSpPr>
          <p:nvPr/>
        </p:nvSpPr>
        <p:spPr bwMode="auto">
          <a:xfrm>
            <a:off x="2898775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44" name="Line 20"/>
          <p:cNvSpPr>
            <a:spLocks noChangeShapeType="1"/>
          </p:cNvSpPr>
          <p:nvPr/>
        </p:nvSpPr>
        <p:spPr bwMode="auto">
          <a:xfrm flipV="1">
            <a:off x="2898775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45" name="Line 21"/>
          <p:cNvSpPr>
            <a:spLocks noChangeShapeType="1"/>
          </p:cNvSpPr>
          <p:nvPr/>
        </p:nvSpPr>
        <p:spPr bwMode="auto">
          <a:xfrm>
            <a:off x="3184525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46" name="Line 22"/>
          <p:cNvSpPr>
            <a:spLocks noChangeShapeType="1"/>
          </p:cNvSpPr>
          <p:nvPr/>
        </p:nvSpPr>
        <p:spPr bwMode="auto">
          <a:xfrm flipV="1">
            <a:off x="3184525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47" name="Line 23"/>
          <p:cNvSpPr>
            <a:spLocks noChangeShapeType="1"/>
          </p:cNvSpPr>
          <p:nvPr/>
        </p:nvSpPr>
        <p:spPr bwMode="auto">
          <a:xfrm>
            <a:off x="3756025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48" name="Line 24"/>
          <p:cNvSpPr>
            <a:spLocks noChangeShapeType="1"/>
          </p:cNvSpPr>
          <p:nvPr/>
        </p:nvSpPr>
        <p:spPr bwMode="auto">
          <a:xfrm flipV="1">
            <a:off x="3756025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49" name="Line 25"/>
          <p:cNvSpPr>
            <a:spLocks noChangeShapeType="1"/>
          </p:cNvSpPr>
          <p:nvPr/>
        </p:nvSpPr>
        <p:spPr bwMode="auto">
          <a:xfrm>
            <a:off x="4041775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50" name="Line 26"/>
          <p:cNvSpPr>
            <a:spLocks noChangeShapeType="1"/>
          </p:cNvSpPr>
          <p:nvPr/>
        </p:nvSpPr>
        <p:spPr bwMode="auto">
          <a:xfrm flipV="1">
            <a:off x="4041775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51" name="Line 27"/>
          <p:cNvSpPr>
            <a:spLocks noChangeShapeType="1"/>
          </p:cNvSpPr>
          <p:nvPr/>
        </p:nvSpPr>
        <p:spPr bwMode="auto">
          <a:xfrm>
            <a:off x="4327525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52" name="Line 28"/>
          <p:cNvSpPr>
            <a:spLocks noChangeShapeType="1"/>
          </p:cNvSpPr>
          <p:nvPr/>
        </p:nvSpPr>
        <p:spPr bwMode="auto">
          <a:xfrm flipV="1">
            <a:off x="4327525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53" name="Line 29"/>
          <p:cNvSpPr>
            <a:spLocks noChangeShapeType="1"/>
          </p:cNvSpPr>
          <p:nvPr/>
        </p:nvSpPr>
        <p:spPr bwMode="auto">
          <a:xfrm>
            <a:off x="4613275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54" name="Line 30"/>
          <p:cNvSpPr>
            <a:spLocks noChangeShapeType="1"/>
          </p:cNvSpPr>
          <p:nvPr/>
        </p:nvSpPr>
        <p:spPr bwMode="auto">
          <a:xfrm flipV="1">
            <a:off x="4613275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55" name="Line 31"/>
          <p:cNvSpPr>
            <a:spLocks noChangeShapeType="1"/>
          </p:cNvSpPr>
          <p:nvPr/>
        </p:nvSpPr>
        <p:spPr bwMode="auto">
          <a:xfrm>
            <a:off x="5184775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56" name="Line 32"/>
          <p:cNvSpPr>
            <a:spLocks noChangeShapeType="1"/>
          </p:cNvSpPr>
          <p:nvPr/>
        </p:nvSpPr>
        <p:spPr bwMode="auto">
          <a:xfrm flipV="1">
            <a:off x="5184775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57" name="Line 33"/>
          <p:cNvSpPr>
            <a:spLocks noChangeShapeType="1"/>
          </p:cNvSpPr>
          <p:nvPr/>
        </p:nvSpPr>
        <p:spPr bwMode="auto">
          <a:xfrm>
            <a:off x="5472113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58" name="Line 34"/>
          <p:cNvSpPr>
            <a:spLocks noChangeShapeType="1"/>
          </p:cNvSpPr>
          <p:nvPr/>
        </p:nvSpPr>
        <p:spPr bwMode="auto">
          <a:xfrm flipV="1">
            <a:off x="5472113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59" name="Line 35"/>
          <p:cNvSpPr>
            <a:spLocks noChangeShapeType="1"/>
          </p:cNvSpPr>
          <p:nvPr/>
        </p:nvSpPr>
        <p:spPr bwMode="auto">
          <a:xfrm>
            <a:off x="5757863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60" name="Line 36"/>
          <p:cNvSpPr>
            <a:spLocks noChangeShapeType="1"/>
          </p:cNvSpPr>
          <p:nvPr/>
        </p:nvSpPr>
        <p:spPr bwMode="auto">
          <a:xfrm flipV="1">
            <a:off x="5757863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61" name="Line 37"/>
          <p:cNvSpPr>
            <a:spLocks noChangeShapeType="1"/>
          </p:cNvSpPr>
          <p:nvPr/>
        </p:nvSpPr>
        <p:spPr bwMode="auto">
          <a:xfrm>
            <a:off x="6043613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62" name="Line 38"/>
          <p:cNvSpPr>
            <a:spLocks noChangeShapeType="1"/>
          </p:cNvSpPr>
          <p:nvPr/>
        </p:nvSpPr>
        <p:spPr bwMode="auto">
          <a:xfrm flipV="1">
            <a:off x="6043613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63" name="Line 39"/>
          <p:cNvSpPr>
            <a:spLocks noChangeShapeType="1"/>
          </p:cNvSpPr>
          <p:nvPr/>
        </p:nvSpPr>
        <p:spPr bwMode="auto">
          <a:xfrm>
            <a:off x="6615113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64" name="Line 40"/>
          <p:cNvSpPr>
            <a:spLocks noChangeShapeType="1"/>
          </p:cNvSpPr>
          <p:nvPr/>
        </p:nvSpPr>
        <p:spPr bwMode="auto">
          <a:xfrm flipV="1">
            <a:off x="6615113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65" name="Line 41"/>
          <p:cNvSpPr>
            <a:spLocks noChangeShapeType="1"/>
          </p:cNvSpPr>
          <p:nvPr/>
        </p:nvSpPr>
        <p:spPr bwMode="auto">
          <a:xfrm>
            <a:off x="6900863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66" name="Line 42"/>
          <p:cNvSpPr>
            <a:spLocks noChangeShapeType="1"/>
          </p:cNvSpPr>
          <p:nvPr/>
        </p:nvSpPr>
        <p:spPr bwMode="auto">
          <a:xfrm flipV="1">
            <a:off x="6900863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67" name="Line 43"/>
          <p:cNvSpPr>
            <a:spLocks noChangeShapeType="1"/>
          </p:cNvSpPr>
          <p:nvPr/>
        </p:nvSpPr>
        <p:spPr bwMode="auto">
          <a:xfrm>
            <a:off x="7186613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68" name="Line 44"/>
          <p:cNvSpPr>
            <a:spLocks noChangeShapeType="1"/>
          </p:cNvSpPr>
          <p:nvPr/>
        </p:nvSpPr>
        <p:spPr bwMode="auto">
          <a:xfrm flipV="1">
            <a:off x="7186613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69" name="Line 45"/>
          <p:cNvSpPr>
            <a:spLocks noChangeShapeType="1"/>
          </p:cNvSpPr>
          <p:nvPr/>
        </p:nvSpPr>
        <p:spPr bwMode="auto">
          <a:xfrm>
            <a:off x="7472363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70" name="Line 46"/>
          <p:cNvSpPr>
            <a:spLocks noChangeShapeType="1"/>
          </p:cNvSpPr>
          <p:nvPr/>
        </p:nvSpPr>
        <p:spPr bwMode="auto">
          <a:xfrm flipV="1">
            <a:off x="7472363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71" name="Line 47"/>
          <p:cNvSpPr>
            <a:spLocks noChangeShapeType="1"/>
          </p:cNvSpPr>
          <p:nvPr/>
        </p:nvSpPr>
        <p:spPr bwMode="auto">
          <a:xfrm>
            <a:off x="8043863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72" name="Line 48"/>
          <p:cNvSpPr>
            <a:spLocks noChangeShapeType="1"/>
          </p:cNvSpPr>
          <p:nvPr/>
        </p:nvSpPr>
        <p:spPr bwMode="auto">
          <a:xfrm flipV="1">
            <a:off x="8043863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73" name="Line 49"/>
          <p:cNvSpPr>
            <a:spLocks noChangeShapeType="1"/>
          </p:cNvSpPr>
          <p:nvPr/>
        </p:nvSpPr>
        <p:spPr bwMode="auto">
          <a:xfrm>
            <a:off x="8329613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74" name="Line 50"/>
          <p:cNvSpPr>
            <a:spLocks noChangeShapeType="1"/>
          </p:cNvSpPr>
          <p:nvPr/>
        </p:nvSpPr>
        <p:spPr bwMode="auto">
          <a:xfrm flipV="1">
            <a:off x="8329613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75" name="Line 51"/>
          <p:cNvSpPr>
            <a:spLocks noChangeShapeType="1"/>
          </p:cNvSpPr>
          <p:nvPr/>
        </p:nvSpPr>
        <p:spPr bwMode="auto">
          <a:xfrm flipH="1">
            <a:off x="942975" y="6116638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76" name="Line 52"/>
          <p:cNvSpPr>
            <a:spLocks noChangeShapeType="1"/>
          </p:cNvSpPr>
          <p:nvPr/>
        </p:nvSpPr>
        <p:spPr bwMode="auto">
          <a:xfrm>
            <a:off x="954088" y="6116638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77" name="Line 53"/>
          <p:cNvSpPr>
            <a:spLocks noChangeShapeType="1"/>
          </p:cNvSpPr>
          <p:nvPr/>
        </p:nvSpPr>
        <p:spPr bwMode="auto">
          <a:xfrm flipH="1">
            <a:off x="942975" y="6002338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78" name="Line 54"/>
          <p:cNvSpPr>
            <a:spLocks noChangeShapeType="1"/>
          </p:cNvSpPr>
          <p:nvPr/>
        </p:nvSpPr>
        <p:spPr bwMode="auto">
          <a:xfrm>
            <a:off x="954088" y="6002338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79" name="Line 55"/>
          <p:cNvSpPr>
            <a:spLocks noChangeShapeType="1"/>
          </p:cNvSpPr>
          <p:nvPr/>
        </p:nvSpPr>
        <p:spPr bwMode="auto">
          <a:xfrm flipH="1">
            <a:off x="942975" y="5888038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80" name="Line 56"/>
          <p:cNvSpPr>
            <a:spLocks noChangeShapeType="1"/>
          </p:cNvSpPr>
          <p:nvPr/>
        </p:nvSpPr>
        <p:spPr bwMode="auto">
          <a:xfrm>
            <a:off x="954088" y="5888038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81" name="Line 57"/>
          <p:cNvSpPr>
            <a:spLocks noChangeShapeType="1"/>
          </p:cNvSpPr>
          <p:nvPr/>
        </p:nvSpPr>
        <p:spPr bwMode="auto">
          <a:xfrm flipH="1">
            <a:off x="942975" y="5773738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82" name="Line 58"/>
          <p:cNvSpPr>
            <a:spLocks noChangeShapeType="1"/>
          </p:cNvSpPr>
          <p:nvPr/>
        </p:nvSpPr>
        <p:spPr bwMode="auto">
          <a:xfrm>
            <a:off x="954088" y="5773738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83" name="Line 59"/>
          <p:cNvSpPr>
            <a:spLocks noChangeShapeType="1"/>
          </p:cNvSpPr>
          <p:nvPr/>
        </p:nvSpPr>
        <p:spPr bwMode="auto">
          <a:xfrm flipH="1">
            <a:off x="942975" y="5546726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84" name="Line 60"/>
          <p:cNvSpPr>
            <a:spLocks noChangeShapeType="1"/>
          </p:cNvSpPr>
          <p:nvPr/>
        </p:nvSpPr>
        <p:spPr bwMode="auto">
          <a:xfrm>
            <a:off x="954088" y="5546726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85" name="Line 61"/>
          <p:cNvSpPr>
            <a:spLocks noChangeShapeType="1"/>
          </p:cNvSpPr>
          <p:nvPr/>
        </p:nvSpPr>
        <p:spPr bwMode="auto">
          <a:xfrm flipH="1">
            <a:off x="942975" y="5432426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86" name="Line 62"/>
          <p:cNvSpPr>
            <a:spLocks noChangeShapeType="1"/>
          </p:cNvSpPr>
          <p:nvPr/>
        </p:nvSpPr>
        <p:spPr bwMode="auto">
          <a:xfrm>
            <a:off x="954088" y="5432426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87" name="Line 63"/>
          <p:cNvSpPr>
            <a:spLocks noChangeShapeType="1"/>
          </p:cNvSpPr>
          <p:nvPr/>
        </p:nvSpPr>
        <p:spPr bwMode="auto">
          <a:xfrm flipH="1">
            <a:off x="942975" y="5318126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88" name="Line 64"/>
          <p:cNvSpPr>
            <a:spLocks noChangeShapeType="1"/>
          </p:cNvSpPr>
          <p:nvPr/>
        </p:nvSpPr>
        <p:spPr bwMode="auto">
          <a:xfrm>
            <a:off x="954088" y="5318126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89" name="Line 65"/>
          <p:cNvSpPr>
            <a:spLocks noChangeShapeType="1"/>
          </p:cNvSpPr>
          <p:nvPr/>
        </p:nvSpPr>
        <p:spPr bwMode="auto">
          <a:xfrm flipH="1">
            <a:off x="942975" y="5203826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90" name="Line 66"/>
          <p:cNvSpPr>
            <a:spLocks noChangeShapeType="1"/>
          </p:cNvSpPr>
          <p:nvPr/>
        </p:nvSpPr>
        <p:spPr bwMode="auto">
          <a:xfrm>
            <a:off x="954088" y="5203826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91" name="Line 67"/>
          <p:cNvSpPr>
            <a:spLocks noChangeShapeType="1"/>
          </p:cNvSpPr>
          <p:nvPr/>
        </p:nvSpPr>
        <p:spPr bwMode="auto">
          <a:xfrm flipH="1">
            <a:off x="942975" y="4976813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92" name="Line 68"/>
          <p:cNvSpPr>
            <a:spLocks noChangeShapeType="1"/>
          </p:cNvSpPr>
          <p:nvPr/>
        </p:nvSpPr>
        <p:spPr bwMode="auto">
          <a:xfrm>
            <a:off x="954088" y="4976813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93" name="Line 69"/>
          <p:cNvSpPr>
            <a:spLocks noChangeShapeType="1"/>
          </p:cNvSpPr>
          <p:nvPr/>
        </p:nvSpPr>
        <p:spPr bwMode="auto">
          <a:xfrm flipH="1">
            <a:off x="942975" y="4862513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94" name="Line 70"/>
          <p:cNvSpPr>
            <a:spLocks noChangeShapeType="1"/>
          </p:cNvSpPr>
          <p:nvPr/>
        </p:nvSpPr>
        <p:spPr bwMode="auto">
          <a:xfrm>
            <a:off x="954088" y="4862513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95" name="Line 71"/>
          <p:cNvSpPr>
            <a:spLocks noChangeShapeType="1"/>
          </p:cNvSpPr>
          <p:nvPr/>
        </p:nvSpPr>
        <p:spPr bwMode="auto">
          <a:xfrm flipH="1">
            <a:off x="942975" y="4748213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96" name="Line 72"/>
          <p:cNvSpPr>
            <a:spLocks noChangeShapeType="1"/>
          </p:cNvSpPr>
          <p:nvPr/>
        </p:nvSpPr>
        <p:spPr bwMode="auto">
          <a:xfrm>
            <a:off x="954088" y="4748213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97" name="Line 73"/>
          <p:cNvSpPr>
            <a:spLocks noChangeShapeType="1"/>
          </p:cNvSpPr>
          <p:nvPr/>
        </p:nvSpPr>
        <p:spPr bwMode="auto">
          <a:xfrm flipH="1">
            <a:off x="942975" y="4633913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98" name="Line 74"/>
          <p:cNvSpPr>
            <a:spLocks noChangeShapeType="1"/>
          </p:cNvSpPr>
          <p:nvPr/>
        </p:nvSpPr>
        <p:spPr bwMode="auto">
          <a:xfrm>
            <a:off x="954088" y="4633913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99" name="Line 75"/>
          <p:cNvSpPr>
            <a:spLocks noChangeShapeType="1"/>
          </p:cNvSpPr>
          <p:nvPr/>
        </p:nvSpPr>
        <p:spPr bwMode="auto">
          <a:xfrm flipH="1">
            <a:off x="942975" y="4406901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00" name="Line 76"/>
          <p:cNvSpPr>
            <a:spLocks noChangeShapeType="1"/>
          </p:cNvSpPr>
          <p:nvPr/>
        </p:nvSpPr>
        <p:spPr bwMode="auto">
          <a:xfrm>
            <a:off x="954088" y="4406901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01" name="Line 77"/>
          <p:cNvSpPr>
            <a:spLocks noChangeShapeType="1"/>
          </p:cNvSpPr>
          <p:nvPr/>
        </p:nvSpPr>
        <p:spPr bwMode="auto">
          <a:xfrm flipH="1">
            <a:off x="942975" y="4292601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02" name="Line 78"/>
          <p:cNvSpPr>
            <a:spLocks noChangeShapeType="1"/>
          </p:cNvSpPr>
          <p:nvPr/>
        </p:nvSpPr>
        <p:spPr bwMode="auto">
          <a:xfrm>
            <a:off x="954088" y="4292601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03" name="Line 79"/>
          <p:cNvSpPr>
            <a:spLocks noChangeShapeType="1"/>
          </p:cNvSpPr>
          <p:nvPr/>
        </p:nvSpPr>
        <p:spPr bwMode="auto">
          <a:xfrm flipH="1">
            <a:off x="942975" y="4178301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04" name="Line 80"/>
          <p:cNvSpPr>
            <a:spLocks noChangeShapeType="1"/>
          </p:cNvSpPr>
          <p:nvPr/>
        </p:nvSpPr>
        <p:spPr bwMode="auto">
          <a:xfrm>
            <a:off x="954088" y="4178301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05" name="Line 81"/>
          <p:cNvSpPr>
            <a:spLocks noChangeShapeType="1"/>
          </p:cNvSpPr>
          <p:nvPr/>
        </p:nvSpPr>
        <p:spPr bwMode="auto">
          <a:xfrm flipH="1">
            <a:off x="942975" y="4064001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06" name="Line 82"/>
          <p:cNvSpPr>
            <a:spLocks noChangeShapeType="1"/>
          </p:cNvSpPr>
          <p:nvPr/>
        </p:nvSpPr>
        <p:spPr bwMode="auto">
          <a:xfrm>
            <a:off x="954088" y="4064001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07" name="Line 83"/>
          <p:cNvSpPr>
            <a:spLocks noChangeShapeType="1"/>
          </p:cNvSpPr>
          <p:nvPr/>
        </p:nvSpPr>
        <p:spPr bwMode="auto">
          <a:xfrm flipH="1">
            <a:off x="942975" y="3836988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08" name="Line 84"/>
          <p:cNvSpPr>
            <a:spLocks noChangeShapeType="1"/>
          </p:cNvSpPr>
          <p:nvPr/>
        </p:nvSpPr>
        <p:spPr bwMode="auto">
          <a:xfrm>
            <a:off x="954088" y="3836988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09" name="Line 85"/>
          <p:cNvSpPr>
            <a:spLocks noChangeShapeType="1"/>
          </p:cNvSpPr>
          <p:nvPr/>
        </p:nvSpPr>
        <p:spPr bwMode="auto">
          <a:xfrm flipH="1">
            <a:off x="942975" y="3722688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10" name="Line 86"/>
          <p:cNvSpPr>
            <a:spLocks noChangeShapeType="1"/>
          </p:cNvSpPr>
          <p:nvPr/>
        </p:nvSpPr>
        <p:spPr bwMode="auto">
          <a:xfrm>
            <a:off x="954088" y="3722688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11" name="Line 87"/>
          <p:cNvSpPr>
            <a:spLocks noChangeShapeType="1"/>
          </p:cNvSpPr>
          <p:nvPr/>
        </p:nvSpPr>
        <p:spPr bwMode="auto">
          <a:xfrm flipH="1">
            <a:off x="942975" y="3608388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12" name="Line 88"/>
          <p:cNvSpPr>
            <a:spLocks noChangeShapeType="1"/>
          </p:cNvSpPr>
          <p:nvPr/>
        </p:nvSpPr>
        <p:spPr bwMode="auto">
          <a:xfrm>
            <a:off x="954088" y="3608388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13" name="Line 89"/>
          <p:cNvSpPr>
            <a:spLocks noChangeShapeType="1"/>
          </p:cNvSpPr>
          <p:nvPr/>
        </p:nvSpPr>
        <p:spPr bwMode="auto">
          <a:xfrm flipH="1">
            <a:off x="942975" y="3494088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14" name="Line 90"/>
          <p:cNvSpPr>
            <a:spLocks noChangeShapeType="1"/>
          </p:cNvSpPr>
          <p:nvPr/>
        </p:nvSpPr>
        <p:spPr bwMode="auto">
          <a:xfrm>
            <a:off x="954088" y="3494088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15" name="Line 91"/>
          <p:cNvSpPr>
            <a:spLocks noChangeShapeType="1"/>
          </p:cNvSpPr>
          <p:nvPr/>
        </p:nvSpPr>
        <p:spPr bwMode="auto">
          <a:xfrm flipH="1">
            <a:off x="942975" y="3265488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16" name="Line 92"/>
          <p:cNvSpPr>
            <a:spLocks noChangeShapeType="1"/>
          </p:cNvSpPr>
          <p:nvPr/>
        </p:nvSpPr>
        <p:spPr bwMode="auto">
          <a:xfrm>
            <a:off x="954088" y="3265488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17" name="Line 93"/>
          <p:cNvSpPr>
            <a:spLocks noChangeShapeType="1"/>
          </p:cNvSpPr>
          <p:nvPr/>
        </p:nvSpPr>
        <p:spPr bwMode="auto">
          <a:xfrm flipH="1">
            <a:off x="942975" y="3152776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18" name="Line 94"/>
          <p:cNvSpPr>
            <a:spLocks noChangeShapeType="1"/>
          </p:cNvSpPr>
          <p:nvPr/>
        </p:nvSpPr>
        <p:spPr bwMode="auto">
          <a:xfrm>
            <a:off x="954088" y="3152776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19" name="Line 95"/>
          <p:cNvSpPr>
            <a:spLocks noChangeShapeType="1"/>
          </p:cNvSpPr>
          <p:nvPr/>
        </p:nvSpPr>
        <p:spPr bwMode="auto">
          <a:xfrm flipH="1">
            <a:off x="942975" y="3038476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20" name="Line 96"/>
          <p:cNvSpPr>
            <a:spLocks noChangeShapeType="1"/>
          </p:cNvSpPr>
          <p:nvPr/>
        </p:nvSpPr>
        <p:spPr bwMode="auto">
          <a:xfrm>
            <a:off x="954088" y="3038476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21" name="Line 97"/>
          <p:cNvSpPr>
            <a:spLocks noChangeShapeType="1"/>
          </p:cNvSpPr>
          <p:nvPr/>
        </p:nvSpPr>
        <p:spPr bwMode="auto">
          <a:xfrm flipH="1">
            <a:off x="942975" y="2924176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22" name="Line 98"/>
          <p:cNvSpPr>
            <a:spLocks noChangeShapeType="1"/>
          </p:cNvSpPr>
          <p:nvPr/>
        </p:nvSpPr>
        <p:spPr bwMode="auto">
          <a:xfrm>
            <a:off x="954088" y="2924176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23" name="Line 99"/>
          <p:cNvSpPr>
            <a:spLocks noChangeShapeType="1"/>
          </p:cNvSpPr>
          <p:nvPr/>
        </p:nvSpPr>
        <p:spPr bwMode="auto">
          <a:xfrm flipH="1">
            <a:off x="942975" y="2695576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24" name="Line 100"/>
          <p:cNvSpPr>
            <a:spLocks noChangeShapeType="1"/>
          </p:cNvSpPr>
          <p:nvPr/>
        </p:nvSpPr>
        <p:spPr bwMode="auto">
          <a:xfrm>
            <a:off x="954088" y="2695576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25" name="Line 101"/>
          <p:cNvSpPr>
            <a:spLocks noChangeShapeType="1"/>
          </p:cNvSpPr>
          <p:nvPr/>
        </p:nvSpPr>
        <p:spPr bwMode="auto">
          <a:xfrm flipH="1">
            <a:off x="942975" y="2581276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26" name="Line 102"/>
          <p:cNvSpPr>
            <a:spLocks noChangeShapeType="1"/>
          </p:cNvSpPr>
          <p:nvPr/>
        </p:nvSpPr>
        <p:spPr bwMode="auto">
          <a:xfrm>
            <a:off x="954088" y="2581276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27" name="Line 103"/>
          <p:cNvSpPr>
            <a:spLocks noChangeShapeType="1"/>
          </p:cNvSpPr>
          <p:nvPr/>
        </p:nvSpPr>
        <p:spPr bwMode="auto">
          <a:xfrm flipH="1">
            <a:off x="942975" y="2466976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28" name="Line 104"/>
          <p:cNvSpPr>
            <a:spLocks noChangeShapeType="1"/>
          </p:cNvSpPr>
          <p:nvPr/>
        </p:nvSpPr>
        <p:spPr bwMode="auto">
          <a:xfrm>
            <a:off x="954088" y="2466976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29" name="Line 105"/>
          <p:cNvSpPr>
            <a:spLocks noChangeShapeType="1"/>
          </p:cNvSpPr>
          <p:nvPr/>
        </p:nvSpPr>
        <p:spPr bwMode="auto">
          <a:xfrm flipH="1">
            <a:off x="942975" y="2354263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30" name="Line 106"/>
          <p:cNvSpPr>
            <a:spLocks noChangeShapeType="1"/>
          </p:cNvSpPr>
          <p:nvPr/>
        </p:nvSpPr>
        <p:spPr bwMode="auto">
          <a:xfrm>
            <a:off x="954088" y="2354263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31" name="Line 107"/>
          <p:cNvSpPr>
            <a:spLocks noChangeShapeType="1"/>
          </p:cNvSpPr>
          <p:nvPr/>
        </p:nvSpPr>
        <p:spPr bwMode="auto">
          <a:xfrm>
            <a:off x="1017588" y="6191251"/>
            <a:ext cx="106363" cy="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32" name="Line 108"/>
          <p:cNvSpPr>
            <a:spLocks noChangeShapeType="1"/>
          </p:cNvSpPr>
          <p:nvPr/>
        </p:nvSpPr>
        <p:spPr bwMode="auto">
          <a:xfrm>
            <a:off x="1123950" y="6191251"/>
            <a:ext cx="104775" cy="952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33" name="Line 109"/>
          <p:cNvSpPr>
            <a:spLocks noChangeShapeType="1"/>
          </p:cNvSpPr>
          <p:nvPr/>
        </p:nvSpPr>
        <p:spPr bwMode="auto">
          <a:xfrm>
            <a:off x="1228725" y="6200776"/>
            <a:ext cx="101600" cy="2857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34" name="Line 110"/>
          <p:cNvSpPr>
            <a:spLocks noChangeShapeType="1"/>
          </p:cNvSpPr>
          <p:nvPr/>
        </p:nvSpPr>
        <p:spPr bwMode="auto">
          <a:xfrm flipV="1">
            <a:off x="1330325" y="6210301"/>
            <a:ext cx="104775" cy="1905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35" name="Line 111"/>
          <p:cNvSpPr>
            <a:spLocks noChangeShapeType="1"/>
          </p:cNvSpPr>
          <p:nvPr/>
        </p:nvSpPr>
        <p:spPr bwMode="auto">
          <a:xfrm flipV="1">
            <a:off x="1435100" y="6172201"/>
            <a:ext cx="101600" cy="3810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36" name="Line 112"/>
          <p:cNvSpPr>
            <a:spLocks noChangeShapeType="1"/>
          </p:cNvSpPr>
          <p:nvPr/>
        </p:nvSpPr>
        <p:spPr bwMode="auto">
          <a:xfrm>
            <a:off x="1536700" y="6172201"/>
            <a:ext cx="104775" cy="33338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37" name="Line 113"/>
          <p:cNvSpPr>
            <a:spLocks noChangeShapeType="1"/>
          </p:cNvSpPr>
          <p:nvPr/>
        </p:nvSpPr>
        <p:spPr bwMode="auto">
          <a:xfrm>
            <a:off x="1641475" y="6205538"/>
            <a:ext cx="101600" cy="952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38" name="Line 114"/>
          <p:cNvSpPr>
            <a:spLocks noChangeShapeType="1"/>
          </p:cNvSpPr>
          <p:nvPr/>
        </p:nvSpPr>
        <p:spPr bwMode="auto">
          <a:xfrm flipV="1">
            <a:off x="1743075" y="6186488"/>
            <a:ext cx="104775" cy="2857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39" name="Line 115"/>
          <p:cNvSpPr>
            <a:spLocks noChangeShapeType="1"/>
          </p:cNvSpPr>
          <p:nvPr/>
        </p:nvSpPr>
        <p:spPr bwMode="auto">
          <a:xfrm flipV="1">
            <a:off x="1847850" y="6162676"/>
            <a:ext cx="106363" cy="2381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40" name="Line 116"/>
          <p:cNvSpPr>
            <a:spLocks noChangeShapeType="1"/>
          </p:cNvSpPr>
          <p:nvPr/>
        </p:nvSpPr>
        <p:spPr bwMode="auto">
          <a:xfrm flipV="1">
            <a:off x="1954213" y="6157913"/>
            <a:ext cx="100013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41" name="Line 117"/>
          <p:cNvSpPr>
            <a:spLocks noChangeShapeType="1"/>
          </p:cNvSpPr>
          <p:nvPr/>
        </p:nvSpPr>
        <p:spPr bwMode="auto">
          <a:xfrm>
            <a:off x="2054225" y="6157913"/>
            <a:ext cx="106363" cy="2857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42" name="Line 118"/>
          <p:cNvSpPr>
            <a:spLocks noChangeShapeType="1"/>
          </p:cNvSpPr>
          <p:nvPr/>
        </p:nvSpPr>
        <p:spPr bwMode="auto">
          <a:xfrm>
            <a:off x="2160588" y="6186488"/>
            <a:ext cx="100013" cy="33338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43" name="Line 119"/>
          <p:cNvSpPr>
            <a:spLocks noChangeShapeType="1"/>
          </p:cNvSpPr>
          <p:nvPr/>
        </p:nvSpPr>
        <p:spPr bwMode="auto">
          <a:xfrm>
            <a:off x="2260600" y="6219826"/>
            <a:ext cx="106363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44" name="Line 120"/>
          <p:cNvSpPr>
            <a:spLocks noChangeShapeType="1"/>
          </p:cNvSpPr>
          <p:nvPr/>
        </p:nvSpPr>
        <p:spPr bwMode="auto">
          <a:xfrm flipV="1">
            <a:off x="2366963" y="6219826"/>
            <a:ext cx="104775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45" name="Line 121"/>
          <p:cNvSpPr>
            <a:spLocks noChangeShapeType="1"/>
          </p:cNvSpPr>
          <p:nvPr/>
        </p:nvSpPr>
        <p:spPr bwMode="auto">
          <a:xfrm>
            <a:off x="2471738" y="6219826"/>
            <a:ext cx="101600" cy="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46" name="Line 122"/>
          <p:cNvSpPr>
            <a:spLocks noChangeShapeType="1"/>
          </p:cNvSpPr>
          <p:nvPr/>
        </p:nvSpPr>
        <p:spPr bwMode="auto">
          <a:xfrm flipV="1">
            <a:off x="2573338" y="6181726"/>
            <a:ext cx="104775" cy="3810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47" name="Line 123"/>
          <p:cNvSpPr>
            <a:spLocks noChangeShapeType="1"/>
          </p:cNvSpPr>
          <p:nvPr/>
        </p:nvSpPr>
        <p:spPr bwMode="auto">
          <a:xfrm>
            <a:off x="2678113" y="6181726"/>
            <a:ext cx="101600" cy="2857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48" name="Line 124"/>
          <p:cNvSpPr>
            <a:spLocks noChangeShapeType="1"/>
          </p:cNvSpPr>
          <p:nvPr/>
        </p:nvSpPr>
        <p:spPr bwMode="auto">
          <a:xfrm>
            <a:off x="2779713" y="6210301"/>
            <a:ext cx="104775" cy="1905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49" name="Line 125"/>
          <p:cNvSpPr>
            <a:spLocks noChangeShapeType="1"/>
          </p:cNvSpPr>
          <p:nvPr/>
        </p:nvSpPr>
        <p:spPr bwMode="auto">
          <a:xfrm>
            <a:off x="2884488" y="6229351"/>
            <a:ext cx="101600" cy="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50" name="Line 126"/>
          <p:cNvSpPr>
            <a:spLocks noChangeShapeType="1"/>
          </p:cNvSpPr>
          <p:nvPr/>
        </p:nvSpPr>
        <p:spPr bwMode="auto">
          <a:xfrm flipV="1">
            <a:off x="2986088" y="6219826"/>
            <a:ext cx="104775" cy="952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51" name="Line 127"/>
          <p:cNvSpPr>
            <a:spLocks noChangeShapeType="1"/>
          </p:cNvSpPr>
          <p:nvPr/>
        </p:nvSpPr>
        <p:spPr bwMode="auto">
          <a:xfrm flipV="1">
            <a:off x="3090863" y="6210301"/>
            <a:ext cx="106363" cy="952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52" name="Line 128"/>
          <p:cNvSpPr>
            <a:spLocks noChangeShapeType="1"/>
          </p:cNvSpPr>
          <p:nvPr/>
        </p:nvSpPr>
        <p:spPr bwMode="auto">
          <a:xfrm>
            <a:off x="3197225" y="6210301"/>
            <a:ext cx="101600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53" name="Line 129"/>
          <p:cNvSpPr>
            <a:spLocks noChangeShapeType="1"/>
          </p:cNvSpPr>
          <p:nvPr/>
        </p:nvSpPr>
        <p:spPr bwMode="auto">
          <a:xfrm>
            <a:off x="3298825" y="6215063"/>
            <a:ext cx="104775" cy="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54" name="Line 130"/>
          <p:cNvSpPr>
            <a:spLocks noChangeShapeType="1"/>
          </p:cNvSpPr>
          <p:nvPr/>
        </p:nvSpPr>
        <p:spPr bwMode="auto">
          <a:xfrm flipV="1">
            <a:off x="3403600" y="6210301"/>
            <a:ext cx="101600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55" name="Line 131"/>
          <p:cNvSpPr>
            <a:spLocks noChangeShapeType="1"/>
          </p:cNvSpPr>
          <p:nvPr/>
        </p:nvSpPr>
        <p:spPr bwMode="auto">
          <a:xfrm>
            <a:off x="3505200" y="6210301"/>
            <a:ext cx="104775" cy="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56" name="Line 132"/>
          <p:cNvSpPr>
            <a:spLocks noChangeShapeType="1"/>
          </p:cNvSpPr>
          <p:nvPr/>
        </p:nvSpPr>
        <p:spPr bwMode="auto">
          <a:xfrm>
            <a:off x="3609975" y="6210301"/>
            <a:ext cx="101600" cy="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57" name="Line 133"/>
          <p:cNvSpPr>
            <a:spLocks noChangeShapeType="1"/>
          </p:cNvSpPr>
          <p:nvPr/>
        </p:nvSpPr>
        <p:spPr bwMode="auto">
          <a:xfrm>
            <a:off x="3711575" y="6210301"/>
            <a:ext cx="104775" cy="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58" name="Line 134"/>
          <p:cNvSpPr>
            <a:spLocks noChangeShapeType="1"/>
          </p:cNvSpPr>
          <p:nvPr/>
        </p:nvSpPr>
        <p:spPr bwMode="auto">
          <a:xfrm flipV="1">
            <a:off x="3816350" y="6205538"/>
            <a:ext cx="106363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59" name="Line 135"/>
          <p:cNvSpPr>
            <a:spLocks noChangeShapeType="1"/>
          </p:cNvSpPr>
          <p:nvPr/>
        </p:nvSpPr>
        <p:spPr bwMode="auto">
          <a:xfrm>
            <a:off x="3922713" y="6205538"/>
            <a:ext cx="100013" cy="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60" name="Line 136"/>
          <p:cNvSpPr>
            <a:spLocks noChangeShapeType="1"/>
          </p:cNvSpPr>
          <p:nvPr/>
        </p:nvSpPr>
        <p:spPr bwMode="auto">
          <a:xfrm flipV="1">
            <a:off x="4022725" y="6191251"/>
            <a:ext cx="106363" cy="14288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61" name="Line 137"/>
          <p:cNvSpPr>
            <a:spLocks noChangeShapeType="1"/>
          </p:cNvSpPr>
          <p:nvPr/>
        </p:nvSpPr>
        <p:spPr bwMode="auto">
          <a:xfrm>
            <a:off x="4129088" y="6191251"/>
            <a:ext cx="100013" cy="2381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62" name="Line 138"/>
          <p:cNvSpPr>
            <a:spLocks noChangeShapeType="1"/>
          </p:cNvSpPr>
          <p:nvPr/>
        </p:nvSpPr>
        <p:spPr bwMode="auto">
          <a:xfrm>
            <a:off x="4229100" y="6215063"/>
            <a:ext cx="106363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63" name="Line 139"/>
          <p:cNvSpPr>
            <a:spLocks noChangeShapeType="1"/>
          </p:cNvSpPr>
          <p:nvPr/>
        </p:nvSpPr>
        <p:spPr bwMode="auto">
          <a:xfrm flipV="1">
            <a:off x="4335463" y="6205538"/>
            <a:ext cx="104775" cy="14288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64" name="Line 140"/>
          <p:cNvSpPr>
            <a:spLocks noChangeShapeType="1"/>
          </p:cNvSpPr>
          <p:nvPr/>
        </p:nvSpPr>
        <p:spPr bwMode="auto">
          <a:xfrm flipV="1">
            <a:off x="4440238" y="6172201"/>
            <a:ext cx="101600" cy="33338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65" name="Line 141"/>
          <p:cNvSpPr>
            <a:spLocks noChangeShapeType="1"/>
          </p:cNvSpPr>
          <p:nvPr/>
        </p:nvSpPr>
        <p:spPr bwMode="auto">
          <a:xfrm flipV="1">
            <a:off x="4541838" y="6143626"/>
            <a:ext cx="104775" cy="2857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66" name="Line 142"/>
          <p:cNvSpPr>
            <a:spLocks noChangeShapeType="1"/>
          </p:cNvSpPr>
          <p:nvPr/>
        </p:nvSpPr>
        <p:spPr bwMode="auto">
          <a:xfrm flipV="1">
            <a:off x="4646613" y="5975351"/>
            <a:ext cx="101600" cy="16827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67" name="Line 143"/>
          <p:cNvSpPr>
            <a:spLocks noChangeShapeType="1"/>
          </p:cNvSpPr>
          <p:nvPr/>
        </p:nvSpPr>
        <p:spPr bwMode="auto">
          <a:xfrm flipV="1">
            <a:off x="4748213" y="5543551"/>
            <a:ext cx="104775" cy="43180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68" name="Line 144"/>
          <p:cNvSpPr>
            <a:spLocks noChangeShapeType="1"/>
          </p:cNvSpPr>
          <p:nvPr/>
        </p:nvSpPr>
        <p:spPr bwMode="auto">
          <a:xfrm flipV="1">
            <a:off x="4852988" y="5097463"/>
            <a:ext cx="101600" cy="446088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69" name="Line 145"/>
          <p:cNvSpPr>
            <a:spLocks noChangeShapeType="1"/>
          </p:cNvSpPr>
          <p:nvPr/>
        </p:nvSpPr>
        <p:spPr bwMode="auto">
          <a:xfrm>
            <a:off x="4954588" y="5097463"/>
            <a:ext cx="104775" cy="19685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70" name="Line 146"/>
          <p:cNvSpPr>
            <a:spLocks noChangeShapeType="1"/>
          </p:cNvSpPr>
          <p:nvPr/>
        </p:nvSpPr>
        <p:spPr bwMode="auto">
          <a:xfrm>
            <a:off x="5059363" y="5294313"/>
            <a:ext cx="106363" cy="446088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71" name="Line 147"/>
          <p:cNvSpPr>
            <a:spLocks noChangeShapeType="1"/>
          </p:cNvSpPr>
          <p:nvPr/>
        </p:nvSpPr>
        <p:spPr bwMode="auto">
          <a:xfrm>
            <a:off x="5165725" y="5740401"/>
            <a:ext cx="101600" cy="230188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72" name="Line 148"/>
          <p:cNvSpPr>
            <a:spLocks noChangeShapeType="1"/>
          </p:cNvSpPr>
          <p:nvPr/>
        </p:nvSpPr>
        <p:spPr bwMode="auto">
          <a:xfrm>
            <a:off x="5267325" y="5970588"/>
            <a:ext cx="104775" cy="7302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73" name="Line 149"/>
          <p:cNvSpPr>
            <a:spLocks noChangeShapeType="1"/>
          </p:cNvSpPr>
          <p:nvPr/>
        </p:nvSpPr>
        <p:spPr bwMode="auto">
          <a:xfrm flipV="1">
            <a:off x="5372100" y="6027738"/>
            <a:ext cx="101600" cy="1587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74" name="Line 150"/>
          <p:cNvSpPr>
            <a:spLocks noChangeShapeType="1"/>
          </p:cNvSpPr>
          <p:nvPr/>
        </p:nvSpPr>
        <p:spPr bwMode="auto">
          <a:xfrm>
            <a:off x="5473700" y="6027738"/>
            <a:ext cx="104775" cy="1587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75" name="Line 151"/>
          <p:cNvSpPr>
            <a:spLocks noChangeShapeType="1"/>
          </p:cNvSpPr>
          <p:nvPr/>
        </p:nvSpPr>
        <p:spPr bwMode="auto">
          <a:xfrm>
            <a:off x="5578475" y="6043613"/>
            <a:ext cx="101600" cy="52388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76" name="Line 152"/>
          <p:cNvSpPr>
            <a:spLocks noChangeShapeType="1"/>
          </p:cNvSpPr>
          <p:nvPr/>
        </p:nvSpPr>
        <p:spPr bwMode="auto">
          <a:xfrm>
            <a:off x="5680075" y="6096001"/>
            <a:ext cx="104775" cy="3810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77" name="Line 153"/>
          <p:cNvSpPr>
            <a:spLocks noChangeShapeType="1"/>
          </p:cNvSpPr>
          <p:nvPr/>
        </p:nvSpPr>
        <p:spPr bwMode="auto">
          <a:xfrm>
            <a:off x="5784850" y="6134101"/>
            <a:ext cx="106363" cy="14288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78" name="Line 154"/>
          <p:cNvSpPr>
            <a:spLocks noChangeShapeType="1"/>
          </p:cNvSpPr>
          <p:nvPr/>
        </p:nvSpPr>
        <p:spPr bwMode="auto">
          <a:xfrm>
            <a:off x="5891213" y="6148388"/>
            <a:ext cx="100013" cy="952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79" name="Line 155"/>
          <p:cNvSpPr>
            <a:spLocks noChangeShapeType="1"/>
          </p:cNvSpPr>
          <p:nvPr/>
        </p:nvSpPr>
        <p:spPr bwMode="auto">
          <a:xfrm>
            <a:off x="5991225" y="6157913"/>
            <a:ext cx="106363" cy="2857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80" name="Line 156"/>
          <p:cNvSpPr>
            <a:spLocks noChangeShapeType="1"/>
          </p:cNvSpPr>
          <p:nvPr/>
        </p:nvSpPr>
        <p:spPr bwMode="auto">
          <a:xfrm>
            <a:off x="6097588" y="6186488"/>
            <a:ext cx="100013" cy="952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81" name="Line 157"/>
          <p:cNvSpPr>
            <a:spLocks noChangeShapeType="1"/>
          </p:cNvSpPr>
          <p:nvPr/>
        </p:nvSpPr>
        <p:spPr bwMode="auto">
          <a:xfrm flipV="1">
            <a:off x="6197600" y="6186488"/>
            <a:ext cx="106363" cy="952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82" name="Line 158"/>
          <p:cNvSpPr>
            <a:spLocks noChangeShapeType="1"/>
          </p:cNvSpPr>
          <p:nvPr/>
        </p:nvSpPr>
        <p:spPr bwMode="auto">
          <a:xfrm>
            <a:off x="6303963" y="6186488"/>
            <a:ext cx="100013" cy="952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83" name="Line 159"/>
          <p:cNvSpPr>
            <a:spLocks noChangeShapeType="1"/>
          </p:cNvSpPr>
          <p:nvPr/>
        </p:nvSpPr>
        <p:spPr bwMode="auto">
          <a:xfrm>
            <a:off x="6403975" y="6196013"/>
            <a:ext cx="106363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84" name="Line 160"/>
          <p:cNvSpPr>
            <a:spLocks noChangeShapeType="1"/>
          </p:cNvSpPr>
          <p:nvPr/>
        </p:nvSpPr>
        <p:spPr bwMode="auto">
          <a:xfrm flipV="1">
            <a:off x="6510338" y="6191251"/>
            <a:ext cx="104775" cy="952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85" name="Line 161"/>
          <p:cNvSpPr>
            <a:spLocks noChangeShapeType="1"/>
          </p:cNvSpPr>
          <p:nvPr/>
        </p:nvSpPr>
        <p:spPr bwMode="auto">
          <a:xfrm>
            <a:off x="6615113" y="6191251"/>
            <a:ext cx="101600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86" name="Line 162"/>
          <p:cNvSpPr>
            <a:spLocks noChangeShapeType="1"/>
          </p:cNvSpPr>
          <p:nvPr/>
        </p:nvSpPr>
        <p:spPr bwMode="auto">
          <a:xfrm flipV="1">
            <a:off x="6716713" y="6167438"/>
            <a:ext cx="104775" cy="2857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87" name="Line 163"/>
          <p:cNvSpPr>
            <a:spLocks noChangeShapeType="1"/>
          </p:cNvSpPr>
          <p:nvPr/>
        </p:nvSpPr>
        <p:spPr bwMode="auto">
          <a:xfrm>
            <a:off x="6821488" y="6167438"/>
            <a:ext cx="101600" cy="952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88" name="Line 164"/>
          <p:cNvSpPr>
            <a:spLocks noChangeShapeType="1"/>
          </p:cNvSpPr>
          <p:nvPr/>
        </p:nvSpPr>
        <p:spPr bwMode="auto">
          <a:xfrm>
            <a:off x="6923088" y="6176963"/>
            <a:ext cx="104775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89" name="Line 165"/>
          <p:cNvSpPr>
            <a:spLocks noChangeShapeType="1"/>
          </p:cNvSpPr>
          <p:nvPr/>
        </p:nvSpPr>
        <p:spPr bwMode="auto">
          <a:xfrm>
            <a:off x="7027863" y="6181726"/>
            <a:ext cx="106363" cy="1905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90" name="Line 166"/>
          <p:cNvSpPr>
            <a:spLocks noChangeShapeType="1"/>
          </p:cNvSpPr>
          <p:nvPr/>
        </p:nvSpPr>
        <p:spPr bwMode="auto">
          <a:xfrm>
            <a:off x="7134225" y="6200776"/>
            <a:ext cx="100013" cy="14288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91" name="Line 167"/>
          <p:cNvSpPr>
            <a:spLocks noChangeShapeType="1"/>
          </p:cNvSpPr>
          <p:nvPr/>
        </p:nvSpPr>
        <p:spPr bwMode="auto">
          <a:xfrm flipV="1">
            <a:off x="7234238" y="6181726"/>
            <a:ext cx="106363" cy="33338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92" name="Line 168"/>
          <p:cNvSpPr>
            <a:spLocks noChangeShapeType="1"/>
          </p:cNvSpPr>
          <p:nvPr/>
        </p:nvSpPr>
        <p:spPr bwMode="auto">
          <a:xfrm flipV="1">
            <a:off x="7340600" y="6157913"/>
            <a:ext cx="101600" cy="2381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93" name="Line 169"/>
          <p:cNvSpPr>
            <a:spLocks noChangeShapeType="1"/>
          </p:cNvSpPr>
          <p:nvPr/>
        </p:nvSpPr>
        <p:spPr bwMode="auto">
          <a:xfrm>
            <a:off x="7442200" y="6157913"/>
            <a:ext cx="104775" cy="2381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94" name="Line 170"/>
          <p:cNvSpPr>
            <a:spLocks noChangeShapeType="1"/>
          </p:cNvSpPr>
          <p:nvPr/>
        </p:nvSpPr>
        <p:spPr bwMode="auto">
          <a:xfrm>
            <a:off x="7546975" y="6181726"/>
            <a:ext cx="101600" cy="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95" name="Line 171"/>
          <p:cNvSpPr>
            <a:spLocks noChangeShapeType="1"/>
          </p:cNvSpPr>
          <p:nvPr/>
        </p:nvSpPr>
        <p:spPr bwMode="auto">
          <a:xfrm>
            <a:off x="7648575" y="6181726"/>
            <a:ext cx="104775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96" name="Line 172"/>
          <p:cNvSpPr>
            <a:spLocks noChangeShapeType="1"/>
          </p:cNvSpPr>
          <p:nvPr/>
        </p:nvSpPr>
        <p:spPr bwMode="auto">
          <a:xfrm>
            <a:off x="7753350" y="6186488"/>
            <a:ext cx="106363" cy="952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97" name="Line 173"/>
          <p:cNvSpPr>
            <a:spLocks noChangeShapeType="1"/>
          </p:cNvSpPr>
          <p:nvPr/>
        </p:nvSpPr>
        <p:spPr bwMode="auto">
          <a:xfrm>
            <a:off x="7859713" y="6196013"/>
            <a:ext cx="100013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98" name="Line 174"/>
          <p:cNvSpPr>
            <a:spLocks noChangeShapeType="1"/>
          </p:cNvSpPr>
          <p:nvPr/>
        </p:nvSpPr>
        <p:spPr bwMode="auto">
          <a:xfrm flipV="1">
            <a:off x="7959725" y="6196013"/>
            <a:ext cx="106363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99" name="Line 175"/>
          <p:cNvSpPr>
            <a:spLocks noChangeShapeType="1"/>
          </p:cNvSpPr>
          <p:nvPr/>
        </p:nvSpPr>
        <p:spPr bwMode="auto">
          <a:xfrm>
            <a:off x="8066088" y="6196013"/>
            <a:ext cx="100013" cy="1905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00" name="Line 176"/>
          <p:cNvSpPr>
            <a:spLocks noChangeShapeType="1"/>
          </p:cNvSpPr>
          <p:nvPr/>
        </p:nvSpPr>
        <p:spPr bwMode="auto">
          <a:xfrm>
            <a:off x="8166100" y="6215063"/>
            <a:ext cx="106363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01" name="Line 177"/>
          <p:cNvSpPr>
            <a:spLocks noChangeShapeType="1"/>
          </p:cNvSpPr>
          <p:nvPr/>
        </p:nvSpPr>
        <p:spPr bwMode="auto">
          <a:xfrm flipV="1">
            <a:off x="8272463" y="6215063"/>
            <a:ext cx="100013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02" name="Line 178"/>
          <p:cNvSpPr>
            <a:spLocks noChangeShapeType="1"/>
          </p:cNvSpPr>
          <p:nvPr/>
        </p:nvSpPr>
        <p:spPr bwMode="auto">
          <a:xfrm flipV="1">
            <a:off x="1017588" y="6219826"/>
            <a:ext cx="106363" cy="476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03" name="Line 179"/>
          <p:cNvSpPr>
            <a:spLocks noChangeShapeType="1"/>
          </p:cNvSpPr>
          <p:nvPr/>
        </p:nvSpPr>
        <p:spPr bwMode="auto">
          <a:xfrm>
            <a:off x="1123950" y="6219826"/>
            <a:ext cx="104775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04" name="Line 180"/>
          <p:cNvSpPr>
            <a:spLocks noChangeShapeType="1"/>
          </p:cNvSpPr>
          <p:nvPr/>
        </p:nvSpPr>
        <p:spPr bwMode="auto">
          <a:xfrm flipV="1">
            <a:off x="1228725" y="6205538"/>
            <a:ext cx="101600" cy="2381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05" name="Line 181"/>
          <p:cNvSpPr>
            <a:spLocks noChangeShapeType="1"/>
          </p:cNvSpPr>
          <p:nvPr/>
        </p:nvSpPr>
        <p:spPr bwMode="auto">
          <a:xfrm flipV="1">
            <a:off x="1330325" y="6138863"/>
            <a:ext cx="104775" cy="6667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06" name="Line 182"/>
          <p:cNvSpPr>
            <a:spLocks noChangeShapeType="1"/>
          </p:cNvSpPr>
          <p:nvPr/>
        </p:nvSpPr>
        <p:spPr bwMode="auto">
          <a:xfrm>
            <a:off x="1435100" y="6138863"/>
            <a:ext cx="101600" cy="1905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07" name="Line 183"/>
          <p:cNvSpPr>
            <a:spLocks noChangeShapeType="1"/>
          </p:cNvSpPr>
          <p:nvPr/>
        </p:nvSpPr>
        <p:spPr bwMode="auto">
          <a:xfrm>
            <a:off x="1536700" y="6157913"/>
            <a:ext cx="104775" cy="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08" name="Line 184"/>
          <p:cNvSpPr>
            <a:spLocks noChangeShapeType="1"/>
          </p:cNvSpPr>
          <p:nvPr/>
        </p:nvSpPr>
        <p:spPr bwMode="auto">
          <a:xfrm>
            <a:off x="1641475" y="6157913"/>
            <a:ext cx="101600" cy="1905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09" name="Line 185"/>
          <p:cNvSpPr>
            <a:spLocks noChangeShapeType="1"/>
          </p:cNvSpPr>
          <p:nvPr/>
        </p:nvSpPr>
        <p:spPr bwMode="auto">
          <a:xfrm>
            <a:off x="1743075" y="6176963"/>
            <a:ext cx="104775" cy="2381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10" name="Line 186"/>
          <p:cNvSpPr>
            <a:spLocks noChangeShapeType="1"/>
          </p:cNvSpPr>
          <p:nvPr/>
        </p:nvSpPr>
        <p:spPr bwMode="auto">
          <a:xfrm flipV="1">
            <a:off x="1847850" y="6167438"/>
            <a:ext cx="106363" cy="33338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11" name="Line 187"/>
          <p:cNvSpPr>
            <a:spLocks noChangeShapeType="1"/>
          </p:cNvSpPr>
          <p:nvPr/>
        </p:nvSpPr>
        <p:spPr bwMode="auto">
          <a:xfrm flipV="1">
            <a:off x="1954213" y="6067426"/>
            <a:ext cx="100013" cy="10001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12" name="Line 188"/>
          <p:cNvSpPr>
            <a:spLocks noChangeShapeType="1"/>
          </p:cNvSpPr>
          <p:nvPr/>
        </p:nvSpPr>
        <p:spPr bwMode="auto">
          <a:xfrm>
            <a:off x="2054225" y="6067426"/>
            <a:ext cx="106363" cy="14288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13" name="Line 189"/>
          <p:cNvSpPr>
            <a:spLocks noChangeShapeType="1"/>
          </p:cNvSpPr>
          <p:nvPr/>
        </p:nvSpPr>
        <p:spPr bwMode="auto">
          <a:xfrm>
            <a:off x="2160588" y="6081713"/>
            <a:ext cx="100013" cy="10001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14" name="Line 190"/>
          <p:cNvSpPr>
            <a:spLocks noChangeShapeType="1"/>
          </p:cNvSpPr>
          <p:nvPr/>
        </p:nvSpPr>
        <p:spPr bwMode="auto">
          <a:xfrm>
            <a:off x="2260600" y="6181726"/>
            <a:ext cx="106363" cy="4286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15" name="Line 191"/>
          <p:cNvSpPr>
            <a:spLocks noChangeShapeType="1"/>
          </p:cNvSpPr>
          <p:nvPr/>
        </p:nvSpPr>
        <p:spPr bwMode="auto">
          <a:xfrm>
            <a:off x="2366963" y="6224588"/>
            <a:ext cx="104775" cy="476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16" name="Line 192"/>
          <p:cNvSpPr>
            <a:spLocks noChangeShapeType="1"/>
          </p:cNvSpPr>
          <p:nvPr/>
        </p:nvSpPr>
        <p:spPr bwMode="auto">
          <a:xfrm flipV="1">
            <a:off x="2471738" y="6200776"/>
            <a:ext cx="101600" cy="2857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17" name="Line 193"/>
          <p:cNvSpPr>
            <a:spLocks noChangeShapeType="1"/>
          </p:cNvSpPr>
          <p:nvPr/>
        </p:nvSpPr>
        <p:spPr bwMode="auto">
          <a:xfrm flipV="1">
            <a:off x="2573338" y="6167438"/>
            <a:ext cx="104775" cy="33338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18" name="Line 194"/>
          <p:cNvSpPr>
            <a:spLocks noChangeShapeType="1"/>
          </p:cNvSpPr>
          <p:nvPr/>
        </p:nvSpPr>
        <p:spPr bwMode="auto">
          <a:xfrm>
            <a:off x="2678113" y="6167438"/>
            <a:ext cx="101600" cy="3810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19" name="Line 195"/>
          <p:cNvSpPr>
            <a:spLocks noChangeShapeType="1"/>
          </p:cNvSpPr>
          <p:nvPr/>
        </p:nvSpPr>
        <p:spPr bwMode="auto">
          <a:xfrm>
            <a:off x="2779713" y="6205538"/>
            <a:ext cx="104775" cy="2381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20" name="Line 196"/>
          <p:cNvSpPr>
            <a:spLocks noChangeShapeType="1"/>
          </p:cNvSpPr>
          <p:nvPr/>
        </p:nvSpPr>
        <p:spPr bwMode="auto">
          <a:xfrm flipV="1">
            <a:off x="2884488" y="6219826"/>
            <a:ext cx="101600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21" name="Line 197"/>
          <p:cNvSpPr>
            <a:spLocks noChangeShapeType="1"/>
          </p:cNvSpPr>
          <p:nvPr/>
        </p:nvSpPr>
        <p:spPr bwMode="auto">
          <a:xfrm>
            <a:off x="2986088" y="6219826"/>
            <a:ext cx="104775" cy="476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22" name="Line 198"/>
          <p:cNvSpPr>
            <a:spLocks noChangeShapeType="1"/>
          </p:cNvSpPr>
          <p:nvPr/>
        </p:nvSpPr>
        <p:spPr bwMode="auto">
          <a:xfrm flipV="1">
            <a:off x="3090863" y="6215063"/>
            <a:ext cx="106363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23" name="Line 199"/>
          <p:cNvSpPr>
            <a:spLocks noChangeShapeType="1"/>
          </p:cNvSpPr>
          <p:nvPr/>
        </p:nvSpPr>
        <p:spPr bwMode="auto">
          <a:xfrm flipV="1">
            <a:off x="3197225" y="6138863"/>
            <a:ext cx="101600" cy="7620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24" name="Line 200"/>
          <p:cNvSpPr>
            <a:spLocks noChangeShapeType="1"/>
          </p:cNvSpPr>
          <p:nvPr/>
        </p:nvSpPr>
        <p:spPr bwMode="auto">
          <a:xfrm flipV="1">
            <a:off x="3298825" y="6076951"/>
            <a:ext cx="104775" cy="6191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25" name="Line 201"/>
          <p:cNvSpPr>
            <a:spLocks noChangeShapeType="1"/>
          </p:cNvSpPr>
          <p:nvPr/>
        </p:nvSpPr>
        <p:spPr bwMode="auto">
          <a:xfrm>
            <a:off x="3403600" y="6076951"/>
            <a:ext cx="101600" cy="71438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26" name="Line 202"/>
          <p:cNvSpPr>
            <a:spLocks noChangeShapeType="1"/>
          </p:cNvSpPr>
          <p:nvPr/>
        </p:nvSpPr>
        <p:spPr bwMode="auto">
          <a:xfrm>
            <a:off x="3505200" y="6148388"/>
            <a:ext cx="104775" cy="476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27" name="Line 203"/>
          <p:cNvSpPr>
            <a:spLocks noChangeShapeType="1"/>
          </p:cNvSpPr>
          <p:nvPr/>
        </p:nvSpPr>
        <p:spPr bwMode="auto">
          <a:xfrm>
            <a:off x="3609975" y="6153151"/>
            <a:ext cx="101600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28" name="Line 204"/>
          <p:cNvSpPr>
            <a:spLocks noChangeShapeType="1"/>
          </p:cNvSpPr>
          <p:nvPr/>
        </p:nvSpPr>
        <p:spPr bwMode="auto">
          <a:xfrm>
            <a:off x="3711575" y="6162676"/>
            <a:ext cx="104775" cy="4286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29" name="Line 205"/>
          <p:cNvSpPr>
            <a:spLocks noChangeShapeType="1"/>
          </p:cNvSpPr>
          <p:nvPr/>
        </p:nvSpPr>
        <p:spPr bwMode="auto">
          <a:xfrm>
            <a:off x="3816350" y="6205538"/>
            <a:ext cx="106363" cy="2381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30" name="Line 207"/>
          <p:cNvSpPr>
            <a:spLocks noChangeShapeType="1"/>
          </p:cNvSpPr>
          <p:nvPr/>
        </p:nvSpPr>
        <p:spPr bwMode="auto">
          <a:xfrm flipV="1">
            <a:off x="3922713" y="6224589"/>
            <a:ext cx="100013" cy="476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31" name="Line 208"/>
          <p:cNvSpPr>
            <a:spLocks noChangeShapeType="1"/>
          </p:cNvSpPr>
          <p:nvPr/>
        </p:nvSpPr>
        <p:spPr bwMode="auto">
          <a:xfrm>
            <a:off x="4022726" y="6224589"/>
            <a:ext cx="106363" cy="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32" name="Line 209"/>
          <p:cNvSpPr>
            <a:spLocks noChangeShapeType="1"/>
          </p:cNvSpPr>
          <p:nvPr/>
        </p:nvSpPr>
        <p:spPr bwMode="auto">
          <a:xfrm>
            <a:off x="4129088" y="6224589"/>
            <a:ext cx="100013" cy="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33" name="Line 210"/>
          <p:cNvSpPr>
            <a:spLocks noChangeShapeType="1"/>
          </p:cNvSpPr>
          <p:nvPr/>
        </p:nvSpPr>
        <p:spPr bwMode="auto">
          <a:xfrm flipV="1">
            <a:off x="4229101" y="6219826"/>
            <a:ext cx="106363" cy="476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34" name="Line 211"/>
          <p:cNvSpPr>
            <a:spLocks noChangeShapeType="1"/>
          </p:cNvSpPr>
          <p:nvPr/>
        </p:nvSpPr>
        <p:spPr bwMode="auto">
          <a:xfrm>
            <a:off x="4335463" y="6219826"/>
            <a:ext cx="104775" cy="476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35" name="Line 212"/>
          <p:cNvSpPr>
            <a:spLocks noChangeShapeType="1"/>
          </p:cNvSpPr>
          <p:nvPr/>
        </p:nvSpPr>
        <p:spPr bwMode="auto">
          <a:xfrm flipV="1">
            <a:off x="4440238" y="6210301"/>
            <a:ext cx="101600" cy="14288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36" name="Line 213"/>
          <p:cNvSpPr>
            <a:spLocks noChangeShapeType="1"/>
          </p:cNvSpPr>
          <p:nvPr/>
        </p:nvSpPr>
        <p:spPr bwMode="auto">
          <a:xfrm flipV="1">
            <a:off x="4541838" y="6186489"/>
            <a:ext cx="104775" cy="2381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37" name="Line 214"/>
          <p:cNvSpPr>
            <a:spLocks noChangeShapeType="1"/>
          </p:cNvSpPr>
          <p:nvPr/>
        </p:nvSpPr>
        <p:spPr bwMode="auto">
          <a:xfrm flipV="1">
            <a:off x="4646613" y="6110289"/>
            <a:ext cx="101600" cy="7620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38" name="Line 215"/>
          <p:cNvSpPr>
            <a:spLocks noChangeShapeType="1"/>
          </p:cNvSpPr>
          <p:nvPr/>
        </p:nvSpPr>
        <p:spPr bwMode="auto">
          <a:xfrm flipV="1">
            <a:off x="4748213" y="5989639"/>
            <a:ext cx="104775" cy="12065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39" name="Line 216"/>
          <p:cNvSpPr>
            <a:spLocks noChangeShapeType="1"/>
          </p:cNvSpPr>
          <p:nvPr/>
        </p:nvSpPr>
        <p:spPr bwMode="auto">
          <a:xfrm flipV="1">
            <a:off x="4852988" y="5816601"/>
            <a:ext cx="101600" cy="173038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40" name="Line 217"/>
          <p:cNvSpPr>
            <a:spLocks noChangeShapeType="1"/>
          </p:cNvSpPr>
          <p:nvPr/>
        </p:nvSpPr>
        <p:spPr bwMode="auto">
          <a:xfrm>
            <a:off x="4954588" y="5816601"/>
            <a:ext cx="104775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41" name="Line 218"/>
          <p:cNvSpPr>
            <a:spLocks noChangeShapeType="1"/>
          </p:cNvSpPr>
          <p:nvPr/>
        </p:nvSpPr>
        <p:spPr bwMode="auto">
          <a:xfrm>
            <a:off x="5059363" y="5826126"/>
            <a:ext cx="106363" cy="13017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42" name="Line 219"/>
          <p:cNvSpPr>
            <a:spLocks noChangeShapeType="1"/>
          </p:cNvSpPr>
          <p:nvPr/>
        </p:nvSpPr>
        <p:spPr bwMode="auto">
          <a:xfrm>
            <a:off x="5165726" y="5956301"/>
            <a:ext cx="101600" cy="10636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43" name="Line 220"/>
          <p:cNvSpPr>
            <a:spLocks noChangeShapeType="1"/>
          </p:cNvSpPr>
          <p:nvPr/>
        </p:nvSpPr>
        <p:spPr bwMode="auto">
          <a:xfrm>
            <a:off x="5267326" y="6062664"/>
            <a:ext cx="104775" cy="10477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44" name="Line 221"/>
          <p:cNvSpPr>
            <a:spLocks noChangeShapeType="1"/>
          </p:cNvSpPr>
          <p:nvPr/>
        </p:nvSpPr>
        <p:spPr bwMode="auto">
          <a:xfrm>
            <a:off x="5372101" y="6167439"/>
            <a:ext cx="101600" cy="3810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45" name="Line 222"/>
          <p:cNvSpPr>
            <a:spLocks noChangeShapeType="1"/>
          </p:cNvSpPr>
          <p:nvPr/>
        </p:nvSpPr>
        <p:spPr bwMode="auto">
          <a:xfrm flipV="1">
            <a:off x="5473701" y="6200776"/>
            <a:ext cx="104775" cy="476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46" name="Line 223"/>
          <p:cNvSpPr>
            <a:spLocks noChangeShapeType="1"/>
          </p:cNvSpPr>
          <p:nvPr/>
        </p:nvSpPr>
        <p:spPr bwMode="auto">
          <a:xfrm>
            <a:off x="5578476" y="6200776"/>
            <a:ext cx="101600" cy="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47" name="Line 224"/>
          <p:cNvSpPr>
            <a:spLocks noChangeShapeType="1"/>
          </p:cNvSpPr>
          <p:nvPr/>
        </p:nvSpPr>
        <p:spPr bwMode="auto">
          <a:xfrm>
            <a:off x="5680076" y="6200776"/>
            <a:ext cx="104775" cy="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48" name="Line 225"/>
          <p:cNvSpPr>
            <a:spLocks noChangeShapeType="1"/>
          </p:cNvSpPr>
          <p:nvPr/>
        </p:nvSpPr>
        <p:spPr bwMode="auto">
          <a:xfrm flipV="1">
            <a:off x="5784851" y="6186489"/>
            <a:ext cx="106363" cy="14288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49" name="Line 226"/>
          <p:cNvSpPr>
            <a:spLocks noChangeShapeType="1"/>
          </p:cNvSpPr>
          <p:nvPr/>
        </p:nvSpPr>
        <p:spPr bwMode="auto">
          <a:xfrm>
            <a:off x="5891213" y="6186489"/>
            <a:ext cx="100013" cy="476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50" name="Line 227"/>
          <p:cNvSpPr>
            <a:spLocks noChangeShapeType="1"/>
          </p:cNvSpPr>
          <p:nvPr/>
        </p:nvSpPr>
        <p:spPr bwMode="auto">
          <a:xfrm>
            <a:off x="5991226" y="6191251"/>
            <a:ext cx="106363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51" name="Line 228"/>
          <p:cNvSpPr>
            <a:spLocks noChangeShapeType="1"/>
          </p:cNvSpPr>
          <p:nvPr/>
        </p:nvSpPr>
        <p:spPr bwMode="auto">
          <a:xfrm>
            <a:off x="6097588" y="6200776"/>
            <a:ext cx="100013" cy="14288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52" name="Line 229"/>
          <p:cNvSpPr>
            <a:spLocks noChangeShapeType="1"/>
          </p:cNvSpPr>
          <p:nvPr/>
        </p:nvSpPr>
        <p:spPr bwMode="auto">
          <a:xfrm>
            <a:off x="6197601" y="6215064"/>
            <a:ext cx="106363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53" name="Line 230"/>
          <p:cNvSpPr>
            <a:spLocks noChangeShapeType="1"/>
          </p:cNvSpPr>
          <p:nvPr/>
        </p:nvSpPr>
        <p:spPr bwMode="auto">
          <a:xfrm>
            <a:off x="6303963" y="6224589"/>
            <a:ext cx="100013" cy="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54" name="Line 231"/>
          <p:cNvSpPr>
            <a:spLocks noChangeShapeType="1"/>
          </p:cNvSpPr>
          <p:nvPr/>
        </p:nvSpPr>
        <p:spPr bwMode="auto">
          <a:xfrm flipV="1">
            <a:off x="6403976" y="6210301"/>
            <a:ext cx="106363" cy="14288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55" name="Line 232"/>
          <p:cNvSpPr>
            <a:spLocks noChangeShapeType="1"/>
          </p:cNvSpPr>
          <p:nvPr/>
        </p:nvSpPr>
        <p:spPr bwMode="auto">
          <a:xfrm flipV="1">
            <a:off x="6510338" y="6172201"/>
            <a:ext cx="104775" cy="3810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56" name="Line 233"/>
          <p:cNvSpPr>
            <a:spLocks noChangeShapeType="1"/>
          </p:cNvSpPr>
          <p:nvPr/>
        </p:nvSpPr>
        <p:spPr bwMode="auto">
          <a:xfrm flipV="1">
            <a:off x="6615113" y="6162676"/>
            <a:ext cx="101600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57" name="Line 234"/>
          <p:cNvSpPr>
            <a:spLocks noChangeShapeType="1"/>
          </p:cNvSpPr>
          <p:nvPr/>
        </p:nvSpPr>
        <p:spPr bwMode="auto">
          <a:xfrm>
            <a:off x="6716713" y="6162676"/>
            <a:ext cx="104775" cy="3810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58" name="Line 235"/>
          <p:cNvSpPr>
            <a:spLocks noChangeShapeType="1"/>
          </p:cNvSpPr>
          <p:nvPr/>
        </p:nvSpPr>
        <p:spPr bwMode="auto">
          <a:xfrm>
            <a:off x="6821488" y="6200776"/>
            <a:ext cx="101600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59" name="Line 236"/>
          <p:cNvSpPr>
            <a:spLocks noChangeShapeType="1"/>
          </p:cNvSpPr>
          <p:nvPr/>
        </p:nvSpPr>
        <p:spPr bwMode="auto">
          <a:xfrm>
            <a:off x="6923088" y="6210301"/>
            <a:ext cx="104775" cy="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60" name="Line 237"/>
          <p:cNvSpPr>
            <a:spLocks noChangeShapeType="1"/>
          </p:cNvSpPr>
          <p:nvPr/>
        </p:nvSpPr>
        <p:spPr bwMode="auto">
          <a:xfrm flipV="1">
            <a:off x="7027863" y="6205539"/>
            <a:ext cx="106363" cy="476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61" name="Line 238"/>
          <p:cNvSpPr>
            <a:spLocks noChangeShapeType="1"/>
          </p:cNvSpPr>
          <p:nvPr/>
        </p:nvSpPr>
        <p:spPr bwMode="auto">
          <a:xfrm>
            <a:off x="7134226" y="6205539"/>
            <a:ext cx="100013" cy="1905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62" name="Line 239"/>
          <p:cNvSpPr>
            <a:spLocks noChangeShapeType="1"/>
          </p:cNvSpPr>
          <p:nvPr/>
        </p:nvSpPr>
        <p:spPr bwMode="auto">
          <a:xfrm flipV="1">
            <a:off x="7234238" y="6215064"/>
            <a:ext cx="106363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63" name="Line 240"/>
          <p:cNvSpPr>
            <a:spLocks noChangeShapeType="1"/>
          </p:cNvSpPr>
          <p:nvPr/>
        </p:nvSpPr>
        <p:spPr bwMode="auto">
          <a:xfrm>
            <a:off x="7340601" y="6215064"/>
            <a:ext cx="101600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64" name="Line 241"/>
          <p:cNvSpPr>
            <a:spLocks noChangeShapeType="1"/>
          </p:cNvSpPr>
          <p:nvPr/>
        </p:nvSpPr>
        <p:spPr bwMode="auto">
          <a:xfrm flipV="1">
            <a:off x="7442201" y="6210301"/>
            <a:ext cx="104775" cy="14288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65" name="Line 242"/>
          <p:cNvSpPr>
            <a:spLocks noChangeShapeType="1"/>
          </p:cNvSpPr>
          <p:nvPr/>
        </p:nvSpPr>
        <p:spPr bwMode="auto">
          <a:xfrm>
            <a:off x="7546976" y="6210301"/>
            <a:ext cx="101600" cy="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66" name="Line 243"/>
          <p:cNvSpPr>
            <a:spLocks noChangeShapeType="1"/>
          </p:cNvSpPr>
          <p:nvPr/>
        </p:nvSpPr>
        <p:spPr bwMode="auto">
          <a:xfrm>
            <a:off x="7648576" y="6210301"/>
            <a:ext cx="104775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67" name="Line 244"/>
          <p:cNvSpPr>
            <a:spLocks noChangeShapeType="1"/>
          </p:cNvSpPr>
          <p:nvPr/>
        </p:nvSpPr>
        <p:spPr bwMode="auto">
          <a:xfrm>
            <a:off x="7753351" y="6219826"/>
            <a:ext cx="106363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68" name="Line 245"/>
          <p:cNvSpPr>
            <a:spLocks noChangeShapeType="1"/>
          </p:cNvSpPr>
          <p:nvPr/>
        </p:nvSpPr>
        <p:spPr bwMode="auto">
          <a:xfrm>
            <a:off x="7859713" y="6229351"/>
            <a:ext cx="100013" cy="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69" name="Line 246"/>
          <p:cNvSpPr>
            <a:spLocks noChangeShapeType="1"/>
          </p:cNvSpPr>
          <p:nvPr/>
        </p:nvSpPr>
        <p:spPr bwMode="auto">
          <a:xfrm flipV="1">
            <a:off x="7959726" y="6219826"/>
            <a:ext cx="106363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70" name="Line 247"/>
          <p:cNvSpPr>
            <a:spLocks noChangeShapeType="1"/>
          </p:cNvSpPr>
          <p:nvPr/>
        </p:nvSpPr>
        <p:spPr bwMode="auto">
          <a:xfrm>
            <a:off x="8066088" y="6219826"/>
            <a:ext cx="100013" cy="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71" name="Line 248"/>
          <p:cNvSpPr>
            <a:spLocks noChangeShapeType="1"/>
          </p:cNvSpPr>
          <p:nvPr/>
        </p:nvSpPr>
        <p:spPr bwMode="auto">
          <a:xfrm>
            <a:off x="8166101" y="6219826"/>
            <a:ext cx="106363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72" name="Line 249"/>
          <p:cNvSpPr>
            <a:spLocks noChangeShapeType="1"/>
          </p:cNvSpPr>
          <p:nvPr/>
        </p:nvSpPr>
        <p:spPr bwMode="auto">
          <a:xfrm>
            <a:off x="8272463" y="6229351"/>
            <a:ext cx="100013" cy="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73" name="Line 250"/>
          <p:cNvSpPr>
            <a:spLocks noChangeShapeType="1"/>
          </p:cNvSpPr>
          <p:nvPr/>
        </p:nvSpPr>
        <p:spPr bwMode="auto">
          <a:xfrm>
            <a:off x="1017588" y="6167439"/>
            <a:ext cx="106363" cy="2857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74" name="Line 251"/>
          <p:cNvSpPr>
            <a:spLocks noChangeShapeType="1"/>
          </p:cNvSpPr>
          <p:nvPr/>
        </p:nvSpPr>
        <p:spPr bwMode="auto">
          <a:xfrm>
            <a:off x="1123951" y="6196014"/>
            <a:ext cx="104775" cy="47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75" name="Line 252"/>
          <p:cNvSpPr>
            <a:spLocks noChangeShapeType="1"/>
          </p:cNvSpPr>
          <p:nvPr/>
        </p:nvSpPr>
        <p:spPr bwMode="auto">
          <a:xfrm flipV="1">
            <a:off x="1228726" y="6191251"/>
            <a:ext cx="101600" cy="952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76" name="Line 253"/>
          <p:cNvSpPr>
            <a:spLocks noChangeShapeType="1"/>
          </p:cNvSpPr>
          <p:nvPr/>
        </p:nvSpPr>
        <p:spPr bwMode="auto">
          <a:xfrm flipV="1">
            <a:off x="1330326" y="6062664"/>
            <a:ext cx="104775" cy="1285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77" name="Line 254"/>
          <p:cNvSpPr>
            <a:spLocks noChangeShapeType="1"/>
          </p:cNvSpPr>
          <p:nvPr/>
        </p:nvSpPr>
        <p:spPr bwMode="auto">
          <a:xfrm flipV="1">
            <a:off x="1435101" y="6027739"/>
            <a:ext cx="101600" cy="3492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78" name="Line 255"/>
          <p:cNvSpPr>
            <a:spLocks noChangeShapeType="1"/>
          </p:cNvSpPr>
          <p:nvPr/>
        </p:nvSpPr>
        <p:spPr bwMode="auto">
          <a:xfrm flipV="1">
            <a:off x="1536701" y="5946776"/>
            <a:ext cx="104775" cy="809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79" name="Line 256"/>
          <p:cNvSpPr>
            <a:spLocks noChangeShapeType="1"/>
          </p:cNvSpPr>
          <p:nvPr/>
        </p:nvSpPr>
        <p:spPr bwMode="auto">
          <a:xfrm flipV="1">
            <a:off x="1641476" y="5845176"/>
            <a:ext cx="101600" cy="101600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80" name="Line 257"/>
          <p:cNvSpPr>
            <a:spLocks noChangeShapeType="1"/>
          </p:cNvSpPr>
          <p:nvPr/>
        </p:nvSpPr>
        <p:spPr bwMode="auto">
          <a:xfrm flipV="1">
            <a:off x="1743076" y="4976814"/>
            <a:ext cx="104775" cy="8683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81" name="Line 258"/>
          <p:cNvSpPr>
            <a:spLocks noChangeShapeType="1"/>
          </p:cNvSpPr>
          <p:nvPr/>
        </p:nvSpPr>
        <p:spPr bwMode="auto">
          <a:xfrm flipV="1">
            <a:off x="1847851" y="3717926"/>
            <a:ext cx="106363" cy="12588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82" name="Line 259"/>
          <p:cNvSpPr>
            <a:spLocks noChangeShapeType="1"/>
          </p:cNvSpPr>
          <p:nvPr/>
        </p:nvSpPr>
        <p:spPr bwMode="auto">
          <a:xfrm flipV="1">
            <a:off x="1954213" y="3324226"/>
            <a:ext cx="100013" cy="393700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83" name="Line 260"/>
          <p:cNvSpPr>
            <a:spLocks noChangeShapeType="1"/>
          </p:cNvSpPr>
          <p:nvPr/>
        </p:nvSpPr>
        <p:spPr bwMode="auto">
          <a:xfrm>
            <a:off x="2054226" y="3324226"/>
            <a:ext cx="106363" cy="69691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84" name="Line 261"/>
          <p:cNvSpPr>
            <a:spLocks noChangeShapeType="1"/>
          </p:cNvSpPr>
          <p:nvPr/>
        </p:nvSpPr>
        <p:spPr bwMode="auto">
          <a:xfrm>
            <a:off x="2160588" y="4021139"/>
            <a:ext cx="100013" cy="10810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85" name="Line 262"/>
          <p:cNvSpPr>
            <a:spLocks noChangeShapeType="1"/>
          </p:cNvSpPr>
          <p:nvPr/>
        </p:nvSpPr>
        <p:spPr bwMode="auto">
          <a:xfrm>
            <a:off x="2260601" y="5102226"/>
            <a:ext cx="106363" cy="2682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86" name="Line 263"/>
          <p:cNvSpPr>
            <a:spLocks noChangeShapeType="1"/>
          </p:cNvSpPr>
          <p:nvPr/>
        </p:nvSpPr>
        <p:spPr bwMode="auto">
          <a:xfrm flipV="1">
            <a:off x="2366963" y="5202239"/>
            <a:ext cx="104775" cy="16827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87" name="Line 264"/>
          <p:cNvSpPr>
            <a:spLocks noChangeShapeType="1"/>
          </p:cNvSpPr>
          <p:nvPr/>
        </p:nvSpPr>
        <p:spPr bwMode="auto">
          <a:xfrm flipV="1">
            <a:off x="2471738" y="5192714"/>
            <a:ext cx="101600" cy="952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88" name="Line 265"/>
          <p:cNvSpPr>
            <a:spLocks noChangeShapeType="1"/>
          </p:cNvSpPr>
          <p:nvPr/>
        </p:nvSpPr>
        <p:spPr bwMode="auto">
          <a:xfrm>
            <a:off x="2573338" y="5192714"/>
            <a:ext cx="104775" cy="3222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89" name="Line 266"/>
          <p:cNvSpPr>
            <a:spLocks noChangeShapeType="1"/>
          </p:cNvSpPr>
          <p:nvPr/>
        </p:nvSpPr>
        <p:spPr bwMode="auto">
          <a:xfrm>
            <a:off x="2678113" y="5514976"/>
            <a:ext cx="101600" cy="38893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0" name="Line 267"/>
          <p:cNvSpPr>
            <a:spLocks noChangeShapeType="1"/>
          </p:cNvSpPr>
          <p:nvPr/>
        </p:nvSpPr>
        <p:spPr bwMode="auto">
          <a:xfrm>
            <a:off x="2779713" y="5903914"/>
            <a:ext cx="104775" cy="1190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1" name="Line 268"/>
          <p:cNvSpPr>
            <a:spLocks noChangeShapeType="1"/>
          </p:cNvSpPr>
          <p:nvPr/>
        </p:nvSpPr>
        <p:spPr bwMode="auto">
          <a:xfrm>
            <a:off x="2884488" y="6022976"/>
            <a:ext cx="101600" cy="396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2" name="Line 269"/>
          <p:cNvSpPr>
            <a:spLocks noChangeShapeType="1"/>
          </p:cNvSpPr>
          <p:nvPr/>
        </p:nvSpPr>
        <p:spPr bwMode="auto">
          <a:xfrm flipV="1">
            <a:off x="2986088" y="6043614"/>
            <a:ext cx="104775" cy="19050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3" name="Line 270"/>
          <p:cNvSpPr>
            <a:spLocks noChangeShapeType="1"/>
          </p:cNvSpPr>
          <p:nvPr/>
        </p:nvSpPr>
        <p:spPr bwMode="auto">
          <a:xfrm>
            <a:off x="3090863" y="6043614"/>
            <a:ext cx="106363" cy="2381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4" name="Line 271"/>
          <p:cNvSpPr>
            <a:spLocks noChangeShapeType="1"/>
          </p:cNvSpPr>
          <p:nvPr/>
        </p:nvSpPr>
        <p:spPr bwMode="auto">
          <a:xfrm>
            <a:off x="3197226" y="6067426"/>
            <a:ext cx="101600" cy="0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5" name="Line 272"/>
          <p:cNvSpPr>
            <a:spLocks noChangeShapeType="1"/>
          </p:cNvSpPr>
          <p:nvPr/>
        </p:nvSpPr>
        <p:spPr bwMode="auto">
          <a:xfrm flipV="1">
            <a:off x="3298826" y="6037264"/>
            <a:ext cx="104775" cy="301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6" name="Line 273"/>
          <p:cNvSpPr>
            <a:spLocks noChangeShapeType="1"/>
          </p:cNvSpPr>
          <p:nvPr/>
        </p:nvSpPr>
        <p:spPr bwMode="auto">
          <a:xfrm>
            <a:off x="3403601" y="6037264"/>
            <a:ext cx="101600" cy="1063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7" name="Line 274"/>
          <p:cNvSpPr>
            <a:spLocks noChangeShapeType="1"/>
          </p:cNvSpPr>
          <p:nvPr/>
        </p:nvSpPr>
        <p:spPr bwMode="auto">
          <a:xfrm flipV="1">
            <a:off x="3505201" y="6138864"/>
            <a:ext cx="104775" cy="47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8" name="Line 275"/>
          <p:cNvSpPr>
            <a:spLocks noChangeShapeType="1"/>
          </p:cNvSpPr>
          <p:nvPr/>
        </p:nvSpPr>
        <p:spPr bwMode="auto">
          <a:xfrm flipV="1">
            <a:off x="3609976" y="6134101"/>
            <a:ext cx="101600" cy="47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9" name="Line 276"/>
          <p:cNvSpPr>
            <a:spLocks noChangeShapeType="1"/>
          </p:cNvSpPr>
          <p:nvPr/>
        </p:nvSpPr>
        <p:spPr bwMode="auto">
          <a:xfrm>
            <a:off x="3711576" y="6134101"/>
            <a:ext cx="104775" cy="6191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00" name="Line 277"/>
          <p:cNvSpPr>
            <a:spLocks noChangeShapeType="1"/>
          </p:cNvSpPr>
          <p:nvPr/>
        </p:nvSpPr>
        <p:spPr bwMode="auto">
          <a:xfrm flipV="1">
            <a:off x="3816351" y="6186489"/>
            <a:ext cx="106363" cy="952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01" name="Line 278"/>
          <p:cNvSpPr>
            <a:spLocks noChangeShapeType="1"/>
          </p:cNvSpPr>
          <p:nvPr/>
        </p:nvSpPr>
        <p:spPr bwMode="auto">
          <a:xfrm>
            <a:off x="3922713" y="6186489"/>
            <a:ext cx="100013" cy="47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02" name="Line 279"/>
          <p:cNvSpPr>
            <a:spLocks noChangeShapeType="1"/>
          </p:cNvSpPr>
          <p:nvPr/>
        </p:nvSpPr>
        <p:spPr bwMode="auto">
          <a:xfrm>
            <a:off x="4022726" y="6191251"/>
            <a:ext cx="106363" cy="952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03" name="Line 280"/>
          <p:cNvSpPr>
            <a:spLocks noChangeShapeType="1"/>
          </p:cNvSpPr>
          <p:nvPr/>
        </p:nvSpPr>
        <p:spPr bwMode="auto">
          <a:xfrm>
            <a:off x="4129088" y="6200776"/>
            <a:ext cx="100013" cy="952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04" name="Line 281"/>
          <p:cNvSpPr>
            <a:spLocks noChangeShapeType="1"/>
          </p:cNvSpPr>
          <p:nvPr/>
        </p:nvSpPr>
        <p:spPr bwMode="auto">
          <a:xfrm flipV="1">
            <a:off x="4229101" y="6191251"/>
            <a:ext cx="106363" cy="19050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05" name="Line 282"/>
          <p:cNvSpPr>
            <a:spLocks noChangeShapeType="1"/>
          </p:cNvSpPr>
          <p:nvPr/>
        </p:nvSpPr>
        <p:spPr bwMode="auto">
          <a:xfrm flipV="1">
            <a:off x="4335463" y="6176964"/>
            <a:ext cx="104775" cy="142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06" name="Line 283"/>
          <p:cNvSpPr>
            <a:spLocks noChangeShapeType="1"/>
          </p:cNvSpPr>
          <p:nvPr/>
        </p:nvSpPr>
        <p:spPr bwMode="auto">
          <a:xfrm>
            <a:off x="4440238" y="6176964"/>
            <a:ext cx="101600" cy="47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07" name="Line 284"/>
          <p:cNvSpPr>
            <a:spLocks noChangeShapeType="1"/>
          </p:cNvSpPr>
          <p:nvPr/>
        </p:nvSpPr>
        <p:spPr bwMode="auto">
          <a:xfrm>
            <a:off x="4541838" y="6181726"/>
            <a:ext cx="104775" cy="142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08" name="Line 285"/>
          <p:cNvSpPr>
            <a:spLocks noChangeShapeType="1"/>
          </p:cNvSpPr>
          <p:nvPr/>
        </p:nvSpPr>
        <p:spPr bwMode="auto">
          <a:xfrm flipV="1">
            <a:off x="4646613" y="6181726"/>
            <a:ext cx="101600" cy="142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09" name="Line 286"/>
          <p:cNvSpPr>
            <a:spLocks noChangeShapeType="1"/>
          </p:cNvSpPr>
          <p:nvPr/>
        </p:nvSpPr>
        <p:spPr bwMode="auto">
          <a:xfrm flipV="1">
            <a:off x="4748213" y="6076951"/>
            <a:ext cx="104775" cy="10477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10" name="Line 287"/>
          <p:cNvSpPr>
            <a:spLocks noChangeShapeType="1"/>
          </p:cNvSpPr>
          <p:nvPr/>
        </p:nvSpPr>
        <p:spPr bwMode="auto">
          <a:xfrm flipV="1">
            <a:off x="4852988" y="5961064"/>
            <a:ext cx="101600" cy="1158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11" name="Line 288"/>
          <p:cNvSpPr>
            <a:spLocks noChangeShapeType="1"/>
          </p:cNvSpPr>
          <p:nvPr/>
        </p:nvSpPr>
        <p:spPr bwMode="auto">
          <a:xfrm>
            <a:off x="4954588" y="5961064"/>
            <a:ext cx="104775" cy="2857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12" name="Line 289"/>
          <p:cNvSpPr>
            <a:spLocks noChangeShapeType="1"/>
          </p:cNvSpPr>
          <p:nvPr/>
        </p:nvSpPr>
        <p:spPr bwMode="auto">
          <a:xfrm>
            <a:off x="5059363" y="5989639"/>
            <a:ext cx="106363" cy="13017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13" name="Line 290"/>
          <p:cNvSpPr>
            <a:spLocks noChangeShapeType="1"/>
          </p:cNvSpPr>
          <p:nvPr/>
        </p:nvSpPr>
        <p:spPr bwMode="auto">
          <a:xfrm>
            <a:off x="5165726" y="6119814"/>
            <a:ext cx="101600" cy="523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14" name="Line 291"/>
          <p:cNvSpPr>
            <a:spLocks noChangeShapeType="1"/>
          </p:cNvSpPr>
          <p:nvPr/>
        </p:nvSpPr>
        <p:spPr bwMode="auto">
          <a:xfrm>
            <a:off x="5267326" y="6172201"/>
            <a:ext cx="104775" cy="952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15" name="Line 292"/>
          <p:cNvSpPr>
            <a:spLocks noChangeShapeType="1"/>
          </p:cNvSpPr>
          <p:nvPr/>
        </p:nvSpPr>
        <p:spPr bwMode="auto">
          <a:xfrm>
            <a:off x="5372101" y="6181726"/>
            <a:ext cx="101600" cy="2381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16" name="Line 293"/>
          <p:cNvSpPr>
            <a:spLocks noChangeShapeType="1"/>
          </p:cNvSpPr>
          <p:nvPr/>
        </p:nvSpPr>
        <p:spPr bwMode="auto">
          <a:xfrm>
            <a:off x="5473701" y="6205539"/>
            <a:ext cx="104775" cy="142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17" name="Line 294"/>
          <p:cNvSpPr>
            <a:spLocks noChangeShapeType="1"/>
          </p:cNvSpPr>
          <p:nvPr/>
        </p:nvSpPr>
        <p:spPr bwMode="auto">
          <a:xfrm>
            <a:off x="5578476" y="6219826"/>
            <a:ext cx="101600" cy="0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18" name="Line 295"/>
          <p:cNvSpPr>
            <a:spLocks noChangeShapeType="1"/>
          </p:cNvSpPr>
          <p:nvPr/>
        </p:nvSpPr>
        <p:spPr bwMode="auto">
          <a:xfrm>
            <a:off x="5680076" y="6219826"/>
            <a:ext cx="104775" cy="0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19" name="Line 296"/>
          <p:cNvSpPr>
            <a:spLocks noChangeShapeType="1"/>
          </p:cNvSpPr>
          <p:nvPr/>
        </p:nvSpPr>
        <p:spPr bwMode="auto">
          <a:xfrm flipV="1">
            <a:off x="5784851" y="6210301"/>
            <a:ext cx="106363" cy="952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20" name="Line 297"/>
          <p:cNvSpPr>
            <a:spLocks noChangeShapeType="1"/>
          </p:cNvSpPr>
          <p:nvPr/>
        </p:nvSpPr>
        <p:spPr bwMode="auto">
          <a:xfrm>
            <a:off x="5891213" y="6210301"/>
            <a:ext cx="100013" cy="0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21" name="Line 298"/>
          <p:cNvSpPr>
            <a:spLocks noChangeShapeType="1"/>
          </p:cNvSpPr>
          <p:nvPr/>
        </p:nvSpPr>
        <p:spPr bwMode="auto">
          <a:xfrm>
            <a:off x="5991226" y="6210301"/>
            <a:ext cx="106363" cy="142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22" name="Line 299"/>
          <p:cNvSpPr>
            <a:spLocks noChangeShapeType="1"/>
          </p:cNvSpPr>
          <p:nvPr/>
        </p:nvSpPr>
        <p:spPr bwMode="auto">
          <a:xfrm>
            <a:off x="6097588" y="6224589"/>
            <a:ext cx="100013" cy="47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23" name="Line 300"/>
          <p:cNvSpPr>
            <a:spLocks noChangeShapeType="1"/>
          </p:cNvSpPr>
          <p:nvPr/>
        </p:nvSpPr>
        <p:spPr bwMode="auto">
          <a:xfrm flipV="1">
            <a:off x="6197601" y="6219826"/>
            <a:ext cx="106363" cy="952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24" name="Line 301"/>
          <p:cNvSpPr>
            <a:spLocks noChangeShapeType="1"/>
          </p:cNvSpPr>
          <p:nvPr/>
        </p:nvSpPr>
        <p:spPr bwMode="auto">
          <a:xfrm>
            <a:off x="6303963" y="6219826"/>
            <a:ext cx="100013" cy="0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25" name="Line 302"/>
          <p:cNvSpPr>
            <a:spLocks noChangeShapeType="1"/>
          </p:cNvSpPr>
          <p:nvPr/>
        </p:nvSpPr>
        <p:spPr bwMode="auto">
          <a:xfrm>
            <a:off x="6403976" y="6219826"/>
            <a:ext cx="106363" cy="952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26" name="Line 303"/>
          <p:cNvSpPr>
            <a:spLocks noChangeShapeType="1"/>
          </p:cNvSpPr>
          <p:nvPr/>
        </p:nvSpPr>
        <p:spPr bwMode="auto">
          <a:xfrm flipV="1">
            <a:off x="6510338" y="6224589"/>
            <a:ext cx="104775" cy="47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27" name="Line 304"/>
          <p:cNvSpPr>
            <a:spLocks noChangeShapeType="1"/>
          </p:cNvSpPr>
          <p:nvPr/>
        </p:nvSpPr>
        <p:spPr bwMode="auto">
          <a:xfrm flipV="1">
            <a:off x="6615113" y="6219826"/>
            <a:ext cx="101600" cy="47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28" name="Line 305"/>
          <p:cNvSpPr>
            <a:spLocks noChangeShapeType="1"/>
          </p:cNvSpPr>
          <p:nvPr/>
        </p:nvSpPr>
        <p:spPr bwMode="auto">
          <a:xfrm>
            <a:off x="6716713" y="6219826"/>
            <a:ext cx="104775" cy="0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29" name="Line 306"/>
          <p:cNvSpPr>
            <a:spLocks noChangeShapeType="1"/>
          </p:cNvSpPr>
          <p:nvPr/>
        </p:nvSpPr>
        <p:spPr bwMode="auto">
          <a:xfrm flipV="1">
            <a:off x="6821488" y="6200776"/>
            <a:ext cx="101600" cy="19050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30" name="Line 307"/>
          <p:cNvSpPr>
            <a:spLocks noChangeShapeType="1"/>
          </p:cNvSpPr>
          <p:nvPr/>
        </p:nvSpPr>
        <p:spPr bwMode="auto">
          <a:xfrm>
            <a:off x="6923088" y="6200776"/>
            <a:ext cx="104775" cy="2381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31" name="Line 308"/>
          <p:cNvSpPr>
            <a:spLocks noChangeShapeType="1"/>
          </p:cNvSpPr>
          <p:nvPr/>
        </p:nvSpPr>
        <p:spPr bwMode="auto">
          <a:xfrm flipV="1">
            <a:off x="7027863" y="6210301"/>
            <a:ext cx="106363" cy="142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32" name="Line 309"/>
          <p:cNvSpPr>
            <a:spLocks noChangeShapeType="1"/>
          </p:cNvSpPr>
          <p:nvPr/>
        </p:nvSpPr>
        <p:spPr bwMode="auto">
          <a:xfrm>
            <a:off x="7134226" y="6210301"/>
            <a:ext cx="100013" cy="142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33" name="Line 310"/>
          <p:cNvSpPr>
            <a:spLocks noChangeShapeType="1"/>
          </p:cNvSpPr>
          <p:nvPr/>
        </p:nvSpPr>
        <p:spPr bwMode="auto">
          <a:xfrm>
            <a:off x="7234238" y="6224589"/>
            <a:ext cx="106363" cy="47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34" name="Line 311"/>
          <p:cNvSpPr>
            <a:spLocks noChangeShapeType="1"/>
          </p:cNvSpPr>
          <p:nvPr/>
        </p:nvSpPr>
        <p:spPr bwMode="auto">
          <a:xfrm flipV="1">
            <a:off x="7340601" y="6224589"/>
            <a:ext cx="101600" cy="47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35" name="Line 312"/>
          <p:cNvSpPr>
            <a:spLocks noChangeShapeType="1"/>
          </p:cNvSpPr>
          <p:nvPr/>
        </p:nvSpPr>
        <p:spPr bwMode="auto">
          <a:xfrm flipV="1">
            <a:off x="7442201" y="6219826"/>
            <a:ext cx="104775" cy="47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36" name="Line 313"/>
          <p:cNvSpPr>
            <a:spLocks noChangeShapeType="1"/>
          </p:cNvSpPr>
          <p:nvPr/>
        </p:nvSpPr>
        <p:spPr bwMode="auto">
          <a:xfrm flipV="1">
            <a:off x="7546976" y="6210301"/>
            <a:ext cx="101600" cy="952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37" name="Line 314"/>
          <p:cNvSpPr>
            <a:spLocks noChangeShapeType="1"/>
          </p:cNvSpPr>
          <p:nvPr/>
        </p:nvSpPr>
        <p:spPr bwMode="auto">
          <a:xfrm>
            <a:off x="7648576" y="6210301"/>
            <a:ext cx="104775" cy="47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38" name="Line 315"/>
          <p:cNvSpPr>
            <a:spLocks noChangeShapeType="1"/>
          </p:cNvSpPr>
          <p:nvPr/>
        </p:nvSpPr>
        <p:spPr bwMode="auto">
          <a:xfrm>
            <a:off x="7753351" y="6215064"/>
            <a:ext cx="106363" cy="0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39" name="Line 316"/>
          <p:cNvSpPr>
            <a:spLocks noChangeShapeType="1"/>
          </p:cNvSpPr>
          <p:nvPr/>
        </p:nvSpPr>
        <p:spPr bwMode="auto">
          <a:xfrm flipV="1">
            <a:off x="7859713" y="6205539"/>
            <a:ext cx="100013" cy="952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40" name="Line 317"/>
          <p:cNvSpPr>
            <a:spLocks noChangeShapeType="1"/>
          </p:cNvSpPr>
          <p:nvPr/>
        </p:nvSpPr>
        <p:spPr bwMode="auto">
          <a:xfrm>
            <a:off x="7959726" y="6205539"/>
            <a:ext cx="106363" cy="0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41" name="Line 318"/>
          <p:cNvSpPr>
            <a:spLocks noChangeShapeType="1"/>
          </p:cNvSpPr>
          <p:nvPr/>
        </p:nvSpPr>
        <p:spPr bwMode="auto">
          <a:xfrm>
            <a:off x="8066088" y="6205539"/>
            <a:ext cx="100013" cy="2381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42" name="Line 319"/>
          <p:cNvSpPr>
            <a:spLocks noChangeShapeType="1"/>
          </p:cNvSpPr>
          <p:nvPr/>
        </p:nvSpPr>
        <p:spPr bwMode="auto">
          <a:xfrm flipV="1">
            <a:off x="8166101" y="6224589"/>
            <a:ext cx="106363" cy="47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43" name="Line 320"/>
          <p:cNvSpPr>
            <a:spLocks noChangeShapeType="1"/>
          </p:cNvSpPr>
          <p:nvPr/>
        </p:nvSpPr>
        <p:spPr bwMode="auto">
          <a:xfrm flipV="1">
            <a:off x="8272463" y="6215064"/>
            <a:ext cx="100013" cy="952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44" name="Line 321"/>
          <p:cNvSpPr>
            <a:spLocks noChangeShapeType="1"/>
          </p:cNvSpPr>
          <p:nvPr/>
        </p:nvSpPr>
        <p:spPr bwMode="auto">
          <a:xfrm flipV="1">
            <a:off x="1017588" y="6210301"/>
            <a:ext cx="106363" cy="14288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45" name="Line 322"/>
          <p:cNvSpPr>
            <a:spLocks noChangeShapeType="1"/>
          </p:cNvSpPr>
          <p:nvPr/>
        </p:nvSpPr>
        <p:spPr bwMode="auto">
          <a:xfrm flipV="1">
            <a:off x="1123951" y="6205539"/>
            <a:ext cx="104775" cy="47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46" name="Line 323"/>
          <p:cNvSpPr>
            <a:spLocks noChangeShapeType="1"/>
          </p:cNvSpPr>
          <p:nvPr/>
        </p:nvSpPr>
        <p:spPr bwMode="auto">
          <a:xfrm>
            <a:off x="1228726" y="6205539"/>
            <a:ext cx="101600" cy="2381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47" name="Line 324"/>
          <p:cNvSpPr>
            <a:spLocks noChangeShapeType="1"/>
          </p:cNvSpPr>
          <p:nvPr/>
        </p:nvSpPr>
        <p:spPr bwMode="auto">
          <a:xfrm>
            <a:off x="1330326" y="6229351"/>
            <a:ext cx="104775" cy="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48" name="Line 325"/>
          <p:cNvSpPr>
            <a:spLocks noChangeShapeType="1"/>
          </p:cNvSpPr>
          <p:nvPr/>
        </p:nvSpPr>
        <p:spPr bwMode="auto">
          <a:xfrm>
            <a:off x="1435101" y="6229351"/>
            <a:ext cx="101600" cy="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49" name="Line 326"/>
          <p:cNvSpPr>
            <a:spLocks noChangeShapeType="1"/>
          </p:cNvSpPr>
          <p:nvPr/>
        </p:nvSpPr>
        <p:spPr bwMode="auto">
          <a:xfrm flipV="1">
            <a:off x="1536701" y="6205539"/>
            <a:ext cx="104775" cy="2381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50" name="Line 327"/>
          <p:cNvSpPr>
            <a:spLocks noChangeShapeType="1"/>
          </p:cNvSpPr>
          <p:nvPr/>
        </p:nvSpPr>
        <p:spPr bwMode="auto">
          <a:xfrm flipV="1">
            <a:off x="1641476" y="6167439"/>
            <a:ext cx="101600" cy="3810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51" name="Line 328"/>
          <p:cNvSpPr>
            <a:spLocks noChangeShapeType="1"/>
          </p:cNvSpPr>
          <p:nvPr/>
        </p:nvSpPr>
        <p:spPr bwMode="auto">
          <a:xfrm>
            <a:off x="1743076" y="6167439"/>
            <a:ext cx="104775" cy="47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52" name="Line 329"/>
          <p:cNvSpPr>
            <a:spLocks noChangeShapeType="1"/>
          </p:cNvSpPr>
          <p:nvPr/>
        </p:nvSpPr>
        <p:spPr bwMode="auto">
          <a:xfrm>
            <a:off x="1847851" y="6172201"/>
            <a:ext cx="106363" cy="14288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53" name="Line 330"/>
          <p:cNvSpPr>
            <a:spLocks noChangeShapeType="1"/>
          </p:cNvSpPr>
          <p:nvPr/>
        </p:nvSpPr>
        <p:spPr bwMode="auto">
          <a:xfrm>
            <a:off x="1954213" y="6186489"/>
            <a:ext cx="100013" cy="14288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54" name="Line 331"/>
          <p:cNvSpPr>
            <a:spLocks noChangeShapeType="1"/>
          </p:cNvSpPr>
          <p:nvPr/>
        </p:nvSpPr>
        <p:spPr bwMode="auto">
          <a:xfrm flipV="1">
            <a:off x="2054226" y="6176964"/>
            <a:ext cx="106363" cy="2381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55" name="Line 332"/>
          <p:cNvSpPr>
            <a:spLocks noChangeShapeType="1"/>
          </p:cNvSpPr>
          <p:nvPr/>
        </p:nvSpPr>
        <p:spPr bwMode="auto">
          <a:xfrm flipV="1">
            <a:off x="2160588" y="6162676"/>
            <a:ext cx="100013" cy="14288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56" name="Line 333"/>
          <p:cNvSpPr>
            <a:spLocks noChangeShapeType="1"/>
          </p:cNvSpPr>
          <p:nvPr/>
        </p:nvSpPr>
        <p:spPr bwMode="auto">
          <a:xfrm flipV="1">
            <a:off x="2260601" y="6134101"/>
            <a:ext cx="106363" cy="2857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57" name="Line 334"/>
          <p:cNvSpPr>
            <a:spLocks noChangeShapeType="1"/>
          </p:cNvSpPr>
          <p:nvPr/>
        </p:nvSpPr>
        <p:spPr bwMode="auto">
          <a:xfrm flipV="1">
            <a:off x="2366963" y="6076951"/>
            <a:ext cx="104775" cy="5715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58" name="Line 335"/>
          <p:cNvSpPr>
            <a:spLocks noChangeShapeType="1"/>
          </p:cNvSpPr>
          <p:nvPr/>
        </p:nvSpPr>
        <p:spPr bwMode="auto">
          <a:xfrm flipV="1">
            <a:off x="2471738" y="5889626"/>
            <a:ext cx="101600" cy="1873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59" name="Line 336"/>
          <p:cNvSpPr>
            <a:spLocks noChangeShapeType="1"/>
          </p:cNvSpPr>
          <p:nvPr/>
        </p:nvSpPr>
        <p:spPr bwMode="auto">
          <a:xfrm flipV="1">
            <a:off x="2573338" y="5683251"/>
            <a:ext cx="104775" cy="20637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60" name="Line 337"/>
          <p:cNvSpPr>
            <a:spLocks noChangeShapeType="1"/>
          </p:cNvSpPr>
          <p:nvPr/>
        </p:nvSpPr>
        <p:spPr bwMode="auto">
          <a:xfrm>
            <a:off x="2678113" y="5683251"/>
            <a:ext cx="101600" cy="20637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61" name="Line 338"/>
          <p:cNvSpPr>
            <a:spLocks noChangeShapeType="1"/>
          </p:cNvSpPr>
          <p:nvPr/>
        </p:nvSpPr>
        <p:spPr bwMode="auto">
          <a:xfrm>
            <a:off x="2779713" y="5889626"/>
            <a:ext cx="104775" cy="23971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62" name="Line 339"/>
          <p:cNvSpPr>
            <a:spLocks noChangeShapeType="1"/>
          </p:cNvSpPr>
          <p:nvPr/>
        </p:nvSpPr>
        <p:spPr bwMode="auto">
          <a:xfrm>
            <a:off x="2884488" y="6129339"/>
            <a:ext cx="101600" cy="71438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63" name="Line 340"/>
          <p:cNvSpPr>
            <a:spLocks noChangeShapeType="1"/>
          </p:cNvSpPr>
          <p:nvPr/>
        </p:nvSpPr>
        <p:spPr bwMode="auto">
          <a:xfrm flipV="1">
            <a:off x="2986088" y="6196014"/>
            <a:ext cx="104775" cy="47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64" name="Line 341"/>
          <p:cNvSpPr>
            <a:spLocks noChangeShapeType="1"/>
          </p:cNvSpPr>
          <p:nvPr/>
        </p:nvSpPr>
        <p:spPr bwMode="auto">
          <a:xfrm>
            <a:off x="3090863" y="6196014"/>
            <a:ext cx="106363" cy="1905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65" name="Line 342"/>
          <p:cNvSpPr>
            <a:spLocks noChangeShapeType="1"/>
          </p:cNvSpPr>
          <p:nvPr/>
        </p:nvSpPr>
        <p:spPr bwMode="auto">
          <a:xfrm>
            <a:off x="3197226" y="6215064"/>
            <a:ext cx="101600" cy="95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66" name="Line 343"/>
          <p:cNvSpPr>
            <a:spLocks noChangeShapeType="1"/>
          </p:cNvSpPr>
          <p:nvPr/>
        </p:nvSpPr>
        <p:spPr bwMode="auto">
          <a:xfrm flipV="1">
            <a:off x="3298826" y="6215064"/>
            <a:ext cx="104775" cy="95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67" name="Line 344"/>
          <p:cNvSpPr>
            <a:spLocks noChangeShapeType="1"/>
          </p:cNvSpPr>
          <p:nvPr/>
        </p:nvSpPr>
        <p:spPr bwMode="auto">
          <a:xfrm>
            <a:off x="3403601" y="6215064"/>
            <a:ext cx="101600" cy="47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68" name="Line 345"/>
          <p:cNvSpPr>
            <a:spLocks noChangeShapeType="1"/>
          </p:cNvSpPr>
          <p:nvPr/>
        </p:nvSpPr>
        <p:spPr bwMode="auto">
          <a:xfrm flipV="1">
            <a:off x="3505201" y="6215064"/>
            <a:ext cx="104775" cy="47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69" name="Line 346"/>
          <p:cNvSpPr>
            <a:spLocks noChangeShapeType="1"/>
          </p:cNvSpPr>
          <p:nvPr/>
        </p:nvSpPr>
        <p:spPr bwMode="auto">
          <a:xfrm flipV="1">
            <a:off x="3609976" y="6205539"/>
            <a:ext cx="101600" cy="95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70" name="Line 347"/>
          <p:cNvSpPr>
            <a:spLocks noChangeShapeType="1"/>
          </p:cNvSpPr>
          <p:nvPr/>
        </p:nvSpPr>
        <p:spPr bwMode="auto">
          <a:xfrm>
            <a:off x="3711576" y="6205539"/>
            <a:ext cx="104775" cy="14288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71" name="Line 348"/>
          <p:cNvSpPr>
            <a:spLocks noChangeShapeType="1"/>
          </p:cNvSpPr>
          <p:nvPr/>
        </p:nvSpPr>
        <p:spPr bwMode="auto">
          <a:xfrm flipV="1">
            <a:off x="3816351" y="6138864"/>
            <a:ext cx="106363" cy="809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72" name="Line 349"/>
          <p:cNvSpPr>
            <a:spLocks noChangeShapeType="1"/>
          </p:cNvSpPr>
          <p:nvPr/>
        </p:nvSpPr>
        <p:spPr bwMode="auto">
          <a:xfrm>
            <a:off x="3922713" y="6138864"/>
            <a:ext cx="100013" cy="95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73" name="Line 350"/>
          <p:cNvSpPr>
            <a:spLocks noChangeShapeType="1"/>
          </p:cNvSpPr>
          <p:nvPr/>
        </p:nvSpPr>
        <p:spPr bwMode="auto">
          <a:xfrm>
            <a:off x="4022726" y="6148389"/>
            <a:ext cx="106363" cy="2381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74" name="Line 351"/>
          <p:cNvSpPr>
            <a:spLocks noChangeShapeType="1"/>
          </p:cNvSpPr>
          <p:nvPr/>
        </p:nvSpPr>
        <p:spPr bwMode="auto">
          <a:xfrm>
            <a:off x="4129088" y="6172201"/>
            <a:ext cx="100013" cy="476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75" name="Line 352"/>
          <p:cNvSpPr>
            <a:spLocks noChangeShapeType="1"/>
          </p:cNvSpPr>
          <p:nvPr/>
        </p:nvSpPr>
        <p:spPr bwMode="auto">
          <a:xfrm>
            <a:off x="4229101" y="6219826"/>
            <a:ext cx="106363" cy="95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76" name="Line 353"/>
          <p:cNvSpPr>
            <a:spLocks noChangeShapeType="1"/>
          </p:cNvSpPr>
          <p:nvPr/>
        </p:nvSpPr>
        <p:spPr bwMode="auto">
          <a:xfrm>
            <a:off x="4335463" y="6229351"/>
            <a:ext cx="104775" cy="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77" name="Line 354"/>
          <p:cNvSpPr>
            <a:spLocks noChangeShapeType="1"/>
          </p:cNvSpPr>
          <p:nvPr/>
        </p:nvSpPr>
        <p:spPr bwMode="auto">
          <a:xfrm>
            <a:off x="4440238" y="6229351"/>
            <a:ext cx="101600" cy="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78" name="Line 355"/>
          <p:cNvSpPr>
            <a:spLocks noChangeShapeType="1"/>
          </p:cNvSpPr>
          <p:nvPr/>
        </p:nvSpPr>
        <p:spPr bwMode="auto">
          <a:xfrm flipV="1">
            <a:off x="4541838" y="6224589"/>
            <a:ext cx="104775" cy="47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79" name="Line 356"/>
          <p:cNvSpPr>
            <a:spLocks noChangeShapeType="1"/>
          </p:cNvSpPr>
          <p:nvPr/>
        </p:nvSpPr>
        <p:spPr bwMode="auto">
          <a:xfrm flipV="1">
            <a:off x="4646613" y="6200776"/>
            <a:ext cx="101600" cy="2381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80" name="Line 357"/>
          <p:cNvSpPr>
            <a:spLocks noChangeShapeType="1"/>
          </p:cNvSpPr>
          <p:nvPr/>
        </p:nvSpPr>
        <p:spPr bwMode="auto">
          <a:xfrm flipV="1">
            <a:off x="4748213" y="6119814"/>
            <a:ext cx="104775" cy="809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81" name="Line 358"/>
          <p:cNvSpPr>
            <a:spLocks noChangeShapeType="1"/>
          </p:cNvSpPr>
          <p:nvPr/>
        </p:nvSpPr>
        <p:spPr bwMode="auto">
          <a:xfrm flipV="1">
            <a:off x="4852988" y="6008689"/>
            <a:ext cx="101600" cy="1111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82" name="Line 359"/>
          <p:cNvSpPr>
            <a:spLocks noChangeShapeType="1"/>
          </p:cNvSpPr>
          <p:nvPr/>
        </p:nvSpPr>
        <p:spPr bwMode="auto">
          <a:xfrm>
            <a:off x="4954588" y="6008689"/>
            <a:ext cx="104775" cy="1905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83" name="Line 360"/>
          <p:cNvSpPr>
            <a:spLocks noChangeShapeType="1"/>
          </p:cNvSpPr>
          <p:nvPr/>
        </p:nvSpPr>
        <p:spPr bwMode="auto">
          <a:xfrm>
            <a:off x="5059363" y="6027739"/>
            <a:ext cx="106363" cy="1111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84" name="Line 361"/>
          <p:cNvSpPr>
            <a:spLocks noChangeShapeType="1"/>
          </p:cNvSpPr>
          <p:nvPr/>
        </p:nvSpPr>
        <p:spPr bwMode="auto">
          <a:xfrm>
            <a:off x="5165726" y="6138864"/>
            <a:ext cx="101600" cy="14288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85" name="Line 362"/>
          <p:cNvSpPr>
            <a:spLocks noChangeShapeType="1"/>
          </p:cNvSpPr>
          <p:nvPr/>
        </p:nvSpPr>
        <p:spPr bwMode="auto">
          <a:xfrm flipV="1">
            <a:off x="5267326" y="6143626"/>
            <a:ext cx="104775" cy="95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86" name="Line 363"/>
          <p:cNvSpPr>
            <a:spLocks noChangeShapeType="1"/>
          </p:cNvSpPr>
          <p:nvPr/>
        </p:nvSpPr>
        <p:spPr bwMode="auto">
          <a:xfrm>
            <a:off x="5372101" y="6143626"/>
            <a:ext cx="101600" cy="3810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87" name="Line 364"/>
          <p:cNvSpPr>
            <a:spLocks noChangeShapeType="1"/>
          </p:cNvSpPr>
          <p:nvPr/>
        </p:nvSpPr>
        <p:spPr bwMode="auto">
          <a:xfrm>
            <a:off x="5473701" y="6181726"/>
            <a:ext cx="104775" cy="95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88" name="Line 365"/>
          <p:cNvSpPr>
            <a:spLocks noChangeShapeType="1"/>
          </p:cNvSpPr>
          <p:nvPr/>
        </p:nvSpPr>
        <p:spPr bwMode="auto">
          <a:xfrm>
            <a:off x="5578476" y="6191251"/>
            <a:ext cx="101600" cy="2381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89" name="Line 366"/>
          <p:cNvSpPr>
            <a:spLocks noChangeShapeType="1"/>
          </p:cNvSpPr>
          <p:nvPr/>
        </p:nvSpPr>
        <p:spPr bwMode="auto">
          <a:xfrm>
            <a:off x="5680076" y="6215064"/>
            <a:ext cx="104775" cy="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0" name="Line 367"/>
          <p:cNvSpPr>
            <a:spLocks noChangeShapeType="1"/>
          </p:cNvSpPr>
          <p:nvPr/>
        </p:nvSpPr>
        <p:spPr bwMode="auto">
          <a:xfrm flipV="1">
            <a:off x="5784851" y="6172201"/>
            <a:ext cx="106363" cy="428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1" name="Line 368"/>
          <p:cNvSpPr>
            <a:spLocks noChangeShapeType="1"/>
          </p:cNvSpPr>
          <p:nvPr/>
        </p:nvSpPr>
        <p:spPr bwMode="auto">
          <a:xfrm flipV="1">
            <a:off x="5891213" y="6119814"/>
            <a:ext cx="100013" cy="52388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2" name="Line 369"/>
          <p:cNvSpPr>
            <a:spLocks noChangeShapeType="1"/>
          </p:cNvSpPr>
          <p:nvPr/>
        </p:nvSpPr>
        <p:spPr bwMode="auto">
          <a:xfrm flipV="1">
            <a:off x="5991226" y="6110289"/>
            <a:ext cx="106363" cy="95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3" name="Line 370"/>
          <p:cNvSpPr>
            <a:spLocks noChangeShapeType="1"/>
          </p:cNvSpPr>
          <p:nvPr/>
        </p:nvSpPr>
        <p:spPr bwMode="auto">
          <a:xfrm flipV="1">
            <a:off x="6097588" y="6091239"/>
            <a:ext cx="100013" cy="1905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4" name="Line 371"/>
          <p:cNvSpPr>
            <a:spLocks noChangeShapeType="1"/>
          </p:cNvSpPr>
          <p:nvPr/>
        </p:nvSpPr>
        <p:spPr bwMode="auto">
          <a:xfrm flipV="1">
            <a:off x="6197601" y="6081714"/>
            <a:ext cx="106363" cy="95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5" name="Line 372"/>
          <p:cNvSpPr>
            <a:spLocks noChangeShapeType="1"/>
          </p:cNvSpPr>
          <p:nvPr/>
        </p:nvSpPr>
        <p:spPr bwMode="auto">
          <a:xfrm>
            <a:off x="6303963" y="6081714"/>
            <a:ext cx="100013" cy="3810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6" name="Line 373"/>
          <p:cNvSpPr>
            <a:spLocks noChangeShapeType="1"/>
          </p:cNvSpPr>
          <p:nvPr/>
        </p:nvSpPr>
        <p:spPr bwMode="auto">
          <a:xfrm>
            <a:off x="6403976" y="6119814"/>
            <a:ext cx="106363" cy="52388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7" name="Line 374"/>
          <p:cNvSpPr>
            <a:spLocks noChangeShapeType="1"/>
          </p:cNvSpPr>
          <p:nvPr/>
        </p:nvSpPr>
        <p:spPr bwMode="auto">
          <a:xfrm flipV="1">
            <a:off x="6510338" y="6091239"/>
            <a:ext cx="104775" cy="809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8" name="Line 375"/>
          <p:cNvSpPr>
            <a:spLocks noChangeShapeType="1"/>
          </p:cNvSpPr>
          <p:nvPr/>
        </p:nvSpPr>
        <p:spPr bwMode="auto">
          <a:xfrm flipV="1">
            <a:off x="6615113" y="5946776"/>
            <a:ext cx="101600" cy="1444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9" name="Line 376"/>
          <p:cNvSpPr>
            <a:spLocks noChangeShapeType="1"/>
          </p:cNvSpPr>
          <p:nvPr/>
        </p:nvSpPr>
        <p:spPr bwMode="auto">
          <a:xfrm flipV="1">
            <a:off x="6716713" y="5764214"/>
            <a:ext cx="104775" cy="1825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00" name="Line 377"/>
          <p:cNvSpPr>
            <a:spLocks noChangeShapeType="1"/>
          </p:cNvSpPr>
          <p:nvPr/>
        </p:nvSpPr>
        <p:spPr bwMode="auto">
          <a:xfrm>
            <a:off x="6821488" y="5764214"/>
            <a:ext cx="101600" cy="8731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01" name="Line 378"/>
          <p:cNvSpPr>
            <a:spLocks noChangeShapeType="1"/>
          </p:cNvSpPr>
          <p:nvPr/>
        </p:nvSpPr>
        <p:spPr bwMode="auto">
          <a:xfrm>
            <a:off x="6923088" y="5851526"/>
            <a:ext cx="104775" cy="95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02" name="Line 379"/>
          <p:cNvSpPr>
            <a:spLocks noChangeShapeType="1"/>
          </p:cNvSpPr>
          <p:nvPr/>
        </p:nvSpPr>
        <p:spPr bwMode="auto">
          <a:xfrm flipV="1">
            <a:off x="7027863" y="5807076"/>
            <a:ext cx="106363" cy="5397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03" name="Line 380"/>
          <p:cNvSpPr>
            <a:spLocks noChangeShapeType="1"/>
          </p:cNvSpPr>
          <p:nvPr/>
        </p:nvSpPr>
        <p:spPr bwMode="auto">
          <a:xfrm>
            <a:off x="7134226" y="5807076"/>
            <a:ext cx="100013" cy="16827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04" name="Line 381"/>
          <p:cNvSpPr>
            <a:spLocks noChangeShapeType="1"/>
          </p:cNvSpPr>
          <p:nvPr/>
        </p:nvSpPr>
        <p:spPr bwMode="auto">
          <a:xfrm>
            <a:off x="7234238" y="5975351"/>
            <a:ext cx="106363" cy="10160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05" name="Line 382"/>
          <p:cNvSpPr>
            <a:spLocks noChangeShapeType="1"/>
          </p:cNvSpPr>
          <p:nvPr/>
        </p:nvSpPr>
        <p:spPr bwMode="auto">
          <a:xfrm>
            <a:off x="7340601" y="6076951"/>
            <a:ext cx="101600" cy="3810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06" name="Line 383"/>
          <p:cNvSpPr>
            <a:spLocks noChangeShapeType="1"/>
          </p:cNvSpPr>
          <p:nvPr/>
        </p:nvSpPr>
        <p:spPr bwMode="auto">
          <a:xfrm>
            <a:off x="7442201" y="6115051"/>
            <a:ext cx="104775" cy="14288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07" name="Line 384"/>
          <p:cNvSpPr>
            <a:spLocks noChangeShapeType="1"/>
          </p:cNvSpPr>
          <p:nvPr/>
        </p:nvSpPr>
        <p:spPr bwMode="auto">
          <a:xfrm>
            <a:off x="7546976" y="6129339"/>
            <a:ext cx="101600" cy="3810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08" name="Line 385"/>
          <p:cNvSpPr>
            <a:spLocks noChangeShapeType="1"/>
          </p:cNvSpPr>
          <p:nvPr/>
        </p:nvSpPr>
        <p:spPr bwMode="auto">
          <a:xfrm>
            <a:off x="7648576" y="6167439"/>
            <a:ext cx="104775" cy="95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09" name="Line 386"/>
          <p:cNvSpPr>
            <a:spLocks noChangeShapeType="1"/>
          </p:cNvSpPr>
          <p:nvPr/>
        </p:nvSpPr>
        <p:spPr bwMode="auto">
          <a:xfrm>
            <a:off x="7753351" y="6176964"/>
            <a:ext cx="106363" cy="47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10" name="Line 387"/>
          <p:cNvSpPr>
            <a:spLocks noChangeShapeType="1"/>
          </p:cNvSpPr>
          <p:nvPr/>
        </p:nvSpPr>
        <p:spPr bwMode="auto">
          <a:xfrm>
            <a:off x="7859713" y="6181726"/>
            <a:ext cx="100013" cy="47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11" name="Line 388"/>
          <p:cNvSpPr>
            <a:spLocks noChangeShapeType="1"/>
          </p:cNvSpPr>
          <p:nvPr/>
        </p:nvSpPr>
        <p:spPr bwMode="auto">
          <a:xfrm>
            <a:off x="7959726" y="6186489"/>
            <a:ext cx="106363" cy="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12" name="Line 389"/>
          <p:cNvSpPr>
            <a:spLocks noChangeShapeType="1"/>
          </p:cNvSpPr>
          <p:nvPr/>
        </p:nvSpPr>
        <p:spPr bwMode="auto">
          <a:xfrm>
            <a:off x="8066088" y="6186489"/>
            <a:ext cx="100013" cy="2381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13" name="Line 390"/>
          <p:cNvSpPr>
            <a:spLocks noChangeShapeType="1"/>
          </p:cNvSpPr>
          <p:nvPr/>
        </p:nvSpPr>
        <p:spPr bwMode="auto">
          <a:xfrm flipV="1">
            <a:off x="8166101" y="6191251"/>
            <a:ext cx="106363" cy="1905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14" name="Line 391"/>
          <p:cNvSpPr>
            <a:spLocks noChangeShapeType="1"/>
          </p:cNvSpPr>
          <p:nvPr/>
        </p:nvSpPr>
        <p:spPr bwMode="auto">
          <a:xfrm flipV="1">
            <a:off x="8272463" y="6081714"/>
            <a:ext cx="100013" cy="109538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15" name="Line 392"/>
          <p:cNvSpPr>
            <a:spLocks noChangeShapeType="1"/>
          </p:cNvSpPr>
          <p:nvPr/>
        </p:nvSpPr>
        <p:spPr bwMode="auto">
          <a:xfrm flipV="1">
            <a:off x="1017588" y="5730876"/>
            <a:ext cx="106363" cy="3333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16" name="Line 393"/>
          <p:cNvSpPr>
            <a:spLocks noChangeShapeType="1"/>
          </p:cNvSpPr>
          <p:nvPr/>
        </p:nvSpPr>
        <p:spPr bwMode="auto">
          <a:xfrm flipV="1">
            <a:off x="1123951" y="5659439"/>
            <a:ext cx="104775" cy="7143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17" name="Line 394"/>
          <p:cNvSpPr>
            <a:spLocks noChangeShapeType="1"/>
          </p:cNvSpPr>
          <p:nvPr/>
        </p:nvSpPr>
        <p:spPr bwMode="auto">
          <a:xfrm>
            <a:off x="1228726" y="5659439"/>
            <a:ext cx="101600" cy="5238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18" name="Line 395"/>
          <p:cNvSpPr>
            <a:spLocks noChangeShapeType="1"/>
          </p:cNvSpPr>
          <p:nvPr/>
        </p:nvSpPr>
        <p:spPr bwMode="auto">
          <a:xfrm>
            <a:off x="1330326" y="5711826"/>
            <a:ext cx="104775" cy="9048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19" name="Line 396"/>
          <p:cNvSpPr>
            <a:spLocks noChangeShapeType="1"/>
          </p:cNvSpPr>
          <p:nvPr/>
        </p:nvSpPr>
        <p:spPr bwMode="auto">
          <a:xfrm>
            <a:off x="1435101" y="5802314"/>
            <a:ext cx="101600" cy="120650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20" name="Line 397"/>
          <p:cNvSpPr>
            <a:spLocks noChangeShapeType="1"/>
          </p:cNvSpPr>
          <p:nvPr/>
        </p:nvSpPr>
        <p:spPr bwMode="auto">
          <a:xfrm flipV="1">
            <a:off x="1536701" y="5835651"/>
            <a:ext cx="104775" cy="8731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21" name="Line 398"/>
          <p:cNvSpPr>
            <a:spLocks noChangeShapeType="1"/>
          </p:cNvSpPr>
          <p:nvPr/>
        </p:nvSpPr>
        <p:spPr bwMode="auto">
          <a:xfrm>
            <a:off x="1641476" y="5835651"/>
            <a:ext cx="101600" cy="5397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22" name="Line 399"/>
          <p:cNvSpPr>
            <a:spLocks noChangeShapeType="1"/>
          </p:cNvSpPr>
          <p:nvPr/>
        </p:nvSpPr>
        <p:spPr bwMode="auto">
          <a:xfrm>
            <a:off x="1743076" y="5889626"/>
            <a:ext cx="104775" cy="857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23" name="Line 400"/>
          <p:cNvSpPr>
            <a:spLocks noChangeShapeType="1"/>
          </p:cNvSpPr>
          <p:nvPr/>
        </p:nvSpPr>
        <p:spPr bwMode="auto">
          <a:xfrm>
            <a:off x="1847851" y="5975351"/>
            <a:ext cx="106363" cy="2381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24" name="Line 401"/>
          <p:cNvSpPr>
            <a:spLocks noChangeShapeType="1"/>
          </p:cNvSpPr>
          <p:nvPr/>
        </p:nvSpPr>
        <p:spPr bwMode="auto">
          <a:xfrm>
            <a:off x="1954213" y="5999164"/>
            <a:ext cx="100013" cy="730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25" name="Line 402"/>
          <p:cNvSpPr>
            <a:spLocks noChangeShapeType="1"/>
          </p:cNvSpPr>
          <p:nvPr/>
        </p:nvSpPr>
        <p:spPr bwMode="auto">
          <a:xfrm>
            <a:off x="2054226" y="6072189"/>
            <a:ext cx="106363" cy="0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26" name="Line 403"/>
          <p:cNvSpPr>
            <a:spLocks noChangeShapeType="1"/>
          </p:cNvSpPr>
          <p:nvPr/>
        </p:nvSpPr>
        <p:spPr bwMode="auto">
          <a:xfrm>
            <a:off x="2160588" y="6072189"/>
            <a:ext cx="100013" cy="2381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27" name="Line 404"/>
          <p:cNvSpPr>
            <a:spLocks noChangeShapeType="1"/>
          </p:cNvSpPr>
          <p:nvPr/>
        </p:nvSpPr>
        <p:spPr bwMode="auto">
          <a:xfrm>
            <a:off x="2260601" y="6096001"/>
            <a:ext cx="106363" cy="19050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28" name="Line 405"/>
          <p:cNvSpPr>
            <a:spLocks noChangeShapeType="1"/>
          </p:cNvSpPr>
          <p:nvPr/>
        </p:nvSpPr>
        <p:spPr bwMode="auto">
          <a:xfrm flipV="1">
            <a:off x="2366963" y="6110289"/>
            <a:ext cx="104775" cy="47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29" name="Line 406"/>
          <p:cNvSpPr>
            <a:spLocks noChangeShapeType="1"/>
          </p:cNvSpPr>
          <p:nvPr/>
        </p:nvSpPr>
        <p:spPr bwMode="auto">
          <a:xfrm>
            <a:off x="2471738" y="6110289"/>
            <a:ext cx="101600" cy="1428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07" name="Line 408"/>
          <p:cNvSpPr>
            <a:spLocks noChangeShapeType="1"/>
          </p:cNvSpPr>
          <p:nvPr/>
        </p:nvSpPr>
        <p:spPr bwMode="auto">
          <a:xfrm flipV="1">
            <a:off x="2573338" y="6119813"/>
            <a:ext cx="104775" cy="47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34" name="Line 409"/>
          <p:cNvSpPr>
            <a:spLocks noChangeShapeType="1"/>
          </p:cNvSpPr>
          <p:nvPr/>
        </p:nvSpPr>
        <p:spPr bwMode="auto">
          <a:xfrm>
            <a:off x="2678113" y="6119813"/>
            <a:ext cx="101600" cy="476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36" name="Line 410"/>
          <p:cNvSpPr>
            <a:spLocks noChangeShapeType="1"/>
          </p:cNvSpPr>
          <p:nvPr/>
        </p:nvSpPr>
        <p:spPr bwMode="auto">
          <a:xfrm flipV="1">
            <a:off x="2779713" y="6134101"/>
            <a:ext cx="104775" cy="3333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37" name="Line 411"/>
          <p:cNvSpPr>
            <a:spLocks noChangeShapeType="1"/>
          </p:cNvSpPr>
          <p:nvPr/>
        </p:nvSpPr>
        <p:spPr bwMode="auto">
          <a:xfrm>
            <a:off x="2884488" y="6134101"/>
            <a:ext cx="101600" cy="1428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38" name="Line 412"/>
          <p:cNvSpPr>
            <a:spLocks noChangeShapeType="1"/>
          </p:cNvSpPr>
          <p:nvPr/>
        </p:nvSpPr>
        <p:spPr bwMode="auto">
          <a:xfrm>
            <a:off x="2986088" y="6148388"/>
            <a:ext cx="104775" cy="95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39" name="Line 413"/>
          <p:cNvSpPr>
            <a:spLocks noChangeShapeType="1"/>
          </p:cNvSpPr>
          <p:nvPr/>
        </p:nvSpPr>
        <p:spPr bwMode="auto">
          <a:xfrm>
            <a:off x="3090863" y="6157913"/>
            <a:ext cx="106363" cy="95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40" name="Line 414"/>
          <p:cNvSpPr>
            <a:spLocks noChangeShapeType="1"/>
          </p:cNvSpPr>
          <p:nvPr/>
        </p:nvSpPr>
        <p:spPr bwMode="auto">
          <a:xfrm>
            <a:off x="3197226" y="6167438"/>
            <a:ext cx="101600" cy="95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41" name="Line 415"/>
          <p:cNvSpPr>
            <a:spLocks noChangeShapeType="1"/>
          </p:cNvSpPr>
          <p:nvPr/>
        </p:nvSpPr>
        <p:spPr bwMode="auto">
          <a:xfrm flipV="1">
            <a:off x="3298826" y="6096001"/>
            <a:ext cx="104775" cy="809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42" name="Line 416"/>
          <p:cNvSpPr>
            <a:spLocks noChangeShapeType="1"/>
          </p:cNvSpPr>
          <p:nvPr/>
        </p:nvSpPr>
        <p:spPr bwMode="auto">
          <a:xfrm>
            <a:off x="3403601" y="6096001"/>
            <a:ext cx="101600" cy="2381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43" name="Line 417"/>
          <p:cNvSpPr>
            <a:spLocks noChangeShapeType="1"/>
          </p:cNvSpPr>
          <p:nvPr/>
        </p:nvSpPr>
        <p:spPr bwMode="auto">
          <a:xfrm>
            <a:off x="3505201" y="6119813"/>
            <a:ext cx="104775" cy="47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44" name="Line 418"/>
          <p:cNvSpPr>
            <a:spLocks noChangeShapeType="1"/>
          </p:cNvSpPr>
          <p:nvPr/>
        </p:nvSpPr>
        <p:spPr bwMode="auto">
          <a:xfrm>
            <a:off x="3609976" y="6124576"/>
            <a:ext cx="101600" cy="95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45" name="Line 419"/>
          <p:cNvSpPr>
            <a:spLocks noChangeShapeType="1"/>
          </p:cNvSpPr>
          <p:nvPr/>
        </p:nvSpPr>
        <p:spPr bwMode="auto">
          <a:xfrm>
            <a:off x="3711576" y="6134101"/>
            <a:ext cx="104775" cy="19050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46" name="Line 420"/>
          <p:cNvSpPr>
            <a:spLocks noChangeShapeType="1"/>
          </p:cNvSpPr>
          <p:nvPr/>
        </p:nvSpPr>
        <p:spPr bwMode="auto">
          <a:xfrm flipV="1">
            <a:off x="3816351" y="6081713"/>
            <a:ext cx="106363" cy="7143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47" name="Line 421"/>
          <p:cNvSpPr>
            <a:spLocks noChangeShapeType="1"/>
          </p:cNvSpPr>
          <p:nvPr/>
        </p:nvSpPr>
        <p:spPr bwMode="auto">
          <a:xfrm>
            <a:off x="3922713" y="6081713"/>
            <a:ext cx="100013" cy="47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48" name="Line 422"/>
          <p:cNvSpPr>
            <a:spLocks noChangeShapeType="1"/>
          </p:cNvSpPr>
          <p:nvPr/>
        </p:nvSpPr>
        <p:spPr bwMode="auto">
          <a:xfrm flipV="1">
            <a:off x="4022726" y="6076951"/>
            <a:ext cx="106363" cy="95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49" name="Line 423"/>
          <p:cNvSpPr>
            <a:spLocks noChangeShapeType="1"/>
          </p:cNvSpPr>
          <p:nvPr/>
        </p:nvSpPr>
        <p:spPr bwMode="auto">
          <a:xfrm>
            <a:off x="4129088" y="6076951"/>
            <a:ext cx="100013" cy="428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50" name="Line 424"/>
          <p:cNvSpPr>
            <a:spLocks noChangeShapeType="1"/>
          </p:cNvSpPr>
          <p:nvPr/>
        </p:nvSpPr>
        <p:spPr bwMode="auto">
          <a:xfrm>
            <a:off x="4229101" y="6119813"/>
            <a:ext cx="106363" cy="428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51" name="Line 425"/>
          <p:cNvSpPr>
            <a:spLocks noChangeShapeType="1"/>
          </p:cNvSpPr>
          <p:nvPr/>
        </p:nvSpPr>
        <p:spPr bwMode="auto">
          <a:xfrm flipV="1">
            <a:off x="4335463" y="6129338"/>
            <a:ext cx="104775" cy="3333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2" name="Line 426"/>
          <p:cNvSpPr>
            <a:spLocks noChangeShapeType="1"/>
          </p:cNvSpPr>
          <p:nvPr/>
        </p:nvSpPr>
        <p:spPr bwMode="auto">
          <a:xfrm flipV="1">
            <a:off x="4440238" y="6027738"/>
            <a:ext cx="101600" cy="101600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88" name="Line 427"/>
          <p:cNvSpPr>
            <a:spLocks noChangeShapeType="1"/>
          </p:cNvSpPr>
          <p:nvPr/>
        </p:nvSpPr>
        <p:spPr bwMode="auto">
          <a:xfrm flipV="1">
            <a:off x="4541838" y="6022976"/>
            <a:ext cx="104775" cy="47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89" name="Line 428"/>
          <p:cNvSpPr>
            <a:spLocks noChangeShapeType="1"/>
          </p:cNvSpPr>
          <p:nvPr/>
        </p:nvSpPr>
        <p:spPr bwMode="auto">
          <a:xfrm flipV="1">
            <a:off x="4646613" y="5975351"/>
            <a:ext cx="101600" cy="476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1" name="Line 429"/>
          <p:cNvSpPr>
            <a:spLocks noChangeShapeType="1"/>
          </p:cNvSpPr>
          <p:nvPr/>
        </p:nvSpPr>
        <p:spPr bwMode="auto">
          <a:xfrm flipV="1">
            <a:off x="4748213" y="5830888"/>
            <a:ext cx="104775" cy="1444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2" name="Line 430"/>
          <p:cNvSpPr>
            <a:spLocks noChangeShapeType="1"/>
          </p:cNvSpPr>
          <p:nvPr/>
        </p:nvSpPr>
        <p:spPr bwMode="auto">
          <a:xfrm flipV="1">
            <a:off x="4852988" y="5519738"/>
            <a:ext cx="101600" cy="311150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3" name="Line 431"/>
          <p:cNvSpPr>
            <a:spLocks noChangeShapeType="1"/>
          </p:cNvSpPr>
          <p:nvPr/>
        </p:nvSpPr>
        <p:spPr bwMode="auto">
          <a:xfrm flipV="1">
            <a:off x="4954588" y="5476876"/>
            <a:ext cx="104775" cy="428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4" name="Line 432"/>
          <p:cNvSpPr>
            <a:spLocks noChangeShapeType="1"/>
          </p:cNvSpPr>
          <p:nvPr/>
        </p:nvSpPr>
        <p:spPr bwMode="auto">
          <a:xfrm>
            <a:off x="5059363" y="5476876"/>
            <a:ext cx="106363" cy="254000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5" name="Line 433"/>
          <p:cNvSpPr>
            <a:spLocks noChangeShapeType="1"/>
          </p:cNvSpPr>
          <p:nvPr/>
        </p:nvSpPr>
        <p:spPr bwMode="auto">
          <a:xfrm>
            <a:off x="5165726" y="5730876"/>
            <a:ext cx="101600" cy="19208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6" name="Line 434"/>
          <p:cNvSpPr>
            <a:spLocks noChangeShapeType="1"/>
          </p:cNvSpPr>
          <p:nvPr/>
        </p:nvSpPr>
        <p:spPr bwMode="auto">
          <a:xfrm>
            <a:off x="5267326" y="5922963"/>
            <a:ext cx="104775" cy="15398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7" name="Line 435"/>
          <p:cNvSpPr>
            <a:spLocks noChangeShapeType="1"/>
          </p:cNvSpPr>
          <p:nvPr/>
        </p:nvSpPr>
        <p:spPr bwMode="auto">
          <a:xfrm>
            <a:off x="5372101" y="6076951"/>
            <a:ext cx="101600" cy="7143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8" name="Line 436"/>
          <p:cNvSpPr>
            <a:spLocks noChangeShapeType="1"/>
          </p:cNvSpPr>
          <p:nvPr/>
        </p:nvSpPr>
        <p:spPr bwMode="auto">
          <a:xfrm>
            <a:off x="5473701" y="6148388"/>
            <a:ext cx="104775" cy="19050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9" name="Line 437"/>
          <p:cNvSpPr>
            <a:spLocks noChangeShapeType="1"/>
          </p:cNvSpPr>
          <p:nvPr/>
        </p:nvSpPr>
        <p:spPr bwMode="auto">
          <a:xfrm>
            <a:off x="5578476" y="6167438"/>
            <a:ext cx="101600" cy="1428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00" name="Line 438"/>
          <p:cNvSpPr>
            <a:spLocks noChangeShapeType="1"/>
          </p:cNvSpPr>
          <p:nvPr/>
        </p:nvSpPr>
        <p:spPr bwMode="auto">
          <a:xfrm>
            <a:off x="5680076" y="6181726"/>
            <a:ext cx="104775" cy="95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01" name="Line 439"/>
          <p:cNvSpPr>
            <a:spLocks noChangeShapeType="1"/>
          </p:cNvSpPr>
          <p:nvPr/>
        </p:nvSpPr>
        <p:spPr bwMode="auto">
          <a:xfrm flipV="1">
            <a:off x="5784851" y="6124576"/>
            <a:ext cx="106363" cy="6667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02" name="Line 440"/>
          <p:cNvSpPr>
            <a:spLocks noChangeShapeType="1"/>
          </p:cNvSpPr>
          <p:nvPr/>
        </p:nvSpPr>
        <p:spPr bwMode="auto">
          <a:xfrm flipV="1">
            <a:off x="5891213" y="6032501"/>
            <a:ext cx="100013" cy="9207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03" name="Line 441"/>
          <p:cNvSpPr>
            <a:spLocks noChangeShapeType="1"/>
          </p:cNvSpPr>
          <p:nvPr/>
        </p:nvSpPr>
        <p:spPr bwMode="auto">
          <a:xfrm flipV="1">
            <a:off x="5991226" y="5984876"/>
            <a:ext cx="106363" cy="476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04" name="Line 442"/>
          <p:cNvSpPr>
            <a:spLocks noChangeShapeType="1"/>
          </p:cNvSpPr>
          <p:nvPr/>
        </p:nvSpPr>
        <p:spPr bwMode="auto">
          <a:xfrm>
            <a:off x="6097588" y="5984876"/>
            <a:ext cx="100013" cy="2857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05" name="Line 443"/>
          <p:cNvSpPr>
            <a:spLocks noChangeShapeType="1"/>
          </p:cNvSpPr>
          <p:nvPr/>
        </p:nvSpPr>
        <p:spPr bwMode="auto">
          <a:xfrm>
            <a:off x="6197601" y="6013451"/>
            <a:ext cx="106363" cy="101600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06" name="Line 444"/>
          <p:cNvSpPr>
            <a:spLocks noChangeShapeType="1"/>
          </p:cNvSpPr>
          <p:nvPr/>
        </p:nvSpPr>
        <p:spPr bwMode="auto">
          <a:xfrm>
            <a:off x="6303963" y="6115051"/>
            <a:ext cx="100013" cy="6667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07" name="Line 445"/>
          <p:cNvSpPr>
            <a:spLocks noChangeShapeType="1"/>
          </p:cNvSpPr>
          <p:nvPr/>
        </p:nvSpPr>
        <p:spPr bwMode="auto">
          <a:xfrm>
            <a:off x="6403976" y="6181726"/>
            <a:ext cx="106363" cy="2381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08" name="Line 446"/>
          <p:cNvSpPr>
            <a:spLocks noChangeShapeType="1"/>
          </p:cNvSpPr>
          <p:nvPr/>
        </p:nvSpPr>
        <p:spPr bwMode="auto">
          <a:xfrm flipV="1">
            <a:off x="6510338" y="6196013"/>
            <a:ext cx="104775" cy="95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09" name="Line 447"/>
          <p:cNvSpPr>
            <a:spLocks noChangeShapeType="1"/>
          </p:cNvSpPr>
          <p:nvPr/>
        </p:nvSpPr>
        <p:spPr bwMode="auto">
          <a:xfrm>
            <a:off x="6615113" y="6196013"/>
            <a:ext cx="101600" cy="47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0" name="Line 448"/>
          <p:cNvSpPr>
            <a:spLocks noChangeShapeType="1"/>
          </p:cNvSpPr>
          <p:nvPr/>
        </p:nvSpPr>
        <p:spPr bwMode="auto">
          <a:xfrm>
            <a:off x="6716713" y="6200776"/>
            <a:ext cx="104775" cy="95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1" name="Line 449"/>
          <p:cNvSpPr>
            <a:spLocks noChangeShapeType="1"/>
          </p:cNvSpPr>
          <p:nvPr/>
        </p:nvSpPr>
        <p:spPr bwMode="auto">
          <a:xfrm>
            <a:off x="6821488" y="6210301"/>
            <a:ext cx="101600" cy="1428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2" name="Line 450"/>
          <p:cNvSpPr>
            <a:spLocks noChangeShapeType="1"/>
          </p:cNvSpPr>
          <p:nvPr/>
        </p:nvSpPr>
        <p:spPr bwMode="auto">
          <a:xfrm flipV="1">
            <a:off x="6923088" y="6215063"/>
            <a:ext cx="104775" cy="95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3" name="Line 451"/>
          <p:cNvSpPr>
            <a:spLocks noChangeShapeType="1"/>
          </p:cNvSpPr>
          <p:nvPr/>
        </p:nvSpPr>
        <p:spPr bwMode="auto">
          <a:xfrm flipV="1">
            <a:off x="7027863" y="6210301"/>
            <a:ext cx="106363" cy="47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4" name="Line 452"/>
          <p:cNvSpPr>
            <a:spLocks noChangeShapeType="1"/>
          </p:cNvSpPr>
          <p:nvPr/>
        </p:nvSpPr>
        <p:spPr bwMode="auto">
          <a:xfrm>
            <a:off x="7134226" y="6210301"/>
            <a:ext cx="100013" cy="1428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5" name="Line 453"/>
          <p:cNvSpPr>
            <a:spLocks noChangeShapeType="1"/>
          </p:cNvSpPr>
          <p:nvPr/>
        </p:nvSpPr>
        <p:spPr bwMode="auto">
          <a:xfrm>
            <a:off x="7234238" y="6224588"/>
            <a:ext cx="106363" cy="47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6" name="Line 454"/>
          <p:cNvSpPr>
            <a:spLocks noChangeShapeType="1"/>
          </p:cNvSpPr>
          <p:nvPr/>
        </p:nvSpPr>
        <p:spPr bwMode="auto">
          <a:xfrm>
            <a:off x="7340601" y="6229351"/>
            <a:ext cx="101600" cy="0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7" name="Line 455"/>
          <p:cNvSpPr>
            <a:spLocks noChangeShapeType="1"/>
          </p:cNvSpPr>
          <p:nvPr/>
        </p:nvSpPr>
        <p:spPr bwMode="auto">
          <a:xfrm flipV="1">
            <a:off x="7442201" y="6219826"/>
            <a:ext cx="104775" cy="95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8" name="Line 456"/>
          <p:cNvSpPr>
            <a:spLocks noChangeShapeType="1"/>
          </p:cNvSpPr>
          <p:nvPr/>
        </p:nvSpPr>
        <p:spPr bwMode="auto">
          <a:xfrm flipV="1">
            <a:off x="7546976" y="6196013"/>
            <a:ext cx="101600" cy="2381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9" name="Line 457"/>
          <p:cNvSpPr>
            <a:spLocks noChangeShapeType="1"/>
          </p:cNvSpPr>
          <p:nvPr/>
        </p:nvSpPr>
        <p:spPr bwMode="auto">
          <a:xfrm flipV="1">
            <a:off x="7648576" y="6191251"/>
            <a:ext cx="104775" cy="47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12" name="Line 458"/>
          <p:cNvSpPr>
            <a:spLocks noChangeShapeType="1"/>
          </p:cNvSpPr>
          <p:nvPr/>
        </p:nvSpPr>
        <p:spPr bwMode="auto">
          <a:xfrm flipV="1">
            <a:off x="7753351" y="6181726"/>
            <a:ext cx="106363" cy="95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13" name="Line 459"/>
          <p:cNvSpPr>
            <a:spLocks noChangeShapeType="1"/>
          </p:cNvSpPr>
          <p:nvPr/>
        </p:nvSpPr>
        <p:spPr bwMode="auto">
          <a:xfrm>
            <a:off x="7859713" y="6181726"/>
            <a:ext cx="100013" cy="2381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14" name="Line 460"/>
          <p:cNvSpPr>
            <a:spLocks noChangeShapeType="1"/>
          </p:cNvSpPr>
          <p:nvPr/>
        </p:nvSpPr>
        <p:spPr bwMode="auto">
          <a:xfrm>
            <a:off x="7959726" y="6205538"/>
            <a:ext cx="106363" cy="19050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15" name="Line 461"/>
          <p:cNvSpPr>
            <a:spLocks noChangeShapeType="1"/>
          </p:cNvSpPr>
          <p:nvPr/>
        </p:nvSpPr>
        <p:spPr bwMode="auto">
          <a:xfrm flipV="1">
            <a:off x="8066088" y="6181726"/>
            <a:ext cx="100013" cy="428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16" name="Line 462"/>
          <p:cNvSpPr>
            <a:spLocks noChangeShapeType="1"/>
          </p:cNvSpPr>
          <p:nvPr/>
        </p:nvSpPr>
        <p:spPr bwMode="auto">
          <a:xfrm flipV="1">
            <a:off x="8166101" y="6172201"/>
            <a:ext cx="106363" cy="95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17" name="Line 463"/>
          <p:cNvSpPr>
            <a:spLocks noChangeShapeType="1"/>
          </p:cNvSpPr>
          <p:nvPr/>
        </p:nvSpPr>
        <p:spPr bwMode="auto">
          <a:xfrm flipV="1">
            <a:off x="8272463" y="6162676"/>
            <a:ext cx="100013" cy="95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18" name="Line 464"/>
          <p:cNvSpPr>
            <a:spLocks noChangeShapeType="1"/>
          </p:cNvSpPr>
          <p:nvPr/>
        </p:nvSpPr>
        <p:spPr bwMode="auto">
          <a:xfrm flipV="1">
            <a:off x="1017588" y="6119813"/>
            <a:ext cx="106363" cy="6191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19" name="Line 465"/>
          <p:cNvSpPr>
            <a:spLocks noChangeShapeType="1"/>
          </p:cNvSpPr>
          <p:nvPr/>
        </p:nvSpPr>
        <p:spPr bwMode="auto">
          <a:xfrm flipV="1">
            <a:off x="1123951" y="5999163"/>
            <a:ext cx="104775" cy="12065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20" name="Line 466"/>
          <p:cNvSpPr>
            <a:spLocks noChangeShapeType="1"/>
          </p:cNvSpPr>
          <p:nvPr/>
        </p:nvSpPr>
        <p:spPr bwMode="auto">
          <a:xfrm flipV="1">
            <a:off x="1228726" y="5884863"/>
            <a:ext cx="101600" cy="11430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21" name="Line 467"/>
          <p:cNvSpPr>
            <a:spLocks noChangeShapeType="1"/>
          </p:cNvSpPr>
          <p:nvPr/>
        </p:nvSpPr>
        <p:spPr bwMode="auto">
          <a:xfrm>
            <a:off x="1330326" y="5884863"/>
            <a:ext cx="104775" cy="9048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22" name="Line 468"/>
          <p:cNvSpPr>
            <a:spLocks noChangeShapeType="1"/>
          </p:cNvSpPr>
          <p:nvPr/>
        </p:nvSpPr>
        <p:spPr bwMode="auto">
          <a:xfrm>
            <a:off x="1435101" y="5975351"/>
            <a:ext cx="101600" cy="13970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23" name="Line 469"/>
          <p:cNvSpPr>
            <a:spLocks noChangeShapeType="1"/>
          </p:cNvSpPr>
          <p:nvPr/>
        </p:nvSpPr>
        <p:spPr bwMode="auto">
          <a:xfrm flipV="1">
            <a:off x="1536701" y="6043613"/>
            <a:ext cx="104775" cy="7143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68" name="Line 470"/>
          <p:cNvSpPr>
            <a:spLocks noChangeShapeType="1"/>
          </p:cNvSpPr>
          <p:nvPr/>
        </p:nvSpPr>
        <p:spPr bwMode="auto">
          <a:xfrm>
            <a:off x="1641476" y="6043613"/>
            <a:ext cx="101600" cy="2857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69" name="Line 471"/>
          <p:cNvSpPr>
            <a:spLocks noChangeShapeType="1"/>
          </p:cNvSpPr>
          <p:nvPr/>
        </p:nvSpPr>
        <p:spPr bwMode="auto">
          <a:xfrm>
            <a:off x="1743076" y="6072188"/>
            <a:ext cx="104775" cy="4286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70" name="Line 472"/>
          <p:cNvSpPr>
            <a:spLocks noChangeShapeType="1"/>
          </p:cNvSpPr>
          <p:nvPr/>
        </p:nvSpPr>
        <p:spPr bwMode="auto">
          <a:xfrm>
            <a:off x="1847851" y="6115051"/>
            <a:ext cx="106363" cy="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71" name="Line 473"/>
          <p:cNvSpPr>
            <a:spLocks noChangeShapeType="1"/>
          </p:cNvSpPr>
          <p:nvPr/>
        </p:nvSpPr>
        <p:spPr bwMode="auto">
          <a:xfrm>
            <a:off x="1954213" y="6115051"/>
            <a:ext cx="100013" cy="2381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72" name="Line 474"/>
          <p:cNvSpPr>
            <a:spLocks noChangeShapeType="1"/>
          </p:cNvSpPr>
          <p:nvPr/>
        </p:nvSpPr>
        <p:spPr bwMode="auto">
          <a:xfrm flipV="1">
            <a:off x="2054226" y="6134101"/>
            <a:ext cx="106363" cy="476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73" name="Line 475"/>
          <p:cNvSpPr>
            <a:spLocks noChangeShapeType="1"/>
          </p:cNvSpPr>
          <p:nvPr/>
        </p:nvSpPr>
        <p:spPr bwMode="auto">
          <a:xfrm flipV="1">
            <a:off x="2160588" y="6119813"/>
            <a:ext cx="100013" cy="1428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74" name="Line 476"/>
          <p:cNvSpPr>
            <a:spLocks noChangeShapeType="1"/>
          </p:cNvSpPr>
          <p:nvPr/>
        </p:nvSpPr>
        <p:spPr bwMode="auto">
          <a:xfrm flipV="1">
            <a:off x="2260601" y="6067426"/>
            <a:ext cx="106363" cy="5238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75" name="Line 477"/>
          <p:cNvSpPr>
            <a:spLocks noChangeShapeType="1"/>
          </p:cNvSpPr>
          <p:nvPr/>
        </p:nvSpPr>
        <p:spPr bwMode="auto">
          <a:xfrm flipV="1">
            <a:off x="2366963" y="6003926"/>
            <a:ext cx="104775" cy="6350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76" name="Line 478"/>
          <p:cNvSpPr>
            <a:spLocks noChangeShapeType="1"/>
          </p:cNvSpPr>
          <p:nvPr/>
        </p:nvSpPr>
        <p:spPr bwMode="auto">
          <a:xfrm flipV="1">
            <a:off x="2471738" y="5989638"/>
            <a:ext cx="101600" cy="1428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77" name="Line 479"/>
          <p:cNvSpPr>
            <a:spLocks noChangeShapeType="1"/>
          </p:cNvSpPr>
          <p:nvPr/>
        </p:nvSpPr>
        <p:spPr bwMode="auto">
          <a:xfrm>
            <a:off x="2573338" y="5989638"/>
            <a:ext cx="104775" cy="12541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78" name="Line 480"/>
          <p:cNvSpPr>
            <a:spLocks noChangeShapeType="1"/>
          </p:cNvSpPr>
          <p:nvPr/>
        </p:nvSpPr>
        <p:spPr bwMode="auto">
          <a:xfrm>
            <a:off x="2678113" y="6115051"/>
            <a:ext cx="101600" cy="5238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79" name="Line 481"/>
          <p:cNvSpPr>
            <a:spLocks noChangeShapeType="1"/>
          </p:cNvSpPr>
          <p:nvPr/>
        </p:nvSpPr>
        <p:spPr bwMode="auto">
          <a:xfrm>
            <a:off x="2779713" y="6167438"/>
            <a:ext cx="104775" cy="4762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80" name="Line 482"/>
          <p:cNvSpPr>
            <a:spLocks noChangeShapeType="1"/>
          </p:cNvSpPr>
          <p:nvPr/>
        </p:nvSpPr>
        <p:spPr bwMode="auto">
          <a:xfrm flipV="1">
            <a:off x="2884488" y="6181726"/>
            <a:ext cx="101600" cy="3333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81" name="Line 483"/>
          <p:cNvSpPr>
            <a:spLocks noChangeShapeType="1"/>
          </p:cNvSpPr>
          <p:nvPr/>
        </p:nvSpPr>
        <p:spPr bwMode="auto">
          <a:xfrm>
            <a:off x="2986088" y="6181726"/>
            <a:ext cx="104775" cy="1428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82" name="Line 484"/>
          <p:cNvSpPr>
            <a:spLocks noChangeShapeType="1"/>
          </p:cNvSpPr>
          <p:nvPr/>
        </p:nvSpPr>
        <p:spPr bwMode="auto">
          <a:xfrm flipV="1">
            <a:off x="3090863" y="6181726"/>
            <a:ext cx="106363" cy="1428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83" name="Line 485"/>
          <p:cNvSpPr>
            <a:spLocks noChangeShapeType="1"/>
          </p:cNvSpPr>
          <p:nvPr/>
        </p:nvSpPr>
        <p:spPr bwMode="auto">
          <a:xfrm>
            <a:off x="3197226" y="6181726"/>
            <a:ext cx="101600" cy="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84" name="Line 486"/>
          <p:cNvSpPr>
            <a:spLocks noChangeShapeType="1"/>
          </p:cNvSpPr>
          <p:nvPr/>
        </p:nvSpPr>
        <p:spPr bwMode="auto">
          <a:xfrm flipV="1">
            <a:off x="3298826" y="6119813"/>
            <a:ext cx="104775" cy="6191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85" name="Line 487"/>
          <p:cNvSpPr>
            <a:spLocks noChangeShapeType="1"/>
          </p:cNvSpPr>
          <p:nvPr/>
        </p:nvSpPr>
        <p:spPr bwMode="auto">
          <a:xfrm>
            <a:off x="3403601" y="6119813"/>
            <a:ext cx="101600" cy="2857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86" name="Line 488"/>
          <p:cNvSpPr>
            <a:spLocks noChangeShapeType="1"/>
          </p:cNvSpPr>
          <p:nvPr/>
        </p:nvSpPr>
        <p:spPr bwMode="auto">
          <a:xfrm>
            <a:off x="3505201" y="6148388"/>
            <a:ext cx="104775" cy="2857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87" name="Line 489"/>
          <p:cNvSpPr>
            <a:spLocks noChangeShapeType="1"/>
          </p:cNvSpPr>
          <p:nvPr/>
        </p:nvSpPr>
        <p:spPr bwMode="auto">
          <a:xfrm>
            <a:off x="3609976" y="6176963"/>
            <a:ext cx="101600" cy="2857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88" name="Line 490"/>
          <p:cNvSpPr>
            <a:spLocks noChangeShapeType="1"/>
          </p:cNvSpPr>
          <p:nvPr/>
        </p:nvSpPr>
        <p:spPr bwMode="auto">
          <a:xfrm flipV="1">
            <a:off x="3711576" y="6157913"/>
            <a:ext cx="104775" cy="4762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89" name="Line 491"/>
          <p:cNvSpPr>
            <a:spLocks noChangeShapeType="1"/>
          </p:cNvSpPr>
          <p:nvPr/>
        </p:nvSpPr>
        <p:spPr bwMode="auto">
          <a:xfrm flipV="1">
            <a:off x="3816351" y="6124576"/>
            <a:ext cx="106363" cy="3333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90" name="Line 492"/>
          <p:cNvSpPr>
            <a:spLocks noChangeShapeType="1"/>
          </p:cNvSpPr>
          <p:nvPr/>
        </p:nvSpPr>
        <p:spPr bwMode="auto">
          <a:xfrm flipV="1">
            <a:off x="3922713" y="6119813"/>
            <a:ext cx="100013" cy="476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91" name="Line 493"/>
          <p:cNvSpPr>
            <a:spLocks noChangeShapeType="1"/>
          </p:cNvSpPr>
          <p:nvPr/>
        </p:nvSpPr>
        <p:spPr bwMode="auto">
          <a:xfrm>
            <a:off x="4022726" y="6119813"/>
            <a:ext cx="106363" cy="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92" name="Line 494"/>
          <p:cNvSpPr>
            <a:spLocks noChangeShapeType="1"/>
          </p:cNvSpPr>
          <p:nvPr/>
        </p:nvSpPr>
        <p:spPr bwMode="auto">
          <a:xfrm flipV="1">
            <a:off x="4129088" y="6110288"/>
            <a:ext cx="100013" cy="952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94" name="Line 495"/>
          <p:cNvSpPr>
            <a:spLocks noChangeShapeType="1"/>
          </p:cNvSpPr>
          <p:nvPr/>
        </p:nvSpPr>
        <p:spPr bwMode="auto">
          <a:xfrm>
            <a:off x="4229101" y="6110288"/>
            <a:ext cx="106363" cy="3810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96" name="Line 496"/>
          <p:cNvSpPr>
            <a:spLocks noChangeShapeType="1"/>
          </p:cNvSpPr>
          <p:nvPr/>
        </p:nvSpPr>
        <p:spPr bwMode="auto">
          <a:xfrm>
            <a:off x="4335463" y="6148388"/>
            <a:ext cx="104775" cy="3333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99" name="Line 497"/>
          <p:cNvSpPr>
            <a:spLocks noChangeShapeType="1"/>
          </p:cNvSpPr>
          <p:nvPr/>
        </p:nvSpPr>
        <p:spPr bwMode="auto">
          <a:xfrm>
            <a:off x="4440238" y="6181726"/>
            <a:ext cx="101600" cy="476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20" name="Line 498"/>
          <p:cNvSpPr>
            <a:spLocks noChangeShapeType="1"/>
          </p:cNvSpPr>
          <p:nvPr/>
        </p:nvSpPr>
        <p:spPr bwMode="auto">
          <a:xfrm flipV="1">
            <a:off x="4541838" y="6162676"/>
            <a:ext cx="104775" cy="2381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21" name="Line 499"/>
          <p:cNvSpPr>
            <a:spLocks noChangeShapeType="1"/>
          </p:cNvSpPr>
          <p:nvPr/>
        </p:nvSpPr>
        <p:spPr bwMode="auto">
          <a:xfrm flipV="1">
            <a:off x="4646613" y="5726113"/>
            <a:ext cx="101600" cy="43656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22" name="Line 500"/>
          <p:cNvSpPr>
            <a:spLocks noChangeShapeType="1"/>
          </p:cNvSpPr>
          <p:nvPr/>
        </p:nvSpPr>
        <p:spPr bwMode="auto">
          <a:xfrm flipV="1">
            <a:off x="4748213" y="4381501"/>
            <a:ext cx="104775" cy="134461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23" name="Line 501"/>
          <p:cNvSpPr>
            <a:spLocks noChangeShapeType="1"/>
          </p:cNvSpPr>
          <p:nvPr/>
        </p:nvSpPr>
        <p:spPr bwMode="auto">
          <a:xfrm flipV="1">
            <a:off x="4852988" y="2605088"/>
            <a:ext cx="101600" cy="177641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24" name="Line 502"/>
          <p:cNvSpPr>
            <a:spLocks noChangeShapeType="1"/>
          </p:cNvSpPr>
          <p:nvPr/>
        </p:nvSpPr>
        <p:spPr bwMode="auto">
          <a:xfrm>
            <a:off x="4954588" y="2605088"/>
            <a:ext cx="104775" cy="46990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25" name="Line 503"/>
          <p:cNvSpPr>
            <a:spLocks noChangeShapeType="1"/>
          </p:cNvSpPr>
          <p:nvPr/>
        </p:nvSpPr>
        <p:spPr bwMode="auto">
          <a:xfrm>
            <a:off x="5059363" y="3074988"/>
            <a:ext cx="106363" cy="172402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26" name="Line 504"/>
          <p:cNvSpPr>
            <a:spLocks noChangeShapeType="1"/>
          </p:cNvSpPr>
          <p:nvPr/>
        </p:nvSpPr>
        <p:spPr bwMode="auto">
          <a:xfrm>
            <a:off x="5165726" y="4799013"/>
            <a:ext cx="101600" cy="56673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27" name="Line 505"/>
          <p:cNvSpPr>
            <a:spLocks noChangeShapeType="1"/>
          </p:cNvSpPr>
          <p:nvPr/>
        </p:nvSpPr>
        <p:spPr bwMode="auto">
          <a:xfrm>
            <a:off x="5267326" y="5365751"/>
            <a:ext cx="104775" cy="24923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28" name="Line 506"/>
          <p:cNvSpPr>
            <a:spLocks noChangeShapeType="1"/>
          </p:cNvSpPr>
          <p:nvPr/>
        </p:nvSpPr>
        <p:spPr bwMode="auto">
          <a:xfrm>
            <a:off x="5372101" y="5614988"/>
            <a:ext cx="101600" cy="21590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29" name="Line 507"/>
          <p:cNvSpPr>
            <a:spLocks noChangeShapeType="1"/>
          </p:cNvSpPr>
          <p:nvPr/>
        </p:nvSpPr>
        <p:spPr bwMode="auto">
          <a:xfrm>
            <a:off x="5473701" y="5830888"/>
            <a:ext cx="104775" cy="15875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30" name="Line 508"/>
          <p:cNvSpPr>
            <a:spLocks noChangeShapeType="1"/>
          </p:cNvSpPr>
          <p:nvPr/>
        </p:nvSpPr>
        <p:spPr bwMode="auto">
          <a:xfrm>
            <a:off x="5578476" y="5989638"/>
            <a:ext cx="101600" cy="6350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31" name="Line 509"/>
          <p:cNvSpPr>
            <a:spLocks noChangeShapeType="1"/>
          </p:cNvSpPr>
          <p:nvPr/>
        </p:nvSpPr>
        <p:spPr bwMode="auto">
          <a:xfrm>
            <a:off x="5680076" y="6053138"/>
            <a:ext cx="104775" cy="3333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32" name="Line 510"/>
          <p:cNvSpPr>
            <a:spLocks noChangeShapeType="1"/>
          </p:cNvSpPr>
          <p:nvPr/>
        </p:nvSpPr>
        <p:spPr bwMode="auto">
          <a:xfrm flipV="1">
            <a:off x="5784851" y="6067426"/>
            <a:ext cx="106363" cy="1905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33" name="Line 511"/>
          <p:cNvSpPr>
            <a:spLocks noChangeShapeType="1"/>
          </p:cNvSpPr>
          <p:nvPr/>
        </p:nvSpPr>
        <p:spPr bwMode="auto">
          <a:xfrm flipV="1">
            <a:off x="5891213" y="6048376"/>
            <a:ext cx="100013" cy="1905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34" name="Line 512"/>
          <p:cNvSpPr>
            <a:spLocks noChangeShapeType="1"/>
          </p:cNvSpPr>
          <p:nvPr/>
        </p:nvSpPr>
        <p:spPr bwMode="auto">
          <a:xfrm>
            <a:off x="5991226" y="6048376"/>
            <a:ext cx="106363" cy="1905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35" name="Line 513"/>
          <p:cNvSpPr>
            <a:spLocks noChangeShapeType="1"/>
          </p:cNvSpPr>
          <p:nvPr/>
        </p:nvSpPr>
        <p:spPr bwMode="auto">
          <a:xfrm>
            <a:off x="6097588" y="6067426"/>
            <a:ext cx="100013" cy="1428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36" name="Line 514"/>
          <p:cNvSpPr>
            <a:spLocks noChangeShapeType="1"/>
          </p:cNvSpPr>
          <p:nvPr/>
        </p:nvSpPr>
        <p:spPr bwMode="auto">
          <a:xfrm>
            <a:off x="6197601" y="6081713"/>
            <a:ext cx="106363" cy="1428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37" name="Line 515"/>
          <p:cNvSpPr>
            <a:spLocks noChangeShapeType="1"/>
          </p:cNvSpPr>
          <p:nvPr/>
        </p:nvSpPr>
        <p:spPr bwMode="auto">
          <a:xfrm>
            <a:off x="6303963" y="6096001"/>
            <a:ext cx="100013" cy="2381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38" name="Line 516"/>
          <p:cNvSpPr>
            <a:spLocks noChangeShapeType="1"/>
          </p:cNvSpPr>
          <p:nvPr/>
        </p:nvSpPr>
        <p:spPr bwMode="auto">
          <a:xfrm>
            <a:off x="6403976" y="6119813"/>
            <a:ext cx="106363" cy="3810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39" name="Line 517"/>
          <p:cNvSpPr>
            <a:spLocks noChangeShapeType="1"/>
          </p:cNvSpPr>
          <p:nvPr/>
        </p:nvSpPr>
        <p:spPr bwMode="auto">
          <a:xfrm flipV="1">
            <a:off x="6510338" y="6153151"/>
            <a:ext cx="104775" cy="476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40" name="Line 518"/>
          <p:cNvSpPr>
            <a:spLocks noChangeShapeType="1"/>
          </p:cNvSpPr>
          <p:nvPr/>
        </p:nvSpPr>
        <p:spPr bwMode="auto">
          <a:xfrm flipV="1">
            <a:off x="6615113" y="6143626"/>
            <a:ext cx="101600" cy="952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41" name="Line 519"/>
          <p:cNvSpPr>
            <a:spLocks noChangeShapeType="1"/>
          </p:cNvSpPr>
          <p:nvPr/>
        </p:nvSpPr>
        <p:spPr bwMode="auto">
          <a:xfrm flipV="1">
            <a:off x="6716713" y="6124576"/>
            <a:ext cx="104775" cy="1905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42" name="Line 520"/>
          <p:cNvSpPr>
            <a:spLocks noChangeShapeType="1"/>
          </p:cNvSpPr>
          <p:nvPr/>
        </p:nvSpPr>
        <p:spPr bwMode="auto">
          <a:xfrm>
            <a:off x="6821488" y="6124576"/>
            <a:ext cx="101600" cy="4762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43" name="Line 521"/>
          <p:cNvSpPr>
            <a:spLocks noChangeShapeType="1"/>
          </p:cNvSpPr>
          <p:nvPr/>
        </p:nvSpPr>
        <p:spPr bwMode="auto">
          <a:xfrm flipV="1">
            <a:off x="6923088" y="6148388"/>
            <a:ext cx="104775" cy="2381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44" name="Line 522"/>
          <p:cNvSpPr>
            <a:spLocks noChangeShapeType="1"/>
          </p:cNvSpPr>
          <p:nvPr/>
        </p:nvSpPr>
        <p:spPr bwMode="auto">
          <a:xfrm flipV="1">
            <a:off x="7027863" y="6138863"/>
            <a:ext cx="106363" cy="952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45" name="Line 523"/>
          <p:cNvSpPr>
            <a:spLocks noChangeShapeType="1"/>
          </p:cNvSpPr>
          <p:nvPr/>
        </p:nvSpPr>
        <p:spPr bwMode="auto">
          <a:xfrm>
            <a:off x="7134226" y="6138863"/>
            <a:ext cx="100013" cy="4286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46" name="Line 524"/>
          <p:cNvSpPr>
            <a:spLocks noChangeShapeType="1"/>
          </p:cNvSpPr>
          <p:nvPr/>
        </p:nvSpPr>
        <p:spPr bwMode="auto">
          <a:xfrm>
            <a:off x="7234238" y="6181726"/>
            <a:ext cx="106363" cy="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47" name="Line 525"/>
          <p:cNvSpPr>
            <a:spLocks noChangeShapeType="1"/>
          </p:cNvSpPr>
          <p:nvPr/>
        </p:nvSpPr>
        <p:spPr bwMode="auto">
          <a:xfrm>
            <a:off x="7340601" y="6181726"/>
            <a:ext cx="101600" cy="476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48" name="Line 526"/>
          <p:cNvSpPr>
            <a:spLocks noChangeShapeType="1"/>
          </p:cNvSpPr>
          <p:nvPr/>
        </p:nvSpPr>
        <p:spPr bwMode="auto">
          <a:xfrm>
            <a:off x="7442201" y="6186488"/>
            <a:ext cx="104775" cy="1905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49" name="Line 527"/>
          <p:cNvSpPr>
            <a:spLocks noChangeShapeType="1"/>
          </p:cNvSpPr>
          <p:nvPr/>
        </p:nvSpPr>
        <p:spPr bwMode="auto">
          <a:xfrm>
            <a:off x="7546976" y="6205538"/>
            <a:ext cx="101600" cy="476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50" name="Line 528"/>
          <p:cNvSpPr>
            <a:spLocks noChangeShapeType="1"/>
          </p:cNvSpPr>
          <p:nvPr/>
        </p:nvSpPr>
        <p:spPr bwMode="auto">
          <a:xfrm flipV="1">
            <a:off x="7648576" y="6205538"/>
            <a:ext cx="104775" cy="476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51" name="Line 529"/>
          <p:cNvSpPr>
            <a:spLocks noChangeShapeType="1"/>
          </p:cNvSpPr>
          <p:nvPr/>
        </p:nvSpPr>
        <p:spPr bwMode="auto">
          <a:xfrm flipV="1">
            <a:off x="7753351" y="6200776"/>
            <a:ext cx="106363" cy="476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52" name="Line 530"/>
          <p:cNvSpPr>
            <a:spLocks noChangeShapeType="1"/>
          </p:cNvSpPr>
          <p:nvPr/>
        </p:nvSpPr>
        <p:spPr bwMode="auto">
          <a:xfrm flipV="1">
            <a:off x="7859713" y="6172201"/>
            <a:ext cx="100013" cy="2857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53" name="Line 531"/>
          <p:cNvSpPr>
            <a:spLocks noChangeShapeType="1"/>
          </p:cNvSpPr>
          <p:nvPr/>
        </p:nvSpPr>
        <p:spPr bwMode="auto">
          <a:xfrm>
            <a:off x="7959726" y="6172201"/>
            <a:ext cx="106363" cy="1905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54" name="Line 532"/>
          <p:cNvSpPr>
            <a:spLocks noChangeShapeType="1"/>
          </p:cNvSpPr>
          <p:nvPr/>
        </p:nvSpPr>
        <p:spPr bwMode="auto">
          <a:xfrm>
            <a:off x="8066088" y="6191251"/>
            <a:ext cx="100013" cy="3333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55" name="Line 533"/>
          <p:cNvSpPr>
            <a:spLocks noChangeShapeType="1"/>
          </p:cNvSpPr>
          <p:nvPr/>
        </p:nvSpPr>
        <p:spPr bwMode="auto">
          <a:xfrm flipV="1">
            <a:off x="8166101" y="6196013"/>
            <a:ext cx="106363" cy="2857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56" name="Line 534"/>
          <p:cNvSpPr>
            <a:spLocks noChangeShapeType="1"/>
          </p:cNvSpPr>
          <p:nvPr/>
        </p:nvSpPr>
        <p:spPr bwMode="auto">
          <a:xfrm flipV="1">
            <a:off x="8272463" y="6186488"/>
            <a:ext cx="100013" cy="952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57" name="Line 535"/>
          <p:cNvSpPr>
            <a:spLocks noChangeShapeType="1"/>
          </p:cNvSpPr>
          <p:nvPr/>
        </p:nvSpPr>
        <p:spPr bwMode="auto">
          <a:xfrm>
            <a:off x="1017588" y="6229351"/>
            <a:ext cx="106363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58" name="Line 536"/>
          <p:cNvSpPr>
            <a:spLocks noChangeShapeType="1"/>
          </p:cNvSpPr>
          <p:nvPr/>
        </p:nvSpPr>
        <p:spPr bwMode="auto">
          <a:xfrm>
            <a:off x="1123951" y="6229351"/>
            <a:ext cx="104775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59" name="Line 537"/>
          <p:cNvSpPr>
            <a:spLocks noChangeShapeType="1"/>
          </p:cNvSpPr>
          <p:nvPr/>
        </p:nvSpPr>
        <p:spPr bwMode="auto">
          <a:xfrm>
            <a:off x="1228726" y="6229351"/>
            <a:ext cx="101600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60" name="Line 538"/>
          <p:cNvSpPr>
            <a:spLocks noChangeShapeType="1"/>
          </p:cNvSpPr>
          <p:nvPr/>
        </p:nvSpPr>
        <p:spPr bwMode="auto">
          <a:xfrm>
            <a:off x="1330326" y="6229351"/>
            <a:ext cx="104775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61" name="Line 539"/>
          <p:cNvSpPr>
            <a:spLocks noChangeShapeType="1"/>
          </p:cNvSpPr>
          <p:nvPr/>
        </p:nvSpPr>
        <p:spPr bwMode="auto">
          <a:xfrm>
            <a:off x="1435101" y="6229351"/>
            <a:ext cx="101600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62" name="Line 540"/>
          <p:cNvSpPr>
            <a:spLocks noChangeShapeType="1"/>
          </p:cNvSpPr>
          <p:nvPr/>
        </p:nvSpPr>
        <p:spPr bwMode="auto">
          <a:xfrm flipV="1">
            <a:off x="1536701" y="6210301"/>
            <a:ext cx="104775" cy="1905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63" name="Line 541"/>
          <p:cNvSpPr>
            <a:spLocks noChangeShapeType="1"/>
          </p:cNvSpPr>
          <p:nvPr/>
        </p:nvSpPr>
        <p:spPr bwMode="auto">
          <a:xfrm flipV="1">
            <a:off x="1641476" y="6186488"/>
            <a:ext cx="101600" cy="2381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64" name="Line 542"/>
          <p:cNvSpPr>
            <a:spLocks noChangeShapeType="1"/>
          </p:cNvSpPr>
          <p:nvPr/>
        </p:nvSpPr>
        <p:spPr bwMode="auto">
          <a:xfrm>
            <a:off x="1743076" y="6186488"/>
            <a:ext cx="104775" cy="2857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65" name="Line 543"/>
          <p:cNvSpPr>
            <a:spLocks noChangeShapeType="1"/>
          </p:cNvSpPr>
          <p:nvPr/>
        </p:nvSpPr>
        <p:spPr bwMode="auto">
          <a:xfrm>
            <a:off x="1847851" y="6215063"/>
            <a:ext cx="106363" cy="14288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66" name="Line 544"/>
          <p:cNvSpPr>
            <a:spLocks noChangeShapeType="1"/>
          </p:cNvSpPr>
          <p:nvPr/>
        </p:nvSpPr>
        <p:spPr bwMode="auto">
          <a:xfrm>
            <a:off x="1954213" y="6229351"/>
            <a:ext cx="100013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67" name="Line 545"/>
          <p:cNvSpPr>
            <a:spLocks noChangeShapeType="1"/>
          </p:cNvSpPr>
          <p:nvPr/>
        </p:nvSpPr>
        <p:spPr bwMode="auto">
          <a:xfrm flipV="1">
            <a:off x="2054226" y="6219826"/>
            <a:ext cx="106363" cy="95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68" name="Line 546"/>
          <p:cNvSpPr>
            <a:spLocks noChangeShapeType="1"/>
          </p:cNvSpPr>
          <p:nvPr/>
        </p:nvSpPr>
        <p:spPr bwMode="auto">
          <a:xfrm flipV="1">
            <a:off x="2160588" y="6205538"/>
            <a:ext cx="100013" cy="14288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69" name="Line 547"/>
          <p:cNvSpPr>
            <a:spLocks noChangeShapeType="1"/>
          </p:cNvSpPr>
          <p:nvPr/>
        </p:nvSpPr>
        <p:spPr bwMode="auto">
          <a:xfrm>
            <a:off x="2260601" y="6205538"/>
            <a:ext cx="106363" cy="14288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70" name="Line 548"/>
          <p:cNvSpPr>
            <a:spLocks noChangeShapeType="1"/>
          </p:cNvSpPr>
          <p:nvPr/>
        </p:nvSpPr>
        <p:spPr bwMode="auto">
          <a:xfrm>
            <a:off x="2366963" y="6219826"/>
            <a:ext cx="104775" cy="95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71" name="Line 549"/>
          <p:cNvSpPr>
            <a:spLocks noChangeShapeType="1"/>
          </p:cNvSpPr>
          <p:nvPr/>
        </p:nvSpPr>
        <p:spPr bwMode="auto">
          <a:xfrm>
            <a:off x="2471738" y="6229351"/>
            <a:ext cx="101600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72" name="Line 550"/>
          <p:cNvSpPr>
            <a:spLocks noChangeShapeType="1"/>
          </p:cNvSpPr>
          <p:nvPr/>
        </p:nvSpPr>
        <p:spPr bwMode="auto">
          <a:xfrm>
            <a:off x="2573338" y="6229351"/>
            <a:ext cx="104775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73" name="Line 551"/>
          <p:cNvSpPr>
            <a:spLocks noChangeShapeType="1"/>
          </p:cNvSpPr>
          <p:nvPr/>
        </p:nvSpPr>
        <p:spPr bwMode="auto">
          <a:xfrm>
            <a:off x="2678113" y="6229351"/>
            <a:ext cx="101600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74" name="Line 552"/>
          <p:cNvSpPr>
            <a:spLocks noChangeShapeType="1"/>
          </p:cNvSpPr>
          <p:nvPr/>
        </p:nvSpPr>
        <p:spPr bwMode="auto">
          <a:xfrm>
            <a:off x="2779713" y="6229351"/>
            <a:ext cx="104775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75" name="Line 553"/>
          <p:cNvSpPr>
            <a:spLocks noChangeShapeType="1"/>
          </p:cNvSpPr>
          <p:nvPr/>
        </p:nvSpPr>
        <p:spPr bwMode="auto">
          <a:xfrm>
            <a:off x="2884488" y="6229351"/>
            <a:ext cx="101600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76" name="Line 554"/>
          <p:cNvSpPr>
            <a:spLocks noChangeShapeType="1"/>
          </p:cNvSpPr>
          <p:nvPr/>
        </p:nvSpPr>
        <p:spPr bwMode="auto">
          <a:xfrm flipV="1">
            <a:off x="2986088" y="6205538"/>
            <a:ext cx="104775" cy="2381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77" name="Line 555"/>
          <p:cNvSpPr>
            <a:spLocks noChangeShapeType="1"/>
          </p:cNvSpPr>
          <p:nvPr/>
        </p:nvSpPr>
        <p:spPr bwMode="auto">
          <a:xfrm flipV="1">
            <a:off x="3090863" y="6157913"/>
            <a:ext cx="106363" cy="476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78" name="Line 556"/>
          <p:cNvSpPr>
            <a:spLocks noChangeShapeType="1"/>
          </p:cNvSpPr>
          <p:nvPr/>
        </p:nvSpPr>
        <p:spPr bwMode="auto">
          <a:xfrm flipV="1">
            <a:off x="3197226" y="6138863"/>
            <a:ext cx="101600" cy="1905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79" name="Line 557"/>
          <p:cNvSpPr>
            <a:spLocks noChangeShapeType="1"/>
          </p:cNvSpPr>
          <p:nvPr/>
        </p:nvSpPr>
        <p:spPr bwMode="auto">
          <a:xfrm>
            <a:off x="3298826" y="6138863"/>
            <a:ext cx="104775" cy="476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80" name="Line 558"/>
          <p:cNvSpPr>
            <a:spLocks noChangeShapeType="1"/>
          </p:cNvSpPr>
          <p:nvPr/>
        </p:nvSpPr>
        <p:spPr bwMode="auto">
          <a:xfrm>
            <a:off x="3403601" y="6143626"/>
            <a:ext cx="101600" cy="6667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81" name="Line 559"/>
          <p:cNvSpPr>
            <a:spLocks noChangeShapeType="1"/>
          </p:cNvSpPr>
          <p:nvPr/>
        </p:nvSpPr>
        <p:spPr bwMode="auto">
          <a:xfrm>
            <a:off x="3505201" y="6210301"/>
            <a:ext cx="104775" cy="95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82" name="Line 560"/>
          <p:cNvSpPr>
            <a:spLocks noChangeShapeType="1"/>
          </p:cNvSpPr>
          <p:nvPr/>
        </p:nvSpPr>
        <p:spPr bwMode="auto">
          <a:xfrm>
            <a:off x="3609976" y="6219826"/>
            <a:ext cx="101600" cy="95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83" name="Line 561"/>
          <p:cNvSpPr>
            <a:spLocks noChangeShapeType="1"/>
          </p:cNvSpPr>
          <p:nvPr/>
        </p:nvSpPr>
        <p:spPr bwMode="auto">
          <a:xfrm>
            <a:off x="3711576" y="6229351"/>
            <a:ext cx="104775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84" name="Line 562"/>
          <p:cNvSpPr>
            <a:spLocks noChangeShapeType="1"/>
          </p:cNvSpPr>
          <p:nvPr/>
        </p:nvSpPr>
        <p:spPr bwMode="auto">
          <a:xfrm>
            <a:off x="3816351" y="6229351"/>
            <a:ext cx="106363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85" name="Line 563"/>
          <p:cNvSpPr>
            <a:spLocks noChangeShapeType="1"/>
          </p:cNvSpPr>
          <p:nvPr/>
        </p:nvSpPr>
        <p:spPr bwMode="auto">
          <a:xfrm>
            <a:off x="3922713" y="6229351"/>
            <a:ext cx="100013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86" name="Line 564"/>
          <p:cNvSpPr>
            <a:spLocks noChangeShapeType="1"/>
          </p:cNvSpPr>
          <p:nvPr/>
        </p:nvSpPr>
        <p:spPr bwMode="auto">
          <a:xfrm>
            <a:off x="4022726" y="6229351"/>
            <a:ext cx="106363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87" name="Line 565"/>
          <p:cNvSpPr>
            <a:spLocks noChangeShapeType="1"/>
          </p:cNvSpPr>
          <p:nvPr/>
        </p:nvSpPr>
        <p:spPr bwMode="auto">
          <a:xfrm flipV="1">
            <a:off x="4129088" y="6224588"/>
            <a:ext cx="100013" cy="476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88" name="Line 566"/>
          <p:cNvSpPr>
            <a:spLocks noChangeShapeType="1"/>
          </p:cNvSpPr>
          <p:nvPr/>
        </p:nvSpPr>
        <p:spPr bwMode="auto">
          <a:xfrm flipV="1">
            <a:off x="4229101" y="6215063"/>
            <a:ext cx="106363" cy="95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89" name="Line 567"/>
          <p:cNvSpPr>
            <a:spLocks noChangeShapeType="1"/>
          </p:cNvSpPr>
          <p:nvPr/>
        </p:nvSpPr>
        <p:spPr bwMode="auto">
          <a:xfrm flipV="1">
            <a:off x="4335463" y="6205538"/>
            <a:ext cx="104775" cy="95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0" name="Line 568"/>
          <p:cNvSpPr>
            <a:spLocks noChangeShapeType="1"/>
          </p:cNvSpPr>
          <p:nvPr/>
        </p:nvSpPr>
        <p:spPr bwMode="auto">
          <a:xfrm flipV="1">
            <a:off x="4440238" y="6200776"/>
            <a:ext cx="101600" cy="476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1" name="Line 569"/>
          <p:cNvSpPr>
            <a:spLocks noChangeShapeType="1"/>
          </p:cNvSpPr>
          <p:nvPr/>
        </p:nvSpPr>
        <p:spPr bwMode="auto">
          <a:xfrm>
            <a:off x="4541838" y="6200776"/>
            <a:ext cx="104775" cy="476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2" name="Line 570"/>
          <p:cNvSpPr>
            <a:spLocks noChangeShapeType="1"/>
          </p:cNvSpPr>
          <p:nvPr/>
        </p:nvSpPr>
        <p:spPr bwMode="auto">
          <a:xfrm flipV="1">
            <a:off x="4646613" y="6043613"/>
            <a:ext cx="101600" cy="1619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3" name="Line 571"/>
          <p:cNvSpPr>
            <a:spLocks noChangeShapeType="1"/>
          </p:cNvSpPr>
          <p:nvPr/>
        </p:nvSpPr>
        <p:spPr bwMode="auto">
          <a:xfrm flipV="1">
            <a:off x="4748213" y="5548313"/>
            <a:ext cx="104775" cy="49530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4" name="Line 572"/>
          <p:cNvSpPr>
            <a:spLocks noChangeShapeType="1"/>
          </p:cNvSpPr>
          <p:nvPr/>
        </p:nvSpPr>
        <p:spPr bwMode="auto">
          <a:xfrm flipV="1">
            <a:off x="4852988" y="4929188"/>
            <a:ext cx="101600" cy="6191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5" name="Line 573"/>
          <p:cNvSpPr>
            <a:spLocks noChangeShapeType="1"/>
          </p:cNvSpPr>
          <p:nvPr/>
        </p:nvSpPr>
        <p:spPr bwMode="auto">
          <a:xfrm>
            <a:off x="4954588" y="4929188"/>
            <a:ext cx="104775" cy="173038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6" name="Line 574"/>
          <p:cNvSpPr>
            <a:spLocks noChangeShapeType="1"/>
          </p:cNvSpPr>
          <p:nvPr/>
        </p:nvSpPr>
        <p:spPr bwMode="auto">
          <a:xfrm>
            <a:off x="5059363" y="5102226"/>
            <a:ext cx="106363" cy="63341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7" name="Line 575"/>
          <p:cNvSpPr>
            <a:spLocks noChangeShapeType="1"/>
          </p:cNvSpPr>
          <p:nvPr/>
        </p:nvSpPr>
        <p:spPr bwMode="auto">
          <a:xfrm>
            <a:off x="5165726" y="5735638"/>
            <a:ext cx="101600" cy="192088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8" name="Line 576"/>
          <p:cNvSpPr>
            <a:spLocks noChangeShapeType="1"/>
          </p:cNvSpPr>
          <p:nvPr/>
        </p:nvSpPr>
        <p:spPr bwMode="auto">
          <a:xfrm>
            <a:off x="5267326" y="5927726"/>
            <a:ext cx="104775" cy="6667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9" name="Line 577"/>
          <p:cNvSpPr>
            <a:spLocks noChangeShapeType="1"/>
          </p:cNvSpPr>
          <p:nvPr/>
        </p:nvSpPr>
        <p:spPr bwMode="auto">
          <a:xfrm>
            <a:off x="5372101" y="5994401"/>
            <a:ext cx="101600" cy="8731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00" name="Line 578"/>
          <p:cNvSpPr>
            <a:spLocks noChangeShapeType="1"/>
          </p:cNvSpPr>
          <p:nvPr/>
        </p:nvSpPr>
        <p:spPr bwMode="auto">
          <a:xfrm>
            <a:off x="5473701" y="6081713"/>
            <a:ext cx="104775" cy="6191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01" name="Line 579"/>
          <p:cNvSpPr>
            <a:spLocks noChangeShapeType="1"/>
          </p:cNvSpPr>
          <p:nvPr/>
        </p:nvSpPr>
        <p:spPr bwMode="auto">
          <a:xfrm>
            <a:off x="5578476" y="6143626"/>
            <a:ext cx="101600" cy="2857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02" name="Line 580"/>
          <p:cNvSpPr>
            <a:spLocks noChangeShapeType="1"/>
          </p:cNvSpPr>
          <p:nvPr/>
        </p:nvSpPr>
        <p:spPr bwMode="auto">
          <a:xfrm>
            <a:off x="5680076" y="6172201"/>
            <a:ext cx="104775" cy="14288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03" name="Line 581"/>
          <p:cNvSpPr>
            <a:spLocks noChangeShapeType="1"/>
          </p:cNvSpPr>
          <p:nvPr/>
        </p:nvSpPr>
        <p:spPr bwMode="auto">
          <a:xfrm flipV="1">
            <a:off x="5784851" y="6181726"/>
            <a:ext cx="106363" cy="476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04" name="Line 582"/>
          <p:cNvSpPr>
            <a:spLocks noChangeShapeType="1"/>
          </p:cNvSpPr>
          <p:nvPr/>
        </p:nvSpPr>
        <p:spPr bwMode="auto">
          <a:xfrm>
            <a:off x="5891213" y="6181726"/>
            <a:ext cx="100013" cy="14288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05" name="Line 583"/>
          <p:cNvSpPr>
            <a:spLocks noChangeShapeType="1"/>
          </p:cNvSpPr>
          <p:nvPr/>
        </p:nvSpPr>
        <p:spPr bwMode="auto">
          <a:xfrm>
            <a:off x="5991226" y="6196013"/>
            <a:ext cx="106363" cy="476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06" name="Line 584"/>
          <p:cNvSpPr>
            <a:spLocks noChangeShapeType="1"/>
          </p:cNvSpPr>
          <p:nvPr/>
        </p:nvSpPr>
        <p:spPr bwMode="auto">
          <a:xfrm>
            <a:off x="6097588" y="6200776"/>
            <a:ext cx="100013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07" name="Line 585"/>
          <p:cNvSpPr>
            <a:spLocks noChangeShapeType="1"/>
          </p:cNvSpPr>
          <p:nvPr/>
        </p:nvSpPr>
        <p:spPr bwMode="auto">
          <a:xfrm>
            <a:off x="6197601" y="6200776"/>
            <a:ext cx="106363" cy="1905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08" name="Line 586"/>
          <p:cNvSpPr>
            <a:spLocks noChangeShapeType="1"/>
          </p:cNvSpPr>
          <p:nvPr/>
        </p:nvSpPr>
        <p:spPr bwMode="auto">
          <a:xfrm flipV="1">
            <a:off x="6303963" y="6215063"/>
            <a:ext cx="100013" cy="476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09" name="Line 587"/>
          <p:cNvSpPr>
            <a:spLocks noChangeShapeType="1"/>
          </p:cNvSpPr>
          <p:nvPr/>
        </p:nvSpPr>
        <p:spPr bwMode="auto">
          <a:xfrm flipV="1">
            <a:off x="6403976" y="6200776"/>
            <a:ext cx="106363" cy="14288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10" name="Line 588"/>
          <p:cNvSpPr>
            <a:spLocks noChangeShapeType="1"/>
          </p:cNvSpPr>
          <p:nvPr/>
        </p:nvSpPr>
        <p:spPr bwMode="auto">
          <a:xfrm>
            <a:off x="6510338" y="6200776"/>
            <a:ext cx="104775" cy="476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11" name="Line 589"/>
          <p:cNvSpPr>
            <a:spLocks noChangeShapeType="1"/>
          </p:cNvSpPr>
          <p:nvPr/>
        </p:nvSpPr>
        <p:spPr bwMode="auto">
          <a:xfrm>
            <a:off x="6615113" y="6205538"/>
            <a:ext cx="101600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12" name="Line 590"/>
          <p:cNvSpPr>
            <a:spLocks noChangeShapeType="1"/>
          </p:cNvSpPr>
          <p:nvPr/>
        </p:nvSpPr>
        <p:spPr bwMode="auto">
          <a:xfrm flipV="1">
            <a:off x="6716713" y="6186488"/>
            <a:ext cx="104775" cy="1905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13" name="Line 591"/>
          <p:cNvSpPr>
            <a:spLocks noChangeShapeType="1"/>
          </p:cNvSpPr>
          <p:nvPr/>
        </p:nvSpPr>
        <p:spPr bwMode="auto">
          <a:xfrm>
            <a:off x="6821488" y="6186488"/>
            <a:ext cx="101600" cy="95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14" name="Line 592"/>
          <p:cNvSpPr>
            <a:spLocks noChangeShapeType="1"/>
          </p:cNvSpPr>
          <p:nvPr/>
        </p:nvSpPr>
        <p:spPr bwMode="auto">
          <a:xfrm>
            <a:off x="6923088" y="6196013"/>
            <a:ext cx="104775" cy="95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15" name="Line 593"/>
          <p:cNvSpPr>
            <a:spLocks noChangeShapeType="1"/>
          </p:cNvSpPr>
          <p:nvPr/>
        </p:nvSpPr>
        <p:spPr bwMode="auto">
          <a:xfrm flipV="1">
            <a:off x="7027863" y="6196013"/>
            <a:ext cx="106363" cy="95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16" name="Line 594"/>
          <p:cNvSpPr>
            <a:spLocks noChangeShapeType="1"/>
          </p:cNvSpPr>
          <p:nvPr/>
        </p:nvSpPr>
        <p:spPr bwMode="auto">
          <a:xfrm>
            <a:off x="7134226" y="6196013"/>
            <a:ext cx="100013" cy="2857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17" name="Line 595"/>
          <p:cNvSpPr>
            <a:spLocks noChangeShapeType="1"/>
          </p:cNvSpPr>
          <p:nvPr/>
        </p:nvSpPr>
        <p:spPr bwMode="auto">
          <a:xfrm flipV="1">
            <a:off x="7234238" y="6215063"/>
            <a:ext cx="106363" cy="95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18" name="Line 596"/>
          <p:cNvSpPr>
            <a:spLocks noChangeShapeType="1"/>
          </p:cNvSpPr>
          <p:nvPr/>
        </p:nvSpPr>
        <p:spPr bwMode="auto">
          <a:xfrm>
            <a:off x="7340601" y="6215063"/>
            <a:ext cx="101600" cy="95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19" name="Line 597"/>
          <p:cNvSpPr>
            <a:spLocks noChangeShapeType="1"/>
          </p:cNvSpPr>
          <p:nvPr/>
        </p:nvSpPr>
        <p:spPr bwMode="auto">
          <a:xfrm>
            <a:off x="7442201" y="6224588"/>
            <a:ext cx="104775" cy="476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20" name="Line 598"/>
          <p:cNvSpPr>
            <a:spLocks noChangeShapeType="1"/>
          </p:cNvSpPr>
          <p:nvPr/>
        </p:nvSpPr>
        <p:spPr bwMode="auto">
          <a:xfrm>
            <a:off x="7546976" y="6229351"/>
            <a:ext cx="101600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21" name="Line 599"/>
          <p:cNvSpPr>
            <a:spLocks noChangeShapeType="1"/>
          </p:cNvSpPr>
          <p:nvPr/>
        </p:nvSpPr>
        <p:spPr bwMode="auto">
          <a:xfrm>
            <a:off x="7648576" y="6229351"/>
            <a:ext cx="104775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22" name="Line 600"/>
          <p:cNvSpPr>
            <a:spLocks noChangeShapeType="1"/>
          </p:cNvSpPr>
          <p:nvPr/>
        </p:nvSpPr>
        <p:spPr bwMode="auto">
          <a:xfrm flipV="1">
            <a:off x="7753351" y="6224588"/>
            <a:ext cx="106363" cy="476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23" name="Line 601"/>
          <p:cNvSpPr>
            <a:spLocks noChangeShapeType="1"/>
          </p:cNvSpPr>
          <p:nvPr/>
        </p:nvSpPr>
        <p:spPr bwMode="auto">
          <a:xfrm flipV="1">
            <a:off x="7859713" y="6200776"/>
            <a:ext cx="100013" cy="2381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24" name="Line 602"/>
          <p:cNvSpPr>
            <a:spLocks noChangeShapeType="1"/>
          </p:cNvSpPr>
          <p:nvPr/>
        </p:nvSpPr>
        <p:spPr bwMode="auto">
          <a:xfrm>
            <a:off x="7959726" y="6200776"/>
            <a:ext cx="106363" cy="2381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25" name="Line 603"/>
          <p:cNvSpPr>
            <a:spLocks noChangeShapeType="1"/>
          </p:cNvSpPr>
          <p:nvPr/>
        </p:nvSpPr>
        <p:spPr bwMode="auto">
          <a:xfrm flipV="1">
            <a:off x="8066088" y="6215063"/>
            <a:ext cx="100013" cy="95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26" name="Line 604"/>
          <p:cNvSpPr>
            <a:spLocks noChangeShapeType="1"/>
          </p:cNvSpPr>
          <p:nvPr/>
        </p:nvSpPr>
        <p:spPr bwMode="auto">
          <a:xfrm>
            <a:off x="8166101" y="6215063"/>
            <a:ext cx="106363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27" name="Line 605"/>
          <p:cNvSpPr>
            <a:spLocks noChangeShapeType="1"/>
          </p:cNvSpPr>
          <p:nvPr/>
        </p:nvSpPr>
        <p:spPr bwMode="auto">
          <a:xfrm>
            <a:off x="8272463" y="6215063"/>
            <a:ext cx="100013" cy="14288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28" name="Line 606"/>
          <p:cNvSpPr>
            <a:spLocks noChangeShapeType="1"/>
          </p:cNvSpPr>
          <p:nvPr/>
        </p:nvSpPr>
        <p:spPr bwMode="auto">
          <a:xfrm>
            <a:off x="1017588" y="6229351"/>
            <a:ext cx="10636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29" name="Line 607"/>
          <p:cNvSpPr>
            <a:spLocks noChangeShapeType="1"/>
          </p:cNvSpPr>
          <p:nvPr/>
        </p:nvSpPr>
        <p:spPr bwMode="auto">
          <a:xfrm>
            <a:off x="1123951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609"/>
          <p:cNvSpPr>
            <a:spLocks noChangeShapeType="1"/>
          </p:cNvSpPr>
          <p:nvPr/>
        </p:nvSpPr>
        <p:spPr bwMode="auto">
          <a:xfrm>
            <a:off x="1228725" y="6229351"/>
            <a:ext cx="101600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610"/>
          <p:cNvSpPr>
            <a:spLocks noChangeShapeType="1"/>
          </p:cNvSpPr>
          <p:nvPr/>
        </p:nvSpPr>
        <p:spPr bwMode="auto">
          <a:xfrm>
            <a:off x="1330325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611"/>
          <p:cNvSpPr>
            <a:spLocks noChangeShapeType="1"/>
          </p:cNvSpPr>
          <p:nvPr/>
        </p:nvSpPr>
        <p:spPr bwMode="auto">
          <a:xfrm>
            <a:off x="1435100" y="6229351"/>
            <a:ext cx="101600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612"/>
          <p:cNvSpPr>
            <a:spLocks noChangeShapeType="1"/>
          </p:cNvSpPr>
          <p:nvPr/>
        </p:nvSpPr>
        <p:spPr bwMode="auto">
          <a:xfrm>
            <a:off x="1536700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613"/>
          <p:cNvSpPr>
            <a:spLocks noChangeShapeType="1"/>
          </p:cNvSpPr>
          <p:nvPr/>
        </p:nvSpPr>
        <p:spPr bwMode="auto">
          <a:xfrm>
            <a:off x="1641475" y="6229351"/>
            <a:ext cx="101600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614"/>
          <p:cNvSpPr>
            <a:spLocks noChangeShapeType="1"/>
          </p:cNvSpPr>
          <p:nvPr/>
        </p:nvSpPr>
        <p:spPr bwMode="auto">
          <a:xfrm>
            <a:off x="1743075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615"/>
          <p:cNvSpPr>
            <a:spLocks noChangeShapeType="1"/>
          </p:cNvSpPr>
          <p:nvPr/>
        </p:nvSpPr>
        <p:spPr bwMode="auto">
          <a:xfrm>
            <a:off x="1847850" y="6229351"/>
            <a:ext cx="10636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616"/>
          <p:cNvSpPr>
            <a:spLocks noChangeShapeType="1"/>
          </p:cNvSpPr>
          <p:nvPr/>
        </p:nvSpPr>
        <p:spPr bwMode="auto">
          <a:xfrm>
            <a:off x="1954213" y="6229351"/>
            <a:ext cx="10001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617"/>
          <p:cNvSpPr>
            <a:spLocks noChangeShapeType="1"/>
          </p:cNvSpPr>
          <p:nvPr/>
        </p:nvSpPr>
        <p:spPr bwMode="auto">
          <a:xfrm>
            <a:off x="2054225" y="6229351"/>
            <a:ext cx="10636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618"/>
          <p:cNvSpPr>
            <a:spLocks noChangeShapeType="1"/>
          </p:cNvSpPr>
          <p:nvPr/>
        </p:nvSpPr>
        <p:spPr bwMode="auto">
          <a:xfrm>
            <a:off x="2160588" y="6229351"/>
            <a:ext cx="10001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619"/>
          <p:cNvSpPr>
            <a:spLocks noChangeShapeType="1"/>
          </p:cNvSpPr>
          <p:nvPr/>
        </p:nvSpPr>
        <p:spPr bwMode="auto">
          <a:xfrm>
            <a:off x="2260600" y="6229351"/>
            <a:ext cx="10636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Line 620"/>
          <p:cNvSpPr>
            <a:spLocks noChangeShapeType="1"/>
          </p:cNvSpPr>
          <p:nvPr/>
        </p:nvSpPr>
        <p:spPr bwMode="auto">
          <a:xfrm>
            <a:off x="2366963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Line 621"/>
          <p:cNvSpPr>
            <a:spLocks noChangeShapeType="1"/>
          </p:cNvSpPr>
          <p:nvPr/>
        </p:nvSpPr>
        <p:spPr bwMode="auto">
          <a:xfrm>
            <a:off x="2471738" y="6229351"/>
            <a:ext cx="101600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622"/>
          <p:cNvSpPr>
            <a:spLocks noChangeShapeType="1"/>
          </p:cNvSpPr>
          <p:nvPr/>
        </p:nvSpPr>
        <p:spPr bwMode="auto">
          <a:xfrm>
            <a:off x="2573338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Line 623"/>
          <p:cNvSpPr>
            <a:spLocks noChangeShapeType="1"/>
          </p:cNvSpPr>
          <p:nvPr/>
        </p:nvSpPr>
        <p:spPr bwMode="auto">
          <a:xfrm flipV="1">
            <a:off x="2678113" y="6186488"/>
            <a:ext cx="101600" cy="42863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Line 624"/>
          <p:cNvSpPr>
            <a:spLocks noChangeShapeType="1"/>
          </p:cNvSpPr>
          <p:nvPr/>
        </p:nvSpPr>
        <p:spPr bwMode="auto">
          <a:xfrm>
            <a:off x="2779713" y="6186488"/>
            <a:ext cx="104775" cy="28575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Line 625"/>
          <p:cNvSpPr>
            <a:spLocks noChangeShapeType="1"/>
          </p:cNvSpPr>
          <p:nvPr/>
        </p:nvSpPr>
        <p:spPr bwMode="auto">
          <a:xfrm>
            <a:off x="2884488" y="6215063"/>
            <a:ext cx="101600" cy="14288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Line 626"/>
          <p:cNvSpPr>
            <a:spLocks noChangeShapeType="1"/>
          </p:cNvSpPr>
          <p:nvPr/>
        </p:nvSpPr>
        <p:spPr bwMode="auto">
          <a:xfrm>
            <a:off x="2986088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Line 627"/>
          <p:cNvSpPr>
            <a:spLocks noChangeShapeType="1"/>
          </p:cNvSpPr>
          <p:nvPr/>
        </p:nvSpPr>
        <p:spPr bwMode="auto">
          <a:xfrm>
            <a:off x="3090863" y="6229351"/>
            <a:ext cx="10636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Line 628"/>
          <p:cNvSpPr>
            <a:spLocks noChangeShapeType="1"/>
          </p:cNvSpPr>
          <p:nvPr/>
        </p:nvSpPr>
        <p:spPr bwMode="auto">
          <a:xfrm>
            <a:off x="3197225" y="6229351"/>
            <a:ext cx="101600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Line 629"/>
          <p:cNvSpPr>
            <a:spLocks noChangeShapeType="1"/>
          </p:cNvSpPr>
          <p:nvPr/>
        </p:nvSpPr>
        <p:spPr bwMode="auto">
          <a:xfrm>
            <a:off x="3298825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Line 630"/>
          <p:cNvSpPr>
            <a:spLocks noChangeShapeType="1"/>
          </p:cNvSpPr>
          <p:nvPr/>
        </p:nvSpPr>
        <p:spPr bwMode="auto">
          <a:xfrm>
            <a:off x="3403600" y="6229351"/>
            <a:ext cx="101600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Line 631"/>
          <p:cNvSpPr>
            <a:spLocks noChangeShapeType="1"/>
          </p:cNvSpPr>
          <p:nvPr/>
        </p:nvSpPr>
        <p:spPr bwMode="auto">
          <a:xfrm>
            <a:off x="3505200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Line 632"/>
          <p:cNvSpPr>
            <a:spLocks noChangeShapeType="1"/>
          </p:cNvSpPr>
          <p:nvPr/>
        </p:nvSpPr>
        <p:spPr bwMode="auto">
          <a:xfrm>
            <a:off x="3609975" y="6229351"/>
            <a:ext cx="101600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Line 633"/>
          <p:cNvSpPr>
            <a:spLocks noChangeShapeType="1"/>
          </p:cNvSpPr>
          <p:nvPr/>
        </p:nvSpPr>
        <p:spPr bwMode="auto">
          <a:xfrm>
            <a:off x="3711575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Line 634"/>
          <p:cNvSpPr>
            <a:spLocks noChangeShapeType="1"/>
          </p:cNvSpPr>
          <p:nvPr/>
        </p:nvSpPr>
        <p:spPr bwMode="auto">
          <a:xfrm>
            <a:off x="3816350" y="6229351"/>
            <a:ext cx="10636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Line 635"/>
          <p:cNvSpPr>
            <a:spLocks noChangeShapeType="1"/>
          </p:cNvSpPr>
          <p:nvPr/>
        </p:nvSpPr>
        <p:spPr bwMode="auto">
          <a:xfrm>
            <a:off x="3922713" y="6229351"/>
            <a:ext cx="10001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Line 636"/>
          <p:cNvSpPr>
            <a:spLocks noChangeShapeType="1"/>
          </p:cNvSpPr>
          <p:nvPr/>
        </p:nvSpPr>
        <p:spPr bwMode="auto">
          <a:xfrm>
            <a:off x="4022725" y="6229351"/>
            <a:ext cx="10636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Line 637"/>
          <p:cNvSpPr>
            <a:spLocks noChangeShapeType="1"/>
          </p:cNvSpPr>
          <p:nvPr/>
        </p:nvSpPr>
        <p:spPr bwMode="auto">
          <a:xfrm>
            <a:off x="4129088" y="6229351"/>
            <a:ext cx="10001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Line 638"/>
          <p:cNvSpPr>
            <a:spLocks noChangeShapeType="1"/>
          </p:cNvSpPr>
          <p:nvPr/>
        </p:nvSpPr>
        <p:spPr bwMode="auto">
          <a:xfrm>
            <a:off x="4229100" y="6229351"/>
            <a:ext cx="10636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Line 639"/>
          <p:cNvSpPr>
            <a:spLocks noChangeShapeType="1"/>
          </p:cNvSpPr>
          <p:nvPr/>
        </p:nvSpPr>
        <p:spPr bwMode="auto">
          <a:xfrm>
            <a:off x="4335463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Line 640"/>
          <p:cNvSpPr>
            <a:spLocks noChangeShapeType="1"/>
          </p:cNvSpPr>
          <p:nvPr/>
        </p:nvSpPr>
        <p:spPr bwMode="auto">
          <a:xfrm>
            <a:off x="4440238" y="6229351"/>
            <a:ext cx="101600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Line 641"/>
          <p:cNvSpPr>
            <a:spLocks noChangeShapeType="1"/>
          </p:cNvSpPr>
          <p:nvPr/>
        </p:nvSpPr>
        <p:spPr bwMode="auto">
          <a:xfrm>
            <a:off x="4541838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Line 642"/>
          <p:cNvSpPr>
            <a:spLocks noChangeShapeType="1"/>
          </p:cNvSpPr>
          <p:nvPr/>
        </p:nvSpPr>
        <p:spPr bwMode="auto">
          <a:xfrm flipV="1">
            <a:off x="4646613" y="6224588"/>
            <a:ext cx="101600" cy="4763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Line 643"/>
          <p:cNvSpPr>
            <a:spLocks noChangeShapeType="1"/>
          </p:cNvSpPr>
          <p:nvPr/>
        </p:nvSpPr>
        <p:spPr bwMode="auto">
          <a:xfrm flipV="1">
            <a:off x="4748213" y="6196013"/>
            <a:ext cx="104775" cy="28575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Line 644"/>
          <p:cNvSpPr>
            <a:spLocks noChangeShapeType="1"/>
          </p:cNvSpPr>
          <p:nvPr/>
        </p:nvSpPr>
        <p:spPr bwMode="auto">
          <a:xfrm flipV="1">
            <a:off x="4852988" y="6167438"/>
            <a:ext cx="101600" cy="28575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Line 645"/>
          <p:cNvSpPr>
            <a:spLocks noChangeShapeType="1"/>
          </p:cNvSpPr>
          <p:nvPr/>
        </p:nvSpPr>
        <p:spPr bwMode="auto">
          <a:xfrm>
            <a:off x="4954588" y="6167438"/>
            <a:ext cx="104775" cy="14288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Line 646"/>
          <p:cNvSpPr>
            <a:spLocks noChangeShapeType="1"/>
          </p:cNvSpPr>
          <p:nvPr/>
        </p:nvSpPr>
        <p:spPr bwMode="auto">
          <a:xfrm>
            <a:off x="5059363" y="6181726"/>
            <a:ext cx="106363" cy="47625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Line 647"/>
          <p:cNvSpPr>
            <a:spLocks noChangeShapeType="1"/>
          </p:cNvSpPr>
          <p:nvPr/>
        </p:nvSpPr>
        <p:spPr bwMode="auto">
          <a:xfrm>
            <a:off x="5165725" y="6229351"/>
            <a:ext cx="101600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Line 648"/>
          <p:cNvSpPr>
            <a:spLocks noChangeShapeType="1"/>
          </p:cNvSpPr>
          <p:nvPr/>
        </p:nvSpPr>
        <p:spPr bwMode="auto">
          <a:xfrm>
            <a:off x="5267325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Line 649"/>
          <p:cNvSpPr>
            <a:spLocks noChangeShapeType="1"/>
          </p:cNvSpPr>
          <p:nvPr/>
        </p:nvSpPr>
        <p:spPr bwMode="auto">
          <a:xfrm flipV="1">
            <a:off x="5372100" y="6219826"/>
            <a:ext cx="101600" cy="9525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Line 650"/>
          <p:cNvSpPr>
            <a:spLocks noChangeShapeType="1"/>
          </p:cNvSpPr>
          <p:nvPr/>
        </p:nvSpPr>
        <p:spPr bwMode="auto">
          <a:xfrm>
            <a:off x="5473700" y="6219826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Line 651"/>
          <p:cNvSpPr>
            <a:spLocks noChangeShapeType="1"/>
          </p:cNvSpPr>
          <p:nvPr/>
        </p:nvSpPr>
        <p:spPr bwMode="auto">
          <a:xfrm>
            <a:off x="5578475" y="6219826"/>
            <a:ext cx="101600" cy="9525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Line 652"/>
          <p:cNvSpPr>
            <a:spLocks noChangeShapeType="1"/>
          </p:cNvSpPr>
          <p:nvPr/>
        </p:nvSpPr>
        <p:spPr bwMode="auto">
          <a:xfrm>
            <a:off x="5680075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Line 653"/>
          <p:cNvSpPr>
            <a:spLocks noChangeShapeType="1"/>
          </p:cNvSpPr>
          <p:nvPr/>
        </p:nvSpPr>
        <p:spPr bwMode="auto">
          <a:xfrm flipV="1">
            <a:off x="5784850" y="6219826"/>
            <a:ext cx="106363" cy="9525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Line 654"/>
          <p:cNvSpPr>
            <a:spLocks noChangeShapeType="1"/>
          </p:cNvSpPr>
          <p:nvPr/>
        </p:nvSpPr>
        <p:spPr bwMode="auto">
          <a:xfrm>
            <a:off x="5891213" y="6219826"/>
            <a:ext cx="10001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Line 655"/>
          <p:cNvSpPr>
            <a:spLocks noChangeShapeType="1"/>
          </p:cNvSpPr>
          <p:nvPr/>
        </p:nvSpPr>
        <p:spPr bwMode="auto">
          <a:xfrm>
            <a:off x="5991225" y="6219826"/>
            <a:ext cx="106363" cy="9525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Line 656"/>
          <p:cNvSpPr>
            <a:spLocks noChangeShapeType="1"/>
          </p:cNvSpPr>
          <p:nvPr/>
        </p:nvSpPr>
        <p:spPr bwMode="auto">
          <a:xfrm>
            <a:off x="6097588" y="6229351"/>
            <a:ext cx="10001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Line 657"/>
          <p:cNvSpPr>
            <a:spLocks noChangeShapeType="1"/>
          </p:cNvSpPr>
          <p:nvPr/>
        </p:nvSpPr>
        <p:spPr bwMode="auto">
          <a:xfrm>
            <a:off x="6197600" y="6229351"/>
            <a:ext cx="10636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Line 658"/>
          <p:cNvSpPr>
            <a:spLocks noChangeShapeType="1"/>
          </p:cNvSpPr>
          <p:nvPr/>
        </p:nvSpPr>
        <p:spPr bwMode="auto">
          <a:xfrm>
            <a:off x="6303963" y="6229351"/>
            <a:ext cx="10001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Line 659"/>
          <p:cNvSpPr>
            <a:spLocks noChangeShapeType="1"/>
          </p:cNvSpPr>
          <p:nvPr/>
        </p:nvSpPr>
        <p:spPr bwMode="auto">
          <a:xfrm>
            <a:off x="6403975" y="6229351"/>
            <a:ext cx="10636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Line 660"/>
          <p:cNvSpPr>
            <a:spLocks noChangeShapeType="1"/>
          </p:cNvSpPr>
          <p:nvPr/>
        </p:nvSpPr>
        <p:spPr bwMode="auto">
          <a:xfrm>
            <a:off x="6510338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Line 661"/>
          <p:cNvSpPr>
            <a:spLocks noChangeShapeType="1"/>
          </p:cNvSpPr>
          <p:nvPr/>
        </p:nvSpPr>
        <p:spPr bwMode="auto">
          <a:xfrm>
            <a:off x="6615113" y="6229351"/>
            <a:ext cx="101600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Line 662"/>
          <p:cNvSpPr>
            <a:spLocks noChangeShapeType="1"/>
          </p:cNvSpPr>
          <p:nvPr/>
        </p:nvSpPr>
        <p:spPr bwMode="auto">
          <a:xfrm>
            <a:off x="6716713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Line 663"/>
          <p:cNvSpPr>
            <a:spLocks noChangeShapeType="1"/>
          </p:cNvSpPr>
          <p:nvPr/>
        </p:nvSpPr>
        <p:spPr bwMode="auto">
          <a:xfrm>
            <a:off x="6821488" y="6229351"/>
            <a:ext cx="101600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Line 664"/>
          <p:cNvSpPr>
            <a:spLocks noChangeShapeType="1"/>
          </p:cNvSpPr>
          <p:nvPr/>
        </p:nvSpPr>
        <p:spPr bwMode="auto">
          <a:xfrm>
            <a:off x="6923088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Line 665"/>
          <p:cNvSpPr>
            <a:spLocks noChangeShapeType="1"/>
          </p:cNvSpPr>
          <p:nvPr/>
        </p:nvSpPr>
        <p:spPr bwMode="auto">
          <a:xfrm>
            <a:off x="7027863" y="6229351"/>
            <a:ext cx="10636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Line 666"/>
          <p:cNvSpPr>
            <a:spLocks noChangeShapeType="1"/>
          </p:cNvSpPr>
          <p:nvPr/>
        </p:nvSpPr>
        <p:spPr bwMode="auto">
          <a:xfrm>
            <a:off x="7134225" y="6229351"/>
            <a:ext cx="10001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Line 667"/>
          <p:cNvSpPr>
            <a:spLocks noChangeShapeType="1"/>
          </p:cNvSpPr>
          <p:nvPr/>
        </p:nvSpPr>
        <p:spPr bwMode="auto">
          <a:xfrm>
            <a:off x="7234238" y="6229351"/>
            <a:ext cx="10636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Line 668"/>
          <p:cNvSpPr>
            <a:spLocks noChangeShapeType="1"/>
          </p:cNvSpPr>
          <p:nvPr/>
        </p:nvSpPr>
        <p:spPr bwMode="auto">
          <a:xfrm>
            <a:off x="7340600" y="6229351"/>
            <a:ext cx="101600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Line 669"/>
          <p:cNvSpPr>
            <a:spLocks noChangeShapeType="1"/>
          </p:cNvSpPr>
          <p:nvPr/>
        </p:nvSpPr>
        <p:spPr bwMode="auto">
          <a:xfrm>
            <a:off x="7442200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Line 670"/>
          <p:cNvSpPr>
            <a:spLocks noChangeShapeType="1"/>
          </p:cNvSpPr>
          <p:nvPr/>
        </p:nvSpPr>
        <p:spPr bwMode="auto">
          <a:xfrm>
            <a:off x="7546975" y="6229351"/>
            <a:ext cx="101600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Line 671"/>
          <p:cNvSpPr>
            <a:spLocks noChangeShapeType="1"/>
          </p:cNvSpPr>
          <p:nvPr/>
        </p:nvSpPr>
        <p:spPr bwMode="auto">
          <a:xfrm>
            <a:off x="7648575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Line 672"/>
          <p:cNvSpPr>
            <a:spLocks noChangeShapeType="1"/>
          </p:cNvSpPr>
          <p:nvPr/>
        </p:nvSpPr>
        <p:spPr bwMode="auto">
          <a:xfrm flipV="1">
            <a:off x="7753350" y="6224588"/>
            <a:ext cx="106363" cy="4763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Line 673"/>
          <p:cNvSpPr>
            <a:spLocks noChangeShapeType="1"/>
          </p:cNvSpPr>
          <p:nvPr/>
        </p:nvSpPr>
        <p:spPr bwMode="auto">
          <a:xfrm flipV="1">
            <a:off x="7859713" y="6215063"/>
            <a:ext cx="100013" cy="9525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Line 674"/>
          <p:cNvSpPr>
            <a:spLocks noChangeShapeType="1"/>
          </p:cNvSpPr>
          <p:nvPr/>
        </p:nvSpPr>
        <p:spPr bwMode="auto">
          <a:xfrm>
            <a:off x="7959725" y="6215063"/>
            <a:ext cx="106363" cy="14288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Line 675"/>
          <p:cNvSpPr>
            <a:spLocks noChangeShapeType="1"/>
          </p:cNvSpPr>
          <p:nvPr/>
        </p:nvSpPr>
        <p:spPr bwMode="auto">
          <a:xfrm>
            <a:off x="8066088" y="6229351"/>
            <a:ext cx="10001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Line 676"/>
          <p:cNvSpPr>
            <a:spLocks noChangeShapeType="1"/>
          </p:cNvSpPr>
          <p:nvPr/>
        </p:nvSpPr>
        <p:spPr bwMode="auto">
          <a:xfrm>
            <a:off x="8166100" y="6229351"/>
            <a:ext cx="10636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Line 677"/>
          <p:cNvSpPr>
            <a:spLocks noChangeShapeType="1"/>
          </p:cNvSpPr>
          <p:nvPr/>
        </p:nvSpPr>
        <p:spPr bwMode="auto">
          <a:xfrm>
            <a:off x="8272463" y="6229351"/>
            <a:ext cx="10001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Line 678"/>
          <p:cNvSpPr>
            <a:spLocks noChangeShapeType="1"/>
          </p:cNvSpPr>
          <p:nvPr/>
        </p:nvSpPr>
        <p:spPr bwMode="auto">
          <a:xfrm>
            <a:off x="954088" y="6230938"/>
            <a:ext cx="7475538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" name="Line 679"/>
          <p:cNvSpPr>
            <a:spLocks noChangeShapeType="1"/>
          </p:cNvSpPr>
          <p:nvPr/>
        </p:nvSpPr>
        <p:spPr bwMode="auto">
          <a:xfrm>
            <a:off x="2041525" y="6230938"/>
            <a:ext cx="0" cy="238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Line 680"/>
          <p:cNvSpPr>
            <a:spLocks noChangeShapeType="1"/>
          </p:cNvSpPr>
          <p:nvPr/>
        </p:nvSpPr>
        <p:spPr bwMode="auto">
          <a:xfrm flipV="1">
            <a:off x="2041525" y="6207126"/>
            <a:ext cx="0" cy="238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Rectangle 681"/>
          <p:cNvSpPr>
            <a:spLocks noChangeArrowheads="1"/>
          </p:cNvSpPr>
          <p:nvPr/>
        </p:nvSpPr>
        <p:spPr bwMode="auto">
          <a:xfrm>
            <a:off x="1905000" y="6278563"/>
            <a:ext cx="22762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48</a:t>
            </a: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1" name="Line 682"/>
          <p:cNvSpPr>
            <a:spLocks noChangeShapeType="1"/>
          </p:cNvSpPr>
          <p:nvPr/>
        </p:nvSpPr>
        <p:spPr bwMode="auto">
          <a:xfrm>
            <a:off x="3470275" y="6230938"/>
            <a:ext cx="0" cy="238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Line 683"/>
          <p:cNvSpPr>
            <a:spLocks noChangeShapeType="1"/>
          </p:cNvSpPr>
          <p:nvPr/>
        </p:nvSpPr>
        <p:spPr bwMode="auto">
          <a:xfrm flipV="1">
            <a:off x="3470275" y="6207126"/>
            <a:ext cx="0" cy="238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Rectangle 684"/>
          <p:cNvSpPr>
            <a:spLocks noChangeArrowheads="1"/>
          </p:cNvSpPr>
          <p:nvPr/>
        </p:nvSpPr>
        <p:spPr bwMode="auto">
          <a:xfrm>
            <a:off x="3335337" y="6278563"/>
            <a:ext cx="22762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49</a:t>
            </a: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4" name="Line 685"/>
          <p:cNvSpPr>
            <a:spLocks noChangeShapeType="1"/>
          </p:cNvSpPr>
          <p:nvPr/>
        </p:nvSpPr>
        <p:spPr bwMode="auto">
          <a:xfrm>
            <a:off x="4900613" y="6230938"/>
            <a:ext cx="0" cy="238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Line 686"/>
          <p:cNvSpPr>
            <a:spLocks noChangeShapeType="1"/>
          </p:cNvSpPr>
          <p:nvPr/>
        </p:nvSpPr>
        <p:spPr bwMode="auto">
          <a:xfrm flipV="1">
            <a:off x="4900613" y="6207126"/>
            <a:ext cx="0" cy="238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Rectangle 687"/>
          <p:cNvSpPr>
            <a:spLocks noChangeArrowheads="1"/>
          </p:cNvSpPr>
          <p:nvPr/>
        </p:nvSpPr>
        <p:spPr bwMode="auto">
          <a:xfrm>
            <a:off x="4765675" y="6278563"/>
            <a:ext cx="22762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50</a:t>
            </a: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7" name="Line 688"/>
          <p:cNvSpPr>
            <a:spLocks noChangeShapeType="1"/>
          </p:cNvSpPr>
          <p:nvPr/>
        </p:nvSpPr>
        <p:spPr bwMode="auto">
          <a:xfrm>
            <a:off x="6329363" y="6230938"/>
            <a:ext cx="0" cy="238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Line 689"/>
          <p:cNvSpPr>
            <a:spLocks noChangeShapeType="1"/>
          </p:cNvSpPr>
          <p:nvPr/>
        </p:nvSpPr>
        <p:spPr bwMode="auto">
          <a:xfrm flipV="1">
            <a:off x="6329363" y="6207126"/>
            <a:ext cx="0" cy="238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Rectangle 690"/>
          <p:cNvSpPr>
            <a:spLocks noChangeArrowheads="1"/>
          </p:cNvSpPr>
          <p:nvPr/>
        </p:nvSpPr>
        <p:spPr bwMode="auto">
          <a:xfrm>
            <a:off x="6192837" y="6278563"/>
            <a:ext cx="22762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51</a:t>
            </a: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Line 691"/>
          <p:cNvSpPr>
            <a:spLocks noChangeShapeType="1"/>
          </p:cNvSpPr>
          <p:nvPr/>
        </p:nvSpPr>
        <p:spPr bwMode="auto">
          <a:xfrm>
            <a:off x="7758113" y="6230938"/>
            <a:ext cx="0" cy="238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Line 692"/>
          <p:cNvSpPr>
            <a:spLocks noChangeShapeType="1"/>
          </p:cNvSpPr>
          <p:nvPr/>
        </p:nvSpPr>
        <p:spPr bwMode="auto">
          <a:xfrm flipV="1">
            <a:off x="7758113" y="6207126"/>
            <a:ext cx="0" cy="238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Rectangle 693"/>
          <p:cNvSpPr>
            <a:spLocks noChangeArrowheads="1"/>
          </p:cNvSpPr>
          <p:nvPr/>
        </p:nvSpPr>
        <p:spPr bwMode="auto">
          <a:xfrm>
            <a:off x="7623175" y="6278563"/>
            <a:ext cx="22762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52</a:t>
            </a: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0" name="Rectangle 694"/>
          <p:cNvSpPr>
            <a:spLocks noChangeArrowheads="1"/>
          </p:cNvSpPr>
          <p:nvPr/>
        </p:nvSpPr>
        <p:spPr bwMode="auto">
          <a:xfrm>
            <a:off x="4343400" y="6459379"/>
            <a:ext cx="14790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Retention Time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1" name="Line 695"/>
          <p:cNvSpPr>
            <a:spLocks noChangeShapeType="1"/>
          </p:cNvSpPr>
          <p:nvPr/>
        </p:nvSpPr>
        <p:spPr bwMode="auto">
          <a:xfrm>
            <a:off x="954088" y="2239963"/>
            <a:ext cx="0" cy="3990975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Line 696"/>
          <p:cNvSpPr>
            <a:spLocks noChangeShapeType="1"/>
          </p:cNvSpPr>
          <p:nvPr/>
        </p:nvSpPr>
        <p:spPr bwMode="auto">
          <a:xfrm flipH="1">
            <a:off x="930275" y="6230938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Line 697"/>
          <p:cNvSpPr>
            <a:spLocks noChangeShapeType="1"/>
          </p:cNvSpPr>
          <p:nvPr/>
        </p:nvSpPr>
        <p:spPr bwMode="auto">
          <a:xfrm>
            <a:off x="954088" y="6230938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" name="Rectangle 698"/>
          <p:cNvSpPr>
            <a:spLocks noChangeArrowheads="1"/>
          </p:cNvSpPr>
          <p:nvPr/>
        </p:nvSpPr>
        <p:spPr bwMode="auto">
          <a:xfrm>
            <a:off x="609600" y="6124575"/>
            <a:ext cx="28533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0.0</a:t>
            </a: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9" name="Line 699"/>
          <p:cNvSpPr>
            <a:spLocks noChangeShapeType="1"/>
          </p:cNvSpPr>
          <p:nvPr/>
        </p:nvSpPr>
        <p:spPr bwMode="auto">
          <a:xfrm flipH="1">
            <a:off x="930275" y="5661026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" name="Line 700"/>
          <p:cNvSpPr>
            <a:spLocks noChangeShapeType="1"/>
          </p:cNvSpPr>
          <p:nvPr/>
        </p:nvSpPr>
        <p:spPr bwMode="auto">
          <a:xfrm>
            <a:off x="954088" y="5661026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" name="Rectangle 701"/>
          <p:cNvSpPr>
            <a:spLocks noChangeArrowheads="1"/>
          </p:cNvSpPr>
          <p:nvPr/>
        </p:nvSpPr>
        <p:spPr bwMode="auto">
          <a:xfrm>
            <a:off x="609600" y="5553075"/>
            <a:ext cx="28533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0.5</a:t>
            </a: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2" name="Line 702"/>
          <p:cNvSpPr>
            <a:spLocks noChangeShapeType="1"/>
          </p:cNvSpPr>
          <p:nvPr/>
        </p:nvSpPr>
        <p:spPr bwMode="auto">
          <a:xfrm flipH="1">
            <a:off x="930275" y="5091113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" name="Line 703"/>
          <p:cNvSpPr>
            <a:spLocks noChangeShapeType="1"/>
          </p:cNvSpPr>
          <p:nvPr/>
        </p:nvSpPr>
        <p:spPr bwMode="auto">
          <a:xfrm>
            <a:off x="954088" y="5091113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" name="Rectangle 704"/>
          <p:cNvSpPr>
            <a:spLocks noChangeArrowheads="1"/>
          </p:cNvSpPr>
          <p:nvPr/>
        </p:nvSpPr>
        <p:spPr bwMode="auto">
          <a:xfrm>
            <a:off x="609600" y="4986337"/>
            <a:ext cx="28533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1.0</a:t>
            </a: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" name="Line 705"/>
          <p:cNvSpPr>
            <a:spLocks noChangeShapeType="1"/>
          </p:cNvSpPr>
          <p:nvPr/>
        </p:nvSpPr>
        <p:spPr bwMode="auto">
          <a:xfrm flipH="1">
            <a:off x="930275" y="4519613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6" name="Line 706"/>
          <p:cNvSpPr>
            <a:spLocks noChangeShapeType="1"/>
          </p:cNvSpPr>
          <p:nvPr/>
        </p:nvSpPr>
        <p:spPr bwMode="auto">
          <a:xfrm>
            <a:off x="954088" y="4519613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7" name="Rectangle 707"/>
          <p:cNvSpPr>
            <a:spLocks noChangeArrowheads="1"/>
          </p:cNvSpPr>
          <p:nvPr/>
        </p:nvSpPr>
        <p:spPr bwMode="auto">
          <a:xfrm>
            <a:off x="609600" y="4414837"/>
            <a:ext cx="28533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1.5</a:t>
            </a: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8" name="Line 708"/>
          <p:cNvSpPr>
            <a:spLocks noChangeShapeType="1"/>
          </p:cNvSpPr>
          <p:nvPr/>
        </p:nvSpPr>
        <p:spPr bwMode="auto">
          <a:xfrm flipH="1">
            <a:off x="930275" y="3949701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9" name="Line 709"/>
          <p:cNvSpPr>
            <a:spLocks noChangeShapeType="1"/>
          </p:cNvSpPr>
          <p:nvPr/>
        </p:nvSpPr>
        <p:spPr bwMode="auto">
          <a:xfrm>
            <a:off x="954088" y="3949701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0" name="Rectangle 710"/>
          <p:cNvSpPr>
            <a:spLocks noChangeArrowheads="1"/>
          </p:cNvSpPr>
          <p:nvPr/>
        </p:nvSpPr>
        <p:spPr bwMode="auto">
          <a:xfrm>
            <a:off x="609600" y="3843337"/>
            <a:ext cx="28533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2.0</a:t>
            </a: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1" name="Line 711"/>
          <p:cNvSpPr>
            <a:spLocks noChangeShapeType="1"/>
          </p:cNvSpPr>
          <p:nvPr/>
        </p:nvSpPr>
        <p:spPr bwMode="auto">
          <a:xfrm flipH="1">
            <a:off x="930275" y="3379788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" name="Line 712"/>
          <p:cNvSpPr>
            <a:spLocks noChangeShapeType="1"/>
          </p:cNvSpPr>
          <p:nvPr/>
        </p:nvSpPr>
        <p:spPr bwMode="auto">
          <a:xfrm>
            <a:off x="954088" y="3379788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" name="Rectangle 713"/>
          <p:cNvSpPr>
            <a:spLocks noChangeArrowheads="1"/>
          </p:cNvSpPr>
          <p:nvPr/>
        </p:nvSpPr>
        <p:spPr bwMode="auto">
          <a:xfrm>
            <a:off x="609600" y="3276600"/>
            <a:ext cx="28533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2.5</a:t>
            </a: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44" name="Line 714"/>
          <p:cNvSpPr>
            <a:spLocks noChangeShapeType="1"/>
          </p:cNvSpPr>
          <p:nvPr/>
        </p:nvSpPr>
        <p:spPr bwMode="auto">
          <a:xfrm flipH="1">
            <a:off x="930275" y="2809876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45" name="Line 715"/>
          <p:cNvSpPr>
            <a:spLocks noChangeShapeType="1"/>
          </p:cNvSpPr>
          <p:nvPr/>
        </p:nvSpPr>
        <p:spPr bwMode="auto">
          <a:xfrm>
            <a:off x="954088" y="2809876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46" name="Rectangle 716"/>
          <p:cNvSpPr>
            <a:spLocks noChangeArrowheads="1"/>
          </p:cNvSpPr>
          <p:nvPr/>
        </p:nvSpPr>
        <p:spPr bwMode="auto">
          <a:xfrm>
            <a:off x="609600" y="2705100"/>
            <a:ext cx="28533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3.0</a:t>
            </a: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47" name="Line 717"/>
          <p:cNvSpPr>
            <a:spLocks noChangeShapeType="1"/>
          </p:cNvSpPr>
          <p:nvPr/>
        </p:nvSpPr>
        <p:spPr bwMode="auto">
          <a:xfrm flipH="1">
            <a:off x="930275" y="2239963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48" name="Line 718"/>
          <p:cNvSpPr>
            <a:spLocks noChangeShapeType="1"/>
          </p:cNvSpPr>
          <p:nvPr/>
        </p:nvSpPr>
        <p:spPr bwMode="auto">
          <a:xfrm>
            <a:off x="954088" y="2239963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49" name="Rectangle 719"/>
          <p:cNvSpPr>
            <a:spLocks noChangeArrowheads="1"/>
          </p:cNvSpPr>
          <p:nvPr/>
        </p:nvSpPr>
        <p:spPr bwMode="auto">
          <a:xfrm>
            <a:off x="609600" y="2133600"/>
            <a:ext cx="28533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3.5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86" name="Rectangle 738"/>
          <p:cNvSpPr>
            <a:spLocks noChangeArrowheads="1"/>
          </p:cNvSpPr>
          <p:nvPr/>
        </p:nvSpPr>
        <p:spPr bwMode="auto">
          <a:xfrm>
            <a:off x="950913" y="2138363"/>
            <a:ext cx="5476875" cy="682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9" name="Rectangle 1426"/>
          <p:cNvSpPr>
            <a:spLocks noChangeArrowheads="1"/>
          </p:cNvSpPr>
          <p:nvPr/>
        </p:nvSpPr>
        <p:spPr bwMode="auto">
          <a:xfrm rot="16200000">
            <a:off x="-376843" y="3772812"/>
            <a:ext cx="142186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Intensity x 10</a:t>
            </a:r>
            <a:r>
              <a:rPr kumimoji="0" lang="en-US" sz="1600" b="1" i="0" u="non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-6</a:t>
            </a:r>
            <a:endParaRPr kumimoji="0" lang="en-US" sz="1600" b="0" i="0" u="none" cap="none" normalizeH="0" baseline="3000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240" name="Group 2239"/>
          <p:cNvGrpSpPr/>
          <p:nvPr/>
        </p:nvGrpSpPr>
        <p:grpSpPr>
          <a:xfrm>
            <a:off x="5638800" y="1484323"/>
            <a:ext cx="3733800" cy="2839992"/>
            <a:chOff x="8866188" y="1484323"/>
            <a:chExt cx="3733800" cy="2839992"/>
          </a:xfrm>
        </p:grpSpPr>
        <p:sp>
          <p:nvSpPr>
            <p:cNvPr id="2241" name="Rectangle 2240"/>
            <p:cNvSpPr/>
            <p:nvPr/>
          </p:nvSpPr>
          <p:spPr>
            <a:xfrm>
              <a:off x="8866188" y="1484323"/>
              <a:ext cx="37338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dirty="0" smtClean="0"/>
                <a:t>LGLVGGSTIDIK</a:t>
              </a:r>
              <a:r>
                <a:rPr lang="en-US" sz="2000" b="1" baseline="30000" dirty="0" smtClean="0"/>
                <a:t>++</a:t>
              </a:r>
              <a:r>
                <a:rPr lang="en-US" sz="2000" b="1" dirty="0" smtClean="0"/>
                <a:t>  (586.85)</a:t>
              </a:r>
              <a:endParaRPr lang="en-US" sz="2000" b="1" dirty="0"/>
            </a:p>
          </p:txBody>
        </p:sp>
        <p:sp>
          <p:nvSpPr>
            <p:cNvPr id="2242" name="Rectangle 2241"/>
            <p:cNvSpPr/>
            <p:nvPr/>
          </p:nvSpPr>
          <p:spPr>
            <a:xfrm>
              <a:off x="9170987" y="2247805"/>
              <a:ext cx="19050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000" dirty="0" smtClean="0">
                  <a:solidFill>
                    <a:srgbClr val="8A2BE2"/>
                  </a:solidFill>
                </a:rPr>
                <a:t>VGGSTIDIK</a:t>
              </a:r>
              <a:r>
                <a:rPr lang="en-US" sz="2000" baseline="30000" dirty="0">
                  <a:solidFill>
                    <a:srgbClr val="8A2BE2"/>
                  </a:solidFill>
                </a:rPr>
                <a:t>+</a:t>
              </a:r>
              <a:endParaRPr lang="en-US" sz="2000" dirty="0">
                <a:solidFill>
                  <a:srgbClr val="8A2BE2"/>
                </a:solidFill>
              </a:endParaRPr>
            </a:p>
          </p:txBody>
        </p:sp>
        <p:sp>
          <p:nvSpPr>
            <p:cNvPr id="2243" name="Rectangle 2242"/>
            <p:cNvSpPr/>
            <p:nvPr/>
          </p:nvSpPr>
          <p:spPr>
            <a:xfrm>
              <a:off x="9170987" y="2646058"/>
              <a:ext cx="187480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000" dirty="0" smtClean="0">
                  <a:solidFill>
                    <a:srgbClr val="A52A2A"/>
                  </a:solidFill>
                </a:rPr>
                <a:t>GGSTIDIK</a:t>
              </a:r>
              <a:r>
                <a:rPr lang="en-US" sz="2000" baseline="30000" dirty="0">
                  <a:solidFill>
                    <a:srgbClr val="A52A2A"/>
                  </a:solidFill>
                </a:rPr>
                <a:t>+</a:t>
              </a:r>
              <a:endParaRPr lang="en-US" sz="2000" dirty="0">
                <a:solidFill>
                  <a:srgbClr val="A52A2A"/>
                </a:solidFill>
              </a:endParaRPr>
            </a:p>
          </p:txBody>
        </p:sp>
        <p:sp>
          <p:nvSpPr>
            <p:cNvPr id="2244" name="Rectangle 2243"/>
            <p:cNvSpPr/>
            <p:nvPr/>
          </p:nvSpPr>
          <p:spPr>
            <a:xfrm>
              <a:off x="9704387" y="3028915"/>
              <a:ext cx="134524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solidFill>
                    <a:srgbClr val="D2691E"/>
                  </a:solidFill>
                </a:rPr>
                <a:t>GSTIDIK</a:t>
              </a:r>
              <a:r>
                <a:rPr lang="en-US" sz="2000" baseline="30000" dirty="0">
                  <a:solidFill>
                    <a:srgbClr val="D2691E"/>
                  </a:solidFill>
                </a:rPr>
                <a:t>+</a:t>
              </a:r>
              <a:endParaRPr lang="en-US" sz="2000" dirty="0">
                <a:solidFill>
                  <a:srgbClr val="D2691E"/>
                </a:solidFill>
              </a:endParaRPr>
            </a:p>
          </p:txBody>
        </p:sp>
        <p:sp>
          <p:nvSpPr>
            <p:cNvPr id="2245" name="Rectangle 2244"/>
            <p:cNvSpPr/>
            <p:nvPr/>
          </p:nvSpPr>
          <p:spPr>
            <a:xfrm>
              <a:off x="9018587" y="1885915"/>
              <a:ext cx="20574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000" dirty="0" smtClean="0">
                  <a:solidFill>
                    <a:srgbClr val="0000FF"/>
                  </a:solidFill>
                </a:rPr>
                <a:t>LVGGSTIDIK</a:t>
              </a:r>
              <a:r>
                <a:rPr lang="en-US" sz="2000" baseline="30000" dirty="0">
                  <a:solidFill>
                    <a:srgbClr val="0000FF"/>
                  </a:solidFill>
                </a:rPr>
                <a:t>+</a:t>
              </a:r>
              <a:endParaRPr lang="en-US" sz="2000" dirty="0">
                <a:solidFill>
                  <a:srgbClr val="0000FF"/>
                </a:solidFill>
              </a:endParaRPr>
            </a:p>
          </p:txBody>
        </p:sp>
        <p:sp>
          <p:nvSpPr>
            <p:cNvPr id="2246" name="Rectangle 2245"/>
            <p:cNvSpPr/>
            <p:nvPr/>
          </p:nvSpPr>
          <p:spPr>
            <a:xfrm>
              <a:off x="9704387" y="3314605"/>
              <a:ext cx="134043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008B8B"/>
                  </a:solidFill>
                </a:rPr>
                <a:t> </a:t>
              </a:r>
              <a:r>
                <a:rPr lang="en-US" sz="2000" dirty="0" smtClean="0">
                  <a:solidFill>
                    <a:srgbClr val="008B8B"/>
                  </a:solidFill>
                </a:rPr>
                <a:t>  STIDIK</a:t>
              </a:r>
              <a:r>
                <a:rPr lang="en-US" sz="2000" baseline="30000" dirty="0">
                  <a:solidFill>
                    <a:srgbClr val="008B8B"/>
                  </a:solidFill>
                </a:rPr>
                <a:t>+</a:t>
              </a:r>
              <a:endParaRPr lang="en-US" sz="2000" dirty="0">
                <a:solidFill>
                  <a:srgbClr val="008B8B"/>
                </a:solidFill>
              </a:endParaRPr>
            </a:p>
          </p:txBody>
        </p:sp>
        <p:sp>
          <p:nvSpPr>
            <p:cNvPr id="2247" name="Rectangle 2246"/>
            <p:cNvSpPr/>
            <p:nvPr/>
          </p:nvSpPr>
          <p:spPr>
            <a:xfrm>
              <a:off x="9704387" y="3619405"/>
              <a:ext cx="134524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008000"/>
                  </a:solidFill>
                </a:rPr>
                <a:t> </a:t>
              </a:r>
              <a:r>
                <a:rPr lang="en-US" sz="2000" dirty="0" smtClean="0">
                  <a:solidFill>
                    <a:srgbClr val="008000"/>
                  </a:solidFill>
                </a:rPr>
                <a:t>    TIDIK</a:t>
              </a:r>
              <a:r>
                <a:rPr lang="en-US" sz="2000" baseline="30000" dirty="0">
                  <a:solidFill>
                    <a:srgbClr val="008000"/>
                  </a:solidFill>
                </a:rPr>
                <a:t>+</a:t>
              </a:r>
              <a:endParaRPr lang="en-US" sz="2000" dirty="0">
                <a:solidFill>
                  <a:srgbClr val="008000"/>
                </a:solidFill>
              </a:endParaRPr>
            </a:p>
          </p:txBody>
        </p:sp>
        <p:sp>
          <p:nvSpPr>
            <p:cNvPr id="2248" name="Rectangle 2247"/>
            <p:cNvSpPr/>
            <p:nvPr/>
          </p:nvSpPr>
          <p:spPr>
            <a:xfrm>
              <a:off x="9704387" y="3924205"/>
              <a:ext cx="131638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solidFill>
                    <a:srgbClr val="FFA500"/>
                  </a:solidFill>
                </a:rPr>
                <a:t>       IDIK</a:t>
              </a:r>
              <a:r>
                <a:rPr lang="en-US" sz="2000" baseline="30000" dirty="0">
                  <a:solidFill>
                    <a:srgbClr val="FFA500"/>
                  </a:solidFill>
                </a:rPr>
                <a:t>+</a:t>
              </a:r>
              <a:endParaRPr lang="en-US" sz="2000" dirty="0">
                <a:solidFill>
                  <a:srgbClr val="FFA500"/>
                </a:solidFill>
              </a:endParaRPr>
            </a:p>
          </p:txBody>
        </p:sp>
        <p:sp>
          <p:nvSpPr>
            <p:cNvPr id="2249" name="Rectangle 2248"/>
            <p:cNvSpPr/>
            <p:nvPr/>
          </p:nvSpPr>
          <p:spPr>
            <a:xfrm>
              <a:off x="11170587" y="1906507"/>
              <a:ext cx="1024639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(1002.58)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2250" name="Rectangle 2249"/>
            <p:cNvSpPr/>
            <p:nvPr/>
          </p:nvSpPr>
          <p:spPr>
            <a:xfrm>
              <a:off x="11262485" y="2257991"/>
              <a:ext cx="9156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8A2BE2"/>
                  </a:solidFill>
                </a:rPr>
                <a:t>(889.50)</a:t>
              </a:r>
              <a:endParaRPr lang="en-US" dirty="0">
                <a:solidFill>
                  <a:srgbClr val="8A2BE2"/>
                </a:solidFill>
              </a:endParaRPr>
            </a:p>
          </p:txBody>
        </p:sp>
        <p:sp>
          <p:nvSpPr>
            <p:cNvPr id="2251" name="Rectangle 2250"/>
            <p:cNvSpPr/>
            <p:nvPr/>
          </p:nvSpPr>
          <p:spPr>
            <a:xfrm>
              <a:off x="11228387" y="2638991"/>
              <a:ext cx="9156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A52A2A"/>
                  </a:solidFill>
                </a:rPr>
                <a:t>(790.43)</a:t>
              </a:r>
              <a:endParaRPr lang="en-US" dirty="0">
                <a:solidFill>
                  <a:srgbClr val="A52A2A"/>
                </a:solidFill>
              </a:endParaRPr>
            </a:p>
          </p:txBody>
        </p:sp>
        <p:sp>
          <p:nvSpPr>
            <p:cNvPr id="2252" name="Rectangle 2251"/>
            <p:cNvSpPr/>
            <p:nvPr/>
          </p:nvSpPr>
          <p:spPr>
            <a:xfrm>
              <a:off x="11228387" y="3019991"/>
              <a:ext cx="9156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D2691E"/>
                  </a:solidFill>
                </a:rPr>
                <a:t>(676.39)</a:t>
              </a:r>
              <a:endParaRPr lang="en-US" dirty="0">
                <a:solidFill>
                  <a:srgbClr val="D2691E"/>
                </a:solidFill>
              </a:endParaRPr>
            </a:p>
          </p:txBody>
        </p:sp>
        <p:sp>
          <p:nvSpPr>
            <p:cNvPr id="2253" name="Rectangle 2252"/>
            <p:cNvSpPr/>
            <p:nvPr/>
          </p:nvSpPr>
          <p:spPr>
            <a:xfrm>
              <a:off x="11228387" y="3324791"/>
              <a:ext cx="9156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008B8B"/>
                  </a:solidFill>
                </a:rPr>
                <a:t>(589.36)</a:t>
              </a:r>
              <a:endParaRPr lang="en-US" dirty="0">
                <a:solidFill>
                  <a:srgbClr val="008B8B"/>
                </a:solidFill>
              </a:endParaRPr>
            </a:p>
          </p:txBody>
        </p:sp>
        <p:sp>
          <p:nvSpPr>
            <p:cNvPr id="2254" name="Rectangle 2253"/>
            <p:cNvSpPr/>
            <p:nvPr/>
          </p:nvSpPr>
          <p:spPr>
            <a:xfrm>
              <a:off x="11228387" y="3629591"/>
              <a:ext cx="9156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008000"/>
                  </a:solidFill>
                </a:rPr>
                <a:t>(488.31)</a:t>
              </a:r>
              <a:endParaRPr lang="en-US" dirty="0">
                <a:solidFill>
                  <a:srgbClr val="008000"/>
                </a:solidFill>
              </a:endParaRPr>
            </a:p>
          </p:txBody>
        </p:sp>
        <p:sp>
          <p:nvSpPr>
            <p:cNvPr id="2255" name="Rectangle 2254"/>
            <p:cNvSpPr/>
            <p:nvPr/>
          </p:nvSpPr>
          <p:spPr>
            <a:xfrm>
              <a:off x="11228387" y="3934391"/>
              <a:ext cx="9156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FFA500"/>
                  </a:solidFill>
                </a:rPr>
                <a:t>(375.22)</a:t>
              </a:r>
              <a:endParaRPr lang="en-US" dirty="0">
                <a:solidFill>
                  <a:srgbClr val="FFA500"/>
                </a:solidFill>
              </a:endParaRPr>
            </a:p>
          </p:txBody>
        </p:sp>
      </p:grpSp>
      <p:cxnSp>
        <p:nvCxnSpPr>
          <p:cNvPr id="2256" name="Straight Arrow Connector 2255"/>
          <p:cNvCxnSpPr/>
          <p:nvPr/>
        </p:nvCxnSpPr>
        <p:spPr>
          <a:xfrm>
            <a:off x="5410200" y="2057400"/>
            <a:ext cx="380999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7" name="Straight Arrow Connector 2256"/>
          <p:cNvCxnSpPr/>
          <p:nvPr/>
        </p:nvCxnSpPr>
        <p:spPr>
          <a:xfrm>
            <a:off x="5410200" y="2438400"/>
            <a:ext cx="380999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8" name="Straight Arrow Connector 2257"/>
          <p:cNvCxnSpPr/>
          <p:nvPr/>
        </p:nvCxnSpPr>
        <p:spPr>
          <a:xfrm>
            <a:off x="5410200" y="2819400"/>
            <a:ext cx="380999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9" name="Straight Arrow Connector 2258"/>
          <p:cNvCxnSpPr/>
          <p:nvPr/>
        </p:nvCxnSpPr>
        <p:spPr>
          <a:xfrm>
            <a:off x="5410200" y="3200400"/>
            <a:ext cx="380999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0" name="Straight Arrow Connector 2259"/>
          <p:cNvCxnSpPr/>
          <p:nvPr/>
        </p:nvCxnSpPr>
        <p:spPr>
          <a:xfrm>
            <a:off x="5410200" y="3505200"/>
            <a:ext cx="380999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1" name="Straight Arrow Connector 2260"/>
          <p:cNvCxnSpPr/>
          <p:nvPr/>
        </p:nvCxnSpPr>
        <p:spPr>
          <a:xfrm>
            <a:off x="5410200" y="3810000"/>
            <a:ext cx="380999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2" name="Straight Arrow Connector 2261"/>
          <p:cNvCxnSpPr/>
          <p:nvPr/>
        </p:nvCxnSpPr>
        <p:spPr>
          <a:xfrm>
            <a:off x="5410200" y="4114800"/>
            <a:ext cx="380999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198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 Lacks the Specificity of DDA</a:t>
            </a:r>
            <a:endParaRPr lang="en-US" dirty="0"/>
          </a:p>
        </p:txBody>
      </p: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5638800" y="4871171"/>
            <a:ext cx="2651760" cy="1453429"/>
            <a:chOff x="1905000" y="4419600"/>
            <a:chExt cx="4784176" cy="2622205"/>
          </a:xfrm>
        </p:grpSpPr>
        <p:sp>
          <p:nvSpPr>
            <p:cNvPr id="17" name="Rectangle 16"/>
            <p:cNvSpPr>
              <a:spLocks/>
            </p:cNvSpPr>
            <p:nvPr/>
          </p:nvSpPr>
          <p:spPr>
            <a:xfrm>
              <a:off x="1905000" y="4419600"/>
              <a:ext cx="4784176" cy="138240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ight Brace 17"/>
            <p:cNvSpPr/>
            <p:nvPr/>
          </p:nvSpPr>
          <p:spPr>
            <a:xfrm rot="5400000">
              <a:off x="4169138" y="3537862"/>
              <a:ext cx="255899" cy="4784176"/>
            </a:xfrm>
            <a:prstGeom prst="righ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867334" y="6097837"/>
              <a:ext cx="2612050" cy="9439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dirty="0" smtClean="0"/>
                <a:t>10 </a:t>
              </a:r>
              <a:r>
                <a:rPr lang="en-US" sz="2800" b="1" i="1" dirty="0" smtClean="0"/>
                <a:t>m/z</a:t>
              </a:r>
              <a:endParaRPr lang="en-US" sz="2800" b="1" dirty="0"/>
            </a:p>
          </p:txBody>
        </p:sp>
      </p:grp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2057400" y="4891674"/>
            <a:ext cx="609278" cy="1204326"/>
            <a:chOff x="1600200" y="4419600"/>
            <a:chExt cx="1112805" cy="2199620"/>
          </a:xfrm>
        </p:grpSpPr>
        <p:sp>
          <p:nvSpPr>
            <p:cNvPr id="23" name="Rectangle 22"/>
            <p:cNvSpPr>
              <a:spLocks noChangeAspect="1"/>
            </p:cNvSpPr>
            <p:nvPr/>
          </p:nvSpPr>
          <p:spPr>
            <a:xfrm>
              <a:off x="1905000" y="4419600"/>
              <a:ext cx="479527" cy="138240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ight Brace 23"/>
            <p:cNvSpPr/>
            <p:nvPr/>
          </p:nvSpPr>
          <p:spPr>
            <a:xfrm rot="5400000">
              <a:off x="2030463" y="5676900"/>
              <a:ext cx="228600" cy="533400"/>
            </a:xfrm>
            <a:prstGeom prst="righ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600200" y="6096000"/>
              <a:ext cx="111280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 smtClean="0"/>
                <a:t>2 </a:t>
              </a:r>
              <a:r>
                <a:rPr lang="en-US" sz="2800" b="1" i="1" dirty="0" smtClean="0"/>
                <a:t>m/z</a:t>
              </a:r>
              <a:endParaRPr lang="en-US" sz="2800" b="1" dirty="0"/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" y="1371600"/>
            <a:ext cx="9074338" cy="3424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796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43" y="3715817"/>
            <a:ext cx="8682038" cy="2913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DIA Interference/Low Specificity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54"/>
          <a:stretch/>
        </p:blipFill>
        <p:spPr bwMode="auto">
          <a:xfrm>
            <a:off x="609600" y="1590675"/>
            <a:ext cx="7858125" cy="2250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1183273"/>
            <a:ext cx="8316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FEIELLSLDDDSIVNHEQDLPK </a:t>
            </a:r>
            <a:r>
              <a:rPr lang="en-US" sz="1600" i="1" dirty="0" smtClean="0"/>
              <a:t>S. </a:t>
            </a:r>
            <a:r>
              <a:rPr lang="en-US" sz="1600" i="1" dirty="0" err="1" smtClean="0"/>
              <a:t>cerevisiae</a:t>
            </a:r>
            <a:r>
              <a:rPr lang="en-US" sz="1600" i="1" dirty="0" smtClean="0"/>
              <a:t> </a:t>
            </a:r>
            <a:r>
              <a:rPr lang="en-US" sz="1600" dirty="0" smtClean="0"/>
              <a:t>lysate (soluble) 10 </a:t>
            </a:r>
            <a:r>
              <a:rPr lang="en-US" sz="1600" i="1" dirty="0" smtClean="0"/>
              <a:t>m/z </a:t>
            </a:r>
            <a:r>
              <a:rPr lang="en-US" sz="1600" dirty="0" smtClean="0"/>
              <a:t>wide window DIA (Q-</a:t>
            </a:r>
            <a:r>
              <a:rPr lang="en-US" sz="1600" dirty="0" err="1" smtClean="0"/>
              <a:t>Exactive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7550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1747</Words>
  <Application>Microsoft Office PowerPoint</Application>
  <PresentationFormat>On-screen Show (4:3)</PresentationFormat>
  <Paragraphs>390</Paragraphs>
  <Slides>35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Multiplexed Data Independent Acquisition for Comparative Proteomics</vt:lpstr>
      <vt:lpstr>Current Technology for Comparative Proteomics</vt:lpstr>
      <vt:lpstr>Many Peptides Are Missed By Data Dependent Acquisition</vt:lpstr>
      <vt:lpstr>Data Independent Acquisition (DIA) to Increase Sequence Coverage</vt:lpstr>
      <vt:lpstr>Data Independent Acquisition (DIA) to Increase Sequence Coverage</vt:lpstr>
      <vt:lpstr>Data Independent Acquisition (DIA) to Increase Sequence Coverage</vt:lpstr>
      <vt:lpstr>Targeted-Style Analysis</vt:lpstr>
      <vt:lpstr>DIA Lacks the Specificity of DDA</vt:lpstr>
      <vt:lpstr>DIA Interference/Low Specificity</vt:lpstr>
      <vt:lpstr>Multiplexed DIA</vt:lpstr>
      <vt:lpstr>Multiplexed DIA</vt:lpstr>
      <vt:lpstr>Multiplexed DIA</vt:lpstr>
      <vt:lpstr>Multiplexed DIA</vt:lpstr>
      <vt:lpstr>Multiplexed DIA</vt:lpstr>
      <vt:lpstr>Multiplexed DIA</vt:lpstr>
      <vt:lpstr>Multiplexed DIA</vt:lpstr>
      <vt:lpstr>Multiplexed DIA</vt:lpstr>
      <vt:lpstr>Multiplexed DIA</vt:lpstr>
      <vt:lpstr>Multiplexed DIA</vt:lpstr>
      <vt:lpstr>Multiplexed DIA</vt:lpstr>
      <vt:lpstr>Multiplexed DIA</vt:lpstr>
      <vt:lpstr>Demultiplexing</vt:lpstr>
      <vt:lpstr>Demultiplexing</vt:lpstr>
      <vt:lpstr>Demultiplexing</vt:lpstr>
      <vt:lpstr>Demultiplexing</vt:lpstr>
      <vt:lpstr>Demultiplexing</vt:lpstr>
      <vt:lpstr>Demultiplexing</vt:lpstr>
      <vt:lpstr>Demultiplexing</vt:lpstr>
      <vt:lpstr>Demultiplexing</vt:lpstr>
      <vt:lpstr>Demultiplexing</vt:lpstr>
      <vt:lpstr>Demultiplexing</vt:lpstr>
      <vt:lpstr>Sensitivity Similar to MS1 Quantification</vt:lpstr>
      <vt:lpstr>Sensitivity Similar to MS1 Quantification</vt:lpstr>
      <vt:lpstr>Conclusions</vt:lpstr>
      <vt:lpstr>Acknowledgments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Multiplexed Data Independent Acquisition for Comparative Proteomics</dc:title>
  <dc:creator>Jarrett Egertson</dc:creator>
  <cp:lastModifiedBy>Brendan</cp:lastModifiedBy>
  <cp:revision>41</cp:revision>
  <dcterms:created xsi:type="dcterms:W3CDTF">2012-05-14T19:50:32Z</dcterms:created>
  <dcterms:modified xsi:type="dcterms:W3CDTF">2012-05-20T17:57:13Z</dcterms:modified>
</cp:coreProperties>
</file>