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7" r:id="rId2"/>
    <p:sldId id="372" r:id="rId3"/>
    <p:sldId id="371" r:id="rId4"/>
    <p:sldId id="352" r:id="rId5"/>
    <p:sldId id="354" r:id="rId6"/>
    <p:sldId id="355" r:id="rId7"/>
    <p:sldId id="364" r:id="rId8"/>
    <p:sldId id="356" r:id="rId9"/>
    <p:sldId id="370" r:id="rId10"/>
    <p:sldId id="369" r:id="rId11"/>
    <p:sldId id="357" r:id="rId12"/>
    <p:sldId id="367" r:id="rId13"/>
    <p:sldId id="358" r:id="rId14"/>
    <p:sldId id="365" r:id="rId15"/>
    <p:sldId id="366" r:id="rId16"/>
    <p:sldId id="328" r:id="rId17"/>
    <p:sldId id="359" r:id="rId18"/>
    <p:sldId id="330" r:id="rId19"/>
    <p:sldId id="368" r:id="rId20"/>
    <p:sldId id="360" r:id="rId21"/>
    <p:sldId id="361" r:id="rId22"/>
    <p:sldId id="362" r:id="rId23"/>
    <p:sldId id="363" r:id="rId24"/>
    <p:sldId id="30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3" autoAdjust="0"/>
    <p:restoredTop sz="96115" autoAdjust="0"/>
  </p:normalViewPr>
  <p:slideViewPr>
    <p:cSldViewPr>
      <p:cViewPr>
        <p:scale>
          <a:sx n="100" d="100"/>
          <a:sy n="100" d="100"/>
        </p:scale>
        <p:origin x="-1188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CPTC and NCI logos</a:t>
            </a:r>
            <a:r>
              <a:rPr lang="en-US" baseline="0" dirty="0" smtClean="0"/>
              <a:t> to title page?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524000"/>
            <a:ext cx="3810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Targeted Proteomics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Environment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1576" y="2819400"/>
            <a:ext cx="5785623" cy="533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700" dirty="0" smtClean="0"/>
              <a:t>Status of the Skyline open-source software project four years after its inception</a:t>
            </a:r>
            <a:endParaRPr lang="en-US" sz="17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040868"/>
            <a:ext cx="22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Brendan MacLean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skyline_logo_h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447800"/>
            <a:ext cx="2895600" cy="1084030"/>
          </a:xfrm>
          <a:prstGeom prst="rect">
            <a:avLst/>
          </a:prstGeom>
        </p:spPr>
      </p:pic>
      <p:pic>
        <p:nvPicPr>
          <p:cNvPr id="10" name="Picture 9" descr="UW.Signature_stack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5836920"/>
            <a:ext cx="1300977" cy="64008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732050" y="5603975"/>
            <a:ext cx="3211508" cy="873025"/>
            <a:chOff x="4732050" y="5572040"/>
            <a:chExt cx="3211508" cy="873025"/>
          </a:xfrm>
        </p:grpSpPr>
        <p:grpSp>
          <p:nvGrpSpPr>
            <p:cNvPr id="12" name="Group 11"/>
            <p:cNvGrpSpPr/>
            <p:nvPr/>
          </p:nvGrpSpPr>
          <p:grpSpPr>
            <a:xfrm>
              <a:off x="4732050" y="5572040"/>
              <a:ext cx="3211508" cy="873025"/>
              <a:chOff x="2032000" y="1104900"/>
              <a:chExt cx="5824538" cy="1352550"/>
            </a:xfrm>
          </p:grpSpPr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20320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20320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40132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40132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5994400" y="110490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5994400" y="226695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1" name="Line 13"/>
              <p:cNvSpPr>
                <a:spLocks noChangeShapeType="1"/>
              </p:cNvSpPr>
              <p:nvPr/>
            </p:nvSpPr>
            <p:spPr bwMode="auto">
              <a:xfrm>
                <a:off x="2032000" y="1409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Line 14"/>
              <p:cNvSpPr>
                <a:spLocks noChangeShapeType="1"/>
              </p:cNvSpPr>
              <p:nvPr/>
            </p:nvSpPr>
            <p:spPr bwMode="auto">
              <a:xfrm>
                <a:off x="2032000" y="15621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Line 15"/>
              <p:cNvSpPr>
                <a:spLocks noChangeShapeType="1"/>
              </p:cNvSpPr>
              <p:nvPr/>
            </p:nvSpPr>
            <p:spPr bwMode="auto">
              <a:xfrm>
                <a:off x="2032000" y="17145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 flipV="1">
                <a:off x="2032000" y="1866900"/>
                <a:ext cx="2319338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2032000" y="20193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>
                <a:off x="2032000" y="2171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>
                <a:off x="6011863" y="1409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>
                <a:off x="6011863" y="15621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22"/>
              <p:cNvSpPr>
                <a:spLocks noChangeShapeType="1"/>
              </p:cNvSpPr>
              <p:nvPr/>
            </p:nvSpPr>
            <p:spPr bwMode="auto">
              <a:xfrm>
                <a:off x="6011863" y="1866900"/>
                <a:ext cx="76993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 flipV="1">
                <a:off x="6011863" y="20193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6011863" y="2171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Line 25"/>
              <p:cNvSpPr>
                <a:spLocks noChangeShapeType="1"/>
              </p:cNvSpPr>
              <p:nvPr/>
            </p:nvSpPr>
            <p:spPr bwMode="auto">
              <a:xfrm>
                <a:off x="4741863" y="1409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Line 26"/>
              <p:cNvSpPr>
                <a:spLocks noChangeShapeType="1"/>
              </p:cNvSpPr>
              <p:nvPr/>
            </p:nvSpPr>
            <p:spPr bwMode="auto">
              <a:xfrm>
                <a:off x="4741863" y="15621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27"/>
              <p:cNvSpPr>
                <a:spLocks noChangeShapeType="1"/>
              </p:cNvSpPr>
              <p:nvPr/>
            </p:nvSpPr>
            <p:spPr bwMode="auto">
              <a:xfrm>
                <a:off x="4741863" y="17145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Line 28"/>
              <p:cNvSpPr>
                <a:spLocks noChangeShapeType="1"/>
              </p:cNvSpPr>
              <p:nvPr/>
            </p:nvSpPr>
            <p:spPr bwMode="auto">
              <a:xfrm>
                <a:off x="4741863" y="1866900"/>
                <a:ext cx="127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Line 29"/>
              <p:cNvSpPr>
                <a:spLocks noChangeShapeType="1"/>
              </p:cNvSpPr>
              <p:nvPr/>
            </p:nvSpPr>
            <p:spPr bwMode="auto">
              <a:xfrm>
                <a:off x="4741863" y="20193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Line 30"/>
              <p:cNvSpPr>
                <a:spLocks noChangeShapeType="1"/>
              </p:cNvSpPr>
              <p:nvPr/>
            </p:nvSpPr>
            <p:spPr bwMode="auto">
              <a:xfrm>
                <a:off x="4741863" y="2171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Line 31"/>
              <p:cNvSpPr>
                <a:spLocks noChangeShapeType="1"/>
              </p:cNvSpPr>
              <p:nvPr/>
            </p:nvSpPr>
            <p:spPr bwMode="auto">
              <a:xfrm flipV="1">
                <a:off x="4386263" y="1409700"/>
                <a:ext cx="338137" cy="4572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Line 32"/>
              <p:cNvSpPr>
                <a:spLocks noChangeShapeType="1"/>
              </p:cNvSpPr>
              <p:nvPr/>
            </p:nvSpPr>
            <p:spPr bwMode="auto">
              <a:xfrm flipV="1">
                <a:off x="4402138" y="1581150"/>
                <a:ext cx="322262" cy="2857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Line 33"/>
              <p:cNvSpPr>
                <a:spLocks noChangeShapeType="1"/>
              </p:cNvSpPr>
              <p:nvPr/>
            </p:nvSpPr>
            <p:spPr bwMode="auto">
              <a:xfrm flipV="1">
                <a:off x="4368800" y="17145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Line 34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Line 35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Line 36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73063" cy="304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6926450" y="5965517"/>
              <a:ext cx="42452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9442" y="4602544"/>
            <a:ext cx="3371558" cy="80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MS1 Filtering Retention Time Alignment</a:t>
            </a:r>
            <a:endParaRPr lang="en-US" dirty="0"/>
          </a:p>
        </p:txBody>
      </p:sp>
      <p:sp>
        <p:nvSpPr>
          <p:cNvPr id="4" name="AutoShape 2" descr="Inline image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nline image 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7" descr="Inline image 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1295400"/>
            <a:ext cx="8683625" cy="490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1329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Vagisha</a:t>
            </a:r>
            <a:r>
              <a:rPr lang="en-US" dirty="0" smtClean="0"/>
              <a:t> Sharma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6 years of professional software development</a:t>
            </a:r>
          </a:p>
          <a:p>
            <a:pPr lvl="1"/>
            <a:r>
              <a:rPr lang="en-US" dirty="0" smtClean="0"/>
              <a:t>All in proteomics</a:t>
            </a:r>
          </a:p>
          <a:p>
            <a:pPr lvl="1"/>
            <a:r>
              <a:rPr lang="en-US" dirty="0" smtClean="0"/>
              <a:t>4 years on proteomics repositories</a:t>
            </a:r>
            <a:endParaRPr lang="en-US" dirty="0"/>
          </a:p>
          <a:p>
            <a:r>
              <a:rPr lang="en-US" dirty="0" smtClean="0"/>
              <a:t>Focus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r"/>
            <a:r>
              <a:rPr lang="en-US" dirty="0" smtClean="0"/>
              <a:t>In collaboration with Josh </a:t>
            </a:r>
            <a:r>
              <a:rPr lang="en-US" dirty="0" err="1" smtClean="0"/>
              <a:t>Eckels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at </a:t>
            </a:r>
            <a:r>
              <a:rPr lang="en-US" dirty="0" err="1" smtClean="0"/>
              <a:t>LabKey</a:t>
            </a:r>
            <a:r>
              <a:rPr lang="en-US" dirty="0" smtClean="0"/>
              <a:t> Software</a:t>
            </a:r>
          </a:p>
        </p:txBody>
      </p:sp>
      <p:pic>
        <p:nvPicPr>
          <p:cNvPr id="3074" name="Picture 2" descr="Vagisha Shar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04825"/>
            <a:ext cx="118110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914400" y="3095625"/>
            <a:ext cx="5791200" cy="1143000"/>
            <a:chOff x="2971800" y="4410075"/>
            <a:chExt cx="5791200" cy="1143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9768" y="4543526"/>
              <a:ext cx="2261382" cy="828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6061471" y="4792367"/>
              <a:ext cx="25455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WP 407 </a:t>
              </a:r>
              <a:r>
                <a:rPr lang="en-US" dirty="0"/>
                <a:t>- </a:t>
              </a:r>
              <a:r>
                <a:rPr lang="en-US" dirty="0" err="1" smtClean="0"/>
                <a:t>Vagisha</a:t>
              </a:r>
              <a:r>
                <a:rPr lang="en-US" dirty="0" smtClean="0"/>
                <a:t> Sharma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26958" y="5102423"/>
              <a:ext cx="42800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i="1" dirty="0"/>
                <a:t>A </a:t>
              </a:r>
              <a:r>
                <a:rPr lang="en-US" sz="1400" i="1" dirty="0" smtClean="0"/>
                <a:t>private repository </a:t>
              </a:r>
              <a:r>
                <a:rPr lang="en-US" sz="1400" i="1" dirty="0"/>
                <a:t>of targeted proteomics assays for Skyline</a:t>
              </a:r>
              <a:endParaRPr lang="en-US" sz="14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71800" y="4410075"/>
              <a:ext cx="5791200" cy="1143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4572000"/>
            <a:ext cx="120967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5686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Panorama Peptide Details View</a:t>
            </a:r>
            <a:endParaRPr lang="en-US" dirty="0"/>
          </a:p>
        </p:txBody>
      </p:sp>
      <p:pic>
        <p:nvPicPr>
          <p:cNvPr id="4" name="Picture 3" descr="PeptideDetails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385" y="1247775"/>
            <a:ext cx="7322215" cy="5410200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2194304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 Marsh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35 years of professional software development</a:t>
            </a:r>
          </a:p>
          <a:p>
            <a:pPr lvl="1"/>
            <a:r>
              <a:rPr lang="en-US" dirty="0" smtClean="0"/>
              <a:t>Big companies – Apple  and Microsoft</a:t>
            </a:r>
          </a:p>
          <a:p>
            <a:pPr lvl="1"/>
            <a:r>
              <a:rPr lang="en-US" dirty="0" smtClean="0"/>
              <a:t>Medium – </a:t>
            </a:r>
            <a:r>
              <a:rPr lang="en-US" dirty="0" err="1" smtClean="0"/>
              <a:t>Tagilent</a:t>
            </a:r>
            <a:r>
              <a:rPr lang="en-US" dirty="0" smtClean="0"/>
              <a:t> and Stride Micro</a:t>
            </a:r>
          </a:p>
          <a:p>
            <a:pPr lvl="1"/>
            <a:r>
              <a:rPr lang="en-US" dirty="0" smtClean="0"/>
              <a:t>Co-founder of two start-up companies, one acquired by Microsoft</a:t>
            </a:r>
          </a:p>
          <a:p>
            <a:r>
              <a:rPr lang="en-US" dirty="0" smtClean="0"/>
              <a:t>Contributed: 64-bit Skyline and DIA Isolation Schemes</a:t>
            </a:r>
          </a:p>
          <a:p>
            <a:pPr lvl="1"/>
            <a:r>
              <a:rPr lang="en-US" dirty="0" smtClean="0"/>
              <a:t>Lots of stress testing</a:t>
            </a:r>
          </a:p>
          <a:p>
            <a:endParaRPr lang="en-US" dirty="0"/>
          </a:p>
          <a:p>
            <a:r>
              <a:rPr lang="en-US" dirty="0" smtClean="0"/>
              <a:t>Focus</a:t>
            </a:r>
          </a:p>
          <a:p>
            <a:pPr lvl="1"/>
            <a:r>
              <a:rPr lang="en-US" dirty="0" smtClean="0"/>
              <a:t>Full-scan filtering</a:t>
            </a:r>
          </a:p>
          <a:p>
            <a:pPr lvl="1"/>
            <a:r>
              <a:rPr lang="en-US" dirty="0" smtClean="0"/>
              <a:t>Performance</a:t>
            </a:r>
          </a:p>
          <a:p>
            <a:pPr lvl="1"/>
            <a:endParaRPr lang="en-US" dirty="0" smtClean="0"/>
          </a:p>
        </p:txBody>
      </p:sp>
      <p:pic>
        <p:nvPicPr>
          <p:cNvPr id="4098" name="Picture 2" descr="Don Mar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52450"/>
            <a:ext cx="1143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114800" y="5105400"/>
            <a:ext cx="4876800" cy="152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ESP peptide response prediction</a:t>
            </a:r>
          </a:p>
          <a:p>
            <a:pPr lvl="1"/>
            <a:r>
              <a:rPr lang="en-US" dirty="0" smtClean="0"/>
              <a:t>In collaboration with Steve White at Microsoft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181600"/>
            <a:ext cx="723900" cy="1013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763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Skyline AB SCIEX SWATH™ Settings</a:t>
            </a:r>
            <a:br>
              <a:rPr lang="en-US" dirty="0" smtClean="0"/>
            </a:br>
            <a:r>
              <a:rPr lang="en-US" dirty="0" smtClean="0"/>
              <a:t>(32 x 25 </a:t>
            </a:r>
            <a:r>
              <a:rPr lang="en-US" i="1" dirty="0" smtClean="0"/>
              <a:t>m/z</a:t>
            </a:r>
            <a:r>
              <a:rPr lang="en-US" dirty="0" smtClean="0"/>
              <a:t> Extraction Windows)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07518"/>
            <a:ext cx="3657601" cy="5117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Gillet</a:t>
            </a:r>
            <a:r>
              <a:rPr lang="en-US" sz="1400" dirty="0" smtClean="0"/>
              <a:t>, L.C.  et al.  Mol. Cell. Prot. 2012.</a:t>
            </a:r>
            <a:endParaRPr lang="en-US" sz="14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981200"/>
            <a:ext cx="5200650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2428875"/>
            <a:ext cx="51816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4125406" cy="491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81001" y="3766060"/>
            <a:ext cx="1981199" cy="8821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381251" y="1981200"/>
            <a:ext cx="2524124" cy="22706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921826"/>
            <a:ext cx="4648200" cy="302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97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 SCIEX SWATH™ Data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Gillet</a:t>
            </a:r>
            <a:r>
              <a:rPr lang="en-US" sz="1400" dirty="0" smtClean="0"/>
              <a:t>, L.C.  et al.  Mol. Cell. Prot. 2012.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15" y="1603248"/>
            <a:ext cx="8638970" cy="441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24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Quantitative Proteomics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Spectrum-based</a:t>
            </a:r>
          </a:p>
          <a:p>
            <a:pPr lvl="1"/>
            <a:r>
              <a:rPr lang="en-US" dirty="0" smtClean="0"/>
              <a:t>Spectral counting</a:t>
            </a:r>
          </a:p>
          <a:p>
            <a:pPr lvl="1"/>
            <a:r>
              <a:rPr lang="en-US" dirty="0" smtClean="0"/>
              <a:t>Isobaric tags</a:t>
            </a:r>
          </a:p>
          <a:p>
            <a:pPr lvl="1"/>
            <a:endParaRPr lang="en-US" dirty="0"/>
          </a:p>
          <a:p>
            <a:r>
              <a:rPr lang="en-US" dirty="0" smtClean="0"/>
              <a:t>Chromatography-based</a:t>
            </a:r>
          </a:p>
          <a:p>
            <a:pPr lvl="1"/>
            <a:r>
              <a:rPr lang="en-US" dirty="0" smtClean="0"/>
              <a:t>SRM </a:t>
            </a:r>
            <a:br>
              <a:rPr lang="en-US" dirty="0" smtClean="0"/>
            </a:br>
            <a:r>
              <a:rPr lang="en-US" sz="1600" dirty="0" err="1" smtClean="0"/>
              <a:t>SRM</a:t>
            </a:r>
            <a:r>
              <a:rPr lang="en-US" sz="1600" dirty="0" smtClean="0"/>
              <a:t>: 220 abstracts, MRM: 390 abstracts</a:t>
            </a:r>
          </a:p>
          <a:p>
            <a:pPr lvl="1"/>
            <a:r>
              <a:rPr lang="en-US" dirty="0" smtClean="0"/>
              <a:t>MS1 chromatogram extraction</a:t>
            </a:r>
          </a:p>
          <a:p>
            <a:pPr lvl="1"/>
            <a:r>
              <a:rPr lang="en-US" dirty="0" smtClean="0"/>
              <a:t>Targeted MS/MS</a:t>
            </a:r>
          </a:p>
          <a:p>
            <a:pPr lvl="1"/>
            <a:r>
              <a:rPr lang="en-US" dirty="0" smtClean="0"/>
              <a:t>Data independent acquisition (DIA)</a:t>
            </a:r>
            <a:br>
              <a:rPr lang="en-US" dirty="0" smtClean="0"/>
            </a:br>
            <a:r>
              <a:rPr lang="en-US" sz="1600" dirty="0" smtClean="0"/>
              <a:t>DIA: 9 abstracts, SWATH: 18 abstracts</a:t>
            </a:r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3105150"/>
            <a:ext cx="1455356" cy="195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5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2010 Support Multiple Instrument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SRM</a:t>
            </a:r>
          </a:p>
          <a:p>
            <a:r>
              <a:rPr lang="en-US" dirty="0" smtClean="0"/>
              <a:t>Exporting transition lists &amp; native methods</a:t>
            </a:r>
          </a:p>
          <a:p>
            <a:r>
              <a:rPr lang="en-US" dirty="0" smtClean="0"/>
              <a:t>Importing native instrument output files</a:t>
            </a:r>
          </a:p>
          <a:p>
            <a:endParaRPr lang="en-US" sz="1000" dirty="0" smtClean="0"/>
          </a:p>
          <a:p>
            <a:r>
              <a:rPr lang="en-US" dirty="0" smtClean="0"/>
              <a:t>AB SCIEX</a:t>
            </a:r>
          </a:p>
          <a:p>
            <a:r>
              <a:rPr lang="en-US" dirty="0" smtClean="0"/>
              <a:t>Agilent Technologies</a:t>
            </a:r>
          </a:p>
          <a:p>
            <a:r>
              <a:rPr lang="en-US" dirty="0" smtClean="0"/>
              <a:t>Thermo-Scientific</a:t>
            </a:r>
          </a:p>
          <a:p>
            <a:r>
              <a:rPr lang="en-US" dirty="0" smtClean="0"/>
              <a:t>Waters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34757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2012 Support Multiple Instrument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Full-Scan</a:t>
            </a:r>
          </a:p>
          <a:p>
            <a:r>
              <a:rPr lang="en-US" dirty="0" smtClean="0"/>
              <a:t>Exporting isolation lists &amp; native methods</a:t>
            </a:r>
          </a:p>
          <a:p>
            <a:r>
              <a:rPr lang="en-US" dirty="0" smtClean="0"/>
              <a:t>Importing native instrument output files</a:t>
            </a:r>
          </a:p>
          <a:p>
            <a:endParaRPr lang="en-US" sz="1000" dirty="0" smtClean="0"/>
          </a:p>
          <a:p>
            <a:r>
              <a:rPr lang="en-US" dirty="0" smtClean="0"/>
              <a:t>AB SCIEX</a:t>
            </a:r>
          </a:p>
          <a:p>
            <a:r>
              <a:rPr lang="en-US" dirty="0" smtClean="0"/>
              <a:t>Agilent Technologies</a:t>
            </a:r>
          </a:p>
          <a:p>
            <a:r>
              <a:rPr lang="en-US" dirty="0" smtClean="0"/>
              <a:t>Thermo-Scientific</a:t>
            </a:r>
          </a:p>
          <a:p>
            <a:r>
              <a:rPr lang="en-US" dirty="0" smtClean="0"/>
              <a:t>Waters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08674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2012 Support Multiple Instrument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Full-Scan</a:t>
            </a:r>
          </a:p>
          <a:p>
            <a:r>
              <a:rPr lang="en-US" dirty="0" smtClean="0"/>
              <a:t>Exporting isolation lists &amp; native methods</a:t>
            </a:r>
          </a:p>
          <a:p>
            <a:r>
              <a:rPr lang="en-US" dirty="0" smtClean="0"/>
              <a:t>Importing native instrument output files</a:t>
            </a:r>
          </a:p>
          <a:p>
            <a:endParaRPr lang="en-US" sz="1000" dirty="0" smtClean="0"/>
          </a:p>
          <a:p>
            <a:r>
              <a:rPr lang="en-US" dirty="0" smtClean="0"/>
              <a:t>AB SCIEX			SWATH™</a:t>
            </a:r>
          </a:p>
          <a:p>
            <a:r>
              <a:rPr lang="en-US" dirty="0" smtClean="0"/>
              <a:t>Agilent Technologies	DIA</a:t>
            </a:r>
          </a:p>
          <a:p>
            <a:r>
              <a:rPr lang="en-US" dirty="0" smtClean="0"/>
              <a:t>Thermo-Scientific		DIA &amp; Multiplexed DIA</a:t>
            </a:r>
          </a:p>
          <a:p>
            <a:r>
              <a:rPr lang="en-US" dirty="0" smtClean="0"/>
              <a:t>Waters			</a:t>
            </a:r>
            <a:r>
              <a:rPr lang="en-US" dirty="0" err="1" smtClean="0"/>
              <a:t>MSe</a:t>
            </a:r>
            <a:r>
              <a:rPr lang="en-US" dirty="0" smtClean="0"/>
              <a:t>™</a:t>
            </a:r>
            <a:endParaRPr lang="en-US" sz="1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4953000"/>
            <a:ext cx="7010400" cy="1295400"/>
            <a:chOff x="1524000" y="4953000"/>
            <a:chExt cx="7010400" cy="129540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5061638"/>
              <a:ext cx="2099457" cy="767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279766" y="5487692"/>
              <a:ext cx="3178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WOA 10am </a:t>
              </a:r>
              <a:r>
                <a:rPr lang="en-US" dirty="0"/>
                <a:t>- </a:t>
              </a:r>
              <a:r>
                <a:rPr lang="en-US" dirty="0" smtClean="0"/>
                <a:t>Brendan MacLean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24000" y="5832871"/>
              <a:ext cx="69292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/>
                <a:t>Targeted Proteomics Quantitative Analysis of Data Independent Acquisition MS/MS in Skyline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24000" y="4953000"/>
              <a:ext cx="7010400" cy="12954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2011</a:t>
            </a:r>
          </a:p>
          <a:p>
            <a:pPr lvl="1"/>
            <a:r>
              <a:rPr lang="en-US" dirty="0" smtClean="0"/>
              <a:t>NCI funding ending in August</a:t>
            </a:r>
          </a:p>
          <a:p>
            <a:pPr lvl="1"/>
            <a:r>
              <a:rPr lang="en-US" dirty="0" smtClean="0"/>
              <a:t>Thursday poster at ASMS</a:t>
            </a:r>
          </a:p>
          <a:p>
            <a:pPr lvl="1"/>
            <a:r>
              <a:rPr lang="en-US" dirty="0" smtClean="0"/>
              <a:t>Broke ankle (twice)</a:t>
            </a:r>
          </a:p>
          <a:p>
            <a:pPr lvl="1"/>
            <a:r>
              <a:rPr lang="en-US" dirty="0" smtClean="0"/>
              <a:t>Hard drive died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2012</a:t>
            </a:r>
          </a:p>
          <a:p>
            <a:pPr lvl="1"/>
            <a:r>
              <a:rPr lang="en-US" dirty="0" smtClean="0"/>
              <a:t>Great new funding</a:t>
            </a:r>
          </a:p>
          <a:p>
            <a:pPr lvl="1"/>
            <a:r>
              <a:rPr lang="en-US" dirty="0" smtClean="0"/>
              <a:t>User meeting!</a:t>
            </a:r>
          </a:p>
          <a:p>
            <a:pPr lvl="1"/>
            <a:r>
              <a:rPr lang="en-US" dirty="0" smtClean="0"/>
              <a:t>New developers</a:t>
            </a:r>
          </a:p>
          <a:p>
            <a:pPr lvl="1"/>
            <a:r>
              <a:rPr lang="en-US" dirty="0" smtClean="0"/>
              <a:t>Progress on multiple fronts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897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Full-Scan Features for v1.2 (February)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Integrated display of MS/MS peptide ID spectra in MS1 chromatograms</a:t>
            </a:r>
          </a:p>
          <a:p>
            <a:r>
              <a:rPr lang="en-US" dirty="0"/>
              <a:t>Peak picking in MS1 chromatograms based on MS/MS peptide </a:t>
            </a:r>
            <a:r>
              <a:rPr lang="en-US" dirty="0" smtClean="0"/>
              <a:t>ID</a:t>
            </a:r>
            <a:endParaRPr lang="en-US" dirty="0"/>
          </a:p>
          <a:p>
            <a:r>
              <a:rPr lang="en-US" dirty="0" smtClean="0"/>
              <a:t>Improved </a:t>
            </a:r>
            <a:r>
              <a:rPr lang="en-US" dirty="0"/>
              <a:t>memory performance for full-scan chromatogram extraction</a:t>
            </a:r>
          </a:p>
          <a:p>
            <a:r>
              <a:rPr lang="en-US" dirty="0" smtClean="0"/>
              <a:t>New </a:t>
            </a:r>
            <a:r>
              <a:rPr lang="en-US" dirty="0"/>
              <a:t>isotope dot-product score on MS1 full-scan filtered peaks, and expected relative isotope abundance in peak area plot and reports</a:t>
            </a:r>
          </a:p>
          <a:p>
            <a:r>
              <a:rPr lang="en-US" dirty="0" smtClean="0"/>
              <a:t>Faster </a:t>
            </a:r>
            <a:r>
              <a:rPr lang="en-US" dirty="0"/>
              <a:t>MS/MS library </a:t>
            </a:r>
            <a:r>
              <a:rPr lang="en-US" dirty="0" smtClean="0"/>
              <a:t>loading</a:t>
            </a:r>
          </a:p>
          <a:p>
            <a:r>
              <a:rPr lang="en-US" dirty="0" smtClean="0"/>
              <a:t>Method export for Thermo and AB SCIEX</a:t>
            </a:r>
          </a:p>
          <a:p>
            <a:r>
              <a:rPr lang="en-US" dirty="0" smtClean="0"/>
              <a:t>Thermo Q </a:t>
            </a:r>
            <a:r>
              <a:rPr lang="en-US" dirty="0" err="1" smtClean="0"/>
              <a:t>Exactive</a:t>
            </a:r>
            <a:r>
              <a:rPr lang="en-US" dirty="0" smtClean="0"/>
              <a:t> data support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85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</a:t>
            </a:r>
            <a:r>
              <a:rPr lang="en-US" dirty="0" smtClean="0"/>
              <a:t>Features </a:t>
            </a:r>
            <a:r>
              <a:rPr lang="en-US" dirty="0"/>
              <a:t>for v1.2 </a:t>
            </a:r>
            <a:r>
              <a:rPr lang="en-US" dirty="0" smtClean="0"/>
              <a:t>(February)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Command-line interface</a:t>
            </a:r>
          </a:p>
          <a:p>
            <a:r>
              <a:rPr lang="en-US" dirty="0"/>
              <a:t>More accurate retention time prediction with integrated </a:t>
            </a:r>
            <a:r>
              <a:rPr lang="en-US" dirty="0" err="1" smtClean="0"/>
              <a:t>iRT</a:t>
            </a:r>
            <a:r>
              <a:rPr lang="en-US" dirty="0"/>
              <a:t> support</a:t>
            </a:r>
          </a:p>
          <a:p>
            <a:r>
              <a:rPr lang="en-US" dirty="0"/>
              <a:t>New enhanced Find with Find All</a:t>
            </a:r>
          </a:p>
          <a:p>
            <a:r>
              <a:rPr lang="en-US" dirty="0"/>
              <a:t>Unexpected error </a:t>
            </a:r>
            <a:r>
              <a:rPr lang="en-US" dirty="0" smtClean="0"/>
              <a:t>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365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Features for v1.3 (June)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Advanced support for data independent acquisition (DIA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AB SCIEX SWATH™</a:t>
            </a:r>
          </a:p>
          <a:p>
            <a:pPr lvl="1"/>
            <a:r>
              <a:rPr lang="en-US" dirty="0"/>
              <a:t>Agilent DIA</a:t>
            </a:r>
          </a:p>
          <a:p>
            <a:pPr lvl="1"/>
            <a:r>
              <a:rPr lang="en-US" dirty="0"/>
              <a:t>Thermo Multiplexed DIA</a:t>
            </a:r>
          </a:p>
          <a:p>
            <a:pPr lvl="1"/>
            <a:r>
              <a:rPr lang="en-US" dirty="0"/>
              <a:t>Waters </a:t>
            </a:r>
            <a:r>
              <a:rPr lang="en-US" dirty="0" err="1"/>
              <a:t>MSe</a:t>
            </a:r>
            <a:r>
              <a:rPr lang="en-US" dirty="0"/>
              <a:t>™</a:t>
            </a:r>
          </a:p>
          <a:p>
            <a:r>
              <a:rPr lang="en-US" dirty="0"/>
              <a:t>64-bit version with higher memory limits</a:t>
            </a:r>
          </a:p>
          <a:p>
            <a:r>
              <a:rPr lang="en-US" dirty="0"/>
              <a:t>Retention time alignment for MS1 filtering</a:t>
            </a:r>
          </a:p>
          <a:p>
            <a:r>
              <a:rPr lang="en-US" dirty="0" smtClean="0"/>
              <a:t>Auto-detect </a:t>
            </a:r>
            <a:r>
              <a:rPr lang="en-US" dirty="0"/>
              <a:t>modifications in </a:t>
            </a:r>
            <a:r>
              <a:rPr lang="en-US" dirty="0" smtClean="0"/>
              <a:t>Spectral </a:t>
            </a:r>
            <a:r>
              <a:rPr lang="en-US" dirty="0"/>
              <a:t>Library Explorer</a:t>
            </a:r>
          </a:p>
          <a:p>
            <a:r>
              <a:rPr lang="en-US" dirty="0"/>
              <a:t>Decoy peptide and transition </a:t>
            </a:r>
            <a:r>
              <a:rPr lang="en-US" dirty="0" smtClean="0"/>
              <a:t>generation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FDR based peak picking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4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Features for v2.1 (Fall)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Panorama support</a:t>
            </a:r>
          </a:p>
          <a:p>
            <a:r>
              <a:rPr lang="en-US" dirty="0" smtClean="0"/>
              <a:t>Full-scan mass accuracy</a:t>
            </a:r>
          </a:p>
          <a:p>
            <a:r>
              <a:rPr lang="en-US" dirty="0" smtClean="0"/>
              <a:t>Data import performance</a:t>
            </a:r>
          </a:p>
          <a:p>
            <a:r>
              <a:rPr lang="en-US" dirty="0" smtClean="0"/>
              <a:t>Customizable Tools menu</a:t>
            </a:r>
          </a:p>
          <a:p>
            <a:r>
              <a:rPr lang="en-US" dirty="0" smtClean="0"/>
              <a:t>New algorithms</a:t>
            </a:r>
          </a:p>
          <a:p>
            <a:pPr lvl="1"/>
            <a:r>
              <a:rPr lang="en-US" dirty="0" err="1" smtClean="0"/>
              <a:t>mProphet</a:t>
            </a:r>
            <a:r>
              <a:rPr lang="en-US" dirty="0" smtClean="0"/>
              <a:t> probability based peak picking</a:t>
            </a:r>
          </a:p>
          <a:p>
            <a:pPr lvl="1"/>
            <a:r>
              <a:rPr lang="en-US" dirty="0" smtClean="0"/>
              <a:t>ESP peptide response prediction</a:t>
            </a:r>
          </a:p>
          <a:p>
            <a:r>
              <a:rPr lang="en-US" dirty="0"/>
              <a:t>Experiment structure with File View</a:t>
            </a:r>
          </a:p>
          <a:p>
            <a:pPr lvl="1"/>
            <a:r>
              <a:rPr lang="en-US" dirty="0"/>
              <a:t>Quantitative statistics</a:t>
            </a:r>
          </a:p>
          <a:p>
            <a:pPr lvl="1"/>
            <a:r>
              <a:rPr lang="en-US" dirty="0"/>
              <a:t>Experiment </a:t>
            </a:r>
            <a:r>
              <a:rPr lang="en-US" dirty="0" smtClean="0"/>
              <a:t>statistics</a:t>
            </a:r>
          </a:p>
          <a:p>
            <a:r>
              <a:rPr lang="en-US" dirty="0" smtClean="0"/>
              <a:t>Agilent </a:t>
            </a:r>
            <a:r>
              <a:rPr lang="en-US" dirty="0" err="1" smtClean="0"/>
              <a:t>tMRM</a:t>
            </a:r>
            <a:r>
              <a:rPr lang="en-US" dirty="0" smtClean="0"/>
              <a:t> and Thermo </a:t>
            </a:r>
            <a:r>
              <a:rPr lang="en-US" dirty="0" err="1" smtClean="0"/>
              <a:t>iSRM</a:t>
            </a:r>
            <a:r>
              <a:rPr lang="en-US" dirty="0" smtClean="0"/>
              <a:t>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051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Acknowledgments: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19200"/>
            <a:ext cx="2971800" cy="51054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Skyline Team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(emeriti)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Eva Baker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John Chilton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Gregory Finney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Barbara </a:t>
            </a:r>
            <a:r>
              <a:rPr lang="en-US" sz="1600" dirty="0" err="1">
                <a:solidFill>
                  <a:schemeClr val="tx2"/>
                </a:solidFill>
              </a:rPr>
              <a:t>Frewen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Mimi Fung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Randall Kern 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Alana </a:t>
            </a:r>
            <a:r>
              <a:rPr lang="en-US" sz="1600" dirty="0">
                <a:solidFill>
                  <a:schemeClr val="tx2"/>
                </a:solidFill>
              </a:rPr>
              <a:t>Killeen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Daniela </a:t>
            </a:r>
            <a:r>
              <a:rPr lang="en-US" sz="1600" dirty="0" err="1" smtClean="0">
                <a:solidFill>
                  <a:schemeClr val="tx2"/>
                </a:solidFill>
              </a:rPr>
              <a:t>Tomazela</a:t>
            </a:r>
            <a:endParaRPr lang="en-US" sz="1600" dirty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Broad Institute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Sue </a:t>
            </a:r>
            <a:r>
              <a:rPr lang="en-US" sz="1600" dirty="0" err="1" smtClean="0">
                <a:solidFill>
                  <a:schemeClr val="tx2"/>
                </a:solidFill>
              </a:rPr>
              <a:t>Abbatiello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Steve Carr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Jake Jaffe</a:t>
            </a:r>
            <a:endParaRPr lang="en-US" sz="1600" dirty="0">
              <a:solidFill>
                <a:schemeClr val="tx2"/>
              </a:solidFill>
            </a:endParaRPr>
          </a:p>
          <a:p>
            <a:pPr>
              <a:spcBef>
                <a:spcPts val="500"/>
              </a:spcBef>
              <a:buClr>
                <a:schemeClr val="accent2"/>
              </a:buClr>
              <a:buSzPct val="76000"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0" y="1219200"/>
            <a:ext cx="3429000" cy="4953000"/>
          </a:xfrm>
          <a:prstGeom prst="rect">
            <a:avLst/>
          </a:prstGeom>
        </p:spPr>
        <p:txBody>
          <a:bodyPr vert="horz" numCol="1">
            <a:normAutofit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/>
              <a:t>Duke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Will Thompson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Arthur Moseley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Buck </a:t>
            </a:r>
            <a:r>
              <a:rPr lang="en-US" sz="2400" dirty="0"/>
              <a:t>Institute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Birgit Schilling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Matthew </a:t>
            </a:r>
            <a:r>
              <a:rPr lang="en-US" sz="1600" dirty="0" err="1">
                <a:solidFill>
                  <a:schemeClr val="tx2"/>
                </a:solidFill>
              </a:rPr>
              <a:t>Rardin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Brad Gibson</a:t>
            </a:r>
            <a:endParaRPr lang="en-US" sz="2400" dirty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/>
              <a:t>IMSB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Rudolph </a:t>
            </a:r>
            <a:r>
              <a:rPr lang="en-US" sz="1600" dirty="0" err="1">
                <a:solidFill>
                  <a:schemeClr val="tx2"/>
                </a:solidFill>
              </a:rPr>
              <a:t>Aebersold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>
                <a:solidFill>
                  <a:schemeClr val="tx2"/>
                </a:solidFill>
              </a:rPr>
              <a:t>Ludovic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Gillet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Christina Ludwig</a:t>
            </a:r>
            <a:endParaRPr lang="en-US" sz="2400" dirty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/>
              <a:t>Vanderbilt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Matthew Chambers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Amy Ham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Daniel </a:t>
            </a:r>
            <a:r>
              <a:rPr lang="en-US" sz="1600" dirty="0" err="1" smtClean="0">
                <a:solidFill>
                  <a:schemeClr val="tx2"/>
                </a:solidFill>
              </a:rPr>
              <a:t>Liebler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943600" y="1219200"/>
            <a:ext cx="3048000" cy="5105400"/>
          </a:xfrm>
          <a:prstGeom prst="rect">
            <a:avLst/>
          </a:prstGeom>
        </p:spPr>
        <p:txBody>
          <a:bodyPr vert="horz" numCol="1">
            <a:normAutofit fontScale="850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AB </a:t>
            </a:r>
            <a:r>
              <a:rPr lang="en-US" sz="2400" dirty="0" err="1"/>
              <a:t>Sciex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>
                <a:solidFill>
                  <a:schemeClr val="tx2"/>
                </a:solidFill>
              </a:rPr>
              <a:t>Fadi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Abdi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David Cox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Christie Hunter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Brent Lefebvre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/>
              <a:t>Agilent Technologies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Christine Miller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Joe Roark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Pat Perkins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Thermo-Scientific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Markus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Kellmann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Andreas Kuehn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Vlad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Zabrouskov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Waters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Laurence Firth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James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Langridge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Roy Martin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Kieran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Neeson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Keith Richards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8650" y="6059269"/>
            <a:ext cx="8210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work is funded by grants from NIH/NIGMS, NIH/NHGRI, Agilent Technologies and Thermo-Fisher Scientific.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Mike: 20-40 people, under $1000</a:t>
            </a:r>
          </a:p>
          <a:p>
            <a:r>
              <a:rPr lang="en-US" dirty="0" smtClean="0"/>
              <a:t>Sponsors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150+ people registered!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057400" y="1646970"/>
            <a:ext cx="5136051" cy="3839430"/>
            <a:chOff x="1937038" y="1025720"/>
            <a:chExt cx="5136051" cy="38394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7038" y="2235884"/>
              <a:ext cx="2429214" cy="87642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7611" y="2228789"/>
              <a:ext cx="2705478" cy="87642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0218" y="3981633"/>
              <a:ext cx="2429214" cy="87642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7038" y="1025720"/>
              <a:ext cx="5136051" cy="121016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6252" y="3988728"/>
              <a:ext cx="2705478" cy="87642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7038" y="3105211"/>
              <a:ext cx="2429214" cy="87642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7611" y="3105211"/>
              <a:ext cx="2705478" cy="8764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6893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Community After 4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570 </a:t>
            </a:r>
            <a:r>
              <a:rPr lang="en-US" dirty="0" smtClean="0"/>
              <a:t>registered users</a:t>
            </a:r>
          </a:p>
          <a:p>
            <a:r>
              <a:rPr lang="en-US" dirty="0" smtClean="0"/>
              <a:t>4 </a:t>
            </a:r>
            <a:r>
              <a:rPr lang="en-US" dirty="0" smtClean="0"/>
              <a:t>new papers in May</a:t>
            </a:r>
          </a:p>
          <a:p>
            <a:pPr lvl="1"/>
            <a:r>
              <a:rPr lang="en-US" sz="1500" b="1" dirty="0"/>
              <a:t>Platform Independent and Label-free Quantitation of Proteomic Data using MS1 Extracted Ion Chromatograms in </a:t>
            </a:r>
            <a:r>
              <a:rPr lang="en-US" sz="1500" b="1" dirty="0" smtClean="0"/>
              <a:t>Skyline – Mol. </a:t>
            </a:r>
            <a:r>
              <a:rPr lang="en-US" sz="1500" b="1" dirty="0" err="1" smtClean="0"/>
              <a:t>Cel</a:t>
            </a:r>
            <a:r>
              <a:rPr lang="en-US" sz="1500" b="1" dirty="0" smtClean="0"/>
              <a:t>. Prot.</a:t>
            </a:r>
            <a:endParaRPr lang="en-US" sz="1500" b="1" dirty="0"/>
          </a:p>
          <a:p>
            <a:pPr lvl="1"/>
            <a:r>
              <a:rPr lang="en-US" sz="1500" b="1" dirty="0"/>
              <a:t>Label-Free Quantitation of Protein Modifications by Pseudo-Selected Reaction Monitoring with Internal Reference </a:t>
            </a:r>
            <a:r>
              <a:rPr lang="en-US" sz="1500" b="1" dirty="0" smtClean="0"/>
              <a:t>Peptides – J. Prot. Res.</a:t>
            </a:r>
            <a:endParaRPr lang="en-US" sz="1500" b="1" dirty="0"/>
          </a:p>
          <a:p>
            <a:pPr lvl="1"/>
            <a:r>
              <a:rPr lang="en-US" sz="1500" b="1" dirty="0" smtClean="0"/>
              <a:t>Using </a:t>
            </a:r>
            <a:r>
              <a:rPr lang="en-US" sz="1500" b="1" dirty="0" err="1"/>
              <a:t>iRT</a:t>
            </a:r>
            <a:r>
              <a:rPr lang="en-US" sz="1500" b="1" dirty="0"/>
              <a:t>, a </a:t>
            </a:r>
            <a:r>
              <a:rPr lang="en-US" sz="1500" b="1" dirty="0" smtClean="0"/>
              <a:t>Normalized Retention Time </a:t>
            </a:r>
            <a:r>
              <a:rPr lang="en-US" sz="1500" b="1" dirty="0"/>
              <a:t>for </a:t>
            </a:r>
            <a:r>
              <a:rPr lang="en-US" sz="1500" b="1" dirty="0" smtClean="0"/>
              <a:t>More Targeted </a:t>
            </a:r>
            <a:r>
              <a:rPr lang="en-US" sz="1500" b="1" dirty="0"/>
              <a:t>M</a:t>
            </a:r>
            <a:r>
              <a:rPr lang="en-US" sz="1500" b="1" dirty="0" smtClean="0"/>
              <a:t>easurement </a:t>
            </a:r>
            <a:r>
              <a:rPr lang="en-US" sz="1500" b="1" dirty="0"/>
              <a:t>of </a:t>
            </a:r>
            <a:r>
              <a:rPr lang="en-US" sz="1500" b="1" dirty="0" smtClean="0"/>
              <a:t>Peptides - Proteomics</a:t>
            </a:r>
            <a:endParaRPr lang="en-US" sz="1500" b="1" dirty="0"/>
          </a:p>
          <a:p>
            <a:pPr lvl="1"/>
            <a:r>
              <a:rPr lang="en-US" sz="1500" b="1" dirty="0" smtClean="0"/>
              <a:t>The </a:t>
            </a:r>
            <a:r>
              <a:rPr lang="en-US" sz="1500" b="1" dirty="0"/>
              <a:t>Development of Selected Reaction Monitoring Methods for Targeted Proteomics via Empirical </a:t>
            </a:r>
            <a:r>
              <a:rPr lang="en-US" sz="1500" b="1" dirty="0" smtClean="0"/>
              <a:t>Refinement - Proteomics</a:t>
            </a:r>
            <a:endParaRPr lang="en-US" sz="1500" b="1" dirty="0"/>
          </a:p>
          <a:p>
            <a:r>
              <a:rPr lang="en-US" dirty="0" smtClean="0"/>
              <a:t>25 abstracts at ASMS mention Skyline</a:t>
            </a:r>
          </a:p>
          <a:p>
            <a:r>
              <a:rPr lang="en-US" dirty="0" smtClean="0"/>
              <a:t>75 citations of original paper (after 2 ½ years)</a:t>
            </a:r>
          </a:p>
          <a:p>
            <a:pPr lvl="1"/>
            <a:r>
              <a:rPr lang="en-US" dirty="0" smtClean="0"/>
              <a:t>30 in 2012</a:t>
            </a:r>
          </a:p>
        </p:txBody>
      </p:sp>
    </p:spTree>
    <p:extLst>
      <p:ext uri="{BB962C8B-B14F-4D97-AF65-F5344CB8AC3E}">
        <p14:creationId xmlns:p14="http://schemas.microsoft.com/office/powerpoint/2010/main" val="3227529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Development After 4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Strong professional development team</a:t>
            </a:r>
          </a:p>
          <a:p>
            <a:r>
              <a:rPr lang="en-US" dirty="0" smtClean="0"/>
              <a:t>Grad student contributions</a:t>
            </a:r>
          </a:p>
          <a:p>
            <a:pPr lvl="1"/>
            <a:r>
              <a:rPr lang="en-US" dirty="0" smtClean="0"/>
              <a:t>Jarrett </a:t>
            </a:r>
            <a:r>
              <a:rPr lang="en-US" dirty="0" err="1" smtClean="0"/>
              <a:t>Egertson</a:t>
            </a:r>
            <a:endParaRPr lang="en-US" dirty="0" smtClean="0"/>
          </a:p>
          <a:p>
            <a:r>
              <a:rPr lang="en-US" dirty="0" smtClean="0"/>
              <a:t>Undergraduate internship program</a:t>
            </a:r>
          </a:p>
          <a:p>
            <a:pPr lvl="1"/>
            <a:r>
              <a:rPr lang="en-US" dirty="0" smtClean="0"/>
              <a:t>Shannon Joyner – Carnegie Melon University</a:t>
            </a:r>
          </a:p>
          <a:p>
            <a:pPr lvl="1"/>
            <a:r>
              <a:rPr lang="en-US" dirty="0" smtClean="0"/>
              <a:t>Daniel </a:t>
            </a:r>
            <a:r>
              <a:rPr lang="en-US" dirty="0" err="1" smtClean="0"/>
              <a:t>Broudy</a:t>
            </a:r>
            <a:r>
              <a:rPr lang="en-US" dirty="0" smtClean="0"/>
              <a:t> – Harvard University</a:t>
            </a:r>
          </a:p>
          <a:p>
            <a:r>
              <a:rPr lang="en-US" dirty="0" smtClean="0"/>
              <a:t>Growing outside contributions</a:t>
            </a:r>
          </a:p>
          <a:p>
            <a:pPr lvl="1"/>
            <a:r>
              <a:rPr lang="en-US" dirty="0" smtClean="0"/>
              <a:t>Matthew Chambers – Tabb Lab – Vanderbilt</a:t>
            </a:r>
          </a:p>
          <a:p>
            <a:pPr lvl="1"/>
            <a:r>
              <a:rPr lang="en-US" dirty="0" smtClean="0"/>
              <a:t>Lucia </a:t>
            </a:r>
            <a:r>
              <a:rPr lang="en-US" dirty="0" err="1" smtClean="0"/>
              <a:t>Espona</a:t>
            </a:r>
            <a:r>
              <a:rPr lang="en-US" dirty="0" smtClean="0"/>
              <a:t> </a:t>
            </a:r>
            <a:r>
              <a:rPr lang="en-US" dirty="0" err="1" smtClean="0"/>
              <a:t>Pernas</a:t>
            </a:r>
            <a:r>
              <a:rPr lang="en-US" dirty="0" smtClean="0"/>
              <a:t> – </a:t>
            </a:r>
            <a:r>
              <a:rPr lang="en-US" dirty="0" err="1" smtClean="0"/>
              <a:t>Aebersold</a:t>
            </a:r>
            <a:r>
              <a:rPr lang="en-US" dirty="0" smtClean="0"/>
              <a:t> Lab – ETH</a:t>
            </a:r>
          </a:p>
          <a:p>
            <a:pPr lvl="1"/>
            <a:r>
              <a:rPr lang="en-US" dirty="0" smtClean="0"/>
              <a:t>David Cox – AB SCIEX</a:t>
            </a:r>
          </a:p>
          <a:p>
            <a:pPr lvl="1"/>
            <a:r>
              <a:rPr lang="en-US" dirty="0" smtClean="0"/>
              <a:t>Kevin Crowell – PNNL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099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Brendan MacLean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Lead developer and architect</a:t>
            </a:r>
          </a:p>
          <a:p>
            <a:r>
              <a:rPr lang="en-US" dirty="0" smtClean="0"/>
              <a:t>20+ years of professional software development</a:t>
            </a:r>
          </a:p>
          <a:p>
            <a:pPr lvl="1"/>
            <a:r>
              <a:rPr lang="en-US" dirty="0" smtClean="0"/>
              <a:t>Big companies (Microsoft &amp; BEA)</a:t>
            </a:r>
          </a:p>
          <a:p>
            <a:pPr lvl="1"/>
            <a:r>
              <a:rPr lang="en-US" dirty="0" smtClean="0"/>
              <a:t>Small companies (Westside &amp; </a:t>
            </a:r>
            <a:r>
              <a:rPr lang="en-US" dirty="0" err="1" smtClean="0"/>
              <a:t>LabKey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Academia (Fred Hutchinson &amp; U. of Washington)</a:t>
            </a:r>
          </a:p>
          <a:p>
            <a:r>
              <a:rPr lang="en-US" dirty="0" smtClean="0"/>
              <a:t>9 years of proteomics</a:t>
            </a:r>
          </a:p>
          <a:p>
            <a:endParaRPr lang="en-US" dirty="0"/>
          </a:p>
          <a:p>
            <a:r>
              <a:rPr lang="en-US" dirty="0" smtClean="0"/>
              <a:t>Focus</a:t>
            </a:r>
          </a:p>
          <a:p>
            <a:pPr lvl="1"/>
            <a:r>
              <a:rPr lang="en-US" dirty="0" smtClean="0"/>
              <a:t>Experimental structure</a:t>
            </a:r>
          </a:p>
          <a:p>
            <a:pPr lvl="1"/>
            <a:r>
              <a:rPr lang="en-US" dirty="0" smtClean="0"/>
              <a:t>All things Skyline…</a:t>
            </a:r>
          </a:p>
        </p:txBody>
      </p:sp>
      <p:pic>
        <p:nvPicPr>
          <p:cNvPr id="1026" name="Picture 2" descr="Brendan MacLe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75" y="523874"/>
            <a:ext cx="1076325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986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File View</a:t>
            </a:r>
            <a:endParaRPr lang="en-US" dirty="0"/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447" y="1200115"/>
            <a:ext cx="8787153" cy="5124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519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Nick Shulman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17 years of professional software development</a:t>
            </a:r>
          </a:p>
          <a:p>
            <a:pPr lvl="1"/>
            <a:r>
              <a:rPr lang="en-US" dirty="0" smtClean="0"/>
              <a:t>5 years at Microsoft &amp; 12 years with Brendan</a:t>
            </a:r>
          </a:p>
          <a:p>
            <a:r>
              <a:rPr lang="en-US" dirty="0" smtClean="0"/>
              <a:t>Creator of</a:t>
            </a:r>
          </a:p>
          <a:p>
            <a:pPr lvl="1"/>
            <a:r>
              <a:rPr lang="en-US" dirty="0" smtClean="0"/>
              <a:t>Custom reports &amp; Results grid</a:t>
            </a:r>
          </a:p>
          <a:p>
            <a:pPr lvl="1"/>
            <a:r>
              <a:rPr lang="en-US" dirty="0" smtClean="0"/>
              <a:t>Custom annotations</a:t>
            </a:r>
          </a:p>
          <a:p>
            <a:pPr lvl="1"/>
            <a:r>
              <a:rPr lang="en-US" dirty="0" smtClean="0"/>
              <a:t>Background proteomes</a:t>
            </a:r>
          </a:p>
          <a:p>
            <a:pPr lvl="1"/>
            <a:r>
              <a:rPr lang="en-US" dirty="0" err="1" smtClean="0"/>
              <a:t>Topograph</a:t>
            </a:r>
            <a:r>
              <a:rPr lang="en-US" dirty="0" smtClean="0"/>
              <a:t> – protein turnover</a:t>
            </a:r>
          </a:p>
          <a:p>
            <a:pPr lvl="1"/>
            <a:endParaRPr lang="en-US" dirty="0"/>
          </a:p>
          <a:p>
            <a:r>
              <a:rPr lang="en-US" dirty="0" smtClean="0"/>
              <a:t>Focus – Peak Integration</a:t>
            </a:r>
          </a:p>
          <a:p>
            <a:pPr lvl="1"/>
            <a:r>
              <a:rPr lang="en-US" dirty="0" smtClean="0"/>
              <a:t>Retention time alignment for MS1 filtering</a:t>
            </a:r>
          </a:p>
          <a:p>
            <a:pPr lvl="1"/>
            <a:r>
              <a:rPr lang="en-US" dirty="0" err="1" smtClean="0"/>
              <a:t>mProphet</a:t>
            </a:r>
            <a:r>
              <a:rPr lang="en-US" dirty="0" smtClean="0"/>
              <a:t> algorithm</a:t>
            </a:r>
          </a:p>
          <a:p>
            <a:pPr lvl="1"/>
            <a:endParaRPr lang="en-US" dirty="0"/>
          </a:p>
        </p:txBody>
      </p:sp>
      <p:pic>
        <p:nvPicPr>
          <p:cNvPr id="2050" name="Picture 2" descr="Nicholas Shulm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523874"/>
            <a:ext cx="11811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3733800"/>
            <a:ext cx="1236512" cy="8890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57600" y="63246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Nick Shulman </a:t>
            </a:r>
            <a:r>
              <a:rPr lang="en-US" sz="1400" dirty="0"/>
              <a:t>– </a:t>
            </a:r>
            <a:r>
              <a:rPr lang="en-US" sz="1400" dirty="0" smtClean="0"/>
              <a:t>Wednesday </a:t>
            </a:r>
            <a:r>
              <a:rPr lang="en-US" sz="1400" dirty="0"/>
              <a:t>AM – </a:t>
            </a:r>
            <a:r>
              <a:rPr lang="en-US" sz="1400" dirty="0" smtClean="0"/>
              <a:t>WP 423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55092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MS1 Filtering Retention Time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Aligning by linear regression of MS/MS peptide IDs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8" y="1981200"/>
            <a:ext cx="669607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52884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13309</TotalTime>
  <Words>851</Words>
  <Application>Microsoft Office PowerPoint</Application>
  <PresentationFormat>On-screen Show (4:3)</PresentationFormat>
  <Paragraphs>234</Paragraphs>
  <Slides>24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Origin</vt:lpstr>
      <vt:lpstr> Targeted Proteomics Environment</vt:lpstr>
      <vt:lpstr>One Year</vt:lpstr>
      <vt:lpstr>This Meeting</vt:lpstr>
      <vt:lpstr>User Community After 4 Years</vt:lpstr>
      <vt:lpstr>Software Development After 4 Years</vt:lpstr>
      <vt:lpstr>Brendan MacLean </vt:lpstr>
      <vt:lpstr>Skyline File View</vt:lpstr>
      <vt:lpstr>Nick Shulman</vt:lpstr>
      <vt:lpstr>MS1 Filtering Retention Time Alignment</vt:lpstr>
      <vt:lpstr>MS1 Filtering Retention Time Alignment</vt:lpstr>
      <vt:lpstr>Vagisha Sharma</vt:lpstr>
      <vt:lpstr>Panorama Peptide Details View</vt:lpstr>
      <vt:lpstr>Don Marsh</vt:lpstr>
      <vt:lpstr>Skyline AB SCIEX SWATH™ Settings (32 x 25 m/z Extraction Windows)</vt:lpstr>
      <vt:lpstr>AB SCIEX SWATH™ Data</vt:lpstr>
      <vt:lpstr>Quantitative Proteomics</vt:lpstr>
      <vt:lpstr>2010 Support Multiple Instrument Vendors</vt:lpstr>
      <vt:lpstr>2012 Support Multiple Instrument Vendors</vt:lpstr>
      <vt:lpstr>2012 Support Multiple Instrument Vendors</vt:lpstr>
      <vt:lpstr>New Full-Scan Features for v1.2 (February)</vt:lpstr>
      <vt:lpstr>New Features for v1.2 (February)</vt:lpstr>
      <vt:lpstr>New Features for v1.3 (June)</vt:lpstr>
      <vt:lpstr>New Features for v2.1 (Fall)</vt:lpstr>
      <vt:lpstr>Acknowledgments: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Brendan</cp:lastModifiedBy>
  <cp:revision>241</cp:revision>
  <dcterms:created xsi:type="dcterms:W3CDTF">2009-03-04T19:02:29Z</dcterms:created>
  <dcterms:modified xsi:type="dcterms:W3CDTF">2012-05-20T14:11:43Z</dcterms:modified>
</cp:coreProperties>
</file>