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0" r:id="rId1"/>
    <p:sldMasterId id="2147483728" r:id="rId2"/>
    <p:sldMasterId id="2147483752" r:id="rId3"/>
  </p:sldMasterIdLst>
  <p:notesMasterIdLst>
    <p:notesMasterId r:id="rId21"/>
  </p:notesMasterIdLst>
  <p:handoutMasterIdLst>
    <p:handoutMasterId r:id="rId22"/>
  </p:handoutMasterIdLst>
  <p:sldIdLst>
    <p:sldId id="264" r:id="rId4"/>
    <p:sldId id="280" r:id="rId5"/>
    <p:sldId id="282" r:id="rId6"/>
    <p:sldId id="281" r:id="rId7"/>
    <p:sldId id="289" r:id="rId8"/>
    <p:sldId id="277" r:id="rId9"/>
    <p:sldId id="286" r:id="rId10"/>
    <p:sldId id="284" r:id="rId11"/>
    <p:sldId id="285" r:id="rId12"/>
    <p:sldId id="275" r:id="rId13"/>
    <p:sldId id="271" r:id="rId14"/>
    <p:sldId id="273" r:id="rId15"/>
    <p:sldId id="276" r:id="rId16"/>
    <p:sldId id="287" r:id="rId17"/>
    <p:sldId id="283" r:id="rId18"/>
    <p:sldId id="268" r:id="rId19"/>
    <p:sldId id="27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tu029" initials="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07276"/>
    <a:srgbClr val="D57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55942" autoAdjust="0"/>
  </p:normalViewPr>
  <p:slideViewPr>
    <p:cSldViewPr snapToGrid="0">
      <p:cViewPr varScale="1">
        <p:scale>
          <a:sx n="35" d="100"/>
          <a:sy n="35" d="100"/>
        </p:scale>
        <p:origin x="-1422" y="-96"/>
      </p:cViewPr>
      <p:guideLst>
        <p:guide orient="horz" pos="866"/>
        <p:guide orient="horz" pos="3889"/>
        <p:guide orient="horz" pos="2381"/>
        <p:guide orient="horz" pos="1622"/>
        <p:guide orient="horz" pos="3138"/>
        <p:guide pos="2880"/>
        <p:guide pos="287"/>
        <p:guide pos="5473"/>
        <p:guide pos="1586"/>
        <p:guide pos="4174"/>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F0A31A-19FD-E948-84FE-618494EECCDF}" type="datetimeFigureOut">
              <a:rPr lang="en-US" smtClean="0"/>
              <a:pPr/>
              <a:t>6/9/2013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CE1B3-C980-6846-8849-6B0FF407A7C5}" type="slidenum">
              <a:rPr lang="en-US" smtClean="0"/>
              <a:pPr/>
              <a:t>‹#›</a:t>
            </a:fld>
            <a:endParaRPr lang="en-US"/>
          </a:p>
        </p:txBody>
      </p:sp>
    </p:spTree>
    <p:extLst>
      <p:ext uri="{BB962C8B-B14F-4D97-AF65-F5344CB8AC3E}">
        <p14:creationId xmlns:p14="http://schemas.microsoft.com/office/powerpoint/2010/main" val="39418663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4DB9A1-F6A1-9D40-82E7-3633A601FD23}" type="datetimeFigureOut">
              <a:rPr lang="en-US" smtClean="0"/>
              <a:pPr/>
              <a:t>6/9/2013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F5324A-0D9B-9A43-AE72-6DBF24439625}" type="slidenum">
              <a:rPr lang="en-US" smtClean="0"/>
              <a:pPr/>
              <a:t>‹#›</a:t>
            </a:fld>
            <a:endParaRPr lang="en-US"/>
          </a:p>
        </p:txBody>
      </p:sp>
    </p:spTree>
    <p:extLst>
      <p:ext uri="{BB962C8B-B14F-4D97-AF65-F5344CB8AC3E}">
        <p14:creationId xmlns:p14="http://schemas.microsoft.com/office/powerpoint/2010/main" val="138028894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the first talk in this series,</a:t>
            </a:r>
            <a:r>
              <a:rPr lang="en-US" baseline="0" dirty="0" smtClean="0"/>
              <a:t> I’m going to tell you about how we use Skyline in our lab from an introductory perspective that I hope will be useful for researchers who are new to SRM and are thinking about beginning SRM experiments in their lab or currently using SRM but are not taking advantage of Skyline. I will discuss some capabilities in Skyline that we use in our targeted experiments from the initial stages of designing the experiment through to the later stages of analysis. While I believe the our approach is ‘Effective’ as indicated in the title, we are always looking for better ways to be more effective and this is still work in progress.</a:t>
            </a:r>
          </a:p>
          <a:p>
            <a:endParaRPr lang="en-US" baseline="0" dirty="0" smtClean="0"/>
          </a:p>
        </p:txBody>
      </p:sp>
      <p:sp>
        <p:nvSpPr>
          <p:cNvPr id="4" name="Slide Number Placeholder 3"/>
          <p:cNvSpPr>
            <a:spLocks noGrp="1"/>
          </p:cNvSpPr>
          <p:nvPr>
            <p:ph type="sldNum" sz="quarter" idx="10"/>
          </p:nvPr>
        </p:nvSpPr>
        <p:spPr/>
        <p:txBody>
          <a:bodyPr/>
          <a:lstStyle/>
          <a:p>
            <a:fld id="{74F5324A-0D9B-9A43-AE72-6DBF24439625}" type="slidenum">
              <a:rPr lang="en-US" smtClean="0"/>
              <a:pPr/>
              <a:t>1</a:t>
            </a:fld>
            <a:endParaRPr lang="en-US"/>
          </a:p>
        </p:txBody>
      </p:sp>
    </p:spTree>
    <p:extLst>
      <p:ext uri="{BB962C8B-B14F-4D97-AF65-F5344CB8AC3E}">
        <p14:creationId xmlns:p14="http://schemas.microsoft.com/office/powerpoint/2010/main" val="2216470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a:t>
            </a:r>
            <a:r>
              <a:rPr lang="en-US" baseline="0" dirty="0" smtClean="0"/>
              <a:t> we can predict the optimal collision energy for a peptide based on its sequence, we typically use that predicted value as a guidepost to increment around to optimize collision energies for individual transitions. Here I’m showing an example of how we used to manually optimize for 3 transitions (colored red, green, and yellow) of a peptide. We are incrementing around 21.3 V, and we would basically construct a composite scan for the transitions, and select the highest peak for each individual transition.</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10</a:t>
            </a:fld>
            <a:endParaRPr lang="en-US"/>
          </a:p>
        </p:txBody>
      </p:sp>
    </p:spTree>
    <p:extLst>
      <p:ext uri="{BB962C8B-B14F-4D97-AF65-F5344CB8AC3E}">
        <p14:creationId xmlns:p14="http://schemas.microsoft.com/office/powerpoint/2010/main" val="3497991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Skyline provides a workflow to perform the same procedure</a:t>
            </a:r>
            <a:r>
              <a:rPr lang="en-US" baseline="0" dirty="0" smtClean="0"/>
              <a:t> in an automated way, and make a lot of use of this workflow in our group. Again, Skyline iteratively increments around a predicted optimal CE, allows you to visualize the peak areas for a given transition/CE to select the CE that provides the greatest signal. </a:t>
            </a:r>
          </a:p>
          <a:p>
            <a:endParaRPr lang="en-US" baseline="0" dirty="0" smtClean="0"/>
          </a:p>
          <a:p>
            <a:r>
              <a:rPr lang="en-US" baseline="0" dirty="0" smtClean="0"/>
              <a:t>Now, I’m going to transition over to applications, and discuss some options that we have explored in our lab for downstream data analysis, such as the hypothesis test.</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11</a:t>
            </a:fld>
            <a:endParaRPr lang="en-US"/>
          </a:p>
        </p:txBody>
      </p:sp>
    </p:spTree>
    <p:extLst>
      <p:ext uri="{BB962C8B-B14F-4D97-AF65-F5344CB8AC3E}">
        <p14:creationId xmlns:p14="http://schemas.microsoft.com/office/powerpoint/2010/main" val="2367575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a:t>
            </a:r>
            <a:r>
              <a:rPr lang="en-US" baseline="0" dirty="0" smtClean="0"/>
              <a:t> that was recently published in J </a:t>
            </a:r>
            <a:r>
              <a:rPr lang="en-US" baseline="0" dirty="0" err="1" smtClean="0"/>
              <a:t>Exp</a:t>
            </a:r>
            <a:r>
              <a:rPr lang="en-US" baseline="0" dirty="0" smtClean="0"/>
              <a:t> Med were </a:t>
            </a:r>
            <a:r>
              <a:rPr lang="en-US" baseline="0" dirty="0" err="1" smtClean="0"/>
              <a:t>Qibin</a:t>
            </a:r>
            <a:r>
              <a:rPr lang="en-US" baseline="0" dirty="0" smtClean="0"/>
              <a:t> Zhang in our group found a statistically significant increase in a peptide corresponding to platelet basic protein</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12</a:t>
            </a:fld>
            <a:endParaRPr lang="en-US"/>
          </a:p>
        </p:txBody>
      </p:sp>
    </p:spTree>
    <p:extLst>
      <p:ext uri="{BB962C8B-B14F-4D97-AF65-F5344CB8AC3E}">
        <p14:creationId xmlns:p14="http://schemas.microsoft.com/office/powerpoint/2010/main" val="31719851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A common technique</a:t>
            </a:r>
            <a:r>
              <a:rPr lang="en-US" baseline="0" dirty="0" smtClean="0"/>
              <a:t> used in our lab to dive deeper into the proteome and quantify those very low abundance proteins is PRISM, which stands for high-pressure, high-resolution separations coupled with intelligent selection and multiplexing. This approach uses offline fractionation coupled with online monitoring of ~10% of the sample. The online monitoring is then used to identify the fraction to go back to for further separation and analysis with conventional SRM analysis. </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13</a:t>
            </a:fld>
            <a:endParaRPr lang="en-US"/>
          </a:p>
        </p:txBody>
      </p:sp>
    </p:spTree>
    <p:extLst>
      <p:ext uri="{BB962C8B-B14F-4D97-AF65-F5344CB8AC3E}">
        <p14:creationId xmlns:p14="http://schemas.microsoft.com/office/powerpoint/2010/main" val="758105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F5324A-0D9B-9A43-AE72-6DBF24439625}" type="slidenum">
              <a:rPr lang="en-US" smtClean="0"/>
              <a:pPr/>
              <a:t>14</a:t>
            </a:fld>
            <a:endParaRPr lang="en-US"/>
          </a:p>
        </p:txBody>
      </p:sp>
    </p:spTree>
    <p:extLst>
      <p:ext uri="{BB962C8B-B14F-4D97-AF65-F5344CB8AC3E}">
        <p14:creationId xmlns:p14="http://schemas.microsoft.com/office/powerpoint/2010/main" val="944197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F5324A-0D9B-9A43-AE72-6DBF24439625}" type="slidenum">
              <a:rPr lang="en-US" smtClean="0"/>
              <a:pPr/>
              <a:t>15</a:t>
            </a:fld>
            <a:endParaRPr lang="en-US"/>
          </a:p>
        </p:txBody>
      </p:sp>
    </p:spTree>
    <p:extLst>
      <p:ext uri="{BB962C8B-B14F-4D97-AF65-F5344CB8AC3E}">
        <p14:creationId xmlns:p14="http://schemas.microsoft.com/office/powerpoint/2010/main" val="1622008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F5324A-0D9B-9A43-AE72-6DBF24439625}" type="slidenum">
              <a:rPr lang="en-US" smtClean="0"/>
              <a:pPr/>
              <a:t>16</a:t>
            </a:fld>
            <a:endParaRPr lang="en-US"/>
          </a:p>
        </p:txBody>
      </p:sp>
    </p:spTree>
    <p:extLst>
      <p:ext uri="{BB962C8B-B14F-4D97-AF65-F5344CB8AC3E}">
        <p14:creationId xmlns:p14="http://schemas.microsoft.com/office/powerpoint/2010/main" val="1701605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F5324A-0D9B-9A43-AE72-6DBF24439625}" type="slidenum">
              <a:rPr lang="en-US" smtClean="0"/>
              <a:pPr/>
              <a:t>17</a:t>
            </a:fld>
            <a:endParaRPr lang="en-US"/>
          </a:p>
        </p:txBody>
      </p:sp>
    </p:spTree>
    <p:extLst>
      <p:ext uri="{BB962C8B-B14F-4D97-AF65-F5344CB8AC3E}">
        <p14:creationId xmlns:p14="http://schemas.microsoft.com/office/powerpoint/2010/main" val="2686885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Let</a:t>
            </a:r>
            <a:r>
              <a:rPr lang="en-US" baseline="0" dirty="0" smtClean="0"/>
              <a:t> me just start off with a broad, 30,000 </a:t>
            </a:r>
            <a:r>
              <a:rPr lang="en-US" baseline="0" dirty="0" err="1" smtClean="0"/>
              <a:t>ft</a:t>
            </a:r>
            <a:r>
              <a:rPr lang="en-US" baseline="0" dirty="0" smtClean="0"/>
              <a:t> view at a generic SRM pipeline or workflow that we’ve setup in our lab. In designing SRM experiments, we always come into an SRM experiment with a list of protein targets, and from this list we need to select the optimal peptides and from those peptides the optimal fragments or transitions to monitor by LC-SRM. We initially cast a relative large net in the selection process (6-7 peptides per protein), and focus in on 2 peptides per protein and 3 transitions per peptide.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SRM provides for multiplexing and in these situations, you need to carefully plan and schedule the transitions you monitor across the entirety of the LC gradient, and I will talk to you about how Skyline can help you with that. Transition scheduling also falls under the umbrella of Assay Development.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I’ll discuss this process in more detail in the next few slides. While these steps could be addressed separately, Skyline helps researchers progress through this pipeline be combining steps that contain overlap. For example, the process of peptide and transition selection also includes transition scheduling, i.e. when to monitor each transition across your LC gradient. This step is very important in multiplexed SRM experiments because the duty cycle of your instrument allows use to only measure a finite number of transitions at any particular time in the gradient.</a:t>
            </a:r>
          </a:p>
          <a:p>
            <a:endParaRPr lang="en-US" baseline="0" dirty="0" smtClean="0"/>
          </a:p>
          <a:p>
            <a:r>
              <a:rPr lang="en-US" baseline="0" dirty="0" smtClean="0"/>
              <a:t>Collision energy optimization is a step that we explore to increase sensitivity,  which is especially important for those low abundance proteins. We also assess the quality of our selected transitions in both buffer and in the sample for potential interference.</a:t>
            </a:r>
          </a:p>
          <a:p>
            <a:endParaRPr lang="en-US" baseline="0" dirty="0" smtClean="0"/>
          </a:p>
          <a:p>
            <a:r>
              <a:rPr lang="en-US" baseline="0" dirty="0" smtClean="0"/>
              <a:t>When all these parameters have been optimized, we are ready to run the experiment and acquire the data. If care is taken in all the up-front work, that makes the data analysis is</a:t>
            </a:r>
          </a:p>
          <a:p>
            <a:endParaRPr lang="en-US" baseline="0" dirty="0" smtClean="0"/>
          </a:p>
        </p:txBody>
      </p:sp>
      <p:sp>
        <p:nvSpPr>
          <p:cNvPr id="4" name="Slide Number Placeholder 3"/>
          <p:cNvSpPr>
            <a:spLocks noGrp="1"/>
          </p:cNvSpPr>
          <p:nvPr>
            <p:ph type="sldNum" sz="quarter" idx="10"/>
          </p:nvPr>
        </p:nvSpPr>
        <p:spPr/>
        <p:txBody>
          <a:bodyPr/>
          <a:lstStyle/>
          <a:p>
            <a:fld id="{74F5324A-0D9B-9A43-AE72-6DBF24439625}" type="slidenum">
              <a:rPr lang="en-US" smtClean="0"/>
              <a:pPr/>
              <a:t>2</a:t>
            </a:fld>
            <a:endParaRPr lang="en-US"/>
          </a:p>
        </p:txBody>
      </p:sp>
    </p:spTree>
    <p:extLst>
      <p:ext uri="{BB962C8B-B14F-4D97-AF65-F5344CB8AC3E}">
        <p14:creationId xmlns:p14="http://schemas.microsoft.com/office/powerpoint/2010/main" val="3524268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If you think of an SRM experiment as a balance, the data acquisition is the pivot point that separates the assay development from the data analysis.</a:t>
            </a:r>
            <a:endParaRPr lang="en-US" dirty="0" smtClean="0"/>
          </a:p>
          <a:p>
            <a:r>
              <a:rPr lang="en-US" dirty="0" smtClean="0"/>
              <a:t>Spending the time up-front to really optimize your target transitions,</a:t>
            </a:r>
            <a:r>
              <a:rPr lang="en-US" baseline="0" dirty="0" smtClean="0"/>
              <a:t> will significantly ease the burden of down-stream data analysis and Skyline has really helped us out a lot in the steps involved in the assay development phase. </a:t>
            </a:r>
          </a:p>
          <a:p>
            <a:endParaRPr lang="en-US" baseline="0" dirty="0" smtClean="0"/>
          </a:p>
        </p:txBody>
      </p:sp>
      <p:sp>
        <p:nvSpPr>
          <p:cNvPr id="4" name="Slide Number Placeholder 3"/>
          <p:cNvSpPr>
            <a:spLocks noGrp="1"/>
          </p:cNvSpPr>
          <p:nvPr>
            <p:ph type="sldNum" sz="quarter" idx="10"/>
          </p:nvPr>
        </p:nvSpPr>
        <p:spPr/>
        <p:txBody>
          <a:bodyPr/>
          <a:lstStyle/>
          <a:p>
            <a:fld id="{74F5324A-0D9B-9A43-AE72-6DBF24439625}" type="slidenum">
              <a:rPr lang="en-US" smtClean="0"/>
              <a:pPr/>
              <a:t>3</a:t>
            </a:fld>
            <a:endParaRPr lang="en-US"/>
          </a:p>
        </p:txBody>
      </p:sp>
    </p:spTree>
    <p:extLst>
      <p:ext uri="{BB962C8B-B14F-4D97-AF65-F5344CB8AC3E}">
        <p14:creationId xmlns:p14="http://schemas.microsoft.com/office/powerpoint/2010/main" val="3962449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found the most challenging aspects</a:t>
            </a:r>
            <a:r>
              <a:rPr lang="en-US" baseline="0" dirty="0" smtClean="0"/>
              <a:t> of SRM development to be in the design phase, choosing the best list of transitions to monitor for each target protein. For any given protein, there are typically a large number of transitions to choose from, so the question is how do you choose the “best” transition to monitor or is an “OK” transition sufficient for your protein target? For low abundant proteins or proteins that are difficult to detect by mass spec, we want to monitor the best transitions and we want to optimize as much as possible on those transitions.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So, having this kind of prior knowledge about the protein is important and facilitates peptide selection, and to some extent, the fragment ions to monitor. We typically select our list of proteins from a previous global-study and we have a large repository to pull from, so this information is available for us, but we also look at public databases such as NIST, </a:t>
            </a:r>
            <a:r>
              <a:rPr lang="en-US" baseline="0" dirty="0" err="1" smtClean="0"/>
              <a:t>PeptideAtlas</a:t>
            </a:r>
            <a:r>
              <a:rPr lang="en-US" baseline="0" dirty="0" smtClean="0"/>
              <a:t>, and GPM to influence our selection.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We also inspect the</a:t>
            </a:r>
            <a:r>
              <a:rPr lang="en-US" baseline="0" dirty="0" smtClean="0"/>
              <a:t> peptides by triple quad by MS/MS to </a:t>
            </a:r>
            <a:endParaRPr lang="en-US" dirty="0" smtClean="0"/>
          </a:p>
          <a:p>
            <a:endParaRPr lang="en-US" dirty="0" smtClean="0"/>
          </a:p>
          <a:p>
            <a:r>
              <a:rPr lang="en-US" dirty="0" smtClean="0"/>
              <a:t>With target</a:t>
            </a:r>
            <a:r>
              <a:rPr lang="en-US" baseline="0" dirty="0" smtClean="0"/>
              <a:t> proteins identified, in some instances we have observed peptides for these proteins in previous experiments, and in other instances we will have protein targets </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4</a:t>
            </a:fld>
            <a:endParaRPr lang="en-US"/>
          </a:p>
        </p:txBody>
      </p:sp>
    </p:spTree>
    <p:extLst>
      <p:ext uri="{BB962C8B-B14F-4D97-AF65-F5344CB8AC3E}">
        <p14:creationId xmlns:p14="http://schemas.microsoft.com/office/powerpoint/2010/main" val="4052338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check</a:t>
            </a:r>
            <a:r>
              <a:rPr lang="en-US" baseline="0" dirty="0" smtClean="0"/>
              <a:t> ‘SRM Collider’ or ‘</a:t>
            </a:r>
            <a:r>
              <a:rPr lang="en-US" baseline="0" dirty="0" err="1" smtClean="0"/>
              <a:t>SRMCollider</a:t>
            </a:r>
            <a:r>
              <a:rPr lang="en-US" baseline="0" dirty="0" smtClean="0"/>
              <a:t>’</a:t>
            </a:r>
            <a:endParaRPr lang="en-US" dirty="0" smtClean="0"/>
          </a:p>
          <a:p>
            <a:endParaRPr lang="en-US" dirty="0" smtClean="0"/>
          </a:p>
          <a:p>
            <a:r>
              <a:rPr lang="en-US" dirty="0" smtClean="0"/>
              <a:t>Skyline provides</a:t>
            </a:r>
            <a:r>
              <a:rPr lang="en-US" baseline="0" dirty="0" smtClean="0"/>
              <a:t> a link to </a:t>
            </a:r>
            <a:r>
              <a:rPr lang="en-US" dirty="0" smtClean="0"/>
              <a:t>SRM</a:t>
            </a:r>
            <a:r>
              <a:rPr lang="en-US" baseline="0" dirty="0" smtClean="0"/>
              <a:t> Collider </a:t>
            </a:r>
            <a:r>
              <a:rPr lang="en-US" baseline="0" dirty="0" err="1" smtClean="0"/>
              <a:t>webservice</a:t>
            </a:r>
            <a:r>
              <a:rPr lang="en-US" baseline="0" dirty="0" smtClean="0"/>
              <a:t>, which we’ve found to be helpful in predicting if certain transitions will be affected by interference in a given sample. </a:t>
            </a:r>
          </a:p>
          <a:p>
            <a:endParaRPr lang="en-US" baseline="0" dirty="0" smtClean="0"/>
          </a:p>
          <a:p>
            <a:r>
              <a:rPr lang="en-US" baseline="0" dirty="0" smtClean="0"/>
              <a:t>automatically formats your transition information and enters it into the </a:t>
            </a:r>
            <a:r>
              <a:rPr lang="en-US" baseline="0" dirty="0" err="1" smtClean="0"/>
              <a:t>SRMCollider</a:t>
            </a:r>
            <a:r>
              <a:rPr lang="en-US" baseline="0" dirty="0" smtClean="0"/>
              <a:t> input text field. </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5</a:t>
            </a:fld>
            <a:endParaRPr lang="en-US"/>
          </a:p>
        </p:txBody>
      </p:sp>
    </p:spTree>
    <p:extLst>
      <p:ext uri="{BB962C8B-B14F-4D97-AF65-F5344CB8AC3E}">
        <p14:creationId xmlns:p14="http://schemas.microsoft.com/office/powerpoint/2010/main" val="3798004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of</a:t>
            </a:r>
            <a:r>
              <a:rPr lang="en-US" baseline="0" dirty="0" smtClean="0"/>
              <a:t> what matrix interference looks like, in the light b6 transition. To orient you to the slide, we are looking at XICs for 3 transitions corresponding to the heavy peptide variant on top and light variant on bottom. You’ll notice a neighboring peak in the light b6 channel. Because interferences from the matrix can influence your measurements, we remove these transitions in Skyline, which is as easy as selecting the transition and clicking delete. Other transitions can easily be added to substitute for the bad transitions. </a:t>
            </a:r>
          </a:p>
          <a:p>
            <a:endParaRPr lang="en-US" baseline="0" dirty="0" smtClean="0"/>
          </a:p>
          <a:p>
            <a:r>
              <a:rPr lang="en-US" baseline="0" dirty="0" smtClean="0"/>
              <a:t>Now, you can manually go through and look at each individual peak, or Skyline can package your data up for easy import into QUASAR, which includes a program called AUDIT that uses t-test and covariance in your transition measures to make a “good” or “bad” call for each of your transitions. This is very helpful if your dealing with many transitions, and you want to quickly narrow down on a small set of transitions to inspect visually. </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6</a:t>
            </a:fld>
            <a:endParaRPr lang="en-US"/>
          </a:p>
        </p:txBody>
      </p:sp>
    </p:spTree>
    <p:extLst>
      <p:ext uri="{BB962C8B-B14F-4D97-AF65-F5344CB8AC3E}">
        <p14:creationId xmlns:p14="http://schemas.microsoft.com/office/powerpoint/2010/main" val="3661927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Skyline</a:t>
            </a:r>
            <a:r>
              <a:rPr lang="en-US" baseline="0" dirty="0" smtClean="0"/>
              <a:t> allows you to easily inspect a representative MS/MS spectrum for your peptide of interest, which can influence our choice of transition to monitor. We typically use Skyline to build a spectral library from our MS/MS search results, and then we can interrogate that library for our target peptide.</a:t>
            </a:r>
          </a:p>
          <a:p>
            <a:endParaRPr lang="en-US" baseline="0" dirty="0" smtClean="0"/>
          </a:p>
          <a:p>
            <a:r>
              <a:rPr lang="en-US" baseline="0" dirty="0" smtClean="0"/>
              <a:t>We typically look specifically at y-ions, so in this spectrum that I’m showed, we would choose to monitor the y8, y9, and y6 ions for SRM. Y7 is the rank 4 ion, which is colored but not labeled in this particular view. The label will show up as the window is expanded.</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7</a:t>
            </a:fld>
            <a:endParaRPr lang="en-US"/>
          </a:p>
        </p:txBody>
      </p:sp>
    </p:spTree>
    <p:extLst>
      <p:ext uri="{BB962C8B-B14F-4D97-AF65-F5344CB8AC3E}">
        <p14:creationId xmlns:p14="http://schemas.microsoft.com/office/powerpoint/2010/main" val="590338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selecting</a:t>
            </a:r>
            <a:r>
              <a:rPr lang="en-US" baseline="0" dirty="0" smtClean="0"/>
              <a:t> transitions to monitor, it is important to consider scheduling. We use Skyline to help us schedule our transitions over the course of the elution gradient, so we don’t monitor too many transitions at any particular time. Skyline plots a transition scheduling histogram so we can see the number of concurrent transitions across the scheduling space and adjust the transition window accordingly. In this plot, Skyline shows the concurrent transitions for 3 windows (2 min in blue, 5 min in red, and 10 min in orange). If you’re color-blind and cannot distinguish between these colors, you can turn these window sizes off and on to select the best window for your experiment. We typically aim for at least 10 sampling points for each transition over the elution peak.</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8</a:t>
            </a:fld>
            <a:endParaRPr lang="en-US"/>
          </a:p>
        </p:txBody>
      </p:sp>
    </p:spTree>
    <p:extLst>
      <p:ext uri="{BB962C8B-B14F-4D97-AF65-F5344CB8AC3E}">
        <p14:creationId xmlns:p14="http://schemas.microsoft.com/office/powerpoint/2010/main" val="2366655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Which means</a:t>
            </a:r>
            <a:r>
              <a:rPr lang="en-US" baseline="0" dirty="0" smtClean="0"/>
              <a:t>, we try to schedule no more than 60 concurrent transitions at any particular time, as a general rule of thumb. However, I’ve shaded the upper region with a gradient, because we don’t have a hard-fast cutoff and it really depends on the circumstances and different users have different adjust this up or down to match up with their objective.</a:t>
            </a:r>
            <a:endParaRPr lang="en-US"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9</a:t>
            </a:fld>
            <a:endParaRPr lang="en-US"/>
          </a:p>
        </p:txBody>
      </p:sp>
    </p:spTree>
    <p:extLst>
      <p:ext uri="{BB962C8B-B14F-4D97-AF65-F5344CB8AC3E}">
        <p14:creationId xmlns:p14="http://schemas.microsoft.com/office/powerpoint/2010/main" val="1735199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0" y="2628782"/>
            <a:ext cx="9144000" cy="1600438"/>
          </a:xfrm>
          <a:noFill/>
          <a:ln w="25400">
            <a:noFill/>
          </a:ln>
          <a:effectLst/>
        </p:spPr>
        <p:txBody>
          <a:bodyPr lIns="457200" tIns="457200" rIns="457200" bIns="457200" anchor="ctr">
            <a:spAutoFit/>
          </a:bodyPr>
          <a:lstStyle>
            <a:lvl1pPr algn="l">
              <a:defRPr sz="4400" b="1">
                <a:solidFill>
                  <a:schemeClr val="accent2"/>
                </a:solidFill>
              </a:defRPr>
            </a:lvl1pPr>
          </a:lstStyle>
          <a:p>
            <a:r>
              <a:rPr lang="en-US" dirty="0" smtClean="0"/>
              <a:t>Click to edit Master title style</a:t>
            </a:r>
            <a:endParaRPr lang="en-US" dirty="0"/>
          </a:p>
        </p:txBody>
      </p:sp>
      <p:sp>
        <p:nvSpPr>
          <p:cNvPr id="8" name="Subtitle 2"/>
          <p:cNvSpPr>
            <a:spLocks noGrp="1"/>
          </p:cNvSpPr>
          <p:nvPr>
            <p:ph type="subTitle" idx="1" hasCustomPrompt="1"/>
          </p:nvPr>
        </p:nvSpPr>
        <p:spPr>
          <a:xfrm>
            <a:off x="457200" y="4800600"/>
            <a:ext cx="8229600" cy="457200"/>
          </a:xfrm>
        </p:spPr>
        <p:txBody>
          <a:bodyPr anchor="t"/>
          <a:lstStyle>
            <a:lvl1pPr marL="0" indent="0" algn="l">
              <a:spcBef>
                <a:spcPts val="0"/>
              </a:spcBef>
              <a:buNone/>
              <a:defRPr cap="all" baseline="0">
                <a:solidFill>
                  <a:srgbClr val="70727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Presenter </a:t>
            </a:r>
            <a:r>
              <a:rPr lang="en-US" dirty="0" err="1" smtClean="0"/>
              <a:t>Name(S</a:t>
            </a:r>
            <a:r>
              <a:rPr lang="en-US" dirty="0" smtClean="0"/>
              <a:t>)</a:t>
            </a:r>
          </a:p>
        </p:txBody>
      </p:sp>
      <p:sp>
        <p:nvSpPr>
          <p:cNvPr id="9" name="Text Placeholder 6"/>
          <p:cNvSpPr>
            <a:spLocks noGrp="1"/>
          </p:cNvSpPr>
          <p:nvPr>
            <p:ph type="body" sz="quarter" idx="14" hasCustomPrompt="1"/>
          </p:nvPr>
        </p:nvSpPr>
        <p:spPr>
          <a:xfrm>
            <a:off x="455613" y="5257800"/>
            <a:ext cx="8229600" cy="228600"/>
          </a:xfrm>
        </p:spPr>
        <p:txBody>
          <a:bodyPr>
            <a:normAutofit/>
          </a:bodyPr>
          <a:lstStyle>
            <a:lvl1pPr marL="0" indent="0">
              <a:spcBef>
                <a:spcPts val="0"/>
              </a:spcBef>
              <a:buNone/>
              <a:defRPr sz="1400" baseline="0">
                <a:solidFill>
                  <a:srgbClr val="000000"/>
                </a:solidFill>
              </a:defRPr>
            </a:lvl1pPr>
          </a:lstStyle>
          <a:p>
            <a:pPr lvl="0"/>
            <a:r>
              <a:rPr lang="en-US" dirty="0" smtClean="0"/>
              <a:t>Click to add presenter organization</a:t>
            </a:r>
          </a:p>
        </p:txBody>
      </p:sp>
      <p:sp>
        <p:nvSpPr>
          <p:cNvPr id="10" name="Text Placeholder 6"/>
          <p:cNvSpPr>
            <a:spLocks noGrp="1"/>
          </p:cNvSpPr>
          <p:nvPr>
            <p:ph type="body" sz="quarter" idx="15" hasCustomPrompt="1"/>
          </p:nvPr>
        </p:nvSpPr>
        <p:spPr>
          <a:xfrm>
            <a:off x="457200" y="5540477"/>
            <a:ext cx="8229600" cy="228600"/>
          </a:xfrm>
        </p:spPr>
        <p:txBody>
          <a:bodyPr>
            <a:normAutofit/>
          </a:bodyPr>
          <a:lstStyle>
            <a:lvl1pPr marL="0" indent="0">
              <a:spcBef>
                <a:spcPts val="0"/>
              </a:spcBef>
              <a:buNone/>
              <a:defRPr sz="1400" baseline="0">
                <a:solidFill>
                  <a:srgbClr val="000000"/>
                </a:solidFill>
              </a:defRPr>
            </a:lvl1pPr>
          </a:lstStyle>
          <a:p>
            <a:pPr lvl="0"/>
            <a:r>
              <a:rPr lang="en-US" dirty="0" smtClean="0"/>
              <a:t>Click to add presentation event or location</a:t>
            </a:r>
          </a:p>
        </p:txBody>
      </p:sp>
    </p:spTree>
    <p:extLst>
      <p:ext uri="{BB962C8B-B14F-4D97-AF65-F5344CB8AC3E}">
        <p14:creationId xmlns:p14="http://schemas.microsoft.com/office/powerpoint/2010/main" val="2506769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Line Title + 2-Column Comparison">
    <p:spTree>
      <p:nvGrpSpPr>
        <p:cNvPr id="1" name=""/>
        <p:cNvGrpSpPr/>
        <p:nvPr/>
      </p:nvGrpSpPr>
      <p:grpSpPr>
        <a:xfrm>
          <a:off x="0" y="0"/>
          <a:ext cx="0" cy="0"/>
          <a:chOff x="0" y="0"/>
          <a:chExt cx="0" cy="0"/>
        </a:xfrm>
      </p:grpSpPr>
      <p:sp>
        <p:nvSpPr>
          <p:cNvPr id="12" name="Rectangle 11"/>
          <p:cNvSpPr/>
          <p:nvPr userDrawn="1"/>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11" name="Title 1"/>
          <p:cNvSpPr>
            <a:spLocks noGrp="1"/>
          </p:cNvSpPr>
          <p:nvPr>
            <p:ph type="title"/>
          </p:nvPr>
        </p:nvSpPr>
        <p:spPr>
          <a:xfrm>
            <a:off x="457200" y="356613"/>
            <a:ext cx="6629400" cy="384721"/>
          </a:xfrm>
        </p:spPr>
        <p:txBody>
          <a:bodyPr lIns="0" tIns="0" rIns="0" bIns="0" anchor="t">
            <a:spAutoFit/>
          </a:bodyPr>
          <a:lstStyle>
            <a:lvl1pPr algn="l">
              <a:defRPr sz="2500" b="1">
                <a:solidFill>
                  <a:schemeClr val="accent2"/>
                </a:solidFill>
                <a:latin typeface="Arial"/>
                <a:cs typeface="Arial"/>
              </a:defRPr>
            </a:lvl1pPr>
          </a:lstStyle>
          <a:p>
            <a:r>
              <a:rPr lang="en-US" dirty="0" smtClean="0"/>
              <a:t>Click to edit Master title style</a:t>
            </a:r>
            <a:endParaRPr lang="en-US" dirty="0"/>
          </a:p>
        </p:txBody>
      </p:sp>
      <p:sp>
        <p:nvSpPr>
          <p:cNvPr id="9" name="Text Placeholder 2"/>
          <p:cNvSpPr>
            <a:spLocks noGrp="1"/>
          </p:cNvSpPr>
          <p:nvPr>
            <p:ph type="body" idx="1"/>
          </p:nvPr>
        </p:nvSpPr>
        <p:spPr>
          <a:xfrm>
            <a:off x="457200" y="1828800"/>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4" name="Content Placeholder 3"/>
          <p:cNvSpPr>
            <a:spLocks noGrp="1"/>
          </p:cNvSpPr>
          <p:nvPr>
            <p:ph sz="half" idx="2"/>
          </p:nvPr>
        </p:nvSpPr>
        <p:spPr>
          <a:xfrm>
            <a:off x="457200" y="2514599"/>
            <a:ext cx="3886200" cy="36576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4"/>
          <p:cNvSpPr>
            <a:spLocks noGrp="1"/>
          </p:cNvSpPr>
          <p:nvPr>
            <p:ph type="body" sz="quarter" idx="3"/>
          </p:nvPr>
        </p:nvSpPr>
        <p:spPr>
          <a:xfrm>
            <a:off x="4800600" y="1828799"/>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 name="Content Placeholder 5"/>
          <p:cNvSpPr>
            <a:spLocks noGrp="1"/>
          </p:cNvSpPr>
          <p:nvPr>
            <p:ph sz="quarter" idx="4"/>
          </p:nvPr>
        </p:nvSpPr>
        <p:spPr>
          <a:xfrm>
            <a:off x="4800600" y="2514599"/>
            <a:ext cx="3886200" cy="36576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00272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Color Background">
    <p:spTree>
      <p:nvGrpSpPr>
        <p:cNvPr id="1" name=""/>
        <p:cNvGrpSpPr/>
        <p:nvPr/>
      </p:nvGrpSpPr>
      <p:grpSpPr>
        <a:xfrm>
          <a:off x="0" y="0"/>
          <a:ext cx="0" cy="0"/>
          <a:chOff x="0" y="0"/>
          <a:chExt cx="0" cy="0"/>
        </a:xfrm>
      </p:grpSpPr>
      <p:sp>
        <p:nvSpPr>
          <p:cNvPr id="11" name="Title 1"/>
          <p:cNvSpPr>
            <a:spLocks noGrp="1"/>
          </p:cNvSpPr>
          <p:nvPr>
            <p:ph type="title"/>
          </p:nvPr>
        </p:nvSpPr>
        <p:spPr>
          <a:xfrm>
            <a:off x="457200" y="356613"/>
            <a:ext cx="6629400" cy="384721"/>
          </a:xfrm>
        </p:spPr>
        <p:txBody>
          <a:bodyPr lIns="0" tIns="0" rIns="0" bIns="0" anchor="t">
            <a:spAutoFit/>
          </a:bodyPr>
          <a:lstStyle>
            <a:lvl1pPr algn="l">
              <a:defRPr sz="2500" b="1">
                <a:solidFill>
                  <a:schemeClr val="accent2"/>
                </a:solidFill>
                <a:latin typeface="Arial"/>
                <a:cs typeface="Arial"/>
              </a:defRPr>
            </a:lvl1pPr>
          </a:lstStyle>
          <a:p>
            <a:r>
              <a:rPr lang="en-US" dirty="0" smtClean="0"/>
              <a:t>Click to edit Master title style</a:t>
            </a:r>
            <a:endParaRPr lang="en-US" dirty="0"/>
          </a:p>
        </p:txBody>
      </p:sp>
      <p:sp>
        <p:nvSpPr>
          <p:cNvPr id="12" name="Content Placeholder 2"/>
          <p:cNvSpPr>
            <a:spLocks noGrp="1"/>
          </p:cNvSpPr>
          <p:nvPr>
            <p:ph idx="1"/>
          </p:nvPr>
        </p:nvSpPr>
        <p:spPr>
          <a:xfrm>
            <a:off x="457200" y="1828796"/>
            <a:ext cx="8229600" cy="4343400"/>
          </a:xfrm>
        </p:spPr>
        <p:txBody>
          <a:bodyPr lIns="0" tIns="0" rIns="0" bIns="0">
            <a:spAutoFit/>
          </a:bodyPr>
          <a:lstStyle>
            <a:lvl1pPr>
              <a:defRPr sz="2000">
                <a:solidFill>
                  <a:srgbClr val="242424"/>
                </a:solidFill>
                <a:latin typeface="Arial"/>
                <a:cs typeface="Arial"/>
              </a:defRPr>
            </a:lvl1pPr>
            <a:lvl2pPr>
              <a:defRPr sz="1800">
                <a:solidFill>
                  <a:srgbClr val="242424"/>
                </a:solidFill>
                <a:latin typeface="Arial"/>
                <a:cs typeface="Arial"/>
              </a:defRPr>
            </a:lvl2pPr>
            <a:lvl3pPr>
              <a:defRPr sz="1600">
                <a:solidFill>
                  <a:srgbClr val="242424"/>
                </a:solidFill>
                <a:latin typeface="Arial"/>
                <a:cs typeface="Arial"/>
              </a:defRPr>
            </a:lvl3pPr>
            <a:lvl4pPr>
              <a:defRPr sz="1400">
                <a:solidFill>
                  <a:srgbClr val="242424"/>
                </a:solidFill>
                <a:latin typeface="Arial"/>
                <a:cs typeface="Arial"/>
              </a:defRPr>
            </a:lvl4pPr>
            <a:lvl5pPr>
              <a:defRPr sz="1400">
                <a:solidFill>
                  <a:srgbClr val="242424"/>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435917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Color Background + 2-Column Content">
    <p:spTree>
      <p:nvGrpSpPr>
        <p:cNvPr id="1" name=""/>
        <p:cNvGrpSpPr/>
        <p:nvPr/>
      </p:nvGrpSpPr>
      <p:grpSpPr>
        <a:xfrm>
          <a:off x="0" y="0"/>
          <a:ext cx="0" cy="0"/>
          <a:chOff x="0" y="0"/>
          <a:chExt cx="0" cy="0"/>
        </a:xfrm>
      </p:grpSpPr>
      <p:sp>
        <p:nvSpPr>
          <p:cNvPr id="11" name="Title 1"/>
          <p:cNvSpPr>
            <a:spLocks noGrp="1"/>
          </p:cNvSpPr>
          <p:nvPr>
            <p:ph type="title"/>
          </p:nvPr>
        </p:nvSpPr>
        <p:spPr>
          <a:xfrm>
            <a:off x="457200" y="356613"/>
            <a:ext cx="6629400" cy="384721"/>
          </a:xfrm>
        </p:spPr>
        <p:txBody>
          <a:bodyPr lIns="0" tIns="0" rIns="0" bIns="0" anchor="t">
            <a:spAutoFit/>
          </a:bodyPr>
          <a:lstStyle>
            <a:lvl1pPr algn="l">
              <a:defRPr sz="2500" b="1">
                <a:solidFill>
                  <a:schemeClr val="accent2"/>
                </a:solidFill>
                <a:latin typeface="Arial"/>
                <a:cs typeface="Arial"/>
              </a:defRPr>
            </a:lvl1pPr>
          </a:lstStyle>
          <a:p>
            <a:r>
              <a:rPr lang="en-US" dirty="0" smtClean="0"/>
              <a:t>Click to edit Master title style</a:t>
            </a:r>
            <a:endParaRPr lang="en-US" dirty="0"/>
          </a:p>
        </p:txBody>
      </p:sp>
      <p:sp>
        <p:nvSpPr>
          <p:cNvPr id="7" name="Content Placeholder 2"/>
          <p:cNvSpPr>
            <a:spLocks noGrp="1"/>
          </p:cNvSpPr>
          <p:nvPr>
            <p:ph sz="half" idx="1"/>
          </p:nvPr>
        </p:nvSpPr>
        <p:spPr>
          <a:xfrm>
            <a:off x="457200" y="1828797"/>
            <a:ext cx="3886200" cy="4343400"/>
          </a:xfrm>
        </p:spPr>
        <p:txBody>
          <a:bodyPr lIns="0" tIns="0" rIns="0" bIns="0">
            <a:spAutoFit/>
          </a:bodyPr>
          <a:lstStyle>
            <a:lvl1pPr>
              <a:defRPr sz="2000">
                <a:solidFill>
                  <a:srgbClr val="000000"/>
                </a:solidFill>
                <a:latin typeface="Arial"/>
                <a:cs typeface="Arial"/>
              </a:defRPr>
            </a:lvl1pPr>
            <a:lvl2pPr>
              <a:defRPr sz="1800">
                <a:solidFill>
                  <a:srgbClr val="000000"/>
                </a:solidFill>
                <a:latin typeface="Arial"/>
                <a:cs typeface="Arial"/>
              </a:defRPr>
            </a:lvl2pPr>
            <a:lvl3pPr>
              <a:defRPr sz="1600">
                <a:solidFill>
                  <a:srgbClr val="000000"/>
                </a:solidFill>
                <a:latin typeface="Arial"/>
                <a:cs typeface="Arial"/>
              </a:defRPr>
            </a:lvl3pPr>
            <a:lvl4pPr>
              <a:defRPr sz="1400">
                <a:solidFill>
                  <a:srgbClr val="000000"/>
                </a:solidFill>
                <a:latin typeface="Arial"/>
                <a:cs typeface="Arial"/>
              </a:defRPr>
            </a:lvl4pPr>
            <a:lvl5pPr>
              <a:defRPr sz="1400">
                <a:solidFill>
                  <a:srgbClr val="000000"/>
                </a:solidFill>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3"/>
          <p:cNvSpPr>
            <a:spLocks noGrp="1"/>
          </p:cNvSpPr>
          <p:nvPr>
            <p:ph sz="half" idx="2"/>
          </p:nvPr>
        </p:nvSpPr>
        <p:spPr>
          <a:xfrm>
            <a:off x="4800600" y="1828797"/>
            <a:ext cx="3886200" cy="4343400"/>
          </a:xfrm>
        </p:spPr>
        <p:txBody>
          <a:bodyPr lIns="0" tIns="0" bIns="0">
            <a:spAutoFit/>
          </a:bodyPr>
          <a:lstStyle>
            <a:lvl1pPr>
              <a:defRPr sz="2000">
                <a:solidFill>
                  <a:srgbClr val="000000"/>
                </a:solidFill>
                <a:latin typeface="Arial"/>
                <a:cs typeface="Arial"/>
              </a:defRPr>
            </a:lvl1pPr>
            <a:lvl2pPr>
              <a:defRPr sz="1800">
                <a:solidFill>
                  <a:srgbClr val="000000"/>
                </a:solidFill>
                <a:latin typeface="Arial"/>
                <a:cs typeface="Arial"/>
              </a:defRPr>
            </a:lvl2pPr>
            <a:lvl3pPr>
              <a:defRPr sz="1600">
                <a:solidFill>
                  <a:srgbClr val="000000"/>
                </a:solidFill>
                <a:latin typeface="Arial"/>
                <a:cs typeface="Arial"/>
              </a:defRPr>
            </a:lvl3pPr>
            <a:lvl4pPr>
              <a:defRPr sz="1400">
                <a:solidFill>
                  <a:srgbClr val="000000"/>
                </a:solidFill>
                <a:latin typeface="Arial"/>
                <a:cs typeface="Arial"/>
              </a:defRPr>
            </a:lvl4pPr>
            <a:lvl5pPr>
              <a:defRPr sz="1400">
                <a:solidFill>
                  <a:srgbClr val="000000"/>
                </a:solidFill>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93710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Color Background + 2-Column Comparison">
    <p:spTree>
      <p:nvGrpSpPr>
        <p:cNvPr id="1" name=""/>
        <p:cNvGrpSpPr/>
        <p:nvPr/>
      </p:nvGrpSpPr>
      <p:grpSpPr>
        <a:xfrm>
          <a:off x="0" y="0"/>
          <a:ext cx="0" cy="0"/>
          <a:chOff x="0" y="0"/>
          <a:chExt cx="0" cy="0"/>
        </a:xfrm>
      </p:grpSpPr>
      <p:sp>
        <p:nvSpPr>
          <p:cNvPr id="11" name="Title 1"/>
          <p:cNvSpPr>
            <a:spLocks noGrp="1"/>
          </p:cNvSpPr>
          <p:nvPr>
            <p:ph type="title"/>
          </p:nvPr>
        </p:nvSpPr>
        <p:spPr>
          <a:xfrm>
            <a:off x="457200" y="356613"/>
            <a:ext cx="6629400" cy="1005840"/>
          </a:xfrm>
        </p:spPr>
        <p:txBody>
          <a:bodyPr lIns="0" tIns="0" rIns="0" bIns="0" anchor="t">
            <a:spAutoFit/>
          </a:bodyPr>
          <a:lstStyle>
            <a:lvl1pPr algn="l">
              <a:defRPr sz="2500" b="1">
                <a:solidFill>
                  <a:srgbClr val="D57500"/>
                </a:solidFill>
                <a:latin typeface="Arial"/>
                <a:cs typeface="Arial"/>
              </a:defRPr>
            </a:lvl1pPr>
          </a:lstStyle>
          <a:p>
            <a:r>
              <a:rPr lang="en-US" dirty="0" smtClean="0"/>
              <a:t>Click to edit Master title style</a:t>
            </a:r>
            <a:endParaRPr lang="en-US" dirty="0"/>
          </a:p>
        </p:txBody>
      </p:sp>
      <p:sp>
        <p:nvSpPr>
          <p:cNvPr id="2" name="Date Placeholder 1"/>
          <p:cNvSpPr>
            <a:spLocks noGrp="1"/>
          </p:cNvSpPr>
          <p:nvPr>
            <p:ph type="dt" sz="half" idx="10"/>
          </p:nvPr>
        </p:nvSpPr>
        <p:spPr>
          <a:xfrm>
            <a:off x="457200" y="6356350"/>
            <a:ext cx="2133600" cy="365125"/>
          </a:xfrm>
          <a:prstGeom prst="rect">
            <a:avLst/>
          </a:prstGeom>
        </p:spPr>
        <p:txBody>
          <a:bodyPr/>
          <a:lstStyle/>
          <a:p>
            <a:fld id="{178605C4-A25A-B649-99D1-F205BCD3665C}" type="datetime4">
              <a:rPr lang="en-US" smtClean="0"/>
              <a:pPr/>
              <a:t>June 9, 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
        <p:nvSpPr>
          <p:cNvPr id="14" name="Text Placeholder 2"/>
          <p:cNvSpPr>
            <a:spLocks noGrp="1"/>
          </p:cNvSpPr>
          <p:nvPr>
            <p:ph type="body" idx="1"/>
          </p:nvPr>
        </p:nvSpPr>
        <p:spPr>
          <a:xfrm>
            <a:off x="457200" y="1828799"/>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5" name="Content Placeholder 3"/>
          <p:cNvSpPr>
            <a:spLocks noGrp="1"/>
          </p:cNvSpPr>
          <p:nvPr>
            <p:ph sz="half" idx="2"/>
          </p:nvPr>
        </p:nvSpPr>
        <p:spPr>
          <a:xfrm>
            <a:off x="457200" y="2514599"/>
            <a:ext cx="3886200" cy="36576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4"/>
          <p:cNvSpPr>
            <a:spLocks noGrp="1"/>
          </p:cNvSpPr>
          <p:nvPr>
            <p:ph type="body" sz="quarter" idx="3"/>
          </p:nvPr>
        </p:nvSpPr>
        <p:spPr>
          <a:xfrm>
            <a:off x="4800600" y="1828799"/>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7" name="Content Placeholder 5"/>
          <p:cNvSpPr>
            <a:spLocks noGrp="1"/>
          </p:cNvSpPr>
          <p:nvPr>
            <p:ph sz="quarter" idx="4"/>
          </p:nvPr>
        </p:nvSpPr>
        <p:spPr>
          <a:xfrm>
            <a:off x="4800600" y="2514599"/>
            <a:ext cx="3886200" cy="36576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537656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Color Background + Picture with Caption">
    <p:spTree>
      <p:nvGrpSpPr>
        <p:cNvPr id="1" name=""/>
        <p:cNvGrpSpPr/>
        <p:nvPr/>
      </p:nvGrpSpPr>
      <p:grpSpPr>
        <a:xfrm>
          <a:off x="0" y="0"/>
          <a:ext cx="0" cy="0"/>
          <a:chOff x="0" y="0"/>
          <a:chExt cx="0" cy="0"/>
        </a:xfrm>
      </p:grpSpPr>
      <p:sp>
        <p:nvSpPr>
          <p:cNvPr id="11" name="Title 1"/>
          <p:cNvSpPr>
            <a:spLocks noGrp="1"/>
          </p:cNvSpPr>
          <p:nvPr>
            <p:ph type="title"/>
          </p:nvPr>
        </p:nvSpPr>
        <p:spPr>
          <a:xfrm>
            <a:off x="457200" y="356613"/>
            <a:ext cx="6629400" cy="1005840"/>
          </a:xfrm>
        </p:spPr>
        <p:txBody>
          <a:bodyPr lIns="0" tIns="0" rIns="0" bIns="0" anchor="t">
            <a:spAutoFit/>
          </a:bodyPr>
          <a:lstStyle>
            <a:lvl1pPr algn="l">
              <a:defRPr sz="2500" b="1">
                <a:solidFill>
                  <a:srgbClr val="D57500"/>
                </a:solidFill>
                <a:latin typeface="Arial"/>
                <a:cs typeface="Arial"/>
              </a:defRPr>
            </a:lvl1pPr>
          </a:lstStyle>
          <a:p>
            <a:r>
              <a:rPr lang="en-US" dirty="0" smtClean="0"/>
              <a:t>Click to edit Master title style</a:t>
            </a:r>
            <a:endParaRPr lang="en-US" dirty="0"/>
          </a:p>
        </p:txBody>
      </p:sp>
      <p:sp>
        <p:nvSpPr>
          <p:cNvPr id="2" name="Date Placeholder 1"/>
          <p:cNvSpPr>
            <a:spLocks noGrp="1"/>
          </p:cNvSpPr>
          <p:nvPr>
            <p:ph type="dt" sz="half" idx="10"/>
          </p:nvPr>
        </p:nvSpPr>
        <p:spPr>
          <a:xfrm>
            <a:off x="457200" y="6356350"/>
            <a:ext cx="2133600" cy="365125"/>
          </a:xfrm>
          <a:prstGeom prst="rect">
            <a:avLst/>
          </a:prstGeom>
        </p:spPr>
        <p:txBody>
          <a:bodyPr/>
          <a:lstStyle/>
          <a:p>
            <a:fld id="{28CD72E9-4AED-4D4C-8150-C415CA6AC4E9}" type="datetime4">
              <a:rPr lang="en-US" smtClean="0"/>
              <a:pPr/>
              <a:t>June 9, 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
        <p:nvSpPr>
          <p:cNvPr id="10" name="Picture Placeholder 2"/>
          <p:cNvSpPr>
            <a:spLocks noGrp="1"/>
          </p:cNvSpPr>
          <p:nvPr>
            <p:ph type="pic" idx="1"/>
          </p:nvPr>
        </p:nvSpPr>
        <p:spPr>
          <a:xfrm>
            <a:off x="457200" y="1828800"/>
            <a:ext cx="8229600" cy="3429000"/>
          </a:xfrm>
        </p:spPr>
        <p:txBody>
          <a:bodyPr lIns="0" tIns="0" rIns="0" bIns="0" anchor="ctr">
            <a:spAutoFit/>
          </a:bodyPr>
          <a:lstStyle>
            <a:lvl1pPr marL="0" indent="0" algn="ctr">
              <a:buNone/>
              <a:defRPr sz="1800" i="1">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2" name="Text Placeholder 3"/>
          <p:cNvSpPr>
            <a:spLocks noGrp="1"/>
          </p:cNvSpPr>
          <p:nvPr>
            <p:ph type="body" sz="half" idx="2"/>
          </p:nvPr>
        </p:nvSpPr>
        <p:spPr>
          <a:xfrm>
            <a:off x="457200" y="5486400"/>
            <a:ext cx="8229600" cy="685800"/>
          </a:xfrm>
        </p:spPr>
        <p:txBody>
          <a:bodyPr lIns="0" tIns="0" rIns="0" bIns="0">
            <a:spAutoFit/>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84637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Color Background + Title Only">
    <p:spTree>
      <p:nvGrpSpPr>
        <p:cNvPr id="1" name=""/>
        <p:cNvGrpSpPr/>
        <p:nvPr/>
      </p:nvGrpSpPr>
      <p:grpSpPr>
        <a:xfrm>
          <a:off x="0" y="0"/>
          <a:ext cx="0" cy="0"/>
          <a:chOff x="0" y="0"/>
          <a:chExt cx="0" cy="0"/>
        </a:xfrm>
      </p:grpSpPr>
      <p:sp>
        <p:nvSpPr>
          <p:cNvPr id="11" name="Title 1"/>
          <p:cNvSpPr>
            <a:spLocks noGrp="1"/>
          </p:cNvSpPr>
          <p:nvPr>
            <p:ph type="title"/>
          </p:nvPr>
        </p:nvSpPr>
        <p:spPr>
          <a:xfrm>
            <a:off x="457200" y="356613"/>
            <a:ext cx="6629400" cy="1005840"/>
          </a:xfrm>
        </p:spPr>
        <p:txBody>
          <a:bodyPr lIns="0" tIns="0" rIns="0" bIns="0" anchor="t">
            <a:spAutoFit/>
          </a:bodyPr>
          <a:lstStyle>
            <a:lvl1pPr algn="l">
              <a:defRPr sz="2500" b="1">
                <a:solidFill>
                  <a:srgbClr val="D57500"/>
                </a:solidFill>
                <a:latin typeface="Arial"/>
                <a:cs typeface="Arial"/>
              </a:defRPr>
            </a:lvl1pPr>
          </a:lstStyle>
          <a:p>
            <a:r>
              <a:rPr lang="en-US" dirty="0" smtClean="0"/>
              <a:t>Click to edit Master title style</a:t>
            </a:r>
            <a:endParaRPr lang="en-US" dirty="0"/>
          </a:p>
        </p:txBody>
      </p:sp>
      <p:sp>
        <p:nvSpPr>
          <p:cNvPr id="2" name="Date Placeholder 1"/>
          <p:cNvSpPr>
            <a:spLocks noGrp="1"/>
          </p:cNvSpPr>
          <p:nvPr>
            <p:ph type="dt" sz="half" idx="10"/>
          </p:nvPr>
        </p:nvSpPr>
        <p:spPr>
          <a:xfrm>
            <a:off x="457200" y="6356350"/>
            <a:ext cx="2133600" cy="365125"/>
          </a:xfrm>
          <a:prstGeom prst="rect">
            <a:avLst/>
          </a:prstGeom>
        </p:spPr>
        <p:txBody>
          <a:bodyPr/>
          <a:lstStyle/>
          <a:p>
            <a:fld id="{93F589BE-4EC2-DF4F-9D75-1E8273666669}" type="datetime4">
              <a:rPr lang="en-US" smtClean="0"/>
              <a:pPr/>
              <a:t>June 9, 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Tree>
    <p:extLst>
      <p:ext uri="{BB962C8B-B14F-4D97-AF65-F5344CB8AC3E}">
        <p14:creationId xmlns:p14="http://schemas.microsoft.com/office/powerpoint/2010/main" val="15517344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0" y="2628782"/>
            <a:ext cx="9144000" cy="1600438"/>
          </a:xfrm>
          <a:noFill/>
          <a:ln w="25400">
            <a:noFill/>
          </a:ln>
          <a:effectLst/>
        </p:spPr>
        <p:txBody>
          <a:bodyPr lIns="457200" tIns="457200" rIns="457200" bIns="457200" anchor="ctr">
            <a:spAutoFit/>
          </a:bodyPr>
          <a:lstStyle>
            <a:lvl1pPr algn="l">
              <a:defRPr sz="4400" b="1">
                <a:solidFill>
                  <a:schemeClr val="bg1"/>
                </a:solidFill>
              </a:defRPr>
            </a:lvl1pPr>
          </a:lstStyle>
          <a:p>
            <a:r>
              <a:rPr lang="en-US" dirty="0" smtClean="0"/>
              <a:t>Click to edit Master title style</a:t>
            </a:r>
            <a:endParaRPr lang="en-US" dirty="0"/>
          </a:p>
        </p:txBody>
      </p:sp>
      <p:sp>
        <p:nvSpPr>
          <p:cNvPr id="8" name="Subtitle 2"/>
          <p:cNvSpPr>
            <a:spLocks noGrp="1"/>
          </p:cNvSpPr>
          <p:nvPr>
            <p:ph type="subTitle" idx="1" hasCustomPrompt="1"/>
          </p:nvPr>
        </p:nvSpPr>
        <p:spPr>
          <a:xfrm>
            <a:off x="457200" y="4800600"/>
            <a:ext cx="8229600" cy="457200"/>
          </a:xfrm>
        </p:spPr>
        <p:txBody>
          <a:bodyPr anchor="t"/>
          <a:lstStyle>
            <a:lvl1pPr marL="0" indent="0" algn="l">
              <a:spcBef>
                <a:spcPts val="0"/>
              </a:spcBef>
              <a:buNone/>
              <a:defRPr cap="all"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Presenter </a:t>
            </a:r>
            <a:r>
              <a:rPr lang="en-US" dirty="0" err="1" smtClean="0"/>
              <a:t>Name(S</a:t>
            </a:r>
            <a:r>
              <a:rPr lang="en-US" dirty="0" smtClean="0"/>
              <a:t>)</a:t>
            </a:r>
          </a:p>
        </p:txBody>
      </p:sp>
      <p:sp>
        <p:nvSpPr>
          <p:cNvPr id="12" name="Text Placeholder 6"/>
          <p:cNvSpPr>
            <a:spLocks noGrp="1"/>
          </p:cNvSpPr>
          <p:nvPr>
            <p:ph type="body" sz="quarter" idx="14" hasCustomPrompt="1"/>
          </p:nvPr>
        </p:nvSpPr>
        <p:spPr>
          <a:xfrm>
            <a:off x="455613" y="5257800"/>
            <a:ext cx="8229600" cy="228600"/>
          </a:xfrm>
        </p:spPr>
        <p:txBody>
          <a:bodyPr>
            <a:normAutofit/>
          </a:bodyPr>
          <a:lstStyle>
            <a:lvl1pPr marL="0" indent="0">
              <a:spcBef>
                <a:spcPts val="0"/>
              </a:spcBef>
              <a:buNone/>
              <a:defRPr sz="1400" baseline="0">
                <a:solidFill>
                  <a:srgbClr val="FFFFFF"/>
                </a:solidFill>
              </a:defRPr>
            </a:lvl1pPr>
          </a:lstStyle>
          <a:p>
            <a:pPr lvl="0"/>
            <a:r>
              <a:rPr lang="en-US" dirty="0" smtClean="0"/>
              <a:t>Click to add presenter organization</a:t>
            </a:r>
          </a:p>
        </p:txBody>
      </p:sp>
      <p:sp>
        <p:nvSpPr>
          <p:cNvPr id="13" name="Text Placeholder 6"/>
          <p:cNvSpPr>
            <a:spLocks noGrp="1"/>
          </p:cNvSpPr>
          <p:nvPr>
            <p:ph type="body" sz="quarter" idx="15" hasCustomPrompt="1"/>
          </p:nvPr>
        </p:nvSpPr>
        <p:spPr>
          <a:xfrm>
            <a:off x="457200" y="5540477"/>
            <a:ext cx="8229600" cy="228600"/>
          </a:xfrm>
        </p:spPr>
        <p:txBody>
          <a:bodyPr>
            <a:normAutofit/>
          </a:bodyPr>
          <a:lstStyle>
            <a:lvl1pPr marL="0" indent="0">
              <a:spcBef>
                <a:spcPts val="0"/>
              </a:spcBef>
              <a:buNone/>
              <a:defRPr sz="1400" baseline="0">
                <a:solidFill>
                  <a:srgbClr val="FFFFFF"/>
                </a:solidFill>
              </a:defRPr>
            </a:lvl1pPr>
          </a:lstStyle>
          <a:p>
            <a:pPr lvl="0"/>
            <a:r>
              <a:rPr lang="en-US" dirty="0" smtClean="0"/>
              <a:t>Click to add presentation event or location</a:t>
            </a:r>
          </a:p>
        </p:txBody>
      </p:sp>
    </p:spTree>
    <p:extLst>
      <p:ext uri="{BB962C8B-B14F-4D97-AF65-F5344CB8AC3E}">
        <p14:creationId xmlns:p14="http://schemas.microsoft.com/office/powerpoint/2010/main" val="3169911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Line Title + Content">
    <p:spTree>
      <p:nvGrpSpPr>
        <p:cNvPr id="1" name=""/>
        <p:cNvGrpSpPr/>
        <p:nvPr/>
      </p:nvGrpSpPr>
      <p:grpSpPr>
        <a:xfrm>
          <a:off x="0" y="0"/>
          <a:ext cx="0" cy="0"/>
          <a:chOff x="0" y="0"/>
          <a:chExt cx="0" cy="0"/>
        </a:xfrm>
      </p:grpSpPr>
      <p:sp>
        <p:nvSpPr>
          <p:cNvPr id="13" name="Rectangle 12"/>
          <p:cNvSpPr/>
          <p:nvPr userDrawn="1"/>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7" name="Title 1"/>
          <p:cNvSpPr>
            <a:spLocks noGrp="1"/>
          </p:cNvSpPr>
          <p:nvPr>
            <p:ph type="title"/>
          </p:nvPr>
        </p:nvSpPr>
        <p:spPr>
          <a:xfrm>
            <a:off x="457200" y="356614"/>
            <a:ext cx="6629400" cy="621792"/>
          </a:xfrm>
        </p:spPr>
        <p:txBody>
          <a:bodyPr lIns="0" tIns="0" rIns="0" bIns="0" anchor="t" anchorCtr="0">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8" name="Content Placeholder 2"/>
          <p:cNvSpPr>
            <a:spLocks noGrp="1"/>
          </p:cNvSpPr>
          <p:nvPr>
            <p:ph idx="1"/>
          </p:nvPr>
        </p:nvSpPr>
        <p:spPr>
          <a:xfrm>
            <a:off x="457200" y="1371596"/>
            <a:ext cx="8229600" cy="48006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4356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Line Title + 2-Column Content">
    <p:spTree>
      <p:nvGrpSpPr>
        <p:cNvPr id="1" name=""/>
        <p:cNvGrpSpPr/>
        <p:nvPr/>
      </p:nvGrpSpPr>
      <p:grpSpPr>
        <a:xfrm>
          <a:off x="0" y="0"/>
          <a:ext cx="0" cy="0"/>
          <a:chOff x="0" y="0"/>
          <a:chExt cx="0" cy="0"/>
        </a:xfrm>
      </p:grpSpPr>
      <p:sp>
        <p:nvSpPr>
          <p:cNvPr id="9" name="Rectangle 8"/>
          <p:cNvSpPr/>
          <p:nvPr userDrawn="1"/>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14" name="Title 1"/>
          <p:cNvSpPr>
            <a:spLocks noGrp="1"/>
          </p:cNvSpPr>
          <p:nvPr>
            <p:ph type="title"/>
          </p:nvPr>
        </p:nvSpPr>
        <p:spPr>
          <a:xfrm>
            <a:off x="457200" y="356614"/>
            <a:ext cx="6629400" cy="621792"/>
          </a:xfrm>
        </p:spPr>
        <p:txBody>
          <a:bodyPr lIns="0" tIns="0" rIns="0" bIns="0" anchor="t">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12" name="Content Placeholder 2"/>
          <p:cNvSpPr>
            <a:spLocks noGrp="1"/>
          </p:cNvSpPr>
          <p:nvPr>
            <p:ph idx="1"/>
          </p:nvPr>
        </p:nvSpPr>
        <p:spPr>
          <a:xfrm>
            <a:off x="457200" y="1371596"/>
            <a:ext cx="3886200" cy="48006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3"/>
          </p:nvPr>
        </p:nvSpPr>
        <p:spPr>
          <a:xfrm>
            <a:off x="4800600" y="1369118"/>
            <a:ext cx="3886200" cy="48006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379858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Line Title + 2-Column Comparison">
    <p:spTree>
      <p:nvGrpSpPr>
        <p:cNvPr id="1" name=""/>
        <p:cNvGrpSpPr/>
        <p:nvPr/>
      </p:nvGrpSpPr>
      <p:grpSpPr>
        <a:xfrm>
          <a:off x="0" y="0"/>
          <a:ext cx="0" cy="0"/>
          <a:chOff x="0" y="0"/>
          <a:chExt cx="0" cy="0"/>
        </a:xfrm>
      </p:grpSpPr>
      <p:sp>
        <p:nvSpPr>
          <p:cNvPr id="13" name="Rectangle 12"/>
          <p:cNvSpPr/>
          <p:nvPr userDrawn="1"/>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10" name="Title 1"/>
          <p:cNvSpPr>
            <a:spLocks noGrp="1"/>
          </p:cNvSpPr>
          <p:nvPr>
            <p:ph type="title"/>
          </p:nvPr>
        </p:nvSpPr>
        <p:spPr>
          <a:xfrm>
            <a:off x="457200" y="356614"/>
            <a:ext cx="6629400" cy="621792"/>
          </a:xfrm>
        </p:spPr>
        <p:txBody>
          <a:bodyPr lIns="0" tIns="0" rIns="0" bIns="0" anchor="t">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11" name="Text Placeholder 2"/>
          <p:cNvSpPr>
            <a:spLocks noGrp="1"/>
          </p:cNvSpPr>
          <p:nvPr>
            <p:ph type="body" idx="1"/>
          </p:nvPr>
        </p:nvSpPr>
        <p:spPr>
          <a:xfrm>
            <a:off x="457200" y="1371600"/>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0" name="Text Placeholder 4"/>
          <p:cNvSpPr>
            <a:spLocks noGrp="1"/>
          </p:cNvSpPr>
          <p:nvPr>
            <p:ph type="body" sz="quarter" idx="3"/>
          </p:nvPr>
        </p:nvSpPr>
        <p:spPr>
          <a:xfrm>
            <a:off x="4800600" y="1371599"/>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 name="Content Placeholder 2"/>
          <p:cNvSpPr>
            <a:spLocks noGrp="1"/>
          </p:cNvSpPr>
          <p:nvPr>
            <p:ph idx="15"/>
          </p:nvPr>
        </p:nvSpPr>
        <p:spPr>
          <a:xfrm>
            <a:off x="457200" y="2059241"/>
            <a:ext cx="3886200" cy="41148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2"/>
          <p:cNvSpPr>
            <a:spLocks noGrp="1"/>
          </p:cNvSpPr>
          <p:nvPr>
            <p:ph idx="16"/>
          </p:nvPr>
        </p:nvSpPr>
        <p:spPr>
          <a:xfrm>
            <a:off x="4800600" y="2056763"/>
            <a:ext cx="3886200" cy="41148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3287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Line Title + Content">
    <p:spTree>
      <p:nvGrpSpPr>
        <p:cNvPr id="1" name=""/>
        <p:cNvGrpSpPr/>
        <p:nvPr/>
      </p:nvGrpSpPr>
      <p:grpSpPr>
        <a:xfrm>
          <a:off x="0" y="0"/>
          <a:ext cx="0" cy="0"/>
          <a:chOff x="0" y="0"/>
          <a:chExt cx="0" cy="0"/>
        </a:xfrm>
      </p:grpSpPr>
      <p:sp>
        <p:nvSpPr>
          <p:cNvPr id="8" name="Rectangle 7"/>
          <p:cNvSpPr/>
          <p:nvPr userDrawn="1"/>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10" name="Title 1"/>
          <p:cNvSpPr>
            <a:spLocks noGrp="1"/>
          </p:cNvSpPr>
          <p:nvPr>
            <p:ph type="title"/>
          </p:nvPr>
        </p:nvSpPr>
        <p:spPr>
          <a:xfrm>
            <a:off x="457200" y="356613"/>
            <a:ext cx="6629400" cy="384721"/>
          </a:xfrm>
        </p:spPr>
        <p:txBody>
          <a:bodyPr lIns="0" tIns="0" rIns="0" bIns="0" anchor="t" anchorCtr="0">
            <a:spAutoFit/>
          </a:bodyPr>
          <a:lstStyle>
            <a:lvl1pPr algn="l">
              <a:defRPr sz="2500" b="1">
                <a:solidFill>
                  <a:schemeClr val="accent2"/>
                </a:solidFill>
                <a:latin typeface="Arial"/>
                <a:cs typeface="Arial"/>
              </a:defRPr>
            </a:lvl1pPr>
          </a:lstStyle>
          <a:p>
            <a:r>
              <a:rPr lang="en-US" dirty="0" smtClean="0"/>
              <a:t>Click to edit Master title style</a:t>
            </a:r>
            <a:endParaRPr lang="en-US" dirty="0"/>
          </a:p>
        </p:txBody>
      </p:sp>
      <p:sp>
        <p:nvSpPr>
          <p:cNvPr id="11" name="Content Placeholder 2"/>
          <p:cNvSpPr>
            <a:spLocks noGrp="1"/>
          </p:cNvSpPr>
          <p:nvPr>
            <p:ph idx="1"/>
          </p:nvPr>
        </p:nvSpPr>
        <p:spPr>
          <a:xfrm>
            <a:off x="457200" y="1371598"/>
            <a:ext cx="8229600" cy="48006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995709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Line Title + Picture with Caption">
    <p:spTree>
      <p:nvGrpSpPr>
        <p:cNvPr id="1" name=""/>
        <p:cNvGrpSpPr/>
        <p:nvPr/>
      </p:nvGrpSpPr>
      <p:grpSpPr>
        <a:xfrm>
          <a:off x="0" y="0"/>
          <a:ext cx="0" cy="0"/>
          <a:chOff x="0" y="0"/>
          <a:chExt cx="0" cy="0"/>
        </a:xfrm>
      </p:grpSpPr>
      <p:sp>
        <p:nvSpPr>
          <p:cNvPr id="9" name="Rectangle 8"/>
          <p:cNvSpPr/>
          <p:nvPr userDrawn="1"/>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14" name="Title 1"/>
          <p:cNvSpPr>
            <a:spLocks noGrp="1"/>
          </p:cNvSpPr>
          <p:nvPr>
            <p:ph type="title"/>
          </p:nvPr>
        </p:nvSpPr>
        <p:spPr>
          <a:xfrm>
            <a:off x="457200" y="356614"/>
            <a:ext cx="6629400" cy="621792"/>
          </a:xfrm>
        </p:spPr>
        <p:txBody>
          <a:bodyPr lIns="0" tIns="0" rIns="0" bIns="0" anchor="t" anchorCtr="0">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15" name="Picture Placeholder 2"/>
          <p:cNvSpPr>
            <a:spLocks noGrp="1"/>
          </p:cNvSpPr>
          <p:nvPr>
            <p:ph type="pic" idx="1"/>
          </p:nvPr>
        </p:nvSpPr>
        <p:spPr>
          <a:xfrm>
            <a:off x="457200" y="1371600"/>
            <a:ext cx="8229600" cy="3886200"/>
          </a:xfrm>
        </p:spPr>
        <p:txBody>
          <a:bodyPr lIns="0" tIns="0" rIns="0" bIns="0" anchor="ctr">
            <a:spAutoFit/>
          </a:bodyPr>
          <a:lstStyle>
            <a:lvl1pPr marL="0" indent="0" algn="ctr">
              <a:buNone/>
              <a:defRPr sz="1800" i="1">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6" name="Text Placeholder 3"/>
          <p:cNvSpPr>
            <a:spLocks noGrp="1"/>
          </p:cNvSpPr>
          <p:nvPr>
            <p:ph type="body" sz="half" idx="2"/>
          </p:nvPr>
        </p:nvSpPr>
        <p:spPr>
          <a:xfrm>
            <a:off x="457200" y="5486400"/>
            <a:ext cx="8229600" cy="685800"/>
          </a:xfrm>
        </p:spPr>
        <p:txBody>
          <a:bodyPr lIns="0" tIns="0" rIns="0" bIns="0">
            <a:spAutoFit/>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269625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Line Title Only">
    <p:spTree>
      <p:nvGrpSpPr>
        <p:cNvPr id="1" name=""/>
        <p:cNvGrpSpPr/>
        <p:nvPr/>
      </p:nvGrpSpPr>
      <p:grpSpPr>
        <a:xfrm>
          <a:off x="0" y="0"/>
          <a:ext cx="0" cy="0"/>
          <a:chOff x="0" y="0"/>
          <a:chExt cx="0" cy="0"/>
        </a:xfrm>
      </p:grpSpPr>
      <p:sp>
        <p:nvSpPr>
          <p:cNvPr id="7" name="Rectangle 6"/>
          <p:cNvSpPr/>
          <p:nvPr userDrawn="1"/>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10" name="Title 1"/>
          <p:cNvSpPr>
            <a:spLocks noGrp="1"/>
          </p:cNvSpPr>
          <p:nvPr>
            <p:ph type="title"/>
          </p:nvPr>
        </p:nvSpPr>
        <p:spPr>
          <a:xfrm>
            <a:off x="457200" y="356614"/>
            <a:ext cx="6629400" cy="621792"/>
          </a:xfrm>
        </p:spPr>
        <p:txBody>
          <a:bodyPr lIns="0" tIns="0" rIns="0" bIns="0" anchor="t">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553473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Line Title + Content">
    <p:spTree>
      <p:nvGrpSpPr>
        <p:cNvPr id="1" name=""/>
        <p:cNvGrpSpPr/>
        <p:nvPr/>
      </p:nvGrpSpPr>
      <p:grpSpPr>
        <a:xfrm>
          <a:off x="0" y="0"/>
          <a:ext cx="0" cy="0"/>
          <a:chOff x="0" y="0"/>
          <a:chExt cx="0" cy="0"/>
        </a:xfrm>
      </p:grpSpPr>
      <p:sp>
        <p:nvSpPr>
          <p:cNvPr id="9" name="Rectangle 8"/>
          <p:cNvSpPr/>
          <p:nvPr userDrawn="1"/>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8" name="Title 1"/>
          <p:cNvSpPr>
            <a:spLocks noGrp="1"/>
          </p:cNvSpPr>
          <p:nvPr>
            <p:ph type="title"/>
          </p:nvPr>
        </p:nvSpPr>
        <p:spPr>
          <a:xfrm>
            <a:off x="457200" y="356614"/>
            <a:ext cx="6629400" cy="1005840"/>
          </a:xfrm>
        </p:spPr>
        <p:txBody>
          <a:bodyPr lIns="0" tIns="0" rIns="0" bIns="0" anchor="t" anchorCtr="0">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11" name="Content Placeholder 2"/>
          <p:cNvSpPr>
            <a:spLocks noGrp="1"/>
          </p:cNvSpPr>
          <p:nvPr>
            <p:ph idx="1"/>
          </p:nvPr>
        </p:nvSpPr>
        <p:spPr>
          <a:xfrm>
            <a:off x="457200" y="1828800"/>
            <a:ext cx="8229600" cy="43434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882463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Line Title + 2-Column Content">
    <p:spTree>
      <p:nvGrpSpPr>
        <p:cNvPr id="1" name=""/>
        <p:cNvGrpSpPr/>
        <p:nvPr/>
      </p:nvGrpSpPr>
      <p:grpSpPr>
        <a:xfrm>
          <a:off x="0" y="0"/>
          <a:ext cx="0" cy="0"/>
          <a:chOff x="0" y="0"/>
          <a:chExt cx="0" cy="0"/>
        </a:xfrm>
      </p:grpSpPr>
      <p:sp>
        <p:nvSpPr>
          <p:cNvPr id="13" name="Rectangle 12"/>
          <p:cNvSpPr/>
          <p:nvPr userDrawn="1"/>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10" name="Title 1"/>
          <p:cNvSpPr>
            <a:spLocks noGrp="1"/>
          </p:cNvSpPr>
          <p:nvPr>
            <p:ph type="title"/>
          </p:nvPr>
        </p:nvSpPr>
        <p:spPr>
          <a:xfrm>
            <a:off x="457200" y="356614"/>
            <a:ext cx="6629400" cy="1005840"/>
          </a:xfrm>
        </p:spPr>
        <p:txBody>
          <a:bodyPr lIns="0" tIns="0" rIns="0" bIns="0" anchor="t">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15" name="Content Placeholder 2"/>
          <p:cNvSpPr>
            <a:spLocks noGrp="1"/>
          </p:cNvSpPr>
          <p:nvPr>
            <p:ph idx="1"/>
          </p:nvPr>
        </p:nvSpPr>
        <p:spPr>
          <a:xfrm>
            <a:off x="457200" y="1828800"/>
            <a:ext cx="3886200" cy="43434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15"/>
          </p:nvPr>
        </p:nvSpPr>
        <p:spPr>
          <a:xfrm>
            <a:off x="4800600" y="1828800"/>
            <a:ext cx="3886200" cy="43434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493760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Line Title + 2-Column Comparison">
    <p:spTree>
      <p:nvGrpSpPr>
        <p:cNvPr id="1" name=""/>
        <p:cNvGrpSpPr/>
        <p:nvPr/>
      </p:nvGrpSpPr>
      <p:grpSpPr>
        <a:xfrm>
          <a:off x="0" y="0"/>
          <a:ext cx="0" cy="0"/>
          <a:chOff x="0" y="0"/>
          <a:chExt cx="0" cy="0"/>
        </a:xfrm>
      </p:grpSpPr>
      <p:sp>
        <p:nvSpPr>
          <p:cNvPr id="11" name="Rectangle 10"/>
          <p:cNvSpPr/>
          <p:nvPr userDrawn="1"/>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3" name="Title 1"/>
          <p:cNvSpPr>
            <a:spLocks noGrp="1"/>
          </p:cNvSpPr>
          <p:nvPr>
            <p:ph type="title"/>
          </p:nvPr>
        </p:nvSpPr>
        <p:spPr>
          <a:xfrm>
            <a:off x="457200" y="356614"/>
            <a:ext cx="6629400" cy="1005840"/>
          </a:xfrm>
        </p:spPr>
        <p:txBody>
          <a:bodyPr lIns="0" tIns="0" rIns="0" bIns="0" anchor="t">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4" name="Text Placeholder 2"/>
          <p:cNvSpPr>
            <a:spLocks noGrp="1"/>
          </p:cNvSpPr>
          <p:nvPr>
            <p:ph type="body" idx="1"/>
          </p:nvPr>
        </p:nvSpPr>
        <p:spPr>
          <a:xfrm>
            <a:off x="457200" y="1828800"/>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3"/>
          </p:nvPr>
        </p:nvSpPr>
        <p:spPr>
          <a:xfrm>
            <a:off x="4800600" y="1828799"/>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4" name="Content Placeholder 2"/>
          <p:cNvSpPr>
            <a:spLocks noGrp="1"/>
          </p:cNvSpPr>
          <p:nvPr>
            <p:ph idx="15"/>
          </p:nvPr>
        </p:nvSpPr>
        <p:spPr>
          <a:xfrm>
            <a:off x="457200" y="2514600"/>
            <a:ext cx="3886200" cy="36576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6"/>
          </p:nvPr>
        </p:nvSpPr>
        <p:spPr>
          <a:xfrm>
            <a:off x="4800600" y="2512122"/>
            <a:ext cx="3886200" cy="3657600"/>
          </a:xfrm>
        </p:spPr>
        <p:txBody>
          <a:bodyPr lIns="0" tIns="0" rIns="0" bIns="0">
            <a:spAutoFit/>
          </a:bodyPr>
          <a:lstStyle>
            <a:lvl1pPr marL="342900" indent="-342900">
              <a:buSzPct val="100000"/>
              <a:buFontTx/>
              <a:buBlip>
                <a:blip r:embed="rId2"/>
              </a:buBlip>
              <a:defRPr sz="2000">
                <a:latin typeface="Arial"/>
                <a:cs typeface="Arial"/>
              </a:defRPr>
            </a:lvl1pPr>
            <a:lvl2pPr marL="742950" indent="-285750">
              <a:buSzPct val="100000"/>
              <a:buFontTx/>
              <a:buBlip>
                <a:blip r:embed="rId3"/>
              </a:buBlip>
              <a:defRPr sz="1800">
                <a:latin typeface="Arial"/>
                <a:cs typeface="Arial"/>
              </a:defRPr>
            </a:lvl2pPr>
            <a:lvl3pPr marL="1143000" indent="-228600">
              <a:buSzPct val="100000"/>
              <a:buFontTx/>
              <a:buBlip>
                <a:blip r:embed="rId4"/>
              </a:buBlip>
              <a:defRPr sz="1600">
                <a:latin typeface="Arial"/>
                <a:cs typeface="Arial"/>
              </a:defRPr>
            </a:lvl3pPr>
            <a:lvl4pPr marL="1600200" indent="-228600">
              <a:buSzPct val="100000"/>
              <a:buFontTx/>
              <a:buBlip>
                <a:blip r:embed="rId5"/>
              </a:buBlip>
              <a:defRPr sz="1400">
                <a:latin typeface="Arial"/>
                <a:cs typeface="Arial"/>
              </a:defRPr>
            </a:lvl4pPr>
            <a:lvl5pPr marL="2057400" indent="-228600">
              <a:buSzPct val="100000"/>
              <a:buFontTx/>
              <a:buBlip>
                <a:blip r:embed="rId2"/>
              </a:buBlip>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553061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Color Backgroun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lIns="0" tIns="0" rIns="0" bIns="0" anchor="t" anchorCtr="0">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7" name="Content Placeholder 2"/>
          <p:cNvSpPr>
            <a:spLocks noGrp="1"/>
          </p:cNvSpPr>
          <p:nvPr>
            <p:ph idx="1"/>
          </p:nvPr>
        </p:nvSpPr>
        <p:spPr>
          <a:xfrm>
            <a:off x="457200" y="1828797"/>
            <a:ext cx="8229600" cy="4343400"/>
          </a:xfrm>
        </p:spPr>
        <p:txBody>
          <a:bodyPr lIns="0" tIns="0" rIns="0" bIns="0">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249376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ull-Color Background + 2-Column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lIns="0" tIns="0" rIns="0" bIns="0" anchor="t">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8" name="Content Placeholder 2"/>
          <p:cNvSpPr>
            <a:spLocks noGrp="1"/>
          </p:cNvSpPr>
          <p:nvPr>
            <p:ph idx="13"/>
          </p:nvPr>
        </p:nvSpPr>
        <p:spPr>
          <a:xfrm>
            <a:off x="457200" y="1828797"/>
            <a:ext cx="3886200" cy="4343400"/>
          </a:xfrm>
        </p:spPr>
        <p:txBody>
          <a:bodyPr lIns="0" tIns="0" rIns="0" bIns="0">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4"/>
          </p:nvPr>
        </p:nvSpPr>
        <p:spPr>
          <a:xfrm>
            <a:off x="4800600" y="1828800"/>
            <a:ext cx="3886200" cy="4343400"/>
          </a:xfrm>
        </p:spPr>
        <p:txBody>
          <a:bodyPr lIns="0" tIns="0" rIns="0" bIns="0">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78390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ull-Color Background + 2-Column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lIns="0" tIns="0" rIns="0" bIns="0" anchor="t">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828799"/>
            <a:ext cx="3886200" cy="640080"/>
          </a:xfrm>
        </p:spPr>
        <p:txBody>
          <a:bodyPr lIns="0" tIns="0" rIns="0" bIns="0" anchor="t">
            <a:spAutoFit/>
          </a:bodyPr>
          <a:lstStyle>
            <a:lvl1pPr marL="0" indent="0">
              <a:buNone/>
              <a:defRPr sz="2000" b="1">
                <a:solidFill>
                  <a:srgbClr val="FFFFFF"/>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 name="Text Placeholder 4"/>
          <p:cNvSpPr>
            <a:spLocks noGrp="1"/>
          </p:cNvSpPr>
          <p:nvPr>
            <p:ph type="body" sz="quarter" idx="3"/>
          </p:nvPr>
        </p:nvSpPr>
        <p:spPr>
          <a:xfrm>
            <a:off x="4800600" y="1828798"/>
            <a:ext cx="3886200" cy="640080"/>
          </a:xfrm>
        </p:spPr>
        <p:txBody>
          <a:bodyPr lIns="0" tIns="0" rIns="0" bIns="0" anchor="t">
            <a:spAutoFit/>
          </a:bodyPr>
          <a:lstStyle>
            <a:lvl1pPr marL="0" indent="0">
              <a:buNone/>
              <a:defRPr sz="2000" b="1">
                <a:solidFill>
                  <a:srgbClr val="FFFFFF"/>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0" name="Content Placeholder 2"/>
          <p:cNvSpPr>
            <a:spLocks noGrp="1"/>
          </p:cNvSpPr>
          <p:nvPr>
            <p:ph idx="13"/>
          </p:nvPr>
        </p:nvSpPr>
        <p:spPr>
          <a:xfrm>
            <a:off x="457200" y="2516451"/>
            <a:ext cx="3886200" cy="3657600"/>
          </a:xfrm>
        </p:spPr>
        <p:txBody>
          <a:bodyPr lIns="0" tIns="0" rIns="0" bIns="0">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p:nvPr>
        </p:nvSpPr>
        <p:spPr>
          <a:xfrm>
            <a:off x="4800600" y="2516454"/>
            <a:ext cx="3886200" cy="3657600"/>
          </a:xfrm>
        </p:spPr>
        <p:txBody>
          <a:bodyPr lIns="0" tIns="0" rIns="0" bIns="0">
            <a:spAutoFit/>
          </a:bodyPr>
          <a:lstStyle>
            <a:lvl1pPr marL="342900" indent="-342900">
              <a:buSzPct val="100000"/>
              <a:buFontTx/>
              <a:buBlip>
                <a:blip r:embed="rId2"/>
              </a:buBlip>
              <a:defRPr sz="2000">
                <a:solidFill>
                  <a:srgbClr val="FFFFFF"/>
                </a:solidFill>
                <a:latin typeface="Arial"/>
                <a:cs typeface="Arial"/>
              </a:defRPr>
            </a:lvl1pPr>
            <a:lvl2pPr marL="742950" indent="-285750">
              <a:buSzPct val="100000"/>
              <a:buFontTx/>
              <a:buBlip>
                <a:blip r:embed="rId3"/>
              </a:buBlip>
              <a:defRPr sz="1800">
                <a:solidFill>
                  <a:srgbClr val="FFFFFF"/>
                </a:solidFill>
                <a:latin typeface="Arial"/>
                <a:cs typeface="Arial"/>
              </a:defRPr>
            </a:lvl2pPr>
            <a:lvl3pPr marL="1143000" indent="-228600">
              <a:buSzPct val="100000"/>
              <a:buFontTx/>
              <a:buBlip>
                <a:blip r:embed="rId4"/>
              </a:buBlip>
              <a:defRPr sz="1600">
                <a:solidFill>
                  <a:srgbClr val="FFFFFF"/>
                </a:solidFill>
                <a:latin typeface="Arial"/>
                <a:cs typeface="Arial"/>
              </a:defRPr>
            </a:lvl3pPr>
            <a:lvl4pPr marL="1600200" indent="-228600">
              <a:buSzPct val="100000"/>
              <a:buFontTx/>
              <a:buBlip>
                <a:blip r:embed="rId5"/>
              </a:buBlip>
              <a:defRPr sz="1400">
                <a:solidFill>
                  <a:srgbClr val="FFFFFF"/>
                </a:solidFill>
                <a:latin typeface="Arial"/>
                <a:cs typeface="Arial"/>
              </a:defRPr>
            </a:lvl4pPr>
            <a:lvl5pPr marL="2057400" indent="-228600">
              <a:buSzPct val="100000"/>
              <a:buFontTx/>
              <a:buBlip>
                <a:blip r:embed="rId2"/>
              </a:buBlip>
              <a:defRPr sz="1400">
                <a:solidFill>
                  <a:srgbClr val="FFFFFF"/>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539446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Color Background +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lIns="0" tIns="0" rIns="0" bIns="0" anchor="t" anchorCtr="0">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457200" y="1828800"/>
            <a:ext cx="8229600" cy="3429000"/>
          </a:xfrm>
        </p:spPr>
        <p:txBody>
          <a:bodyPr lIns="0" tIns="0" rIns="0" bIns="0" anchor="ctr">
            <a:spAutoFit/>
          </a:bodyPr>
          <a:lstStyle>
            <a:lvl1pPr marL="0" indent="0" algn="ctr">
              <a:buNone/>
              <a:defRPr sz="1800" i="1">
                <a:solidFill>
                  <a:srgbClr val="FFFFFF"/>
                </a:solidFill>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57200" y="5486400"/>
            <a:ext cx="8229600" cy="685800"/>
          </a:xfrm>
        </p:spPr>
        <p:txBody>
          <a:bodyPr lIns="0" tIns="0" rIns="0" bIns="0">
            <a:spAutoFit/>
          </a:bodyPr>
          <a:lstStyle>
            <a:lvl1pPr marL="0" indent="0">
              <a:buNone/>
              <a:defRPr sz="1400">
                <a:solidFill>
                  <a:srgbClr val="FFFFFF"/>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600552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Color Background + 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1005840"/>
          </a:xfrm>
        </p:spPr>
        <p:txBody>
          <a:bodyPr lIns="0" tIns="0" rIns="0" bIns="0" anchor="t">
            <a:spAutoFit/>
          </a:bodyPr>
          <a:lstStyle>
            <a:lvl1pPr algn="l">
              <a:defRPr sz="2500" b="1">
                <a:solidFill>
                  <a:srgbClr val="FFFFFF"/>
                </a:solidFill>
                <a:latin typeface="Arial"/>
                <a:cs typeface="Aria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15400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1-Line Title + 2-Column Content">
    <p:spTree>
      <p:nvGrpSpPr>
        <p:cNvPr id="1" name=""/>
        <p:cNvGrpSpPr/>
        <p:nvPr/>
      </p:nvGrpSpPr>
      <p:grpSpPr>
        <a:xfrm>
          <a:off x="0" y="0"/>
          <a:ext cx="0" cy="0"/>
          <a:chOff x="0" y="0"/>
          <a:chExt cx="0" cy="0"/>
        </a:xfrm>
      </p:grpSpPr>
      <p:sp>
        <p:nvSpPr>
          <p:cNvPr id="9" name="Rectangle 8"/>
          <p:cNvSpPr/>
          <p:nvPr userDrawn="1"/>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2" name="Title 1"/>
          <p:cNvSpPr>
            <a:spLocks noGrp="1"/>
          </p:cNvSpPr>
          <p:nvPr>
            <p:ph type="title"/>
          </p:nvPr>
        </p:nvSpPr>
        <p:spPr>
          <a:xfrm>
            <a:off x="457200" y="356616"/>
            <a:ext cx="6629400" cy="384721"/>
          </a:xfrm>
          <a:prstGeom prst="rect">
            <a:avLst/>
          </a:prstGeom>
        </p:spPr>
        <p:txBody>
          <a:bodyPr/>
          <a:lstStyle>
            <a:lvl1pPr>
              <a:defRPr>
                <a:solidFill>
                  <a:schemeClr val="accent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82350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itle 1"/>
          <p:cNvSpPr>
            <a:spLocks noGrp="1"/>
          </p:cNvSpPr>
          <p:nvPr>
            <p:ph type="ctrTitle"/>
          </p:nvPr>
        </p:nvSpPr>
        <p:spPr>
          <a:xfrm>
            <a:off x="0" y="2628782"/>
            <a:ext cx="9144000" cy="1600438"/>
          </a:xfrm>
          <a:noFill/>
          <a:ln w="25400">
            <a:noFill/>
          </a:ln>
          <a:effectLst/>
        </p:spPr>
        <p:txBody>
          <a:bodyPr lIns="457200" tIns="457200" rIns="457200" bIns="457200" anchor="ctr">
            <a:spAutoFit/>
          </a:bodyPr>
          <a:lstStyle>
            <a:lvl1pPr algn="l">
              <a:defRPr sz="4400" b="1">
                <a:solidFill>
                  <a:srgbClr val="D57500"/>
                </a:solidFill>
              </a:defRPr>
            </a:lvl1pPr>
          </a:lstStyle>
          <a:p>
            <a:r>
              <a:rPr lang="en-US" dirty="0" smtClean="0"/>
              <a:t>Click to edit Master title style</a:t>
            </a:r>
            <a:endParaRPr lang="en-US" dirty="0"/>
          </a:p>
        </p:txBody>
      </p:sp>
      <p:sp>
        <p:nvSpPr>
          <p:cNvPr id="11" name="Subtitle 2"/>
          <p:cNvSpPr>
            <a:spLocks noGrp="1"/>
          </p:cNvSpPr>
          <p:nvPr>
            <p:ph type="subTitle" idx="1" hasCustomPrompt="1"/>
          </p:nvPr>
        </p:nvSpPr>
        <p:spPr>
          <a:xfrm>
            <a:off x="457200" y="4800600"/>
            <a:ext cx="8229600" cy="457200"/>
          </a:xfrm>
        </p:spPr>
        <p:txBody>
          <a:bodyPr anchor="t"/>
          <a:lstStyle>
            <a:lvl1pPr marL="0" indent="0" algn="l">
              <a:spcBef>
                <a:spcPts val="0"/>
              </a:spcBef>
              <a:buNone/>
              <a:defRPr cap="all" baseline="0">
                <a:solidFill>
                  <a:srgbClr val="70727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Presenter </a:t>
            </a:r>
            <a:r>
              <a:rPr lang="en-US" dirty="0" err="1" smtClean="0"/>
              <a:t>Name(S</a:t>
            </a:r>
            <a:r>
              <a:rPr lang="en-US" dirty="0" smtClean="0"/>
              <a:t>)</a:t>
            </a:r>
          </a:p>
        </p:txBody>
      </p:sp>
      <p:sp>
        <p:nvSpPr>
          <p:cNvPr id="12" name="Text Placeholder 6"/>
          <p:cNvSpPr>
            <a:spLocks noGrp="1"/>
          </p:cNvSpPr>
          <p:nvPr>
            <p:ph type="body" sz="quarter" idx="14" hasCustomPrompt="1"/>
          </p:nvPr>
        </p:nvSpPr>
        <p:spPr>
          <a:xfrm>
            <a:off x="455613" y="5257800"/>
            <a:ext cx="8229600" cy="228600"/>
          </a:xfrm>
        </p:spPr>
        <p:txBody>
          <a:bodyPr>
            <a:normAutofit/>
          </a:bodyPr>
          <a:lstStyle>
            <a:lvl1pPr marL="0" indent="0">
              <a:spcBef>
                <a:spcPts val="0"/>
              </a:spcBef>
              <a:buNone/>
              <a:defRPr sz="1400" baseline="0">
                <a:solidFill>
                  <a:srgbClr val="000000"/>
                </a:solidFill>
              </a:defRPr>
            </a:lvl1pPr>
          </a:lstStyle>
          <a:p>
            <a:pPr lvl="0"/>
            <a:r>
              <a:rPr lang="en-US" dirty="0" smtClean="0"/>
              <a:t>Click to add presenter organization</a:t>
            </a:r>
          </a:p>
        </p:txBody>
      </p:sp>
      <p:sp>
        <p:nvSpPr>
          <p:cNvPr id="13" name="Text Placeholder 6"/>
          <p:cNvSpPr>
            <a:spLocks noGrp="1"/>
          </p:cNvSpPr>
          <p:nvPr>
            <p:ph type="body" sz="quarter" idx="15" hasCustomPrompt="1"/>
          </p:nvPr>
        </p:nvSpPr>
        <p:spPr>
          <a:xfrm>
            <a:off x="457200" y="5540477"/>
            <a:ext cx="8229600" cy="228600"/>
          </a:xfrm>
        </p:spPr>
        <p:txBody>
          <a:bodyPr>
            <a:normAutofit/>
          </a:bodyPr>
          <a:lstStyle>
            <a:lvl1pPr marL="0" indent="0">
              <a:spcBef>
                <a:spcPts val="0"/>
              </a:spcBef>
              <a:buNone/>
              <a:defRPr sz="1400" baseline="0">
                <a:solidFill>
                  <a:srgbClr val="000000"/>
                </a:solidFill>
              </a:defRPr>
            </a:lvl1pPr>
          </a:lstStyle>
          <a:p>
            <a:pPr lvl="0"/>
            <a:r>
              <a:rPr lang="en-US" dirty="0" smtClean="0"/>
              <a:t>Click to add presentation event or location</a:t>
            </a:r>
          </a:p>
        </p:txBody>
      </p:sp>
    </p:spTree>
    <p:extLst>
      <p:ext uri="{BB962C8B-B14F-4D97-AF65-F5344CB8AC3E}">
        <p14:creationId xmlns:p14="http://schemas.microsoft.com/office/powerpoint/2010/main" val="13501785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Line Title + Content">
    <p:spTree>
      <p:nvGrpSpPr>
        <p:cNvPr id="1" name=""/>
        <p:cNvGrpSpPr/>
        <p:nvPr/>
      </p:nvGrpSpPr>
      <p:grpSpPr>
        <a:xfrm>
          <a:off x="0" y="0"/>
          <a:ext cx="0" cy="0"/>
          <a:chOff x="0" y="0"/>
          <a:chExt cx="0" cy="0"/>
        </a:xfrm>
      </p:grpSpPr>
      <p:sp>
        <p:nvSpPr>
          <p:cNvPr id="8" name="Title 1"/>
          <p:cNvSpPr>
            <a:spLocks noGrp="1"/>
          </p:cNvSpPr>
          <p:nvPr>
            <p:ph type="title"/>
          </p:nvPr>
        </p:nvSpPr>
        <p:spPr>
          <a:xfrm>
            <a:off x="457200" y="356613"/>
            <a:ext cx="6629400" cy="621792"/>
          </a:xfrm>
        </p:spPr>
        <p:txBody>
          <a:bodyPr lIns="0" tIns="0" rIns="0" bIns="0" anchor="t" anchorCtr="0">
            <a:spAutoFit/>
          </a:bodyPr>
          <a:lstStyle>
            <a:lvl1pPr algn="l">
              <a:defRPr sz="2500" b="1">
                <a:solidFill>
                  <a:srgbClr val="D57500"/>
                </a:solidFill>
                <a:latin typeface="Arial"/>
                <a:cs typeface="Aria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371598"/>
            <a:ext cx="8229600" cy="48006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Date Placeholder 3"/>
          <p:cNvSpPr>
            <a:spLocks noGrp="1"/>
          </p:cNvSpPr>
          <p:nvPr>
            <p:ph type="dt" sz="half" idx="10"/>
          </p:nvPr>
        </p:nvSpPr>
        <p:spPr>
          <a:xfrm>
            <a:off x="457200" y="6356350"/>
            <a:ext cx="2133600" cy="365125"/>
          </a:xfrm>
          <a:prstGeom prst="rect">
            <a:avLst/>
          </a:prstGeom>
        </p:spPr>
        <p:txBody>
          <a:bodyPr/>
          <a:lstStyle>
            <a:lvl1pPr>
              <a:defRPr>
                <a:solidFill>
                  <a:srgbClr val="707276"/>
                </a:solidFill>
              </a:defRPr>
            </a:lvl1pPr>
          </a:lstStyle>
          <a:p>
            <a:fld id="{36352874-118B-E24F-968D-2511B069207B}" type="datetime4">
              <a:rPr lang="en-US" smtClean="0"/>
              <a:pPr/>
              <a:t>June 9, 2013</a:t>
            </a:fld>
            <a:endParaRPr lang="en-US" dirty="0"/>
          </a:p>
        </p:txBody>
      </p:sp>
      <p:sp>
        <p:nvSpPr>
          <p:cNvPr id="11" name="Footer Placeholder 4"/>
          <p:cNvSpPr>
            <a:spLocks noGrp="1"/>
          </p:cNvSpPr>
          <p:nvPr>
            <p:ph type="ftr" sz="quarter" idx="11"/>
          </p:nvPr>
        </p:nvSpPr>
        <p:spPr>
          <a:xfrm>
            <a:off x="3124200" y="6356350"/>
            <a:ext cx="2895600" cy="365125"/>
          </a:xfrm>
          <a:prstGeom prst="rect">
            <a:avLst/>
          </a:prstGeom>
        </p:spPr>
        <p:txBody>
          <a:bodyPr/>
          <a:lstStyle>
            <a:lvl1pPr>
              <a:defRPr>
                <a:solidFill>
                  <a:srgbClr val="707276"/>
                </a:solidFill>
              </a:defRPr>
            </a:lvl1pPr>
          </a:lstStyle>
          <a:p>
            <a:endParaRPr lang="en-US"/>
          </a:p>
        </p:txBody>
      </p:sp>
      <p:sp>
        <p:nvSpPr>
          <p:cNvPr id="12" name="Slide Number Placeholder 5"/>
          <p:cNvSpPr>
            <a:spLocks noGrp="1"/>
          </p:cNvSpPr>
          <p:nvPr>
            <p:ph type="sldNum" sz="quarter" idx="12"/>
          </p:nvPr>
        </p:nvSpPr>
        <p:spPr>
          <a:xfrm>
            <a:off x="6553200" y="6356350"/>
            <a:ext cx="2133600" cy="365125"/>
          </a:xfrm>
          <a:prstGeom prst="rect">
            <a:avLst/>
          </a:prstGeom>
        </p:spPr>
        <p:txBody>
          <a:bodyPr/>
          <a:lstStyle>
            <a:lvl1pPr>
              <a:defRPr>
                <a:solidFill>
                  <a:srgbClr val="707276"/>
                </a:solidFill>
              </a:defRPr>
            </a:lvl1pPr>
          </a:lstStyle>
          <a:p>
            <a:fld id="{A505DBE7-0ACF-E348-BBE2-A615BCE1D797}" type="slidenum">
              <a:rPr lang="en-US" smtClean="0"/>
              <a:pPr/>
              <a:t>‹#›</a:t>
            </a:fld>
            <a:endParaRPr lang="en-US"/>
          </a:p>
        </p:txBody>
      </p:sp>
    </p:spTree>
    <p:extLst>
      <p:ext uri="{BB962C8B-B14F-4D97-AF65-F5344CB8AC3E}">
        <p14:creationId xmlns:p14="http://schemas.microsoft.com/office/powerpoint/2010/main" val="15464254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Line Title + 2-Column Content">
    <p:spTree>
      <p:nvGrpSpPr>
        <p:cNvPr id="1" name=""/>
        <p:cNvGrpSpPr/>
        <p:nvPr/>
      </p:nvGrpSpPr>
      <p:grpSpPr>
        <a:xfrm>
          <a:off x="0" y="0"/>
          <a:ext cx="0" cy="0"/>
          <a:chOff x="0" y="0"/>
          <a:chExt cx="0" cy="0"/>
        </a:xfrm>
      </p:grpSpPr>
      <p:sp>
        <p:nvSpPr>
          <p:cNvPr id="7" name="Title 1"/>
          <p:cNvSpPr>
            <a:spLocks noGrp="1"/>
          </p:cNvSpPr>
          <p:nvPr>
            <p:ph type="title"/>
          </p:nvPr>
        </p:nvSpPr>
        <p:spPr>
          <a:xfrm>
            <a:off x="457200" y="356616"/>
            <a:ext cx="6629400" cy="621792"/>
          </a:xfrm>
          <a:prstGeom prst="rect">
            <a:avLst/>
          </a:prstGeom>
        </p:spPr>
        <p:txBody>
          <a:bodyPr/>
          <a:lstStyle>
            <a:lvl1pPr>
              <a:defRPr>
                <a:solidFill>
                  <a:srgbClr val="D57500"/>
                </a:solidFill>
              </a:defRPr>
            </a:lvl1pPr>
          </a:lstStyle>
          <a:p>
            <a:r>
              <a:rPr lang="en-US" dirty="0" smtClean="0"/>
              <a:t>Click to edit Master title style</a:t>
            </a:r>
            <a:endParaRPr lang="en-US" dirty="0"/>
          </a:p>
        </p:txBody>
      </p:sp>
      <p:sp>
        <p:nvSpPr>
          <p:cNvPr id="13" name="Content Placeholder 2"/>
          <p:cNvSpPr>
            <a:spLocks noGrp="1"/>
          </p:cNvSpPr>
          <p:nvPr>
            <p:ph sz="half" idx="1"/>
          </p:nvPr>
        </p:nvSpPr>
        <p:spPr>
          <a:xfrm>
            <a:off x="457200" y="1600200"/>
            <a:ext cx="4038600" cy="4525963"/>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3"/>
          <p:cNvSpPr>
            <a:spLocks noGrp="1"/>
          </p:cNvSpPr>
          <p:nvPr>
            <p:ph sz="half" idx="2"/>
          </p:nvPr>
        </p:nvSpPr>
        <p:spPr>
          <a:xfrm>
            <a:off x="4648200" y="1600200"/>
            <a:ext cx="4038600" cy="4525963"/>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Date Placeholder 4"/>
          <p:cNvSpPr>
            <a:spLocks noGrp="1"/>
          </p:cNvSpPr>
          <p:nvPr>
            <p:ph type="dt" sz="half" idx="10"/>
          </p:nvPr>
        </p:nvSpPr>
        <p:spPr>
          <a:xfrm>
            <a:off x="457200" y="6356350"/>
            <a:ext cx="2133600" cy="365125"/>
          </a:xfrm>
          <a:prstGeom prst="rect">
            <a:avLst/>
          </a:prstGeom>
        </p:spPr>
        <p:txBody>
          <a:bodyPr/>
          <a:lstStyle/>
          <a:p>
            <a:fld id="{C54F218C-213B-C54B-9A93-DEA1EC18DD65}" type="datetime4">
              <a:rPr lang="en-US" smtClean="0"/>
              <a:pPr/>
              <a:t>June 9, 2013</a:t>
            </a:fld>
            <a:endParaRPr lang="en-US"/>
          </a:p>
        </p:txBody>
      </p:sp>
      <p:sp>
        <p:nvSpPr>
          <p:cNvPr id="1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17" name="Slide Number Placeholder 6"/>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Tree>
    <p:extLst>
      <p:ext uri="{BB962C8B-B14F-4D97-AF65-F5344CB8AC3E}">
        <p14:creationId xmlns:p14="http://schemas.microsoft.com/office/powerpoint/2010/main" val="24753862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Line Title + 2-Column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6"/>
            <a:ext cx="6629400" cy="621792"/>
          </a:xfrm>
          <a:prstGeom prst="rect">
            <a:avLst/>
          </a:prstGeom>
        </p:spPr>
        <p:txBody>
          <a:bodyPr/>
          <a:lstStyle>
            <a:lvl1pPr>
              <a:defRPr>
                <a:solidFill>
                  <a:srgbClr val="D575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a:prstGeom prst="rect">
            <a:avLst/>
          </a:prstGeo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B327CC7-BEE1-6F4A-B167-5B675BDE4CB4}" type="datetime4">
              <a:rPr lang="en-US" smtClean="0"/>
              <a:pPr/>
              <a:t>June 9, 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Tree>
    <p:extLst>
      <p:ext uri="{BB962C8B-B14F-4D97-AF65-F5344CB8AC3E}">
        <p14:creationId xmlns:p14="http://schemas.microsoft.com/office/powerpoint/2010/main" val="10642384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Line Title +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5"/>
            <a:ext cx="6629400" cy="621792"/>
          </a:xfrm>
          <a:prstGeom prst="rect">
            <a:avLst/>
          </a:prstGeom>
        </p:spPr>
        <p:txBody>
          <a:bodyPr/>
          <a:lstStyle>
            <a:lvl1pPr>
              <a:defRPr>
                <a:solidFill>
                  <a:srgbClr val="D57500"/>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4E95F552-8AF0-DD42-87C9-F351B1EED456}" type="datetime4">
              <a:rPr lang="en-US" smtClean="0"/>
              <a:pPr/>
              <a:t>June 9, 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
        <p:nvSpPr>
          <p:cNvPr id="6" name="Picture Placeholder 2"/>
          <p:cNvSpPr>
            <a:spLocks noGrp="1"/>
          </p:cNvSpPr>
          <p:nvPr>
            <p:ph type="pic" idx="1"/>
          </p:nvPr>
        </p:nvSpPr>
        <p:spPr>
          <a:xfrm>
            <a:off x="457200" y="1371600"/>
            <a:ext cx="8229600" cy="3886200"/>
          </a:xfrm>
        </p:spPr>
        <p:txBody>
          <a:bodyPr lIns="0" tIns="0" rIns="0" bIns="0" anchor="ctr">
            <a:spAutoFit/>
          </a:bodyPr>
          <a:lstStyle>
            <a:lvl1pPr marL="0" indent="0" algn="ctr">
              <a:buNone/>
              <a:defRPr sz="1800" i="1">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Text Placeholder 3"/>
          <p:cNvSpPr>
            <a:spLocks noGrp="1"/>
          </p:cNvSpPr>
          <p:nvPr>
            <p:ph type="body" sz="half" idx="2"/>
          </p:nvPr>
        </p:nvSpPr>
        <p:spPr>
          <a:xfrm>
            <a:off x="457200" y="5486400"/>
            <a:ext cx="8229600" cy="685800"/>
          </a:xfrm>
        </p:spPr>
        <p:txBody>
          <a:bodyPr lIns="0" tIns="0" rIns="0" bIns="0">
            <a:spAutoFit/>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7064137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Line Title Only">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1154C3BD-BE20-C04F-8E15-2D5F58D27A5A}" type="datetime4">
              <a:rPr lang="en-US" smtClean="0"/>
              <a:pPr/>
              <a:t>June 9, 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
        <p:nvSpPr>
          <p:cNvPr id="5" name="Title 1"/>
          <p:cNvSpPr>
            <a:spLocks noGrp="1"/>
          </p:cNvSpPr>
          <p:nvPr>
            <p:ph type="title"/>
          </p:nvPr>
        </p:nvSpPr>
        <p:spPr>
          <a:xfrm>
            <a:off x="457200" y="356615"/>
            <a:ext cx="6629400" cy="621792"/>
          </a:xfrm>
          <a:prstGeom prst="rect">
            <a:avLst/>
          </a:prstGeom>
        </p:spPr>
        <p:txBody>
          <a:bodyPr/>
          <a:lstStyle>
            <a:lvl1pPr>
              <a:defRPr>
                <a:solidFill>
                  <a:srgbClr val="D575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1850762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Line Title +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3"/>
            <a:ext cx="6629400" cy="1005840"/>
          </a:xfrm>
        </p:spPr>
        <p:txBody>
          <a:bodyPr lIns="0" tIns="0" rIns="0" bIns="0" anchor="t" anchorCtr="0">
            <a:spAutoFit/>
          </a:bodyPr>
          <a:lstStyle>
            <a:lvl1pPr algn="l">
              <a:defRPr sz="2500" b="1">
                <a:solidFill>
                  <a:srgbClr val="D57500"/>
                </a:solidFill>
                <a:latin typeface="Arial"/>
                <a:cs typeface="Aria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828799"/>
            <a:ext cx="8229600" cy="43434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
          <p:cNvSpPr>
            <a:spLocks noGrp="1"/>
          </p:cNvSpPr>
          <p:nvPr>
            <p:ph type="dt" sz="half" idx="10"/>
          </p:nvPr>
        </p:nvSpPr>
        <p:spPr>
          <a:xfrm>
            <a:off x="457200" y="6356350"/>
            <a:ext cx="2133600" cy="365125"/>
          </a:xfrm>
          <a:prstGeom prst="rect">
            <a:avLst/>
          </a:prstGeom>
        </p:spPr>
        <p:txBody>
          <a:bodyPr/>
          <a:lstStyle/>
          <a:p>
            <a:fld id="{22D3ED6A-AF32-2143-8579-8C1FA3A63491}" type="datetime4">
              <a:rPr lang="en-US" smtClean="0"/>
              <a:pPr/>
              <a:t>June 9, 2013</a:t>
            </a:fld>
            <a:endParaRPr lang="en-US"/>
          </a:p>
        </p:txBody>
      </p:sp>
      <p:sp>
        <p:nvSpPr>
          <p:cNvPr id="5"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3"/>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Tree>
    <p:extLst>
      <p:ext uri="{BB962C8B-B14F-4D97-AF65-F5344CB8AC3E}">
        <p14:creationId xmlns:p14="http://schemas.microsoft.com/office/powerpoint/2010/main" val="17758094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Line Title + 2-Column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3"/>
            <a:ext cx="6629400" cy="1005840"/>
          </a:xfrm>
        </p:spPr>
        <p:txBody>
          <a:bodyPr lIns="0" tIns="0" rIns="0" bIns="0" anchor="t">
            <a:spAutoFit/>
          </a:bodyPr>
          <a:lstStyle>
            <a:lvl1pPr algn="l">
              <a:defRPr sz="2500" b="1">
                <a:solidFill>
                  <a:srgbClr val="D57500"/>
                </a:solidFill>
                <a:latin typeface="Arial"/>
                <a:cs typeface="Aria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828799"/>
            <a:ext cx="3886200" cy="43434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00600" y="1828799"/>
            <a:ext cx="3886200" cy="4343400"/>
          </a:xfrm>
        </p:spPr>
        <p:txBody>
          <a:bodyPr lIns="0" t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1"/>
          <p:cNvSpPr>
            <a:spLocks noGrp="1"/>
          </p:cNvSpPr>
          <p:nvPr>
            <p:ph type="dt" sz="half" idx="10"/>
          </p:nvPr>
        </p:nvSpPr>
        <p:spPr>
          <a:xfrm>
            <a:off x="457200" y="6356350"/>
            <a:ext cx="2133600" cy="365125"/>
          </a:xfrm>
          <a:prstGeom prst="rect">
            <a:avLst/>
          </a:prstGeom>
        </p:spPr>
        <p:txBody>
          <a:bodyPr/>
          <a:lstStyle/>
          <a:p>
            <a:fld id="{DA5E5567-F82B-8343-9977-CC67B775D68A}" type="datetime4">
              <a:rPr lang="en-US" smtClean="0"/>
              <a:pPr/>
              <a:t>June 9, 2013</a:t>
            </a:fld>
            <a:endParaRPr lang="en-US"/>
          </a:p>
        </p:txBody>
      </p:sp>
      <p:sp>
        <p:nvSpPr>
          <p:cNvPr id="6"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3"/>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Tree>
    <p:extLst>
      <p:ext uri="{BB962C8B-B14F-4D97-AF65-F5344CB8AC3E}">
        <p14:creationId xmlns:p14="http://schemas.microsoft.com/office/powerpoint/2010/main" val="14775845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Line Title + 2-Column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3"/>
            <a:ext cx="6629400" cy="1005840"/>
          </a:xfrm>
        </p:spPr>
        <p:txBody>
          <a:bodyPr lIns="0" tIns="0" rIns="0" bIns="0" anchor="t">
            <a:spAutoFit/>
          </a:bodyPr>
          <a:lstStyle>
            <a:lvl1pPr algn="l">
              <a:defRPr sz="2500" b="1">
                <a:solidFill>
                  <a:srgbClr val="D57500"/>
                </a:solidFill>
                <a:latin typeface="Arial"/>
                <a:cs typeface="Arial"/>
              </a:defRPr>
            </a:lvl1pPr>
          </a:lstStyle>
          <a:p>
            <a:r>
              <a:rPr lang="en-US" dirty="0" smtClean="0"/>
              <a:t>Click to edit Master title style</a:t>
            </a:r>
            <a:endParaRPr lang="en-US" dirty="0"/>
          </a:p>
        </p:txBody>
      </p:sp>
      <p:sp>
        <p:nvSpPr>
          <p:cNvPr id="3" name="Date Placeholder 1"/>
          <p:cNvSpPr>
            <a:spLocks noGrp="1"/>
          </p:cNvSpPr>
          <p:nvPr>
            <p:ph type="dt" sz="half" idx="10"/>
          </p:nvPr>
        </p:nvSpPr>
        <p:spPr>
          <a:xfrm>
            <a:off x="457200" y="6356350"/>
            <a:ext cx="2133600" cy="365125"/>
          </a:xfrm>
          <a:prstGeom prst="rect">
            <a:avLst/>
          </a:prstGeom>
        </p:spPr>
        <p:txBody>
          <a:bodyPr/>
          <a:lstStyle/>
          <a:p>
            <a:fld id="{D3AFF9BB-A143-C145-BA9C-30105BB17E36}" type="datetime4">
              <a:rPr lang="en-US" smtClean="0"/>
              <a:pPr/>
              <a:t>June 9, 2013</a:t>
            </a:fld>
            <a:endParaRPr lang="en-US"/>
          </a:p>
        </p:txBody>
      </p:sp>
      <p:sp>
        <p:nvSpPr>
          <p:cNvPr id="4"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3"/>
          <p:cNvSpPr>
            <a:spLocks noGrp="1"/>
          </p:cNvSpPr>
          <p:nvPr>
            <p:ph type="sldNum" sz="quarter" idx="12"/>
          </p:nvPr>
        </p:nvSpPr>
        <p:spPr>
          <a:xfrm>
            <a:off x="6553200" y="6356350"/>
            <a:ext cx="2133600" cy="365125"/>
          </a:xfrm>
          <a:prstGeom prst="rect">
            <a:avLst/>
          </a:prstGeom>
        </p:spPr>
        <p:txBody>
          <a:bodyPr/>
          <a:lstStyle/>
          <a:p>
            <a:fld id="{A505DBE7-0ACF-E348-BBE2-A615BCE1D797}" type="slidenum">
              <a:rPr lang="en-US" smtClean="0"/>
              <a:pPr/>
              <a:t>‹#›</a:t>
            </a:fld>
            <a:endParaRPr lang="en-US"/>
          </a:p>
        </p:txBody>
      </p:sp>
      <p:sp>
        <p:nvSpPr>
          <p:cNvPr id="6" name="Text Placeholder 2"/>
          <p:cNvSpPr>
            <a:spLocks noGrp="1"/>
          </p:cNvSpPr>
          <p:nvPr>
            <p:ph type="body" idx="1"/>
          </p:nvPr>
        </p:nvSpPr>
        <p:spPr>
          <a:xfrm>
            <a:off x="457200" y="1828800"/>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 name="Content Placeholder 3"/>
          <p:cNvSpPr>
            <a:spLocks noGrp="1"/>
          </p:cNvSpPr>
          <p:nvPr>
            <p:ph sz="half" idx="2"/>
          </p:nvPr>
        </p:nvSpPr>
        <p:spPr>
          <a:xfrm>
            <a:off x="457200" y="2514599"/>
            <a:ext cx="3886200" cy="36576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4"/>
          <p:cNvSpPr>
            <a:spLocks noGrp="1"/>
          </p:cNvSpPr>
          <p:nvPr>
            <p:ph type="body" sz="quarter" idx="3"/>
          </p:nvPr>
        </p:nvSpPr>
        <p:spPr>
          <a:xfrm>
            <a:off x="4800600" y="1828799"/>
            <a:ext cx="3886200" cy="640080"/>
          </a:xfrm>
        </p:spPr>
        <p:txBody>
          <a:bodyPr lIns="0" tIns="0" rIns="0" bIns="0" anchor="t">
            <a:sp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9" name="Content Placeholder 5"/>
          <p:cNvSpPr>
            <a:spLocks noGrp="1"/>
          </p:cNvSpPr>
          <p:nvPr>
            <p:ph sz="quarter" idx="4"/>
          </p:nvPr>
        </p:nvSpPr>
        <p:spPr>
          <a:xfrm>
            <a:off x="4800600" y="2514599"/>
            <a:ext cx="3886200" cy="36576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377429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1-Line Title + 2-Column Comparison">
    <p:spTree>
      <p:nvGrpSpPr>
        <p:cNvPr id="1" name=""/>
        <p:cNvGrpSpPr/>
        <p:nvPr/>
      </p:nvGrpSpPr>
      <p:grpSpPr>
        <a:xfrm>
          <a:off x="0" y="0"/>
          <a:ext cx="0" cy="0"/>
          <a:chOff x="0" y="0"/>
          <a:chExt cx="0" cy="0"/>
        </a:xfrm>
      </p:grpSpPr>
      <p:sp>
        <p:nvSpPr>
          <p:cNvPr id="11" name="Rectangle 10"/>
          <p:cNvSpPr/>
          <p:nvPr userDrawn="1"/>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2" name="Title 1"/>
          <p:cNvSpPr>
            <a:spLocks noGrp="1"/>
          </p:cNvSpPr>
          <p:nvPr>
            <p:ph type="title"/>
          </p:nvPr>
        </p:nvSpPr>
        <p:spPr>
          <a:xfrm>
            <a:off x="457200" y="356616"/>
            <a:ext cx="6629400" cy="384721"/>
          </a:xfrm>
          <a:prstGeom prst="rect">
            <a:avLst/>
          </a:prstGeom>
        </p:spPr>
        <p:txBody>
          <a:bodyPr/>
          <a:lstStyle>
            <a:lvl1pPr>
              <a:defRPr>
                <a:solidFill>
                  <a:schemeClr val="accent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a:prstGeom prst="rect">
            <a:avLst/>
          </a:prstGeo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67408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Line Title + Picture with Caption">
    <p:spTree>
      <p:nvGrpSpPr>
        <p:cNvPr id="1" name=""/>
        <p:cNvGrpSpPr/>
        <p:nvPr/>
      </p:nvGrpSpPr>
      <p:grpSpPr>
        <a:xfrm>
          <a:off x="0" y="0"/>
          <a:ext cx="0" cy="0"/>
          <a:chOff x="0" y="0"/>
          <a:chExt cx="0" cy="0"/>
        </a:xfrm>
      </p:grpSpPr>
      <p:sp>
        <p:nvSpPr>
          <p:cNvPr id="9" name="Rectangle 8"/>
          <p:cNvSpPr/>
          <p:nvPr userDrawn="1"/>
        </p:nvSpPr>
        <p:spPr>
          <a:xfrm>
            <a:off x="0" y="987552"/>
            <a:ext cx="9144000" cy="58704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2" name="Title 1"/>
          <p:cNvSpPr>
            <a:spLocks noGrp="1"/>
          </p:cNvSpPr>
          <p:nvPr>
            <p:ph type="title"/>
          </p:nvPr>
        </p:nvSpPr>
        <p:spPr>
          <a:xfrm>
            <a:off x="457200" y="356615"/>
            <a:ext cx="6629400" cy="384721"/>
          </a:xfrm>
          <a:prstGeom prst="rect">
            <a:avLst/>
          </a:prstGeom>
        </p:spPr>
        <p:txBody>
          <a:bodyPr/>
          <a:lstStyle>
            <a:lvl1pPr>
              <a:defRPr>
                <a:solidFill>
                  <a:schemeClr val="accent2"/>
                </a:solidFill>
              </a:defRPr>
            </a:lvl1pPr>
          </a:lstStyle>
          <a:p>
            <a:r>
              <a:rPr lang="en-US" dirty="0" smtClean="0"/>
              <a:t>Click to edit Master title style</a:t>
            </a:r>
            <a:endParaRPr lang="en-US" dirty="0"/>
          </a:p>
        </p:txBody>
      </p:sp>
      <p:sp>
        <p:nvSpPr>
          <p:cNvPr id="7" name="Picture Placeholder 2"/>
          <p:cNvSpPr>
            <a:spLocks noGrp="1"/>
          </p:cNvSpPr>
          <p:nvPr>
            <p:ph type="pic" idx="1"/>
          </p:nvPr>
        </p:nvSpPr>
        <p:spPr>
          <a:xfrm>
            <a:off x="457200" y="1371600"/>
            <a:ext cx="8229600" cy="3886200"/>
          </a:xfrm>
        </p:spPr>
        <p:txBody>
          <a:bodyPr lIns="0" tIns="0" rIns="0" bIns="0" anchor="ctr">
            <a:spAutoFit/>
          </a:bodyPr>
          <a:lstStyle>
            <a:lvl1pPr marL="0" indent="0" algn="ctr">
              <a:buNone/>
              <a:defRPr sz="1800" i="1">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Text Placeholder 3"/>
          <p:cNvSpPr>
            <a:spLocks noGrp="1"/>
          </p:cNvSpPr>
          <p:nvPr>
            <p:ph type="body" sz="half" idx="2"/>
          </p:nvPr>
        </p:nvSpPr>
        <p:spPr>
          <a:xfrm>
            <a:off x="457200" y="5486400"/>
            <a:ext cx="8229600" cy="685800"/>
          </a:xfrm>
        </p:spPr>
        <p:txBody>
          <a:bodyPr lIns="0" tIns="0" rIns="0" bIns="0">
            <a:spAutoFit/>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881300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Line Title Only">
    <p:spTree>
      <p:nvGrpSpPr>
        <p:cNvPr id="1" name=""/>
        <p:cNvGrpSpPr/>
        <p:nvPr/>
      </p:nvGrpSpPr>
      <p:grpSpPr>
        <a:xfrm>
          <a:off x="0" y="0"/>
          <a:ext cx="0" cy="0"/>
          <a:chOff x="0" y="0"/>
          <a:chExt cx="0" cy="0"/>
        </a:xfrm>
      </p:grpSpPr>
      <p:sp>
        <p:nvSpPr>
          <p:cNvPr id="7" name="Rectangle 6"/>
          <p:cNvSpPr/>
          <p:nvPr userDrawn="1"/>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6" name="Title 1"/>
          <p:cNvSpPr>
            <a:spLocks noGrp="1"/>
          </p:cNvSpPr>
          <p:nvPr>
            <p:ph type="title"/>
          </p:nvPr>
        </p:nvSpPr>
        <p:spPr>
          <a:xfrm>
            <a:off x="457200" y="356615"/>
            <a:ext cx="6629400" cy="384721"/>
          </a:xfrm>
          <a:prstGeom prst="rect">
            <a:avLst/>
          </a:prstGeom>
        </p:spPr>
        <p:txBody>
          <a:bodyPr/>
          <a:lstStyle>
            <a:lvl1pPr>
              <a:defRPr>
                <a:solidFill>
                  <a:schemeClr val="accent2"/>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167945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Line Title + Content">
    <p:spTree>
      <p:nvGrpSpPr>
        <p:cNvPr id="1" name=""/>
        <p:cNvGrpSpPr/>
        <p:nvPr/>
      </p:nvGrpSpPr>
      <p:grpSpPr>
        <a:xfrm>
          <a:off x="0" y="0"/>
          <a:ext cx="0" cy="0"/>
          <a:chOff x="0" y="0"/>
          <a:chExt cx="0" cy="0"/>
        </a:xfrm>
      </p:grpSpPr>
      <p:sp>
        <p:nvSpPr>
          <p:cNvPr id="10" name="Rectangle 9"/>
          <p:cNvSpPr/>
          <p:nvPr userDrawn="1"/>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8" name="Title 1"/>
          <p:cNvSpPr>
            <a:spLocks noGrp="1"/>
          </p:cNvSpPr>
          <p:nvPr>
            <p:ph type="title"/>
          </p:nvPr>
        </p:nvSpPr>
        <p:spPr>
          <a:xfrm>
            <a:off x="457200" y="356613"/>
            <a:ext cx="6629400" cy="384721"/>
          </a:xfrm>
        </p:spPr>
        <p:txBody>
          <a:bodyPr lIns="0" tIns="0" rIns="0" bIns="0" anchor="t" anchorCtr="0">
            <a:spAutoFit/>
          </a:bodyPr>
          <a:lstStyle>
            <a:lvl1pPr algn="l">
              <a:defRPr sz="2500" b="1">
                <a:solidFill>
                  <a:schemeClr val="accent2"/>
                </a:solidFill>
                <a:latin typeface="Arial"/>
                <a:cs typeface="Aria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828799"/>
            <a:ext cx="8229600" cy="43434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62484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07047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Line Title + 2-Column Content">
    <p:spTree>
      <p:nvGrpSpPr>
        <p:cNvPr id="1" name=""/>
        <p:cNvGrpSpPr/>
        <p:nvPr/>
      </p:nvGrpSpPr>
      <p:grpSpPr>
        <a:xfrm>
          <a:off x="0" y="0"/>
          <a:ext cx="0" cy="0"/>
          <a:chOff x="0" y="0"/>
          <a:chExt cx="0" cy="0"/>
        </a:xfrm>
      </p:grpSpPr>
      <p:sp>
        <p:nvSpPr>
          <p:cNvPr id="9" name="Rectangle 8"/>
          <p:cNvSpPr/>
          <p:nvPr userDrawn="1"/>
        </p:nvSpPr>
        <p:spPr>
          <a:xfrm>
            <a:off x="0" y="1371600"/>
            <a:ext cx="9144000" cy="5486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1"/>
              </a:solidFill>
            </a:endParaRPr>
          </a:p>
        </p:txBody>
      </p:sp>
      <p:sp>
        <p:nvSpPr>
          <p:cNvPr id="11" name="Title 1"/>
          <p:cNvSpPr>
            <a:spLocks noGrp="1"/>
          </p:cNvSpPr>
          <p:nvPr>
            <p:ph type="title"/>
          </p:nvPr>
        </p:nvSpPr>
        <p:spPr>
          <a:xfrm>
            <a:off x="457200" y="356613"/>
            <a:ext cx="6629400" cy="384721"/>
          </a:xfrm>
        </p:spPr>
        <p:txBody>
          <a:bodyPr lIns="0" tIns="0" rIns="0" bIns="0" anchor="t">
            <a:spAutoFit/>
          </a:bodyPr>
          <a:lstStyle>
            <a:lvl1pPr algn="l">
              <a:defRPr sz="2500" b="1">
                <a:solidFill>
                  <a:schemeClr val="accent2"/>
                </a:solidFill>
                <a:latin typeface="Arial"/>
                <a:cs typeface="Arial"/>
              </a:defRPr>
            </a:lvl1pPr>
          </a:lstStyle>
          <a:p>
            <a:r>
              <a:rPr lang="en-US" dirty="0" smtClean="0"/>
              <a:t>Click to edit Master title style</a:t>
            </a:r>
            <a:endParaRPr lang="en-US" dirty="0"/>
          </a:p>
        </p:txBody>
      </p:sp>
      <p:sp>
        <p:nvSpPr>
          <p:cNvPr id="12" name="Content Placeholder 2"/>
          <p:cNvSpPr>
            <a:spLocks noGrp="1"/>
          </p:cNvSpPr>
          <p:nvPr>
            <p:ph sz="half" idx="1"/>
          </p:nvPr>
        </p:nvSpPr>
        <p:spPr>
          <a:xfrm>
            <a:off x="457200" y="1828799"/>
            <a:ext cx="3886200" cy="4343400"/>
          </a:xfrm>
        </p:spPr>
        <p:txBody>
          <a:bodyPr lIns="0" tIns="0" r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3"/>
          <p:cNvSpPr>
            <a:spLocks noGrp="1"/>
          </p:cNvSpPr>
          <p:nvPr>
            <p:ph sz="half" idx="2"/>
          </p:nvPr>
        </p:nvSpPr>
        <p:spPr>
          <a:xfrm>
            <a:off x="4800600" y="1828799"/>
            <a:ext cx="3886200" cy="4343400"/>
          </a:xfrm>
        </p:spPr>
        <p:txBody>
          <a:bodyPr lIns="0" tIns="0" bIns="0">
            <a:spAutoFit/>
          </a:bodyPr>
          <a:lstStyle>
            <a:lvl1pPr>
              <a:defRPr sz="2000">
                <a:latin typeface="Arial"/>
                <a:cs typeface="Arial"/>
              </a:defRPr>
            </a:lvl1pPr>
            <a:lvl2pPr>
              <a:defRPr sz="1800">
                <a:latin typeface="Arial"/>
                <a:cs typeface="Arial"/>
              </a:defRPr>
            </a:lvl2pPr>
            <a:lvl3pPr>
              <a:defRPr sz="1600">
                <a:latin typeface="Arial"/>
                <a:cs typeface="Arial"/>
              </a:defRPr>
            </a:lvl3pPr>
            <a:lvl4pPr>
              <a:defRPr sz="1400">
                <a:latin typeface="Arial"/>
                <a:cs typeface="Arial"/>
              </a:defRPr>
            </a:lvl4pPr>
            <a:lvl5pPr>
              <a:defRPr sz="1400">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54421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emf"/><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4.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3.png"/><Relationship Id="rId2" Type="http://schemas.openxmlformats.org/officeDocument/2006/relationships/slideLayout" Target="../slideLayouts/slideLayout17.xml"/><Relationship Id="rId16" Type="http://schemas.openxmlformats.org/officeDocument/2006/relationships/image" Target="../media/image7.jpeg"/><Relationship Id="rId20" Type="http://schemas.openxmlformats.org/officeDocument/2006/relationships/image" Target="../media/image6.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19" Type="http://schemas.openxmlformats.org/officeDocument/2006/relationships/image" Target="../media/image5.png"/><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4.pn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image" Target="../media/image3.png"/><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image" Target="../media/image2.emf"/><Relationship Id="rId5" Type="http://schemas.openxmlformats.org/officeDocument/2006/relationships/slideLayout" Target="../slideLayouts/slideLayout34.xml"/><Relationship Id="rId15" Type="http://schemas.openxmlformats.org/officeDocument/2006/relationships/image" Target="../media/image6.png"/><Relationship Id="rId10" Type="http://schemas.openxmlformats.org/officeDocument/2006/relationships/theme" Target="../theme/theme3.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Platinum_PowerPoint_Background_08-19-2011.jpg"/>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3" name="Title Placeholder 1"/>
          <p:cNvSpPr>
            <a:spLocks noGrp="1"/>
          </p:cNvSpPr>
          <p:nvPr>
            <p:ph type="title"/>
          </p:nvPr>
        </p:nvSpPr>
        <p:spPr>
          <a:xfrm>
            <a:off x="457200" y="356613"/>
            <a:ext cx="6629400" cy="384721"/>
          </a:xfrm>
          <a:prstGeom prst="rect">
            <a:avLst/>
          </a:prstGeom>
        </p:spPr>
        <p:txBody>
          <a:bodyPr vert="horz" lIns="0" tIns="0" rIns="0" bIns="0" rtlCol="0" anchor="t">
            <a:spAutoFit/>
          </a:bodyPr>
          <a:lstStyle/>
          <a:p>
            <a:r>
              <a:rPr lang="en-US" dirty="0" smtClean="0"/>
              <a:t>Click to edit Master title style</a:t>
            </a:r>
            <a:endParaRPr lang="en-US" dirty="0"/>
          </a:p>
        </p:txBody>
      </p:sp>
      <p:sp>
        <p:nvSpPr>
          <p:cNvPr id="14" name="Text Placeholder 2"/>
          <p:cNvSpPr>
            <a:spLocks noGrp="1"/>
          </p:cNvSpPr>
          <p:nvPr>
            <p:ph type="body" idx="1"/>
          </p:nvPr>
        </p:nvSpPr>
        <p:spPr>
          <a:xfrm>
            <a:off x="457200" y="1828800"/>
            <a:ext cx="8229600" cy="43434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8" name="Picture 17"/>
          <p:cNvPicPr>
            <a:picLocks noChangeAspect="1"/>
          </p:cNvPicPr>
          <p:nvPr/>
        </p:nvPicPr>
        <p:blipFill rotWithShape="1">
          <a:blip r:embed="rId18"/>
          <a:srcRect b="16538"/>
          <a:stretch/>
        </p:blipFill>
        <p:spPr>
          <a:xfrm>
            <a:off x="7571232" y="128016"/>
            <a:ext cx="1444752" cy="608153"/>
          </a:xfrm>
          <a:prstGeom prst="rect">
            <a:avLst/>
          </a:prstGeom>
        </p:spPr>
      </p:pic>
    </p:spTree>
    <p:extLst>
      <p:ext uri="{BB962C8B-B14F-4D97-AF65-F5344CB8AC3E}">
        <p14:creationId xmlns:p14="http://schemas.microsoft.com/office/powerpoint/2010/main" val="3883040620"/>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4" r:id="rId3"/>
    <p:sldLayoutId id="2147483715" r:id="rId4"/>
    <p:sldLayoutId id="2147483716" r:id="rId5"/>
    <p:sldLayoutId id="2147483717" r:id="rId6"/>
    <p:sldLayoutId id="2147483720" r:id="rId7"/>
    <p:sldLayoutId id="2147483762" r:id="rId8"/>
    <p:sldLayoutId id="2147483721" r:id="rId9"/>
    <p:sldLayoutId id="2147483722" r:id="rId10"/>
    <p:sldLayoutId id="2147483723" r:id="rId11"/>
    <p:sldLayoutId id="2147483724" r:id="rId12"/>
    <p:sldLayoutId id="2147483725" r:id="rId13"/>
    <p:sldLayoutId id="2147483726" r:id="rId14"/>
    <p:sldLayoutId id="2147483727" r:id="rId15"/>
  </p:sldLayoutIdLst>
  <p:hf hdr="0"/>
  <p:txStyles>
    <p:titleStyle>
      <a:lvl1pPr algn="l" defTabSz="457200" rtl="0" eaLnBrk="1" latinLnBrk="0" hangingPunct="1">
        <a:spcBef>
          <a:spcPct val="0"/>
        </a:spcBef>
        <a:buNone/>
        <a:defRPr sz="2500" b="1" kern="1200">
          <a:solidFill>
            <a:schemeClr val="accent2"/>
          </a:solidFill>
          <a:latin typeface="Arial"/>
          <a:ea typeface="+mj-ea"/>
          <a:cs typeface="Arial"/>
        </a:defRPr>
      </a:lvl1pPr>
    </p:titleStyle>
    <p:bodyStyle>
      <a:lvl1pPr marL="342900" indent="-342900" algn="l" defTabSz="457200" rtl="0" eaLnBrk="1" latinLnBrk="0" hangingPunct="1">
        <a:spcBef>
          <a:spcPct val="20000"/>
        </a:spcBef>
        <a:buSzPct val="100000"/>
        <a:buFontTx/>
        <a:buBlip>
          <a:blip r:embed="rId19"/>
        </a:buBlip>
        <a:defRPr sz="2000" kern="1200">
          <a:solidFill>
            <a:schemeClr val="accent2"/>
          </a:solidFill>
          <a:latin typeface="Arial"/>
          <a:ea typeface="+mn-ea"/>
          <a:cs typeface="Arial"/>
        </a:defRPr>
      </a:lvl1pPr>
      <a:lvl2pPr marL="742950" indent="-285750" algn="l" defTabSz="457200" rtl="0" eaLnBrk="1" latinLnBrk="0" hangingPunct="1">
        <a:spcBef>
          <a:spcPct val="20000"/>
        </a:spcBef>
        <a:buSzPct val="100000"/>
        <a:buFontTx/>
        <a:buBlip>
          <a:blip r:embed="rId20"/>
        </a:buBlip>
        <a:defRPr sz="1800" kern="1200">
          <a:solidFill>
            <a:schemeClr val="accent2"/>
          </a:solidFill>
          <a:latin typeface="Arial"/>
          <a:ea typeface="+mn-ea"/>
          <a:cs typeface="Arial"/>
        </a:defRPr>
      </a:lvl2pPr>
      <a:lvl3pPr marL="1143000" indent="-228600" algn="l" defTabSz="457200" rtl="0" eaLnBrk="1" latinLnBrk="0" hangingPunct="1">
        <a:spcBef>
          <a:spcPct val="20000"/>
        </a:spcBef>
        <a:buSzPct val="100000"/>
        <a:buFontTx/>
        <a:buBlip>
          <a:blip r:embed="rId21"/>
        </a:buBlip>
        <a:defRPr sz="1600" kern="1200">
          <a:solidFill>
            <a:schemeClr val="accent2"/>
          </a:solidFill>
          <a:latin typeface="Arial"/>
          <a:ea typeface="+mn-ea"/>
          <a:cs typeface="Arial"/>
        </a:defRPr>
      </a:lvl3pPr>
      <a:lvl4pPr marL="1600200" indent="-228600" algn="l" defTabSz="457200" rtl="0" eaLnBrk="1" latinLnBrk="0" hangingPunct="1">
        <a:spcBef>
          <a:spcPct val="20000"/>
        </a:spcBef>
        <a:buSzPct val="100000"/>
        <a:buFontTx/>
        <a:buBlip>
          <a:blip r:embed="rId22"/>
        </a:buBlip>
        <a:defRPr sz="1400" kern="1200">
          <a:solidFill>
            <a:schemeClr val="accent2"/>
          </a:solidFill>
          <a:latin typeface="Arial"/>
          <a:ea typeface="+mn-ea"/>
          <a:cs typeface="Arial"/>
        </a:defRPr>
      </a:lvl4pPr>
      <a:lvl5pPr marL="2057400" indent="-228600" algn="l" defTabSz="457200" rtl="0" eaLnBrk="1" latinLnBrk="0" hangingPunct="1">
        <a:spcBef>
          <a:spcPct val="20000"/>
        </a:spcBef>
        <a:buSzPct val="100000"/>
        <a:buFontTx/>
        <a:buBlip>
          <a:blip r:embed="rId19"/>
        </a:buBlip>
        <a:defRPr sz="1400" kern="1200">
          <a:solidFill>
            <a:schemeClr val="accent2"/>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descr="Silver_PowerPoint_Background_08-19-2011.jp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 name="Title Placeholder 1"/>
          <p:cNvSpPr>
            <a:spLocks noGrp="1"/>
          </p:cNvSpPr>
          <p:nvPr>
            <p:ph type="title"/>
          </p:nvPr>
        </p:nvSpPr>
        <p:spPr>
          <a:xfrm>
            <a:off x="457200" y="356614"/>
            <a:ext cx="6629400" cy="492443"/>
          </a:xfrm>
          <a:prstGeom prst="rect">
            <a:avLst/>
          </a:prstGeom>
        </p:spPr>
        <p:txBody>
          <a:bodyPr vert="horz" lIns="0" tIns="0" rIns="0" bIns="0" rtlCol="0" anchor="t">
            <a:spAutoFit/>
          </a:bodyPr>
          <a:lstStyle/>
          <a:p>
            <a:r>
              <a:rPr lang="en-US" dirty="0" smtClean="0"/>
              <a:t>Click to edit Master title style</a:t>
            </a:r>
            <a:endParaRPr lang="en-US" dirty="0"/>
          </a:p>
        </p:txBody>
      </p:sp>
      <p:sp>
        <p:nvSpPr>
          <p:cNvPr id="11" name="Text Placeholder 2"/>
          <p:cNvSpPr>
            <a:spLocks noGrp="1"/>
          </p:cNvSpPr>
          <p:nvPr>
            <p:ph type="body" idx="1"/>
          </p:nvPr>
        </p:nvSpPr>
        <p:spPr>
          <a:xfrm>
            <a:off x="457200" y="1828800"/>
            <a:ext cx="8229600" cy="43434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2"/>
          </p:nvPr>
        </p:nvSpPr>
        <p:spPr>
          <a:xfrm>
            <a:off x="457200" y="6356350"/>
            <a:ext cx="2133600" cy="365125"/>
          </a:xfrm>
          <a:prstGeom prst="rect">
            <a:avLst/>
          </a:prstGeom>
        </p:spPr>
        <p:txBody>
          <a:bodyPr vert="horz" lIns="0" tIns="0" rIns="0" bIns="0" rtlCol="0" anchor="ctr"/>
          <a:lstStyle>
            <a:lvl1pPr algn="l">
              <a:defRPr sz="900">
                <a:solidFill>
                  <a:srgbClr val="707276"/>
                </a:solidFill>
                <a:latin typeface="Arial"/>
                <a:cs typeface="Arial"/>
              </a:defRPr>
            </a:lvl1pPr>
          </a:lstStyle>
          <a:p>
            <a:fld id="{7618D9BF-6AE6-5E41-A978-E5BD65476E9F}" type="datetime4">
              <a:rPr lang="en-US" smtClean="0"/>
              <a:pPr/>
              <a:t>June 9, 2013</a:t>
            </a:fld>
            <a:endParaRPr lang="en-US" dirty="0"/>
          </a:p>
        </p:txBody>
      </p:sp>
      <p:sp>
        <p:nvSpPr>
          <p:cNvPr id="13" name="Footer Placeholder 4"/>
          <p:cNvSpPr>
            <a:spLocks noGrp="1"/>
          </p:cNvSpPr>
          <p:nvPr>
            <p:ph type="ftr" sz="quarter" idx="3"/>
          </p:nvPr>
        </p:nvSpPr>
        <p:spPr>
          <a:xfrm>
            <a:off x="3124200" y="6356350"/>
            <a:ext cx="2895600" cy="365125"/>
          </a:xfrm>
          <a:prstGeom prst="rect">
            <a:avLst/>
          </a:prstGeom>
        </p:spPr>
        <p:txBody>
          <a:bodyPr vert="horz" lIns="0" tIns="0" rIns="0" bIns="0" rtlCol="0" anchor="ctr"/>
          <a:lstStyle>
            <a:lvl1pPr algn="ctr">
              <a:defRPr sz="900">
                <a:solidFill>
                  <a:srgbClr val="707276"/>
                </a:solidFill>
                <a:latin typeface="Arial"/>
                <a:cs typeface="Arial"/>
              </a:defRPr>
            </a:lvl1pPr>
          </a:lstStyle>
          <a:p>
            <a:endParaRPr lang="en-US" dirty="0"/>
          </a:p>
        </p:txBody>
      </p:sp>
      <p:sp>
        <p:nvSpPr>
          <p:cNvPr id="14" name="Slide Number Placeholder 5"/>
          <p:cNvSpPr>
            <a:spLocks noGrp="1"/>
          </p:cNvSpPr>
          <p:nvPr>
            <p:ph type="sldNum" sz="quarter" idx="4"/>
          </p:nvPr>
        </p:nvSpPr>
        <p:spPr>
          <a:xfrm>
            <a:off x="6553200" y="6356350"/>
            <a:ext cx="2133600" cy="365125"/>
          </a:xfrm>
          <a:prstGeom prst="rect">
            <a:avLst/>
          </a:prstGeom>
        </p:spPr>
        <p:txBody>
          <a:bodyPr vert="horz" lIns="0" tIns="0" rIns="0" bIns="0" rtlCol="0" anchor="ctr"/>
          <a:lstStyle>
            <a:lvl1pPr algn="r">
              <a:defRPr sz="900">
                <a:solidFill>
                  <a:srgbClr val="707276"/>
                </a:solidFill>
                <a:latin typeface="Arial"/>
                <a:cs typeface="Arial"/>
              </a:defRPr>
            </a:lvl1pPr>
          </a:lstStyle>
          <a:p>
            <a:fld id="{03722D57-58D6-9447-A6D5-A97F6C35A8FB}" type="slidenum">
              <a:rPr lang="en-US" smtClean="0"/>
              <a:pPr/>
              <a:t>‹#›</a:t>
            </a:fld>
            <a:endParaRPr lang="en-US" dirty="0"/>
          </a:p>
        </p:txBody>
      </p:sp>
    </p:spTree>
    <p:extLst>
      <p:ext uri="{BB962C8B-B14F-4D97-AF65-F5344CB8AC3E}">
        <p14:creationId xmlns:p14="http://schemas.microsoft.com/office/powerpoint/2010/main" val="1096815689"/>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Lst>
  <p:hf hdr="0"/>
  <p:txStyles>
    <p:titleStyle>
      <a:lvl1pPr algn="l" defTabSz="457200" rtl="0" eaLnBrk="1" latinLnBrk="0" hangingPunct="1">
        <a:spcBef>
          <a:spcPct val="0"/>
        </a:spcBef>
        <a:buNone/>
        <a:defRPr sz="3200" b="1" kern="1200">
          <a:solidFill>
            <a:schemeClr val="bg1"/>
          </a:solidFill>
          <a:latin typeface="Arial"/>
          <a:ea typeface="+mj-ea"/>
          <a:cs typeface="Arial"/>
        </a:defRPr>
      </a:lvl1pPr>
    </p:titleStyle>
    <p:bodyStyle>
      <a:lvl1pPr marL="342900" indent="-342900" algn="l" defTabSz="457200" rtl="0" eaLnBrk="1" latinLnBrk="0" hangingPunct="1">
        <a:spcBef>
          <a:spcPct val="20000"/>
        </a:spcBef>
        <a:buSzPct val="100000"/>
        <a:buFontTx/>
        <a:buBlip>
          <a:blip r:embed="rId17"/>
        </a:buBlip>
        <a:defRPr sz="2000" kern="1200">
          <a:solidFill>
            <a:srgbClr val="242424"/>
          </a:solidFill>
          <a:latin typeface="Arial"/>
          <a:ea typeface="+mn-ea"/>
          <a:cs typeface="Arial"/>
        </a:defRPr>
      </a:lvl1pPr>
      <a:lvl2pPr marL="742950" indent="-285750" algn="l" defTabSz="457200" rtl="0" eaLnBrk="1" latinLnBrk="0" hangingPunct="1">
        <a:spcBef>
          <a:spcPct val="20000"/>
        </a:spcBef>
        <a:buSzPct val="100000"/>
        <a:buFontTx/>
        <a:buBlip>
          <a:blip r:embed="rId18"/>
        </a:buBlip>
        <a:defRPr sz="1800" kern="1200">
          <a:solidFill>
            <a:srgbClr val="242424"/>
          </a:solidFill>
          <a:latin typeface="Arial"/>
          <a:ea typeface="+mn-ea"/>
          <a:cs typeface="Arial"/>
        </a:defRPr>
      </a:lvl2pPr>
      <a:lvl3pPr marL="1143000" indent="-228600" algn="l" defTabSz="457200" rtl="0" eaLnBrk="1" latinLnBrk="0" hangingPunct="1">
        <a:spcBef>
          <a:spcPct val="20000"/>
        </a:spcBef>
        <a:buSzPct val="100000"/>
        <a:buFontTx/>
        <a:buBlip>
          <a:blip r:embed="rId19"/>
        </a:buBlip>
        <a:defRPr sz="1600" kern="1200">
          <a:solidFill>
            <a:srgbClr val="242424"/>
          </a:solidFill>
          <a:latin typeface="Arial"/>
          <a:ea typeface="+mn-ea"/>
          <a:cs typeface="Arial"/>
        </a:defRPr>
      </a:lvl3pPr>
      <a:lvl4pPr marL="1600200" indent="-228600" algn="l" defTabSz="457200" rtl="0" eaLnBrk="1" latinLnBrk="0" hangingPunct="1">
        <a:spcBef>
          <a:spcPct val="20000"/>
        </a:spcBef>
        <a:buSzPct val="100000"/>
        <a:buFontTx/>
        <a:buBlip>
          <a:blip r:embed="rId20"/>
        </a:buBlip>
        <a:defRPr sz="1400" kern="1200">
          <a:solidFill>
            <a:srgbClr val="242424"/>
          </a:solidFill>
          <a:latin typeface="Arial"/>
          <a:ea typeface="+mn-ea"/>
          <a:cs typeface="Arial"/>
        </a:defRPr>
      </a:lvl4pPr>
      <a:lvl5pPr marL="2057400" indent="-228600" algn="l" defTabSz="457200" rtl="0" eaLnBrk="1" latinLnBrk="0" hangingPunct="1">
        <a:spcBef>
          <a:spcPct val="20000"/>
        </a:spcBef>
        <a:buSzPct val="100000"/>
        <a:buFontTx/>
        <a:buBlip>
          <a:blip r:embed="rId17"/>
        </a:buBlip>
        <a:defRPr sz="1400" kern="1200">
          <a:solidFill>
            <a:srgbClr val="242424"/>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57200" y="356612"/>
            <a:ext cx="6629400" cy="492443"/>
          </a:xfrm>
          <a:prstGeom prst="rect">
            <a:avLst/>
          </a:prstGeom>
        </p:spPr>
        <p:txBody>
          <a:bodyPr vert="horz" lIns="0" tIns="0" rIns="0" bIns="0" rtlCol="0" anchor="t">
            <a:spAutoFit/>
          </a:bodyPr>
          <a:lstStyle/>
          <a:p>
            <a:r>
              <a:rPr lang="en-US" dirty="0" smtClean="0"/>
              <a:t>Click to edit Master title style</a:t>
            </a:r>
            <a:endParaRPr lang="en-US" dirty="0"/>
          </a:p>
        </p:txBody>
      </p:sp>
      <p:sp>
        <p:nvSpPr>
          <p:cNvPr id="8" name="Text Placeholder 2"/>
          <p:cNvSpPr>
            <a:spLocks noGrp="1"/>
          </p:cNvSpPr>
          <p:nvPr>
            <p:ph type="body" idx="1"/>
          </p:nvPr>
        </p:nvSpPr>
        <p:spPr>
          <a:xfrm>
            <a:off x="457200" y="1828800"/>
            <a:ext cx="8229600" cy="43434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11"/>
          <p:cNvPicPr>
            <a:picLocks noChangeAspect="1"/>
          </p:cNvPicPr>
          <p:nvPr/>
        </p:nvPicPr>
        <p:blipFill>
          <a:blip r:embed="rId11"/>
          <a:stretch>
            <a:fillRect/>
          </a:stretch>
        </p:blipFill>
        <p:spPr>
          <a:xfrm>
            <a:off x="7571232" y="128016"/>
            <a:ext cx="1444752" cy="728657"/>
          </a:xfrm>
          <a:prstGeom prst="rect">
            <a:avLst/>
          </a:prstGeom>
        </p:spPr>
      </p:pic>
    </p:spTree>
    <p:extLst>
      <p:ext uri="{BB962C8B-B14F-4D97-AF65-F5344CB8AC3E}">
        <p14:creationId xmlns:p14="http://schemas.microsoft.com/office/powerpoint/2010/main" val="261486769"/>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Lst>
  <p:hf hdr="0"/>
  <p:txStyles>
    <p:titleStyle>
      <a:lvl1pPr algn="l" defTabSz="457200" rtl="0" eaLnBrk="1" latinLnBrk="0" hangingPunct="1">
        <a:spcBef>
          <a:spcPct val="0"/>
        </a:spcBef>
        <a:buNone/>
        <a:defRPr sz="3200" b="1" kern="1200">
          <a:solidFill>
            <a:srgbClr val="D57500"/>
          </a:solidFill>
          <a:latin typeface="Arial"/>
          <a:ea typeface="+mj-ea"/>
          <a:cs typeface="Arial"/>
        </a:defRPr>
      </a:lvl1pPr>
    </p:titleStyle>
    <p:bodyStyle>
      <a:lvl1pPr marL="342900" indent="-342900" algn="l" defTabSz="457200" rtl="0" eaLnBrk="1" latinLnBrk="0" hangingPunct="1">
        <a:spcBef>
          <a:spcPct val="20000"/>
        </a:spcBef>
        <a:buSzPct val="100000"/>
        <a:buFontTx/>
        <a:buBlip>
          <a:blip r:embed="rId12"/>
        </a:buBlip>
        <a:defRPr sz="2000" kern="1200">
          <a:solidFill>
            <a:srgbClr val="242424"/>
          </a:solidFill>
          <a:latin typeface="Arial"/>
          <a:ea typeface="+mn-ea"/>
          <a:cs typeface="Arial"/>
        </a:defRPr>
      </a:lvl1pPr>
      <a:lvl2pPr marL="742950" indent="-285750" algn="l" defTabSz="457200" rtl="0" eaLnBrk="1" latinLnBrk="0" hangingPunct="1">
        <a:spcBef>
          <a:spcPct val="20000"/>
        </a:spcBef>
        <a:buSzPct val="100000"/>
        <a:buFontTx/>
        <a:buBlip>
          <a:blip r:embed="rId13"/>
        </a:buBlip>
        <a:defRPr sz="1800" kern="1200">
          <a:solidFill>
            <a:srgbClr val="242424"/>
          </a:solidFill>
          <a:latin typeface="Arial"/>
          <a:ea typeface="+mn-ea"/>
          <a:cs typeface="Arial"/>
        </a:defRPr>
      </a:lvl2pPr>
      <a:lvl3pPr marL="1143000" indent="-228600" algn="l" defTabSz="457200" rtl="0" eaLnBrk="1" latinLnBrk="0" hangingPunct="1">
        <a:spcBef>
          <a:spcPct val="20000"/>
        </a:spcBef>
        <a:buSzPct val="100000"/>
        <a:buFontTx/>
        <a:buBlip>
          <a:blip r:embed="rId14"/>
        </a:buBlip>
        <a:defRPr sz="1600" kern="1200">
          <a:solidFill>
            <a:srgbClr val="242424"/>
          </a:solidFill>
          <a:latin typeface="Arial"/>
          <a:ea typeface="+mn-ea"/>
          <a:cs typeface="Arial"/>
        </a:defRPr>
      </a:lvl3pPr>
      <a:lvl4pPr marL="1600200" indent="-228600" algn="l" defTabSz="457200" rtl="0" eaLnBrk="1" latinLnBrk="0" hangingPunct="1">
        <a:spcBef>
          <a:spcPct val="20000"/>
        </a:spcBef>
        <a:buSzPct val="100000"/>
        <a:buFontTx/>
        <a:buBlip>
          <a:blip r:embed="rId15"/>
        </a:buBlip>
        <a:defRPr sz="1400" kern="1200">
          <a:solidFill>
            <a:srgbClr val="242424"/>
          </a:solidFill>
          <a:latin typeface="Arial"/>
          <a:ea typeface="+mn-ea"/>
          <a:cs typeface="Arial"/>
        </a:defRPr>
      </a:lvl4pPr>
      <a:lvl5pPr marL="2057400" indent="-228600" algn="l" defTabSz="457200" rtl="0" eaLnBrk="1" latinLnBrk="0" hangingPunct="1">
        <a:spcBef>
          <a:spcPct val="20000"/>
        </a:spcBef>
        <a:buSzPct val="100000"/>
        <a:buFontTx/>
        <a:buBlip>
          <a:blip r:embed="rId12"/>
        </a:buBlip>
        <a:defRPr sz="1400" kern="1200">
          <a:solidFill>
            <a:srgbClr val="242424"/>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28.emf"/></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3.xml"/><Relationship Id="rId1" Type="http://schemas.openxmlformats.org/officeDocument/2006/relationships/slideLayout" Target="../slideLayouts/slideLayout17.xml"/><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17.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1680738"/>
            <a:ext cx="9144000" cy="2954655"/>
          </a:xfrm>
        </p:spPr>
        <p:txBody>
          <a:bodyPr/>
          <a:lstStyle/>
          <a:p>
            <a:r>
              <a:rPr lang="en-US" dirty="0"/>
              <a:t>Effective design of </a:t>
            </a:r>
            <a:r>
              <a:rPr lang="en-US" dirty="0" smtClean="0"/>
              <a:t>multiplexed </a:t>
            </a:r>
            <a:r>
              <a:rPr lang="en-US" dirty="0"/>
              <a:t>quantitative SRM assays with Skyline</a:t>
            </a:r>
          </a:p>
        </p:txBody>
      </p:sp>
      <p:sp>
        <p:nvSpPr>
          <p:cNvPr id="6" name="Subtitle 5"/>
          <p:cNvSpPr>
            <a:spLocks noGrp="1"/>
          </p:cNvSpPr>
          <p:nvPr>
            <p:ph type="subTitle" idx="1"/>
          </p:nvPr>
        </p:nvSpPr>
        <p:spPr/>
        <p:txBody>
          <a:bodyPr/>
          <a:lstStyle/>
          <a:p>
            <a:r>
              <a:rPr lang="en-US" cap="none" dirty="0" smtClean="0"/>
              <a:t>Joseph Brown, Ph.D.</a:t>
            </a:r>
            <a:endParaRPr lang="en-US" cap="none" dirty="0"/>
          </a:p>
        </p:txBody>
      </p:sp>
      <p:sp>
        <p:nvSpPr>
          <p:cNvPr id="7" name="Text Placeholder 6"/>
          <p:cNvSpPr>
            <a:spLocks noGrp="1"/>
          </p:cNvSpPr>
          <p:nvPr>
            <p:ph type="body" sz="quarter" idx="14"/>
          </p:nvPr>
        </p:nvSpPr>
        <p:spPr/>
        <p:txBody>
          <a:bodyPr/>
          <a:lstStyle/>
          <a:p>
            <a:r>
              <a:rPr lang="en-US" dirty="0" smtClean="0"/>
              <a:t>Pacific Northwest National Laboratories</a:t>
            </a:r>
            <a:endParaRPr lang="en-US" dirty="0"/>
          </a:p>
        </p:txBody>
      </p:sp>
      <p:sp>
        <p:nvSpPr>
          <p:cNvPr id="12" name="Text Placeholder 11"/>
          <p:cNvSpPr>
            <a:spLocks noGrp="1"/>
          </p:cNvSpPr>
          <p:nvPr>
            <p:ph type="body" sz="quarter" idx="15"/>
          </p:nvPr>
        </p:nvSpPr>
        <p:spPr/>
        <p:txBody>
          <a:bodyPr/>
          <a:lstStyle/>
          <a:p>
            <a:r>
              <a:rPr lang="en-US" dirty="0" smtClean="0"/>
              <a:t>Minneapolis, MN; Skyline Workshop; 61</a:t>
            </a:r>
            <a:r>
              <a:rPr lang="en-US" baseline="30000" dirty="0" smtClean="0"/>
              <a:t>st</a:t>
            </a:r>
            <a:r>
              <a:rPr lang="en-US" dirty="0" smtClean="0"/>
              <a:t> ASMS</a:t>
            </a:r>
            <a:endParaRPr lang="en-US" dirty="0"/>
          </a:p>
        </p:txBody>
      </p:sp>
      <p:pic>
        <p:nvPicPr>
          <p:cNvPr id="11" name="Picture 10"/>
          <p:cNvPicPr>
            <a:picLocks noChangeAspect="1"/>
          </p:cNvPicPr>
          <p:nvPr/>
        </p:nvPicPr>
        <p:blipFill rotWithShape="1">
          <a:blip r:embed="rId3"/>
          <a:srcRect b="15578"/>
          <a:stretch/>
        </p:blipFill>
        <p:spPr>
          <a:xfrm>
            <a:off x="7570482" y="128766"/>
            <a:ext cx="1444752" cy="615153"/>
          </a:xfrm>
          <a:prstGeom prst="rect">
            <a:avLst/>
          </a:prstGeom>
        </p:spPr>
      </p:pic>
    </p:spTree>
    <p:extLst>
      <p:ext uri="{BB962C8B-B14F-4D97-AF65-F5344CB8AC3E}">
        <p14:creationId xmlns:p14="http://schemas.microsoft.com/office/powerpoint/2010/main" val="39591111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384721"/>
          </a:xfrm>
        </p:spPr>
        <p:txBody>
          <a:bodyPr/>
          <a:lstStyle/>
          <a:p>
            <a:r>
              <a:rPr lang="en-US" dirty="0" smtClean="0"/>
              <a:t>Collision energy optimization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06873947"/>
              </p:ext>
            </p:extLst>
          </p:nvPr>
        </p:nvGraphicFramePr>
        <p:xfrm>
          <a:off x="1517430" y="1046381"/>
          <a:ext cx="2357923" cy="2057146"/>
        </p:xfrm>
        <a:graphic>
          <a:graphicData uri="http://schemas.openxmlformats.org/drawingml/2006/table">
            <a:tbl>
              <a:tblPr firstRow="1">
                <a:tableStyleId>{35758FB7-9AC5-4552-8A53-C91805E547FA}</a:tableStyleId>
              </a:tblPr>
              <a:tblGrid>
                <a:gridCol w="758477"/>
                <a:gridCol w="876989"/>
                <a:gridCol w="722457"/>
              </a:tblGrid>
              <a:tr h="172706">
                <a:tc>
                  <a:txBody>
                    <a:bodyPr/>
                    <a:lstStyle/>
                    <a:p>
                      <a:pPr algn="ctr" fontAlgn="b"/>
                      <a:r>
                        <a:rPr lang="en-US" sz="1100" u="none" strike="noStrike" dirty="0" smtClean="0">
                          <a:effectLst/>
                        </a:rPr>
                        <a:t>Precursor</a:t>
                      </a:r>
                      <a:endParaRPr lang="en-US" sz="1100" b="0" i="0" u="none" strike="noStrike" dirty="0">
                        <a:solidFill>
                          <a:srgbClr val="000000"/>
                        </a:solidFill>
                        <a:effectLst/>
                        <a:latin typeface="Calibri"/>
                      </a:endParaRPr>
                    </a:p>
                  </a:txBody>
                  <a:tcPr marL="8550" marR="8550" marT="8550" marB="0" anchor="b"/>
                </a:tc>
                <a:tc>
                  <a:txBody>
                    <a:bodyPr/>
                    <a:lstStyle/>
                    <a:p>
                      <a:pPr algn="ctr" fontAlgn="b"/>
                      <a:r>
                        <a:rPr lang="en-US" sz="1100" u="none" strike="noStrike" dirty="0" smtClean="0">
                          <a:effectLst/>
                        </a:rPr>
                        <a:t>Product</a:t>
                      </a:r>
                      <a:r>
                        <a:rPr lang="en-US" sz="1100" u="none" strike="noStrike" baseline="0" dirty="0" smtClean="0">
                          <a:effectLst/>
                        </a:rPr>
                        <a:t> ion</a:t>
                      </a:r>
                      <a:endParaRPr lang="en-US" sz="1100" b="0" i="0" u="none" strike="noStrike" dirty="0">
                        <a:solidFill>
                          <a:srgbClr val="000000"/>
                        </a:solidFill>
                        <a:effectLst/>
                        <a:latin typeface="Calibri"/>
                      </a:endParaRPr>
                    </a:p>
                  </a:txBody>
                  <a:tcPr marL="8550" marR="8550" marT="8550" marB="0" anchor="b"/>
                </a:tc>
                <a:tc>
                  <a:txBody>
                    <a:bodyPr/>
                    <a:lstStyle/>
                    <a:p>
                      <a:pPr algn="ctr" fontAlgn="b"/>
                      <a:r>
                        <a:rPr lang="en-US" sz="1100" u="none" strike="noStrike" dirty="0" smtClean="0">
                          <a:effectLst/>
                        </a:rPr>
                        <a:t>Ramping CE</a:t>
                      </a:r>
                      <a:endParaRPr lang="en-US" sz="11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a:solidFill>
                            <a:srgbClr val="000000"/>
                          </a:solidFill>
                          <a:effectLst/>
                          <a:latin typeface="Calibri"/>
                        </a:rPr>
                        <a:t>613.3043</a:t>
                      </a:r>
                    </a:p>
                  </a:txBody>
                  <a:tcPr marL="8550" marR="8550" marT="8550" marB="0" anchor="b"/>
                </a:tc>
                <a:tc>
                  <a:txBody>
                    <a:bodyPr/>
                    <a:lstStyle/>
                    <a:p>
                      <a:pPr algn="ctr" fontAlgn="b"/>
                      <a:r>
                        <a:rPr lang="en-US" sz="1000" b="0" i="0" u="none" strike="noStrike" dirty="0">
                          <a:solidFill>
                            <a:srgbClr val="000000"/>
                          </a:solidFill>
                          <a:effectLst/>
                          <a:latin typeface="Calibri"/>
                        </a:rPr>
                        <a:t>11.3</a:t>
                      </a: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12.3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13.3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14.3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15.3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16.3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17.3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18.3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19.3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20.3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b="0" i="0" u="none" strike="noStrike">
                          <a:solidFill>
                            <a:srgbClr val="000000"/>
                          </a:solidFill>
                          <a:effectLst/>
                          <a:latin typeface="Calibri"/>
                        </a:rPr>
                        <a:t>504.2363</a:t>
                      </a:r>
                    </a:p>
                  </a:txBody>
                  <a:tcPr marL="8550" marR="8550" marT="8550" marB="0" anchor="b"/>
                </a:tc>
                <a:tc>
                  <a:txBody>
                    <a:bodyPr/>
                    <a:lstStyle/>
                    <a:p>
                      <a:pPr algn="ctr" fontAlgn="b"/>
                      <a:r>
                        <a:rPr lang="en-US" sz="1000" b="0" i="0" u="none" strike="noStrike" dirty="0" smtClean="0">
                          <a:solidFill>
                            <a:srgbClr val="000000"/>
                          </a:solidFill>
                          <a:effectLst/>
                          <a:latin typeface="Calibri"/>
                        </a:rPr>
                        <a:t>613.3043</a:t>
                      </a:r>
                      <a:endParaRPr lang="en-US" sz="1000" b="0" i="0" u="none" strike="noStrike" dirty="0">
                        <a:solidFill>
                          <a:srgbClr val="000000"/>
                        </a:solidFill>
                        <a:effectLst/>
                        <a:latin typeface="Calibri"/>
                      </a:endParaRPr>
                    </a:p>
                  </a:txBody>
                  <a:tcPr marL="8550" marR="8550" marT="8550" marB="0" anchor="b"/>
                </a:tc>
                <a:tc>
                  <a:txBody>
                    <a:bodyPr/>
                    <a:lstStyle/>
                    <a:p>
                      <a:pPr algn="ctr" fontAlgn="b"/>
                      <a:r>
                        <a:rPr lang="en-US" sz="1000" b="0" i="0" u="none" strike="noStrike" dirty="0">
                          <a:solidFill>
                            <a:srgbClr val="000000"/>
                          </a:solidFill>
                          <a:effectLst/>
                          <a:latin typeface="Calibri"/>
                        </a:rPr>
                        <a:t>2</a:t>
                      </a:r>
                      <a:r>
                        <a:rPr lang="en-US" sz="1000" b="0" i="0" u="none" strike="noStrike" dirty="0" smtClean="0">
                          <a:solidFill>
                            <a:srgbClr val="000000"/>
                          </a:solidFill>
                          <a:effectLst/>
                          <a:latin typeface="Calibri"/>
                        </a:rPr>
                        <a:t>1.3</a:t>
                      </a:r>
                      <a:endParaRPr lang="en-US" sz="1000" b="0" i="0" u="none" strike="noStrike" dirty="0">
                        <a:solidFill>
                          <a:srgbClr val="000000"/>
                        </a:solidFill>
                        <a:effectLst/>
                        <a:latin typeface="Calibri"/>
                      </a:endParaRPr>
                    </a:p>
                  </a:txBody>
                  <a:tcPr marL="8550" marR="8550" marT="8550" marB="0" anchor="b"/>
                </a:tc>
              </a:tr>
            </a:tbl>
          </a:graphicData>
        </a:graphic>
      </p:graphicFrame>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3930"/>
          <a:stretch/>
        </p:blipFill>
        <p:spPr bwMode="auto">
          <a:xfrm>
            <a:off x="506789" y="3276600"/>
            <a:ext cx="3410455" cy="3480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6067"/>
          <a:stretch/>
        </p:blipFill>
        <p:spPr bwMode="auto">
          <a:xfrm>
            <a:off x="4876800" y="3589867"/>
            <a:ext cx="3886200" cy="320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276764" y="5428672"/>
            <a:ext cx="76200"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000980" y="6548671"/>
            <a:ext cx="3691466" cy="276999"/>
          </a:xfrm>
          <a:prstGeom prst="rect">
            <a:avLst/>
          </a:prstGeom>
          <a:noFill/>
        </p:spPr>
        <p:txBody>
          <a:bodyPr wrap="square" lIns="0" tIns="0" rIns="0" bIns="0" rtlCol="0">
            <a:spAutoFit/>
          </a:bodyPr>
          <a:lstStyle/>
          <a:p>
            <a:pPr algn="ctr"/>
            <a:r>
              <a:rPr lang="en-US" dirty="0" smtClean="0"/>
              <a:t>A Composite Scan 3 transitions / 11 CEs</a:t>
            </a:r>
            <a:endParaRPr lang="en-US" dirty="0"/>
          </a:p>
        </p:txBody>
      </p:sp>
      <p:sp>
        <p:nvSpPr>
          <p:cNvPr id="3" name="TextBox 2"/>
          <p:cNvSpPr txBox="1"/>
          <p:nvPr/>
        </p:nvSpPr>
        <p:spPr>
          <a:xfrm>
            <a:off x="5154814" y="4649946"/>
            <a:ext cx="145873" cy="215444"/>
          </a:xfrm>
          <a:prstGeom prst="rect">
            <a:avLst/>
          </a:prstGeom>
          <a:noFill/>
        </p:spPr>
        <p:txBody>
          <a:bodyPr wrap="none" lIns="0" tIns="0" rIns="0" bIns="0" rtlCol="0">
            <a:spAutoFit/>
          </a:bodyPr>
          <a:lstStyle/>
          <a:p>
            <a:pPr algn="ctr"/>
            <a:r>
              <a:rPr lang="en-US" sz="1400" dirty="0" smtClean="0">
                <a:solidFill>
                  <a:schemeClr val="accent2"/>
                </a:solidFill>
              </a:rPr>
              <a:t>-5</a:t>
            </a:r>
            <a:endParaRPr lang="en-US" sz="1400" dirty="0">
              <a:solidFill>
                <a:schemeClr val="accent2"/>
              </a:solidFill>
            </a:endParaRPr>
          </a:p>
        </p:txBody>
      </p:sp>
      <p:sp>
        <p:nvSpPr>
          <p:cNvPr id="11" name="TextBox 10"/>
          <p:cNvSpPr txBox="1"/>
          <p:nvPr/>
        </p:nvSpPr>
        <p:spPr>
          <a:xfrm>
            <a:off x="5256325" y="4287996"/>
            <a:ext cx="145873" cy="215444"/>
          </a:xfrm>
          <a:prstGeom prst="rect">
            <a:avLst/>
          </a:prstGeom>
          <a:noFill/>
        </p:spPr>
        <p:txBody>
          <a:bodyPr wrap="none" lIns="0" tIns="0" rIns="0" bIns="0" rtlCol="0">
            <a:spAutoFit/>
          </a:bodyPr>
          <a:lstStyle/>
          <a:p>
            <a:pPr algn="ctr"/>
            <a:r>
              <a:rPr lang="en-US" sz="1400" dirty="0" smtClean="0">
                <a:solidFill>
                  <a:schemeClr val="accent2"/>
                </a:solidFill>
              </a:rPr>
              <a:t>-4</a:t>
            </a:r>
            <a:endParaRPr lang="en-US" sz="1400" dirty="0">
              <a:solidFill>
                <a:schemeClr val="accent2"/>
              </a:solidFill>
            </a:endParaRPr>
          </a:p>
        </p:txBody>
      </p:sp>
      <p:sp>
        <p:nvSpPr>
          <p:cNvPr id="12" name="TextBox 11"/>
          <p:cNvSpPr txBox="1"/>
          <p:nvPr/>
        </p:nvSpPr>
        <p:spPr>
          <a:xfrm>
            <a:off x="5357925" y="4049871"/>
            <a:ext cx="145873" cy="215444"/>
          </a:xfrm>
          <a:prstGeom prst="rect">
            <a:avLst/>
          </a:prstGeom>
          <a:noFill/>
        </p:spPr>
        <p:txBody>
          <a:bodyPr wrap="none" lIns="0" tIns="0" rIns="0" bIns="0" rtlCol="0">
            <a:spAutoFit/>
          </a:bodyPr>
          <a:lstStyle/>
          <a:p>
            <a:pPr algn="ctr"/>
            <a:r>
              <a:rPr lang="en-US" sz="1400" dirty="0" smtClean="0">
                <a:solidFill>
                  <a:schemeClr val="accent2"/>
                </a:solidFill>
              </a:rPr>
              <a:t>-3</a:t>
            </a:r>
            <a:endParaRPr lang="en-US" sz="1400" dirty="0">
              <a:solidFill>
                <a:schemeClr val="accent2"/>
              </a:solidFill>
            </a:endParaRPr>
          </a:p>
        </p:txBody>
      </p:sp>
      <p:sp>
        <p:nvSpPr>
          <p:cNvPr id="13" name="TextBox 12"/>
          <p:cNvSpPr txBox="1"/>
          <p:nvPr/>
        </p:nvSpPr>
        <p:spPr>
          <a:xfrm>
            <a:off x="5469050" y="4184739"/>
            <a:ext cx="145873" cy="215444"/>
          </a:xfrm>
          <a:prstGeom prst="rect">
            <a:avLst/>
          </a:prstGeom>
          <a:noFill/>
        </p:spPr>
        <p:txBody>
          <a:bodyPr wrap="none" lIns="0" tIns="0" rIns="0" bIns="0" rtlCol="0">
            <a:spAutoFit/>
          </a:bodyPr>
          <a:lstStyle/>
          <a:p>
            <a:pPr algn="ctr"/>
            <a:r>
              <a:rPr lang="en-US" sz="1400" dirty="0" smtClean="0">
                <a:solidFill>
                  <a:schemeClr val="accent2"/>
                </a:solidFill>
              </a:rPr>
              <a:t>-2</a:t>
            </a:r>
            <a:endParaRPr lang="en-US" sz="1400" dirty="0">
              <a:solidFill>
                <a:schemeClr val="accent2"/>
              </a:solidFill>
            </a:endParaRPr>
          </a:p>
        </p:txBody>
      </p:sp>
      <p:sp>
        <p:nvSpPr>
          <p:cNvPr id="14" name="TextBox 13"/>
          <p:cNvSpPr txBox="1"/>
          <p:nvPr/>
        </p:nvSpPr>
        <p:spPr>
          <a:xfrm>
            <a:off x="5567474" y="4542224"/>
            <a:ext cx="145874" cy="215444"/>
          </a:xfrm>
          <a:prstGeom prst="rect">
            <a:avLst/>
          </a:prstGeom>
          <a:noFill/>
        </p:spPr>
        <p:txBody>
          <a:bodyPr wrap="none" lIns="0" tIns="0" rIns="0" bIns="0" rtlCol="0">
            <a:spAutoFit/>
          </a:bodyPr>
          <a:lstStyle/>
          <a:p>
            <a:pPr algn="ctr"/>
            <a:r>
              <a:rPr lang="en-US" sz="1400" dirty="0" smtClean="0">
                <a:solidFill>
                  <a:schemeClr val="accent2"/>
                </a:solidFill>
              </a:rPr>
              <a:t>-1</a:t>
            </a:r>
            <a:endParaRPr lang="en-US" sz="1400" dirty="0">
              <a:solidFill>
                <a:schemeClr val="accent2"/>
              </a:solidFill>
            </a:endParaRPr>
          </a:p>
        </p:txBody>
      </p:sp>
      <p:sp>
        <p:nvSpPr>
          <p:cNvPr id="16" name="TextBox 15"/>
          <p:cNvSpPr txBox="1"/>
          <p:nvPr/>
        </p:nvSpPr>
        <p:spPr>
          <a:xfrm>
            <a:off x="5694737" y="4909012"/>
            <a:ext cx="91371" cy="215444"/>
          </a:xfrm>
          <a:prstGeom prst="rect">
            <a:avLst/>
          </a:prstGeom>
          <a:noFill/>
        </p:spPr>
        <p:txBody>
          <a:bodyPr wrap="none" lIns="0" tIns="0" rIns="0" bIns="0" rtlCol="0">
            <a:spAutoFit/>
          </a:bodyPr>
          <a:lstStyle/>
          <a:p>
            <a:pPr algn="ctr"/>
            <a:r>
              <a:rPr lang="en-US" sz="1400" dirty="0" smtClean="0">
                <a:solidFill>
                  <a:schemeClr val="accent2"/>
                </a:solidFill>
              </a:rPr>
              <a:t>0</a:t>
            </a:r>
            <a:endParaRPr lang="en-US" sz="1400" dirty="0">
              <a:solidFill>
                <a:schemeClr val="accent2"/>
              </a:solidFill>
            </a:endParaRPr>
          </a:p>
        </p:txBody>
      </p:sp>
      <p:sp>
        <p:nvSpPr>
          <p:cNvPr id="17" name="TextBox 16"/>
          <p:cNvSpPr txBox="1"/>
          <p:nvPr/>
        </p:nvSpPr>
        <p:spPr>
          <a:xfrm>
            <a:off x="5749866" y="5190614"/>
            <a:ext cx="181140" cy="215444"/>
          </a:xfrm>
          <a:prstGeom prst="rect">
            <a:avLst/>
          </a:prstGeom>
          <a:noFill/>
        </p:spPr>
        <p:txBody>
          <a:bodyPr wrap="none" lIns="0" tIns="0" rIns="0" bIns="0" rtlCol="0">
            <a:spAutoFit/>
          </a:bodyPr>
          <a:lstStyle/>
          <a:p>
            <a:pPr algn="ctr"/>
            <a:r>
              <a:rPr lang="en-US" sz="1400" dirty="0" smtClean="0">
                <a:solidFill>
                  <a:schemeClr val="accent2"/>
                </a:solidFill>
              </a:rPr>
              <a:t>+1</a:t>
            </a:r>
            <a:endParaRPr lang="en-US" sz="1400" dirty="0">
              <a:solidFill>
                <a:schemeClr val="accent2"/>
              </a:solidFill>
            </a:endParaRPr>
          </a:p>
        </p:txBody>
      </p:sp>
      <p:sp>
        <p:nvSpPr>
          <p:cNvPr id="18" name="TextBox 17"/>
          <p:cNvSpPr txBox="1"/>
          <p:nvPr/>
        </p:nvSpPr>
        <p:spPr>
          <a:xfrm>
            <a:off x="5859404" y="5373971"/>
            <a:ext cx="181140" cy="215444"/>
          </a:xfrm>
          <a:prstGeom prst="rect">
            <a:avLst/>
          </a:prstGeom>
          <a:noFill/>
        </p:spPr>
        <p:txBody>
          <a:bodyPr wrap="none" lIns="0" tIns="0" rIns="0" bIns="0" rtlCol="0">
            <a:spAutoFit/>
          </a:bodyPr>
          <a:lstStyle/>
          <a:p>
            <a:pPr algn="ctr"/>
            <a:r>
              <a:rPr lang="en-US" sz="1400" dirty="0" smtClean="0">
                <a:solidFill>
                  <a:schemeClr val="accent2"/>
                </a:solidFill>
              </a:rPr>
              <a:t>+2</a:t>
            </a:r>
            <a:endParaRPr lang="en-US" sz="1400" dirty="0">
              <a:solidFill>
                <a:schemeClr val="accent2"/>
              </a:solidFill>
            </a:endParaRPr>
          </a:p>
        </p:txBody>
      </p:sp>
      <p:sp>
        <p:nvSpPr>
          <p:cNvPr id="19" name="TextBox 18"/>
          <p:cNvSpPr txBox="1"/>
          <p:nvPr/>
        </p:nvSpPr>
        <p:spPr>
          <a:xfrm>
            <a:off x="5955209" y="5575756"/>
            <a:ext cx="181140" cy="215444"/>
          </a:xfrm>
          <a:prstGeom prst="rect">
            <a:avLst/>
          </a:prstGeom>
          <a:noFill/>
        </p:spPr>
        <p:txBody>
          <a:bodyPr wrap="none" lIns="0" tIns="0" rIns="0" bIns="0" rtlCol="0">
            <a:spAutoFit/>
          </a:bodyPr>
          <a:lstStyle/>
          <a:p>
            <a:pPr algn="ctr"/>
            <a:r>
              <a:rPr lang="en-US" sz="1400" dirty="0" smtClean="0">
                <a:solidFill>
                  <a:schemeClr val="accent2"/>
                </a:solidFill>
              </a:rPr>
              <a:t>+3</a:t>
            </a:r>
            <a:endParaRPr lang="en-US" sz="1400" dirty="0">
              <a:solidFill>
                <a:schemeClr val="accent2"/>
              </a:solidFill>
            </a:endParaRPr>
          </a:p>
        </p:txBody>
      </p:sp>
      <p:sp>
        <p:nvSpPr>
          <p:cNvPr id="20" name="TextBox 19"/>
          <p:cNvSpPr txBox="1"/>
          <p:nvPr/>
        </p:nvSpPr>
        <p:spPr>
          <a:xfrm>
            <a:off x="6062365" y="5759678"/>
            <a:ext cx="181140" cy="215444"/>
          </a:xfrm>
          <a:prstGeom prst="rect">
            <a:avLst/>
          </a:prstGeom>
          <a:noFill/>
        </p:spPr>
        <p:txBody>
          <a:bodyPr wrap="none" lIns="0" tIns="0" rIns="0" bIns="0" rtlCol="0">
            <a:spAutoFit/>
          </a:bodyPr>
          <a:lstStyle/>
          <a:p>
            <a:pPr algn="ctr"/>
            <a:r>
              <a:rPr lang="en-US" sz="1400" dirty="0" smtClean="0">
                <a:solidFill>
                  <a:schemeClr val="accent2"/>
                </a:solidFill>
              </a:rPr>
              <a:t>+4</a:t>
            </a:r>
            <a:endParaRPr lang="en-US" sz="1400" dirty="0">
              <a:solidFill>
                <a:schemeClr val="accent2"/>
              </a:solidFill>
            </a:endParaRPr>
          </a:p>
        </p:txBody>
      </p:sp>
      <p:sp>
        <p:nvSpPr>
          <p:cNvPr id="21" name="TextBox 20"/>
          <p:cNvSpPr txBox="1"/>
          <p:nvPr/>
        </p:nvSpPr>
        <p:spPr>
          <a:xfrm>
            <a:off x="6168021" y="5404862"/>
            <a:ext cx="181140" cy="215444"/>
          </a:xfrm>
          <a:prstGeom prst="rect">
            <a:avLst/>
          </a:prstGeom>
          <a:noFill/>
        </p:spPr>
        <p:txBody>
          <a:bodyPr wrap="none" lIns="0" tIns="0" rIns="0" bIns="0" rtlCol="0">
            <a:spAutoFit/>
          </a:bodyPr>
          <a:lstStyle/>
          <a:p>
            <a:pPr algn="ctr"/>
            <a:r>
              <a:rPr lang="en-US" sz="1400" dirty="0" smtClean="0">
                <a:solidFill>
                  <a:schemeClr val="accent2"/>
                </a:solidFill>
              </a:rPr>
              <a:t>+5</a:t>
            </a:r>
            <a:endParaRPr lang="en-US" sz="1400" dirty="0">
              <a:solidFill>
                <a:schemeClr val="accent2"/>
              </a:solidFill>
            </a:endParaRPr>
          </a:p>
        </p:txBody>
      </p:sp>
      <p:sp>
        <p:nvSpPr>
          <p:cNvPr id="22" name="TextBox 21"/>
          <p:cNvSpPr txBox="1"/>
          <p:nvPr/>
        </p:nvSpPr>
        <p:spPr>
          <a:xfrm>
            <a:off x="6285750" y="4635657"/>
            <a:ext cx="145873" cy="215444"/>
          </a:xfrm>
          <a:prstGeom prst="rect">
            <a:avLst/>
          </a:prstGeom>
          <a:noFill/>
        </p:spPr>
        <p:txBody>
          <a:bodyPr wrap="none" lIns="0" tIns="0" rIns="0" bIns="0" rtlCol="0">
            <a:spAutoFit/>
          </a:bodyPr>
          <a:lstStyle/>
          <a:p>
            <a:pPr algn="ctr"/>
            <a:r>
              <a:rPr lang="en-US" sz="1400" dirty="0" smtClean="0">
                <a:solidFill>
                  <a:schemeClr val="accent2"/>
                </a:solidFill>
              </a:rPr>
              <a:t>-5</a:t>
            </a:r>
            <a:endParaRPr lang="en-US" sz="1400" dirty="0">
              <a:solidFill>
                <a:schemeClr val="accent2"/>
              </a:solidFill>
            </a:endParaRPr>
          </a:p>
        </p:txBody>
      </p:sp>
      <p:sp>
        <p:nvSpPr>
          <p:cNvPr id="23" name="TextBox 22"/>
          <p:cNvSpPr txBox="1"/>
          <p:nvPr/>
        </p:nvSpPr>
        <p:spPr>
          <a:xfrm>
            <a:off x="6384024" y="4057965"/>
            <a:ext cx="145873" cy="215444"/>
          </a:xfrm>
          <a:prstGeom prst="rect">
            <a:avLst/>
          </a:prstGeom>
          <a:noFill/>
        </p:spPr>
        <p:txBody>
          <a:bodyPr wrap="none" lIns="0" tIns="0" rIns="0" bIns="0" rtlCol="0">
            <a:spAutoFit/>
          </a:bodyPr>
          <a:lstStyle/>
          <a:p>
            <a:pPr algn="ctr"/>
            <a:r>
              <a:rPr lang="en-US" sz="1400" dirty="0" smtClean="0">
                <a:solidFill>
                  <a:schemeClr val="accent2"/>
                </a:solidFill>
              </a:rPr>
              <a:t>-4</a:t>
            </a:r>
            <a:endParaRPr lang="en-US" sz="1400" dirty="0">
              <a:solidFill>
                <a:schemeClr val="accent2"/>
              </a:solidFill>
            </a:endParaRPr>
          </a:p>
        </p:txBody>
      </p:sp>
      <p:sp>
        <p:nvSpPr>
          <p:cNvPr id="24" name="TextBox 23"/>
          <p:cNvSpPr txBox="1"/>
          <p:nvPr/>
        </p:nvSpPr>
        <p:spPr>
          <a:xfrm>
            <a:off x="6490141" y="3561289"/>
            <a:ext cx="145873" cy="215444"/>
          </a:xfrm>
          <a:prstGeom prst="rect">
            <a:avLst/>
          </a:prstGeom>
          <a:noFill/>
        </p:spPr>
        <p:txBody>
          <a:bodyPr wrap="none" lIns="0" tIns="0" rIns="0" bIns="0" rtlCol="0">
            <a:spAutoFit/>
          </a:bodyPr>
          <a:lstStyle/>
          <a:p>
            <a:pPr algn="ctr"/>
            <a:r>
              <a:rPr lang="en-US" sz="1400" dirty="0" smtClean="0">
                <a:solidFill>
                  <a:schemeClr val="accent2"/>
                </a:solidFill>
              </a:rPr>
              <a:t>-3</a:t>
            </a:r>
            <a:endParaRPr lang="en-US" sz="1400" dirty="0">
              <a:solidFill>
                <a:schemeClr val="accent2"/>
              </a:solidFill>
            </a:endParaRPr>
          </a:p>
        </p:txBody>
      </p:sp>
      <p:sp>
        <p:nvSpPr>
          <p:cNvPr id="25" name="TextBox 24"/>
          <p:cNvSpPr txBox="1"/>
          <p:nvPr/>
        </p:nvSpPr>
        <p:spPr>
          <a:xfrm>
            <a:off x="6602791" y="3377359"/>
            <a:ext cx="145873" cy="215444"/>
          </a:xfrm>
          <a:prstGeom prst="rect">
            <a:avLst/>
          </a:prstGeom>
          <a:noFill/>
        </p:spPr>
        <p:txBody>
          <a:bodyPr wrap="none" lIns="0" tIns="0" rIns="0" bIns="0" rtlCol="0">
            <a:spAutoFit/>
          </a:bodyPr>
          <a:lstStyle/>
          <a:p>
            <a:pPr algn="ctr"/>
            <a:r>
              <a:rPr lang="en-US" sz="1400" dirty="0" smtClean="0">
                <a:solidFill>
                  <a:schemeClr val="accent2"/>
                </a:solidFill>
              </a:rPr>
              <a:t>-2</a:t>
            </a:r>
            <a:endParaRPr lang="en-US" sz="1400" dirty="0">
              <a:solidFill>
                <a:schemeClr val="accent2"/>
              </a:solidFill>
            </a:endParaRPr>
          </a:p>
        </p:txBody>
      </p:sp>
      <p:sp>
        <p:nvSpPr>
          <p:cNvPr id="26" name="TextBox 25"/>
          <p:cNvSpPr txBox="1"/>
          <p:nvPr/>
        </p:nvSpPr>
        <p:spPr>
          <a:xfrm>
            <a:off x="6699382" y="3460200"/>
            <a:ext cx="145874" cy="215444"/>
          </a:xfrm>
          <a:prstGeom prst="rect">
            <a:avLst/>
          </a:prstGeom>
          <a:noFill/>
        </p:spPr>
        <p:txBody>
          <a:bodyPr wrap="none" lIns="0" tIns="0" rIns="0" bIns="0" rtlCol="0">
            <a:spAutoFit/>
          </a:bodyPr>
          <a:lstStyle/>
          <a:p>
            <a:pPr algn="ctr"/>
            <a:r>
              <a:rPr lang="en-US" sz="1400" dirty="0" smtClean="0">
                <a:solidFill>
                  <a:schemeClr val="accent2"/>
                </a:solidFill>
              </a:rPr>
              <a:t>-1</a:t>
            </a:r>
            <a:endParaRPr lang="en-US" sz="1400" dirty="0">
              <a:solidFill>
                <a:schemeClr val="accent2"/>
              </a:solidFill>
            </a:endParaRPr>
          </a:p>
        </p:txBody>
      </p:sp>
      <p:sp>
        <p:nvSpPr>
          <p:cNvPr id="27" name="TextBox 26"/>
          <p:cNvSpPr txBox="1"/>
          <p:nvPr/>
        </p:nvSpPr>
        <p:spPr>
          <a:xfrm>
            <a:off x="6841621" y="3690999"/>
            <a:ext cx="91371" cy="215444"/>
          </a:xfrm>
          <a:prstGeom prst="rect">
            <a:avLst/>
          </a:prstGeom>
          <a:noFill/>
        </p:spPr>
        <p:txBody>
          <a:bodyPr wrap="none" lIns="0" tIns="0" rIns="0" bIns="0" rtlCol="0">
            <a:spAutoFit/>
          </a:bodyPr>
          <a:lstStyle/>
          <a:p>
            <a:pPr algn="ctr"/>
            <a:r>
              <a:rPr lang="en-US" sz="1400" dirty="0" smtClean="0">
                <a:solidFill>
                  <a:schemeClr val="accent2"/>
                </a:solidFill>
              </a:rPr>
              <a:t>0</a:t>
            </a:r>
            <a:endParaRPr lang="en-US" sz="1400" dirty="0">
              <a:solidFill>
                <a:schemeClr val="accent2"/>
              </a:solidFill>
            </a:endParaRPr>
          </a:p>
        </p:txBody>
      </p:sp>
      <p:sp>
        <p:nvSpPr>
          <p:cNvPr id="28" name="TextBox 27"/>
          <p:cNvSpPr txBox="1"/>
          <p:nvPr/>
        </p:nvSpPr>
        <p:spPr>
          <a:xfrm>
            <a:off x="6892069" y="4016530"/>
            <a:ext cx="181140" cy="215444"/>
          </a:xfrm>
          <a:prstGeom prst="rect">
            <a:avLst/>
          </a:prstGeom>
          <a:noFill/>
        </p:spPr>
        <p:txBody>
          <a:bodyPr wrap="none" lIns="0" tIns="0" rIns="0" bIns="0" rtlCol="0">
            <a:spAutoFit/>
          </a:bodyPr>
          <a:lstStyle/>
          <a:p>
            <a:pPr algn="ctr"/>
            <a:r>
              <a:rPr lang="en-US" sz="1400" dirty="0" smtClean="0">
                <a:solidFill>
                  <a:schemeClr val="accent2"/>
                </a:solidFill>
              </a:rPr>
              <a:t>+1</a:t>
            </a:r>
            <a:endParaRPr lang="en-US" sz="1400" dirty="0">
              <a:solidFill>
                <a:schemeClr val="accent2"/>
              </a:solidFill>
            </a:endParaRPr>
          </a:p>
        </p:txBody>
      </p:sp>
      <p:sp>
        <p:nvSpPr>
          <p:cNvPr id="29" name="TextBox 28"/>
          <p:cNvSpPr txBox="1"/>
          <p:nvPr/>
        </p:nvSpPr>
        <p:spPr>
          <a:xfrm>
            <a:off x="6989568" y="4410687"/>
            <a:ext cx="181140" cy="215444"/>
          </a:xfrm>
          <a:prstGeom prst="rect">
            <a:avLst/>
          </a:prstGeom>
          <a:noFill/>
        </p:spPr>
        <p:txBody>
          <a:bodyPr wrap="none" lIns="0" tIns="0" rIns="0" bIns="0" rtlCol="0">
            <a:spAutoFit/>
          </a:bodyPr>
          <a:lstStyle/>
          <a:p>
            <a:pPr algn="ctr"/>
            <a:r>
              <a:rPr lang="en-US" sz="1400" dirty="0" smtClean="0">
                <a:solidFill>
                  <a:schemeClr val="accent2"/>
                </a:solidFill>
              </a:rPr>
              <a:t>+2</a:t>
            </a:r>
            <a:endParaRPr lang="en-US" sz="1400" dirty="0">
              <a:solidFill>
                <a:schemeClr val="accent2"/>
              </a:solidFill>
            </a:endParaRPr>
          </a:p>
        </p:txBody>
      </p:sp>
      <p:sp>
        <p:nvSpPr>
          <p:cNvPr id="30" name="TextBox 29"/>
          <p:cNvSpPr txBox="1"/>
          <p:nvPr/>
        </p:nvSpPr>
        <p:spPr>
          <a:xfrm>
            <a:off x="7094427" y="4893590"/>
            <a:ext cx="181140" cy="215444"/>
          </a:xfrm>
          <a:prstGeom prst="rect">
            <a:avLst/>
          </a:prstGeom>
          <a:noFill/>
        </p:spPr>
        <p:txBody>
          <a:bodyPr wrap="none" lIns="0" tIns="0" rIns="0" bIns="0" rtlCol="0">
            <a:spAutoFit/>
          </a:bodyPr>
          <a:lstStyle/>
          <a:p>
            <a:pPr algn="ctr"/>
            <a:r>
              <a:rPr lang="en-US" sz="1400" dirty="0" smtClean="0">
                <a:solidFill>
                  <a:schemeClr val="accent2"/>
                </a:solidFill>
              </a:rPr>
              <a:t>+3</a:t>
            </a:r>
            <a:endParaRPr lang="en-US" sz="1400" dirty="0">
              <a:solidFill>
                <a:schemeClr val="accent2"/>
              </a:solidFill>
            </a:endParaRPr>
          </a:p>
        </p:txBody>
      </p:sp>
      <p:sp>
        <p:nvSpPr>
          <p:cNvPr id="31" name="TextBox 30"/>
          <p:cNvSpPr txBox="1"/>
          <p:nvPr/>
        </p:nvSpPr>
        <p:spPr>
          <a:xfrm>
            <a:off x="7205364" y="5381680"/>
            <a:ext cx="181140" cy="215444"/>
          </a:xfrm>
          <a:prstGeom prst="rect">
            <a:avLst/>
          </a:prstGeom>
          <a:noFill/>
        </p:spPr>
        <p:txBody>
          <a:bodyPr wrap="none" lIns="0" tIns="0" rIns="0" bIns="0" rtlCol="0">
            <a:spAutoFit/>
          </a:bodyPr>
          <a:lstStyle/>
          <a:p>
            <a:pPr algn="ctr"/>
            <a:r>
              <a:rPr lang="en-US" sz="1400" dirty="0" smtClean="0">
                <a:solidFill>
                  <a:schemeClr val="accent2"/>
                </a:solidFill>
              </a:rPr>
              <a:t>+4</a:t>
            </a:r>
            <a:endParaRPr lang="en-US" sz="1400" dirty="0">
              <a:solidFill>
                <a:schemeClr val="accent2"/>
              </a:solidFill>
            </a:endParaRPr>
          </a:p>
        </p:txBody>
      </p:sp>
      <p:sp>
        <p:nvSpPr>
          <p:cNvPr id="32" name="TextBox 31"/>
          <p:cNvSpPr txBox="1"/>
          <p:nvPr/>
        </p:nvSpPr>
        <p:spPr>
          <a:xfrm>
            <a:off x="7295186" y="5937574"/>
            <a:ext cx="181140" cy="215444"/>
          </a:xfrm>
          <a:prstGeom prst="rect">
            <a:avLst/>
          </a:prstGeom>
          <a:noFill/>
        </p:spPr>
        <p:txBody>
          <a:bodyPr wrap="none" lIns="0" tIns="0" rIns="0" bIns="0" rtlCol="0">
            <a:spAutoFit/>
          </a:bodyPr>
          <a:lstStyle/>
          <a:p>
            <a:pPr algn="ctr"/>
            <a:r>
              <a:rPr lang="en-US" sz="1400" dirty="0" smtClean="0">
                <a:solidFill>
                  <a:schemeClr val="accent2"/>
                </a:solidFill>
              </a:rPr>
              <a:t>+5</a:t>
            </a:r>
            <a:endParaRPr lang="en-US" sz="1400" dirty="0">
              <a:solidFill>
                <a:schemeClr val="accent2"/>
              </a:solidFill>
            </a:endParaRPr>
          </a:p>
        </p:txBody>
      </p:sp>
      <p:sp>
        <p:nvSpPr>
          <p:cNvPr id="33" name="TextBox 32"/>
          <p:cNvSpPr txBox="1"/>
          <p:nvPr/>
        </p:nvSpPr>
        <p:spPr>
          <a:xfrm>
            <a:off x="7417678" y="5650627"/>
            <a:ext cx="145873" cy="215444"/>
          </a:xfrm>
          <a:prstGeom prst="rect">
            <a:avLst/>
          </a:prstGeom>
          <a:noFill/>
        </p:spPr>
        <p:txBody>
          <a:bodyPr wrap="none" lIns="0" tIns="0" rIns="0" bIns="0" rtlCol="0">
            <a:spAutoFit/>
          </a:bodyPr>
          <a:lstStyle/>
          <a:p>
            <a:pPr algn="ctr"/>
            <a:r>
              <a:rPr lang="en-US" sz="1400" dirty="0" smtClean="0">
                <a:solidFill>
                  <a:schemeClr val="accent2"/>
                </a:solidFill>
              </a:rPr>
              <a:t>-5</a:t>
            </a:r>
            <a:endParaRPr lang="en-US" sz="1400" dirty="0">
              <a:solidFill>
                <a:schemeClr val="accent2"/>
              </a:solidFill>
            </a:endParaRPr>
          </a:p>
        </p:txBody>
      </p:sp>
      <p:sp>
        <p:nvSpPr>
          <p:cNvPr id="34" name="TextBox 33"/>
          <p:cNvSpPr txBox="1"/>
          <p:nvPr/>
        </p:nvSpPr>
        <p:spPr>
          <a:xfrm>
            <a:off x="7525560" y="5390573"/>
            <a:ext cx="145873" cy="215444"/>
          </a:xfrm>
          <a:prstGeom prst="rect">
            <a:avLst/>
          </a:prstGeom>
          <a:noFill/>
        </p:spPr>
        <p:txBody>
          <a:bodyPr wrap="none" lIns="0" tIns="0" rIns="0" bIns="0" rtlCol="0">
            <a:spAutoFit/>
          </a:bodyPr>
          <a:lstStyle/>
          <a:p>
            <a:pPr algn="ctr"/>
            <a:r>
              <a:rPr lang="en-US" sz="1400" dirty="0" smtClean="0">
                <a:solidFill>
                  <a:schemeClr val="accent2"/>
                </a:solidFill>
              </a:rPr>
              <a:t>-4</a:t>
            </a:r>
            <a:endParaRPr lang="en-US" sz="1400" dirty="0">
              <a:solidFill>
                <a:schemeClr val="accent2"/>
              </a:solidFill>
            </a:endParaRPr>
          </a:p>
        </p:txBody>
      </p:sp>
      <p:sp>
        <p:nvSpPr>
          <p:cNvPr id="35" name="TextBox 34"/>
          <p:cNvSpPr txBox="1"/>
          <p:nvPr/>
        </p:nvSpPr>
        <p:spPr>
          <a:xfrm>
            <a:off x="7633329" y="5082892"/>
            <a:ext cx="145873" cy="215444"/>
          </a:xfrm>
          <a:prstGeom prst="rect">
            <a:avLst/>
          </a:prstGeom>
          <a:noFill/>
        </p:spPr>
        <p:txBody>
          <a:bodyPr wrap="none" lIns="0" tIns="0" rIns="0" bIns="0" rtlCol="0">
            <a:spAutoFit/>
          </a:bodyPr>
          <a:lstStyle/>
          <a:p>
            <a:pPr algn="ctr"/>
            <a:r>
              <a:rPr lang="en-US" sz="1400" dirty="0" smtClean="0">
                <a:solidFill>
                  <a:schemeClr val="accent2"/>
                </a:solidFill>
              </a:rPr>
              <a:t>-3</a:t>
            </a:r>
            <a:endParaRPr lang="en-US" sz="1400" dirty="0">
              <a:solidFill>
                <a:schemeClr val="accent2"/>
              </a:solidFill>
            </a:endParaRPr>
          </a:p>
        </p:txBody>
      </p:sp>
      <p:sp>
        <p:nvSpPr>
          <p:cNvPr id="36" name="TextBox 35"/>
          <p:cNvSpPr txBox="1"/>
          <p:nvPr/>
        </p:nvSpPr>
        <p:spPr>
          <a:xfrm>
            <a:off x="7735999" y="4945983"/>
            <a:ext cx="145873" cy="215444"/>
          </a:xfrm>
          <a:prstGeom prst="rect">
            <a:avLst/>
          </a:prstGeom>
          <a:noFill/>
        </p:spPr>
        <p:txBody>
          <a:bodyPr wrap="none" lIns="0" tIns="0" rIns="0" bIns="0" rtlCol="0">
            <a:spAutoFit/>
          </a:bodyPr>
          <a:lstStyle/>
          <a:p>
            <a:pPr algn="ctr"/>
            <a:r>
              <a:rPr lang="en-US" sz="1400" dirty="0" smtClean="0">
                <a:solidFill>
                  <a:schemeClr val="accent2"/>
                </a:solidFill>
              </a:rPr>
              <a:t>-2</a:t>
            </a:r>
            <a:endParaRPr lang="en-US" sz="1400" dirty="0">
              <a:solidFill>
                <a:schemeClr val="accent2"/>
              </a:solidFill>
            </a:endParaRPr>
          </a:p>
        </p:txBody>
      </p:sp>
      <p:sp>
        <p:nvSpPr>
          <p:cNvPr id="37" name="TextBox 36"/>
          <p:cNvSpPr txBox="1"/>
          <p:nvPr/>
        </p:nvSpPr>
        <p:spPr>
          <a:xfrm>
            <a:off x="7826772" y="4865320"/>
            <a:ext cx="145874" cy="215444"/>
          </a:xfrm>
          <a:prstGeom prst="rect">
            <a:avLst/>
          </a:prstGeom>
          <a:noFill/>
        </p:spPr>
        <p:txBody>
          <a:bodyPr wrap="none" lIns="0" tIns="0" rIns="0" bIns="0" rtlCol="0">
            <a:spAutoFit/>
          </a:bodyPr>
          <a:lstStyle/>
          <a:p>
            <a:pPr algn="ctr"/>
            <a:r>
              <a:rPr lang="en-US" sz="1400" dirty="0" smtClean="0">
                <a:solidFill>
                  <a:schemeClr val="accent2"/>
                </a:solidFill>
              </a:rPr>
              <a:t>-1</a:t>
            </a:r>
            <a:endParaRPr lang="en-US" sz="1400" dirty="0">
              <a:solidFill>
                <a:schemeClr val="accent2"/>
              </a:solidFill>
            </a:endParaRPr>
          </a:p>
        </p:txBody>
      </p:sp>
      <p:sp>
        <p:nvSpPr>
          <p:cNvPr id="38" name="TextBox 37"/>
          <p:cNvSpPr txBox="1"/>
          <p:nvPr/>
        </p:nvSpPr>
        <p:spPr>
          <a:xfrm>
            <a:off x="7972646" y="4900179"/>
            <a:ext cx="91371" cy="215444"/>
          </a:xfrm>
          <a:prstGeom prst="rect">
            <a:avLst/>
          </a:prstGeom>
          <a:noFill/>
        </p:spPr>
        <p:txBody>
          <a:bodyPr wrap="none" lIns="0" tIns="0" rIns="0" bIns="0" rtlCol="0">
            <a:spAutoFit/>
          </a:bodyPr>
          <a:lstStyle/>
          <a:p>
            <a:pPr algn="ctr"/>
            <a:r>
              <a:rPr lang="en-US" sz="1400" dirty="0" smtClean="0">
                <a:solidFill>
                  <a:schemeClr val="accent2"/>
                </a:solidFill>
              </a:rPr>
              <a:t>0</a:t>
            </a:r>
            <a:endParaRPr lang="en-US" sz="1400" dirty="0">
              <a:solidFill>
                <a:schemeClr val="accent2"/>
              </a:solidFill>
            </a:endParaRPr>
          </a:p>
        </p:txBody>
      </p:sp>
      <p:sp>
        <p:nvSpPr>
          <p:cNvPr id="39" name="TextBox 38"/>
          <p:cNvSpPr txBox="1"/>
          <p:nvPr/>
        </p:nvSpPr>
        <p:spPr>
          <a:xfrm>
            <a:off x="8018331" y="5069863"/>
            <a:ext cx="181140" cy="215444"/>
          </a:xfrm>
          <a:prstGeom prst="rect">
            <a:avLst/>
          </a:prstGeom>
          <a:noFill/>
        </p:spPr>
        <p:txBody>
          <a:bodyPr wrap="none" lIns="0" tIns="0" rIns="0" bIns="0" rtlCol="0">
            <a:spAutoFit/>
          </a:bodyPr>
          <a:lstStyle/>
          <a:p>
            <a:pPr algn="ctr"/>
            <a:r>
              <a:rPr lang="en-US" sz="1400" dirty="0" smtClean="0">
                <a:solidFill>
                  <a:schemeClr val="accent2"/>
                </a:solidFill>
              </a:rPr>
              <a:t>+1</a:t>
            </a:r>
            <a:endParaRPr lang="en-US" sz="1400" dirty="0">
              <a:solidFill>
                <a:schemeClr val="accent2"/>
              </a:solidFill>
            </a:endParaRPr>
          </a:p>
        </p:txBody>
      </p:sp>
      <p:sp>
        <p:nvSpPr>
          <p:cNvPr id="40" name="TextBox 39"/>
          <p:cNvSpPr txBox="1"/>
          <p:nvPr/>
        </p:nvSpPr>
        <p:spPr>
          <a:xfrm>
            <a:off x="8110595" y="5251885"/>
            <a:ext cx="181140" cy="215444"/>
          </a:xfrm>
          <a:prstGeom prst="rect">
            <a:avLst/>
          </a:prstGeom>
          <a:noFill/>
        </p:spPr>
        <p:txBody>
          <a:bodyPr wrap="none" lIns="0" tIns="0" rIns="0" bIns="0" rtlCol="0">
            <a:spAutoFit/>
          </a:bodyPr>
          <a:lstStyle/>
          <a:p>
            <a:pPr algn="ctr"/>
            <a:r>
              <a:rPr lang="en-US" sz="1400" dirty="0" smtClean="0">
                <a:solidFill>
                  <a:schemeClr val="accent2"/>
                </a:solidFill>
              </a:rPr>
              <a:t>+2</a:t>
            </a:r>
            <a:endParaRPr lang="en-US" sz="1400" dirty="0">
              <a:solidFill>
                <a:schemeClr val="accent2"/>
              </a:solidFill>
            </a:endParaRPr>
          </a:p>
        </p:txBody>
      </p:sp>
      <p:sp>
        <p:nvSpPr>
          <p:cNvPr id="41" name="TextBox 40"/>
          <p:cNvSpPr txBox="1"/>
          <p:nvPr/>
        </p:nvSpPr>
        <p:spPr>
          <a:xfrm>
            <a:off x="8205712" y="5556706"/>
            <a:ext cx="181140" cy="215444"/>
          </a:xfrm>
          <a:prstGeom prst="rect">
            <a:avLst/>
          </a:prstGeom>
          <a:noFill/>
        </p:spPr>
        <p:txBody>
          <a:bodyPr wrap="none" lIns="0" tIns="0" rIns="0" bIns="0" rtlCol="0">
            <a:spAutoFit/>
          </a:bodyPr>
          <a:lstStyle/>
          <a:p>
            <a:pPr algn="ctr"/>
            <a:r>
              <a:rPr lang="en-US" sz="1400" dirty="0" smtClean="0">
                <a:solidFill>
                  <a:schemeClr val="accent2"/>
                </a:solidFill>
              </a:rPr>
              <a:t>+3</a:t>
            </a:r>
            <a:endParaRPr lang="en-US" sz="1400" dirty="0">
              <a:solidFill>
                <a:schemeClr val="accent2"/>
              </a:solidFill>
            </a:endParaRPr>
          </a:p>
        </p:txBody>
      </p:sp>
      <p:sp>
        <p:nvSpPr>
          <p:cNvPr id="42" name="TextBox 41"/>
          <p:cNvSpPr txBox="1"/>
          <p:nvPr/>
        </p:nvSpPr>
        <p:spPr>
          <a:xfrm>
            <a:off x="8335052" y="5729289"/>
            <a:ext cx="181139" cy="215444"/>
          </a:xfrm>
          <a:prstGeom prst="rect">
            <a:avLst/>
          </a:prstGeom>
          <a:noFill/>
        </p:spPr>
        <p:txBody>
          <a:bodyPr wrap="none" lIns="0" tIns="0" rIns="0" bIns="0" rtlCol="0">
            <a:spAutoFit/>
          </a:bodyPr>
          <a:lstStyle/>
          <a:p>
            <a:pPr algn="ctr"/>
            <a:r>
              <a:rPr lang="en-US" sz="1400" dirty="0" smtClean="0">
                <a:solidFill>
                  <a:schemeClr val="accent2"/>
                </a:solidFill>
              </a:rPr>
              <a:t>+4</a:t>
            </a:r>
            <a:endParaRPr lang="en-US" sz="1400" dirty="0">
              <a:solidFill>
                <a:schemeClr val="accent2"/>
              </a:solidFill>
            </a:endParaRPr>
          </a:p>
        </p:txBody>
      </p:sp>
      <p:graphicFrame>
        <p:nvGraphicFramePr>
          <p:cNvPr id="43" name="Table 42"/>
          <p:cNvGraphicFramePr>
            <a:graphicFrameLocks noGrp="1"/>
          </p:cNvGraphicFramePr>
          <p:nvPr>
            <p:extLst>
              <p:ext uri="{D42A27DB-BD31-4B8C-83A1-F6EECF244321}">
                <p14:modId xmlns:p14="http://schemas.microsoft.com/office/powerpoint/2010/main" val="1014424331"/>
              </p:ext>
            </p:extLst>
          </p:nvPr>
        </p:nvGraphicFramePr>
        <p:xfrm>
          <a:off x="4058203" y="1065347"/>
          <a:ext cx="2357923" cy="2057146"/>
        </p:xfrm>
        <a:graphic>
          <a:graphicData uri="http://schemas.openxmlformats.org/drawingml/2006/table">
            <a:tbl>
              <a:tblPr firstRow="1">
                <a:tableStyleId>{775DCB02-9BB8-47FD-8907-85C794F793BA}</a:tableStyleId>
              </a:tblPr>
              <a:tblGrid>
                <a:gridCol w="758477"/>
                <a:gridCol w="876989"/>
                <a:gridCol w="722457"/>
              </a:tblGrid>
              <a:tr h="172706">
                <a:tc>
                  <a:txBody>
                    <a:bodyPr/>
                    <a:lstStyle/>
                    <a:p>
                      <a:pPr algn="ctr" fontAlgn="b"/>
                      <a:r>
                        <a:rPr lang="en-US" sz="1100" u="none" strike="noStrike" dirty="0" smtClean="0">
                          <a:effectLst/>
                        </a:rPr>
                        <a:t>Precursor</a:t>
                      </a:r>
                      <a:endParaRPr lang="en-US" sz="1100" b="0" i="0" u="none" strike="noStrike" dirty="0">
                        <a:solidFill>
                          <a:srgbClr val="000000"/>
                        </a:solidFill>
                        <a:effectLst/>
                        <a:latin typeface="Calibri"/>
                      </a:endParaRPr>
                    </a:p>
                  </a:txBody>
                  <a:tcPr marL="8550" marR="8550" marT="8550" marB="0" anchor="b"/>
                </a:tc>
                <a:tc>
                  <a:txBody>
                    <a:bodyPr/>
                    <a:lstStyle/>
                    <a:p>
                      <a:pPr algn="ctr" fontAlgn="b"/>
                      <a:r>
                        <a:rPr lang="en-US" sz="1100" u="none" strike="noStrike" dirty="0" smtClean="0">
                          <a:effectLst/>
                        </a:rPr>
                        <a:t>Product</a:t>
                      </a:r>
                      <a:r>
                        <a:rPr lang="en-US" sz="1100" u="none" strike="noStrike" baseline="0" dirty="0" smtClean="0">
                          <a:effectLst/>
                        </a:rPr>
                        <a:t> ion</a:t>
                      </a:r>
                      <a:endParaRPr lang="en-US" sz="1100" b="0" i="0" u="none" strike="noStrike" dirty="0">
                        <a:solidFill>
                          <a:srgbClr val="000000"/>
                        </a:solidFill>
                        <a:effectLst/>
                        <a:latin typeface="Calibri"/>
                      </a:endParaRPr>
                    </a:p>
                  </a:txBody>
                  <a:tcPr marL="8550" marR="8550" marT="8550" marB="0" anchor="b"/>
                </a:tc>
                <a:tc>
                  <a:txBody>
                    <a:bodyPr/>
                    <a:lstStyle/>
                    <a:p>
                      <a:pPr algn="ctr" fontAlgn="b"/>
                      <a:r>
                        <a:rPr lang="en-US" sz="1100" u="none" strike="noStrike" dirty="0" smtClean="0">
                          <a:effectLst/>
                        </a:rPr>
                        <a:t>Ramping CE</a:t>
                      </a:r>
                      <a:endParaRPr lang="en-US" sz="11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dirty="0"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a:solidFill>
                            <a:srgbClr val="000000"/>
                          </a:solidFill>
                          <a:effectLst/>
                          <a:latin typeface="Calibri"/>
                        </a:rPr>
                        <a:t>11.3</a:t>
                      </a: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dirty="0" smtClean="0">
                          <a:solidFill>
                            <a:schemeClr val="accent2"/>
                          </a:solidFill>
                          <a:effectLst/>
                        </a:rPr>
                        <a:t>243.8715</a:t>
                      </a:r>
                      <a:endParaRPr lang="en-US" sz="1000" b="0" i="0" u="none" strike="noStrike" dirty="0">
                        <a:solidFill>
                          <a:schemeClr val="accent2"/>
                        </a:solidFill>
                        <a:effectLst/>
                        <a:latin typeface="+mn-lt"/>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12.3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13.3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14.3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15.3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16.3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17.3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18.3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19.3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20.3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dirty="0" smtClean="0">
                          <a:solidFill>
                            <a:schemeClr val="accent2"/>
                          </a:solidFill>
                          <a:effectLst/>
                        </a:rPr>
                        <a:t>243.8715</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a:solidFill>
                            <a:srgbClr val="000000"/>
                          </a:solidFill>
                          <a:effectLst/>
                          <a:latin typeface="Calibri"/>
                        </a:rPr>
                        <a:t>2</a:t>
                      </a:r>
                      <a:r>
                        <a:rPr lang="en-US" sz="1000" b="0" i="0" u="none" strike="noStrike" dirty="0" smtClean="0">
                          <a:solidFill>
                            <a:srgbClr val="000000"/>
                          </a:solidFill>
                          <a:effectLst/>
                          <a:latin typeface="Calibri"/>
                        </a:rPr>
                        <a:t>1.3</a:t>
                      </a:r>
                      <a:endParaRPr lang="en-US" sz="1000" b="0" i="0" u="none" strike="noStrike" dirty="0">
                        <a:solidFill>
                          <a:srgbClr val="000000"/>
                        </a:solidFill>
                        <a:effectLst/>
                        <a:latin typeface="Calibri"/>
                      </a:endParaRPr>
                    </a:p>
                  </a:txBody>
                  <a:tcPr marL="8550" marR="8550" marT="8550" marB="0" anchor="b"/>
                </a:tc>
              </a:tr>
            </a:tbl>
          </a:graphicData>
        </a:graphic>
      </p:graphicFrame>
      <p:graphicFrame>
        <p:nvGraphicFramePr>
          <p:cNvPr id="44" name="Table 43"/>
          <p:cNvGraphicFramePr>
            <a:graphicFrameLocks noGrp="1"/>
          </p:cNvGraphicFramePr>
          <p:nvPr>
            <p:extLst>
              <p:ext uri="{D42A27DB-BD31-4B8C-83A1-F6EECF244321}">
                <p14:modId xmlns:p14="http://schemas.microsoft.com/office/powerpoint/2010/main" val="3735401650"/>
              </p:ext>
            </p:extLst>
          </p:nvPr>
        </p:nvGraphicFramePr>
        <p:xfrm>
          <a:off x="6557037" y="1065347"/>
          <a:ext cx="2357923" cy="2057146"/>
        </p:xfrm>
        <a:graphic>
          <a:graphicData uri="http://schemas.openxmlformats.org/drawingml/2006/table">
            <a:tbl>
              <a:tblPr firstRow="1">
                <a:tableStyleId>{69C7853C-536D-4A76-A0AE-DD22124D55A5}</a:tableStyleId>
              </a:tblPr>
              <a:tblGrid>
                <a:gridCol w="758477"/>
                <a:gridCol w="876989"/>
                <a:gridCol w="722457"/>
              </a:tblGrid>
              <a:tr h="172706">
                <a:tc>
                  <a:txBody>
                    <a:bodyPr/>
                    <a:lstStyle/>
                    <a:p>
                      <a:pPr algn="ctr" fontAlgn="b"/>
                      <a:r>
                        <a:rPr lang="en-US" sz="1100" u="none" strike="noStrike" dirty="0" smtClean="0">
                          <a:effectLst/>
                        </a:rPr>
                        <a:t>Precursor</a:t>
                      </a:r>
                      <a:endParaRPr lang="en-US" sz="1100" b="0" i="0" u="none" strike="noStrike" dirty="0">
                        <a:solidFill>
                          <a:srgbClr val="000000"/>
                        </a:solidFill>
                        <a:effectLst/>
                        <a:latin typeface="Calibri"/>
                      </a:endParaRPr>
                    </a:p>
                  </a:txBody>
                  <a:tcPr marL="8550" marR="8550" marT="8550" marB="0" anchor="b"/>
                </a:tc>
                <a:tc>
                  <a:txBody>
                    <a:bodyPr/>
                    <a:lstStyle/>
                    <a:p>
                      <a:pPr algn="ctr" fontAlgn="b"/>
                      <a:r>
                        <a:rPr lang="en-US" sz="1100" u="none" strike="noStrike" dirty="0" smtClean="0">
                          <a:effectLst/>
                        </a:rPr>
                        <a:t>Product</a:t>
                      </a:r>
                      <a:r>
                        <a:rPr lang="en-US" sz="1100" u="none" strike="noStrike" baseline="0" dirty="0" smtClean="0">
                          <a:effectLst/>
                        </a:rPr>
                        <a:t> ion</a:t>
                      </a:r>
                      <a:endParaRPr lang="en-US" sz="1100" b="0" i="0" u="none" strike="noStrike" dirty="0">
                        <a:solidFill>
                          <a:srgbClr val="000000"/>
                        </a:solidFill>
                        <a:effectLst/>
                        <a:latin typeface="Calibri"/>
                      </a:endParaRPr>
                    </a:p>
                  </a:txBody>
                  <a:tcPr marL="8550" marR="8550" marT="8550" marB="0" anchor="b"/>
                </a:tc>
                <a:tc>
                  <a:txBody>
                    <a:bodyPr/>
                    <a:lstStyle/>
                    <a:p>
                      <a:pPr algn="ctr" fontAlgn="b"/>
                      <a:r>
                        <a:rPr lang="en-US" sz="1100" u="none" strike="noStrike" dirty="0" smtClean="0">
                          <a:effectLst/>
                        </a:rPr>
                        <a:t>Ramping CE</a:t>
                      </a:r>
                      <a:endParaRPr lang="en-US" sz="11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dirty="0"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a:solidFill>
                            <a:srgbClr val="000000"/>
                          </a:solidFill>
                          <a:effectLst/>
                          <a:latin typeface="Calibri"/>
                        </a:rPr>
                        <a:t>11.3</a:t>
                      </a: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12.3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13.3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14.3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15.3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16.3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17.3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18.3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19.3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smtClean="0">
                          <a:solidFill>
                            <a:srgbClr val="000000"/>
                          </a:solidFill>
                          <a:effectLst/>
                          <a:latin typeface="Calibri"/>
                        </a:rPr>
                        <a:t>20.3</a:t>
                      </a:r>
                      <a:endParaRPr lang="en-US" sz="1000" b="0" i="0" u="none" strike="noStrike" dirty="0">
                        <a:solidFill>
                          <a:srgbClr val="000000"/>
                        </a:solidFill>
                        <a:effectLst/>
                        <a:latin typeface="Calibri"/>
                      </a:endParaRPr>
                    </a:p>
                  </a:txBody>
                  <a:tcPr marL="8550" marR="8550" marT="8550" marB="0" anchor="b"/>
                </a:tc>
              </a:tr>
              <a:tr h="170996">
                <a:tc>
                  <a:txBody>
                    <a:bodyPr/>
                    <a:lstStyle/>
                    <a:p>
                      <a:pPr algn="ctr" fontAlgn="b"/>
                      <a:r>
                        <a:rPr lang="en-US" sz="1000" u="none" strike="noStrike">
                          <a:solidFill>
                            <a:schemeClr val="accent2"/>
                          </a:solidFill>
                          <a:effectLst/>
                        </a:rPr>
                        <a:t>504.2363</a:t>
                      </a:r>
                      <a:endParaRPr lang="en-US" sz="1000" b="0" i="0" u="none" strike="noStrike">
                        <a:solidFill>
                          <a:schemeClr val="accent2"/>
                        </a:solidFill>
                        <a:effectLst/>
                        <a:latin typeface="Calibri"/>
                      </a:endParaRPr>
                    </a:p>
                  </a:txBody>
                  <a:tcPr marL="8550" marR="8550" marT="8550" marB="0" anchor="b"/>
                </a:tc>
                <a:tc>
                  <a:txBody>
                    <a:bodyPr/>
                    <a:lstStyle/>
                    <a:p>
                      <a:pPr algn="ctr" fontAlgn="b"/>
                      <a:r>
                        <a:rPr lang="en-US" sz="1000" u="none" strike="noStrike" dirty="0" smtClean="0">
                          <a:solidFill>
                            <a:schemeClr val="accent2"/>
                          </a:solidFill>
                          <a:effectLst/>
                        </a:rPr>
                        <a:t>874.3346</a:t>
                      </a:r>
                      <a:endParaRPr lang="en-US" sz="1000" b="0" i="0" u="none" strike="noStrike" dirty="0">
                        <a:solidFill>
                          <a:schemeClr val="accent2"/>
                        </a:solidFill>
                        <a:effectLst/>
                        <a:latin typeface="Calibri"/>
                      </a:endParaRPr>
                    </a:p>
                  </a:txBody>
                  <a:tcPr marL="8550" marR="8550" marT="8550" marB="0" anchor="b"/>
                </a:tc>
                <a:tc>
                  <a:txBody>
                    <a:bodyPr/>
                    <a:lstStyle/>
                    <a:p>
                      <a:pPr algn="ctr" fontAlgn="b"/>
                      <a:r>
                        <a:rPr lang="en-US" sz="1000" b="0" i="0" u="none" strike="noStrike" dirty="0">
                          <a:solidFill>
                            <a:srgbClr val="000000"/>
                          </a:solidFill>
                          <a:effectLst/>
                          <a:latin typeface="Calibri"/>
                        </a:rPr>
                        <a:t>2</a:t>
                      </a:r>
                      <a:r>
                        <a:rPr lang="en-US" sz="1000" b="0" i="0" u="none" strike="noStrike" dirty="0" smtClean="0">
                          <a:solidFill>
                            <a:srgbClr val="000000"/>
                          </a:solidFill>
                          <a:effectLst/>
                          <a:latin typeface="Calibri"/>
                        </a:rPr>
                        <a:t>1.3</a:t>
                      </a:r>
                      <a:endParaRPr lang="en-US" sz="1000" b="0" i="0" u="none" strike="noStrike" dirty="0">
                        <a:solidFill>
                          <a:srgbClr val="000000"/>
                        </a:solidFill>
                        <a:effectLst/>
                        <a:latin typeface="Calibri"/>
                      </a:endParaRPr>
                    </a:p>
                  </a:txBody>
                  <a:tcPr marL="8550" marR="8550" marT="8550" marB="0" anchor="b"/>
                </a:tc>
              </a:tr>
            </a:tbl>
          </a:graphicData>
        </a:graphic>
      </p:graphicFrame>
      <p:cxnSp>
        <p:nvCxnSpPr>
          <p:cNvPr id="45" name="Straight Connector 44"/>
          <p:cNvCxnSpPr/>
          <p:nvPr/>
        </p:nvCxnSpPr>
        <p:spPr>
          <a:xfrm>
            <a:off x="5154814" y="3333045"/>
            <a:ext cx="1088691" cy="0"/>
          </a:xfrm>
          <a:prstGeom prst="line">
            <a:avLst/>
          </a:prstGeom>
          <a:ln w="76200">
            <a:solidFill>
              <a:schemeClr val="accent5">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6340187" y="3333045"/>
            <a:ext cx="1088691" cy="0"/>
          </a:xfrm>
          <a:prstGeom prst="line">
            <a:avLst/>
          </a:prstGeom>
          <a:ln w="76200">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7525560" y="3333045"/>
            <a:ext cx="1088691" cy="0"/>
          </a:xfrm>
          <a:prstGeom prst="line">
            <a:avLst/>
          </a:prstGeom>
          <a:ln w="76200">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48" name="Right Arrow 47"/>
          <p:cNvSpPr/>
          <p:nvPr/>
        </p:nvSpPr>
        <p:spPr>
          <a:xfrm>
            <a:off x="2665142" y="5611547"/>
            <a:ext cx="1962614" cy="35350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3081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8528756" cy="384721"/>
          </a:xfrm>
        </p:spPr>
        <p:txBody>
          <a:bodyPr/>
          <a:lstStyle/>
          <a:p>
            <a:r>
              <a:rPr lang="en-US" dirty="0" smtClean="0"/>
              <a:t>Skyline automates collision energy optimization</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4230" y="1339320"/>
            <a:ext cx="2874754" cy="5208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557" y="1298420"/>
            <a:ext cx="2895834" cy="5246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3441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56614"/>
            <a:ext cx="8352263" cy="769441"/>
          </a:xfrm>
        </p:spPr>
        <p:txBody>
          <a:bodyPr/>
          <a:lstStyle/>
          <a:p>
            <a:r>
              <a:rPr lang="en-US" dirty="0" smtClean="0"/>
              <a:t>Peptide distinguishes T1D from healthy control</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23" y="2167467"/>
            <a:ext cx="7404554" cy="3736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0" y="1776895"/>
            <a:ext cx="8985956" cy="338554"/>
          </a:xfrm>
          <a:prstGeom prst="rect">
            <a:avLst/>
          </a:prstGeom>
          <a:noFill/>
        </p:spPr>
        <p:txBody>
          <a:bodyPr wrap="square" rtlCol="0">
            <a:spAutoFit/>
          </a:bodyPr>
          <a:lstStyle/>
          <a:p>
            <a:r>
              <a:rPr lang="en-US" sz="1600" dirty="0" smtClean="0">
                <a:solidFill>
                  <a:schemeClr val="accent2"/>
                </a:solidFill>
              </a:rPr>
              <a:t>Platelet basic </a:t>
            </a:r>
            <a:r>
              <a:rPr lang="en-US" sz="1600" dirty="0">
                <a:solidFill>
                  <a:schemeClr val="accent2"/>
                </a:solidFill>
              </a:rPr>
              <a:t>p</a:t>
            </a:r>
            <a:r>
              <a:rPr lang="en-US" sz="1600" dirty="0" smtClean="0">
                <a:solidFill>
                  <a:schemeClr val="accent2"/>
                </a:solidFill>
              </a:rPr>
              <a:t>rotein abundance in human serum</a:t>
            </a:r>
            <a:endParaRPr lang="en-US" sz="1600" i="1" dirty="0" smtClean="0">
              <a:solidFill>
                <a:schemeClr val="accent2"/>
              </a:solidFill>
            </a:endParaRPr>
          </a:p>
        </p:txBody>
      </p:sp>
      <p:sp>
        <p:nvSpPr>
          <p:cNvPr id="5" name="TextBox 4"/>
          <p:cNvSpPr txBox="1"/>
          <p:nvPr/>
        </p:nvSpPr>
        <p:spPr>
          <a:xfrm>
            <a:off x="0" y="6519446"/>
            <a:ext cx="8985956" cy="338554"/>
          </a:xfrm>
          <a:prstGeom prst="rect">
            <a:avLst/>
          </a:prstGeom>
          <a:noFill/>
        </p:spPr>
        <p:txBody>
          <a:bodyPr wrap="square" rtlCol="0">
            <a:spAutoFit/>
          </a:bodyPr>
          <a:lstStyle/>
          <a:p>
            <a:r>
              <a:rPr lang="en-US" sz="1600" dirty="0" smtClean="0">
                <a:solidFill>
                  <a:schemeClr val="accent2"/>
                </a:solidFill>
              </a:rPr>
              <a:t>Zhang et al. 2013 </a:t>
            </a:r>
            <a:r>
              <a:rPr lang="en-US" sz="1600" i="1" dirty="0" smtClean="0">
                <a:solidFill>
                  <a:schemeClr val="accent2"/>
                </a:solidFill>
              </a:rPr>
              <a:t>J </a:t>
            </a:r>
            <a:r>
              <a:rPr lang="en-US" sz="1600" i="1" dirty="0" err="1" smtClean="0">
                <a:solidFill>
                  <a:schemeClr val="accent2"/>
                </a:solidFill>
              </a:rPr>
              <a:t>Exp</a:t>
            </a:r>
            <a:r>
              <a:rPr lang="en-US" sz="1600" i="1" dirty="0" smtClean="0">
                <a:solidFill>
                  <a:schemeClr val="accent2"/>
                </a:solidFill>
              </a:rPr>
              <a:t> Med.</a:t>
            </a:r>
          </a:p>
        </p:txBody>
      </p:sp>
    </p:spTree>
    <p:extLst>
      <p:ext uri="{BB962C8B-B14F-4D97-AF65-F5344CB8AC3E}">
        <p14:creationId xmlns:p14="http://schemas.microsoft.com/office/powerpoint/2010/main" val="39716751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44745"/>
            <a:ext cx="8528755" cy="769441"/>
          </a:xfrm>
        </p:spPr>
        <p:txBody>
          <a:bodyPr/>
          <a:lstStyle/>
          <a:p>
            <a:r>
              <a:rPr lang="en-US" dirty="0" smtClean="0"/>
              <a:t>Increased fractionation with PRISM-SRM facilitates deep-dive approach</a:t>
            </a:r>
            <a:endParaRPr lang="en-US" dirty="0"/>
          </a:p>
        </p:txBody>
      </p:sp>
      <p:sp>
        <p:nvSpPr>
          <p:cNvPr id="6" name="TextBox 5"/>
          <p:cNvSpPr txBox="1"/>
          <p:nvPr/>
        </p:nvSpPr>
        <p:spPr>
          <a:xfrm>
            <a:off x="0" y="6516356"/>
            <a:ext cx="4278489" cy="338554"/>
          </a:xfrm>
          <a:prstGeom prst="rect">
            <a:avLst/>
          </a:prstGeom>
          <a:noFill/>
        </p:spPr>
        <p:txBody>
          <a:bodyPr wrap="square" rtlCol="0">
            <a:spAutoFit/>
          </a:bodyPr>
          <a:lstStyle/>
          <a:p>
            <a:r>
              <a:rPr lang="en-US" sz="1600" dirty="0" smtClean="0">
                <a:solidFill>
                  <a:schemeClr val="accent2"/>
                </a:solidFill>
              </a:rPr>
              <a:t>Shi et al. 2012 </a:t>
            </a:r>
            <a:r>
              <a:rPr lang="en-US" sz="1600" i="1" dirty="0" smtClean="0">
                <a:solidFill>
                  <a:schemeClr val="accent2"/>
                </a:solidFill>
              </a:rPr>
              <a:t>PNAS</a:t>
            </a:r>
            <a:endParaRPr lang="en-US" sz="1600" dirty="0">
              <a:solidFill>
                <a:schemeClr val="accent2"/>
              </a:solidFill>
            </a:endParaRPr>
          </a:p>
        </p:txBody>
      </p:sp>
      <p:sp>
        <p:nvSpPr>
          <p:cNvPr id="8" name="AutoShape 864"/>
          <p:cNvSpPr>
            <a:spLocks noChangeArrowheads="1"/>
          </p:cNvSpPr>
          <p:nvPr/>
        </p:nvSpPr>
        <p:spPr bwMode="auto">
          <a:xfrm>
            <a:off x="2234427" y="3172945"/>
            <a:ext cx="1520854" cy="721201"/>
          </a:xfrm>
          <a:prstGeom prst="parallelogram">
            <a:avLst>
              <a:gd name="adj" fmla="val 58401"/>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solidFill>
                <a:srgbClr val="000000"/>
              </a:solidFill>
            </a:endParaRPr>
          </a:p>
        </p:txBody>
      </p:sp>
      <p:sp>
        <p:nvSpPr>
          <p:cNvPr id="9" name="Freeform 906"/>
          <p:cNvSpPr>
            <a:spLocks/>
          </p:cNvSpPr>
          <p:nvPr/>
        </p:nvSpPr>
        <p:spPr bwMode="auto">
          <a:xfrm>
            <a:off x="6342796" y="1939746"/>
            <a:ext cx="708814" cy="1076296"/>
          </a:xfrm>
          <a:custGeom>
            <a:avLst/>
            <a:gdLst>
              <a:gd name="T0" fmla="*/ 2147483647 w 1286"/>
              <a:gd name="T1" fmla="*/ 2147483647 h 1955"/>
              <a:gd name="T2" fmla="*/ 2147483647 w 1286"/>
              <a:gd name="T3" fmla="*/ 2147483647 h 1955"/>
              <a:gd name="T4" fmla="*/ 2147483647 w 1286"/>
              <a:gd name="T5" fmla="*/ 2147483647 h 1955"/>
              <a:gd name="T6" fmla="*/ 2147483647 w 1286"/>
              <a:gd name="T7" fmla="*/ 2147483647 h 1955"/>
              <a:gd name="T8" fmla="*/ 2147483647 w 1286"/>
              <a:gd name="T9" fmla="*/ 2147483647 h 1955"/>
              <a:gd name="T10" fmla="*/ 2147483647 w 1286"/>
              <a:gd name="T11" fmla="*/ 2147483647 h 1955"/>
              <a:gd name="T12" fmla="*/ 2147483647 w 1286"/>
              <a:gd name="T13" fmla="*/ 2147483647 h 1955"/>
              <a:gd name="T14" fmla="*/ 2147483647 w 1286"/>
              <a:gd name="T15" fmla="*/ 2147483647 h 1955"/>
              <a:gd name="T16" fmla="*/ 2147483647 w 1286"/>
              <a:gd name="T17" fmla="*/ 2147483647 h 1955"/>
              <a:gd name="T18" fmla="*/ 2147483647 w 1286"/>
              <a:gd name="T19" fmla="*/ 2147483647 h 1955"/>
              <a:gd name="T20" fmla="*/ 2147483647 w 1286"/>
              <a:gd name="T21" fmla="*/ 2147483647 h 1955"/>
              <a:gd name="T22" fmla="*/ 2147483647 w 1286"/>
              <a:gd name="T23" fmla="*/ 2147483647 h 1955"/>
              <a:gd name="T24" fmla="*/ 2147483647 w 1286"/>
              <a:gd name="T25" fmla="*/ 2147483647 h 1955"/>
              <a:gd name="T26" fmla="*/ 2147483647 w 1286"/>
              <a:gd name="T27" fmla="*/ 2147483647 h 1955"/>
              <a:gd name="T28" fmla="*/ 2147483647 w 1286"/>
              <a:gd name="T29" fmla="*/ 2147483647 h 1955"/>
              <a:gd name="T30" fmla="*/ 2147483647 w 1286"/>
              <a:gd name="T31" fmla="*/ 2147483647 h 1955"/>
              <a:gd name="T32" fmla="*/ 2147483647 w 1286"/>
              <a:gd name="T33" fmla="*/ 2147483647 h 1955"/>
              <a:gd name="T34" fmla="*/ 2147483647 w 1286"/>
              <a:gd name="T35" fmla="*/ 2147483647 h 1955"/>
              <a:gd name="T36" fmla="*/ 2147483647 w 1286"/>
              <a:gd name="T37" fmla="*/ 2147483647 h 1955"/>
              <a:gd name="T38" fmla="*/ 2147483647 w 1286"/>
              <a:gd name="T39" fmla="*/ 2147483647 h 1955"/>
              <a:gd name="T40" fmla="*/ 2147483647 w 1286"/>
              <a:gd name="T41" fmla="*/ 2147483647 h 1955"/>
              <a:gd name="T42" fmla="*/ 2147483647 w 1286"/>
              <a:gd name="T43" fmla="*/ 2147483647 h 1955"/>
              <a:gd name="T44" fmla="*/ 2147483647 w 1286"/>
              <a:gd name="T45" fmla="*/ 2147483647 h 1955"/>
              <a:gd name="T46" fmla="*/ 2147483647 w 1286"/>
              <a:gd name="T47" fmla="*/ 2147483647 h 1955"/>
              <a:gd name="T48" fmla="*/ 2147483647 w 1286"/>
              <a:gd name="T49" fmla="*/ 2147483647 h 1955"/>
              <a:gd name="T50" fmla="*/ 2147483647 w 1286"/>
              <a:gd name="T51" fmla="*/ 2147483647 h 1955"/>
              <a:gd name="T52" fmla="*/ 2147483647 w 1286"/>
              <a:gd name="T53" fmla="*/ 2147483647 h 1955"/>
              <a:gd name="T54" fmla="*/ 2147483647 w 1286"/>
              <a:gd name="T55" fmla="*/ 2147483647 h 1955"/>
              <a:gd name="T56" fmla="*/ 2147483647 w 1286"/>
              <a:gd name="T57" fmla="*/ 2147483647 h 1955"/>
              <a:gd name="T58" fmla="*/ 2147483647 w 1286"/>
              <a:gd name="T59" fmla="*/ 2147483647 h 1955"/>
              <a:gd name="T60" fmla="*/ 2147483647 w 1286"/>
              <a:gd name="T61" fmla="*/ 2147483647 h 1955"/>
              <a:gd name="T62" fmla="*/ 2147483647 w 1286"/>
              <a:gd name="T63" fmla="*/ 2147483647 h 1955"/>
              <a:gd name="T64" fmla="*/ 2147483647 w 1286"/>
              <a:gd name="T65" fmla="*/ 2147483647 h 1955"/>
              <a:gd name="T66" fmla="*/ 2147483647 w 1286"/>
              <a:gd name="T67" fmla="*/ 2147483647 h 1955"/>
              <a:gd name="T68" fmla="*/ 2147483647 w 1286"/>
              <a:gd name="T69" fmla="*/ 2147483647 h 1955"/>
              <a:gd name="T70" fmla="*/ 2147483647 w 1286"/>
              <a:gd name="T71" fmla="*/ 2147483647 h 1955"/>
              <a:gd name="T72" fmla="*/ 2147483647 w 1286"/>
              <a:gd name="T73" fmla="*/ 2147483647 h 1955"/>
              <a:gd name="T74" fmla="*/ 2147483647 w 1286"/>
              <a:gd name="T75" fmla="*/ 2147483647 h 1955"/>
              <a:gd name="T76" fmla="*/ 2147483647 w 1286"/>
              <a:gd name="T77" fmla="*/ 2147483647 h 1955"/>
              <a:gd name="T78" fmla="*/ 2147483647 w 1286"/>
              <a:gd name="T79" fmla="*/ 2147483647 h 1955"/>
              <a:gd name="T80" fmla="*/ 2147483647 w 1286"/>
              <a:gd name="T81" fmla="*/ 2147483647 h 1955"/>
              <a:gd name="T82" fmla="*/ 2147483647 w 1286"/>
              <a:gd name="T83" fmla="*/ 2147483647 h 1955"/>
              <a:gd name="T84" fmla="*/ 2147483647 w 1286"/>
              <a:gd name="T85" fmla="*/ 2147483647 h 1955"/>
              <a:gd name="T86" fmla="*/ 2147483647 w 1286"/>
              <a:gd name="T87" fmla="*/ 2147483647 h 1955"/>
              <a:gd name="T88" fmla="*/ 2147483647 w 1286"/>
              <a:gd name="T89" fmla="*/ 2147483647 h 1955"/>
              <a:gd name="T90" fmla="*/ 2147483647 w 1286"/>
              <a:gd name="T91" fmla="*/ 2147483647 h 1955"/>
              <a:gd name="T92" fmla="*/ 2147483647 w 1286"/>
              <a:gd name="T93" fmla="*/ 2147483647 h 1955"/>
              <a:gd name="T94" fmla="*/ 2147483647 w 1286"/>
              <a:gd name="T95" fmla="*/ 2147483647 h 1955"/>
              <a:gd name="T96" fmla="*/ 2147483647 w 1286"/>
              <a:gd name="T97" fmla="*/ 2147483647 h 1955"/>
              <a:gd name="T98" fmla="*/ 2147483647 w 1286"/>
              <a:gd name="T99" fmla="*/ 2147483647 h 1955"/>
              <a:gd name="T100" fmla="*/ 2147483647 w 1286"/>
              <a:gd name="T101" fmla="*/ 2147483647 h 1955"/>
              <a:gd name="T102" fmla="*/ 2147483647 w 1286"/>
              <a:gd name="T103" fmla="*/ 2147483647 h 1955"/>
              <a:gd name="T104" fmla="*/ 2147483647 w 1286"/>
              <a:gd name="T105" fmla="*/ 2147483647 h 1955"/>
              <a:gd name="T106" fmla="*/ 2147483647 w 1286"/>
              <a:gd name="T107" fmla="*/ 2147483647 h 1955"/>
              <a:gd name="T108" fmla="*/ 2147483647 w 1286"/>
              <a:gd name="T109" fmla="*/ 2147483647 h 1955"/>
              <a:gd name="T110" fmla="*/ 2147483647 w 1286"/>
              <a:gd name="T111" fmla="*/ 2147483647 h 1955"/>
              <a:gd name="T112" fmla="*/ 0 w 1286"/>
              <a:gd name="T113" fmla="*/ 2147483647 h 195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86"/>
              <a:gd name="T172" fmla="*/ 0 h 1955"/>
              <a:gd name="T173" fmla="*/ 1286 w 1286"/>
              <a:gd name="T174" fmla="*/ 1955 h 195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86" h="1955">
                <a:moveTo>
                  <a:pt x="0" y="1955"/>
                </a:moveTo>
                <a:lnTo>
                  <a:pt x="8" y="1955"/>
                </a:lnTo>
                <a:lnTo>
                  <a:pt x="16" y="1955"/>
                </a:lnTo>
                <a:lnTo>
                  <a:pt x="24" y="1955"/>
                </a:lnTo>
                <a:lnTo>
                  <a:pt x="31" y="1955"/>
                </a:lnTo>
                <a:lnTo>
                  <a:pt x="39" y="1955"/>
                </a:lnTo>
                <a:lnTo>
                  <a:pt x="47" y="1955"/>
                </a:lnTo>
                <a:lnTo>
                  <a:pt x="54" y="1955"/>
                </a:lnTo>
                <a:lnTo>
                  <a:pt x="62" y="1955"/>
                </a:lnTo>
                <a:lnTo>
                  <a:pt x="70" y="1955"/>
                </a:lnTo>
                <a:lnTo>
                  <a:pt x="78" y="1955"/>
                </a:lnTo>
                <a:lnTo>
                  <a:pt x="85" y="1955"/>
                </a:lnTo>
                <a:lnTo>
                  <a:pt x="93" y="1955"/>
                </a:lnTo>
                <a:lnTo>
                  <a:pt x="101" y="1955"/>
                </a:lnTo>
                <a:lnTo>
                  <a:pt x="109" y="1955"/>
                </a:lnTo>
                <a:lnTo>
                  <a:pt x="116" y="1955"/>
                </a:lnTo>
                <a:lnTo>
                  <a:pt x="124" y="1955"/>
                </a:lnTo>
                <a:lnTo>
                  <a:pt x="132" y="1955"/>
                </a:lnTo>
                <a:lnTo>
                  <a:pt x="139" y="1955"/>
                </a:lnTo>
                <a:lnTo>
                  <a:pt x="147" y="1955"/>
                </a:lnTo>
                <a:lnTo>
                  <a:pt x="155" y="1955"/>
                </a:lnTo>
                <a:lnTo>
                  <a:pt x="163" y="1955"/>
                </a:lnTo>
                <a:lnTo>
                  <a:pt x="170" y="1955"/>
                </a:lnTo>
                <a:lnTo>
                  <a:pt x="178" y="1955"/>
                </a:lnTo>
                <a:lnTo>
                  <a:pt x="186" y="1942"/>
                </a:lnTo>
                <a:lnTo>
                  <a:pt x="194" y="1955"/>
                </a:lnTo>
                <a:lnTo>
                  <a:pt x="202" y="1955"/>
                </a:lnTo>
                <a:lnTo>
                  <a:pt x="209" y="1955"/>
                </a:lnTo>
                <a:lnTo>
                  <a:pt x="217" y="1955"/>
                </a:lnTo>
                <a:lnTo>
                  <a:pt x="225" y="1955"/>
                </a:lnTo>
                <a:lnTo>
                  <a:pt x="233" y="1955"/>
                </a:lnTo>
                <a:lnTo>
                  <a:pt x="240" y="1955"/>
                </a:lnTo>
                <a:lnTo>
                  <a:pt x="248" y="1955"/>
                </a:lnTo>
                <a:lnTo>
                  <a:pt x="256" y="1955"/>
                </a:lnTo>
                <a:lnTo>
                  <a:pt x="264" y="1955"/>
                </a:lnTo>
                <a:lnTo>
                  <a:pt x="271" y="1955"/>
                </a:lnTo>
                <a:lnTo>
                  <a:pt x="279" y="1955"/>
                </a:lnTo>
                <a:lnTo>
                  <a:pt x="287" y="1955"/>
                </a:lnTo>
                <a:lnTo>
                  <a:pt x="295" y="1955"/>
                </a:lnTo>
                <a:lnTo>
                  <a:pt x="303" y="1955"/>
                </a:lnTo>
                <a:lnTo>
                  <a:pt x="310" y="1955"/>
                </a:lnTo>
                <a:lnTo>
                  <a:pt x="318" y="1955"/>
                </a:lnTo>
                <a:lnTo>
                  <a:pt x="326" y="1955"/>
                </a:lnTo>
                <a:lnTo>
                  <a:pt x="333" y="1955"/>
                </a:lnTo>
                <a:lnTo>
                  <a:pt x="341" y="1955"/>
                </a:lnTo>
                <a:lnTo>
                  <a:pt x="349" y="1955"/>
                </a:lnTo>
                <a:lnTo>
                  <a:pt x="357" y="1955"/>
                </a:lnTo>
                <a:lnTo>
                  <a:pt x="364" y="1955"/>
                </a:lnTo>
                <a:lnTo>
                  <a:pt x="372" y="1955"/>
                </a:lnTo>
                <a:lnTo>
                  <a:pt x="380" y="1955"/>
                </a:lnTo>
                <a:lnTo>
                  <a:pt x="388" y="1955"/>
                </a:lnTo>
                <a:lnTo>
                  <a:pt x="395" y="1955"/>
                </a:lnTo>
                <a:lnTo>
                  <a:pt x="403" y="1955"/>
                </a:lnTo>
                <a:lnTo>
                  <a:pt x="411" y="1955"/>
                </a:lnTo>
                <a:lnTo>
                  <a:pt x="419" y="1955"/>
                </a:lnTo>
                <a:lnTo>
                  <a:pt x="426" y="1955"/>
                </a:lnTo>
                <a:lnTo>
                  <a:pt x="434" y="1955"/>
                </a:lnTo>
                <a:lnTo>
                  <a:pt x="442" y="1955"/>
                </a:lnTo>
                <a:lnTo>
                  <a:pt x="449" y="1955"/>
                </a:lnTo>
                <a:lnTo>
                  <a:pt x="457" y="1955"/>
                </a:lnTo>
                <a:lnTo>
                  <a:pt x="465" y="1955"/>
                </a:lnTo>
                <a:lnTo>
                  <a:pt x="473" y="1955"/>
                </a:lnTo>
                <a:lnTo>
                  <a:pt x="480" y="1955"/>
                </a:lnTo>
                <a:lnTo>
                  <a:pt x="488" y="1955"/>
                </a:lnTo>
                <a:lnTo>
                  <a:pt x="496" y="1955"/>
                </a:lnTo>
                <a:lnTo>
                  <a:pt x="504" y="1955"/>
                </a:lnTo>
                <a:lnTo>
                  <a:pt x="511" y="1955"/>
                </a:lnTo>
                <a:lnTo>
                  <a:pt x="519" y="1942"/>
                </a:lnTo>
                <a:lnTo>
                  <a:pt x="527" y="1876"/>
                </a:lnTo>
                <a:lnTo>
                  <a:pt x="535" y="1729"/>
                </a:lnTo>
                <a:lnTo>
                  <a:pt x="542" y="1443"/>
                </a:lnTo>
                <a:lnTo>
                  <a:pt x="550" y="918"/>
                </a:lnTo>
                <a:lnTo>
                  <a:pt x="558" y="432"/>
                </a:lnTo>
                <a:lnTo>
                  <a:pt x="566" y="0"/>
                </a:lnTo>
                <a:lnTo>
                  <a:pt x="574" y="259"/>
                </a:lnTo>
                <a:lnTo>
                  <a:pt x="581" y="698"/>
                </a:lnTo>
                <a:lnTo>
                  <a:pt x="581" y="1037"/>
                </a:lnTo>
                <a:lnTo>
                  <a:pt x="589" y="1437"/>
                </a:lnTo>
                <a:lnTo>
                  <a:pt x="597" y="1729"/>
                </a:lnTo>
                <a:lnTo>
                  <a:pt x="605" y="1856"/>
                </a:lnTo>
                <a:lnTo>
                  <a:pt x="612" y="1936"/>
                </a:lnTo>
                <a:lnTo>
                  <a:pt x="620" y="1922"/>
                </a:lnTo>
                <a:lnTo>
                  <a:pt x="628" y="1936"/>
                </a:lnTo>
                <a:lnTo>
                  <a:pt x="636" y="1949"/>
                </a:lnTo>
                <a:lnTo>
                  <a:pt x="643" y="1922"/>
                </a:lnTo>
                <a:lnTo>
                  <a:pt x="651" y="1929"/>
                </a:lnTo>
                <a:lnTo>
                  <a:pt x="659" y="1942"/>
                </a:lnTo>
                <a:lnTo>
                  <a:pt x="667" y="1949"/>
                </a:lnTo>
                <a:lnTo>
                  <a:pt x="674" y="1942"/>
                </a:lnTo>
                <a:lnTo>
                  <a:pt x="682" y="1949"/>
                </a:lnTo>
                <a:lnTo>
                  <a:pt x="690" y="1942"/>
                </a:lnTo>
                <a:lnTo>
                  <a:pt x="698" y="1955"/>
                </a:lnTo>
                <a:lnTo>
                  <a:pt x="705" y="1949"/>
                </a:lnTo>
                <a:lnTo>
                  <a:pt x="705" y="1929"/>
                </a:lnTo>
                <a:lnTo>
                  <a:pt x="713" y="1955"/>
                </a:lnTo>
                <a:lnTo>
                  <a:pt x="721" y="1942"/>
                </a:lnTo>
                <a:lnTo>
                  <a:pt x="728" y="1955"/>
                </a:lnTo>
                <a:lnTo>
                  <a:pt x="736" y="1955"/>
                </a:lnTo>
                <a:lnTo>
                  <a:pt x="744" y="1929"/>
                </a:lnTo>
                <a:lnTo>
                  <a:pt x="752" y="1942"/>
                </a:lnTo>
                <a:lnTo>
                  <a:pt x="759" y="1955"/>
                </a:lnTo>
                <a:lnTo>
                  <a:pt x="767" y="1955"/>
                </a:lnTo>
                <a:lnTo>
                  <a:pt x="775" y="1949"/>
                </a:lnTo>
                <a:lnTo>
                  <a:pt x="783" y="1955"/>
                </a:lnTo>
                <a:lnTo>
                  <a:pt x="790" y="1955"/>
                </a:lnTo>
                <a:lnTo>
                  <a:pt x="798" y="1949"/>
                </a:lnTo>
                <a:lnTo>
                  <a:pt x="806" y="1949"/>
                </a:lnTo>
                <a:lnTo>
                  <a:pt x="813" y="1949"/>
                </a:lnTo>
                <a:lnTo>
                  <a:pt x="821" y="1955"/>
                </a:lnTo>
                <a:lnTo>
                  <a:pt x="829" y="1949"/>
                </a:lnTo>
                <a:lnTo>
                  <a:pt x="829" y="1955"/>
                </a:lnTo>
                <a:lnTo>
                  <a:pt x="837" y="1955"/>
                </a:lnTo>
                <a:lnTo>
                  <a:pt x="845" y="1955"/>
                </a:lnTo>
                <a:lnTo>
                  <a:pt x="852" y="1955"/>
                </a:lnTo>
                <a:lnTo>
                  <a:pt x="860" y="1955"/>
                </a:lnTo>
                <a:lnTo>
                  <a:pt x="868" y="1955"/>
                </a:lnTo>
                <a:lnTo>
                  <a:pt x="876" y="1955"/>
                </a:lnTo>
                <a:lnTo>
                  <a:pt x="883" y="1955"/>
                </a:lnTo>
                <a:lnTo>
                  <a:pt x="891" y="1955"/>
                </a:lnTo>
                <a:lnTo>
                  <a:pt x="899" y="1949"/>
                </a:lnTo>
                <a:lnTo>
                  <a:pt x="907" y="1949"/>
                </a:lnTo>
                <a:lnTo>
                  <a:pt x="914" y="1955"/>
                </a:lnTo>
                <a:lnTo>
                  <a:pt x="922" y="1949"/>
                </a:lnTo>
                <a:lnTo>
                  <a:pt x="930" y="1955"/>
                </a:lnTo>
                <a:lnTo>
                  <a:pt x="938" y="1955"/>
                </a:lnTo>
                <a:lnTo>
                  <a:pt x="946" y="1942"/>
                </a:lnTo>
                <a:lnTo>
                  <a:pt x="953" y="1955"/>
                </a:lnTo>
                <a:lnTo>
                  <a:pt x="961" y="1955"/>
                </a:lnTo>
                <a:lnTo>
                  <a:pt x="969" y="1955"/>
                </a:lnTo>
                <a:lnTo>
                  <a:pt x="977" y="1955"/>
                </a:lnTo>
                <a:lnTo>
                  <a:pt x="984" y="1955"/>
                </a:lnTo>
                <a:lnTo>
                  <a:pt x="992" y="1949"/>
                </a:lnTo>
                <a:lnTo>
                  <a:pt x="1000" y="1955"/>
                </a:lnTo>
                <a:lnTo>
                  <a:pt x="1008" y="1955"/>
                </a:lnTo>
                <a:lnTo>
                  <a:pt x="1015" y="1955"/>
                </a:lnTo>
                <a:lnTo>
                  <a:pt x="1023" y="1955"/>
                </a:lnTo>
                <a:lnTo>
                  <a:pt x="1031" y="1955"/>
                </a:lnTo>
                <a:lnTo>
                  <a:pt x="1038" y="1949"/>
                </a:lnTo>
                <a:lnTo>
                  <a:pt x="1046" y="1955"/>
                </a:lnTo>
                <a:lnTo>
                  <a:pt x="1054" y="1955"/>
                </a:lnTo>
                <a:lnTo>
                  <a:pt x="1062" y="1955"/>
                </a:lnTo>
                <a:lnTo>
                  <a:pt x="1069" y="1955"/>
                </a:lnTo>
                <a:lnTo>
                  <a:pt x="1077" y="1955"/>
                </a:lnTo>
                <a:lnTo>
                  <a:pt x="1085" y="1955"/>
                </a:lnTo>
                <a:lnTo>
                  <a:pt x="1093" y="1955"/>
                </a:lnTo>
                <a:lnTo>
                  <a:pt x="1100" y="1955"/>
                </a:lnTo>
                <a:lnTo>
                  <a:pt x="1108" y="1955"/>
                </a:lnTo>
                <a:lnTo>
                  <a:pt x="1116" y="1955"/>
                </a:lnTo>
                <a:lnTo>
                  <a:pt x="1123" y="1955"/>
                </a:lnTo>
                <a:lnTo>
                  <a:pt x="1131" y="1955"/>
                </a:lnTo>
                <a:lnTo>
                  <a:pt x="1139" y="1955"/>
                </a:lnTo>
                <a:lnTo>
                  <a:pt x="1147" y="1955"/>
                </a:lnTo>
                <a:lnTo>
                  <a:pt x="1154" y="1955"/>
                </a:lnTo>
                <a:lnTo>
                  <a:pt x="1162" y="1955"/>
                </a:lnTo>
                <a:lnTo>
                  <a:pt x="1170" y="1955"/>
                </a:lnTo>
                <a:lnTo>
                  <a:pt x="1178" y="1955"/>
                </a:lnTo>
                <a:lnTo>
                  <a:pt x="1185" y="1955"/>
                </a:lnTo>
                <a:lnTo>
                  <a:pt x="1193" y="1955"/>
                </a:lnTo>
                <a:lnTo>
                  <a:pt x="1201" y="1955"/>
                </a:lnTo>
                <a:lnTo>
                  <a:pt x="1209" y="1955"/>
                </a:lnTo>
                <a:lnTo>
                  <a:pt x="1217" y="1955"/>
                </a:lnTo>
                <a:lnTo>
                  <a:pt x="1224" y="1955"/>
                </a:lnTo>
                <a:lnTo>
                  <a:pt x="1232" y="1955"/>
                </a:lnTo>
                <a:lnTo>
                  <a:pt x="1240" y="1955"/>
                </a:lnTo>
                <a:lnTo>
                  <a:pt x="1248" y="1955"/>
                </a:lnTo>
                <a:lnTo>
                  <a:pt x="1255" y="1955"/>
                </a:lnTo>
                <a:lnTo>
                  <a:pt x="1263" y="1955"/>
                </a:lnTo>
                <a:lnTo>
                  <a:pt x="1271" y="1955"/>
                </a:lnTo>
                <a:lnTo>
                  <a:pt x="1279" y="1955"/>
                </a:lnTo>
                <a:lnTo>
                  <a:pt x="1286" y="1955"/>
                </a:lnTo>
                <a:lnTo>
                  <a:pt x="0" y="19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 name="Group 908"/>
          <p:cNvGrpSpPr>
            <a:grpSpLocks/>
          </p:cNvGrpSpPr>
          <p:nvPr/>
        </p:nvGrpSpPr>
        <p:grpSpPr bwMode="auto">
          <a:xfrm>
            <a:off x="6346925" y="3020172"/>
            <a:ext cx="708815" cy="31655"/>
            <a:chOff x="8077" y="5769"/>
            <a:chExt cx="1286" cy="58"/>
          </a:xfrm>
        </p:grpSpPr>
        <p:sp>
          <p:nvSpPr>
            <p:cNvPr id="477" name="Line 909"/>
            <p:cNvSpPr>
              <a:spLocks noChangeShapeType="1"/>
            </p:cNvSpPr>
            <p:nvPr/>
          </p:nvSpPr>
          <p:spPr bwMode="auto">
            <a:xfrm>
              <a:off x="9329"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8" name="Line 910"/>
            <p:cNvSpPr>
              <a:spLocks noChangeShapeType="1"/>
            </p:cNvSpPr>
            <p:nvPr/>
          </p:nvSpPr>
          <p:spPr bwMode="auto">
            <a:xfrm>
              <a:off x="9209" y="5769"/>
              <a:ext cx="1" cy="58"/>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9" name="Line 911"/>
            <p:cNvSpPr>
              <a:spLocks noChangeShapeType="1"/>
            </p:cNvSpPr>
            <p:nvPr/>
          </p:nvSpPr>
          <p:spPr bwMode="auto">
            <a:xfrm>
              <a:off x="9087"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0" name="Line 912"/>
            <p:cNvSpPr>
              <a:spLocks noChangeShapeType="1"/>
            </p:cNvSpPr>
            <p:nvPr/>
          </p:nvSpPr>
          <p:spPr bwMode="auto">
            <a:xfrm>
              <a:off x="8975"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 name="Line 913"/>
            <p:cNvSpPr>
              <a:spLocks noChangeShapeType="1"/>
            </p:cNvSpPr>
            <p:nvPr/>
          </p:nvSpPr>
          <p:spPr bwMode="auto">
            <a:xfrm>
              <a:off x="8855"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2" name="Line 914"/>
            <p:cNvSpPr>
              <a:spLocks noChangeShapeType="1"/>
            </p:cNvSpPr>
            <p:nvPr/>
          </p:nvSpPr>
          <p:spPr bwMode="auto">
            <a:xfrm>
              <a:off x="8733" y="5769"/>
              <a:ext cx="1" cy="58"/>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3" name="Line 915"/>
            <p:cNvSpPr>
              <a:spLocks noChangeShapeType="1"/>
            </p:cNvSpPr>
            <p:nvPr/>
          </p:nvSpPr>
          <p:spPr bwMode="auto">
            <a:xfrm>
              <a:off x="8611"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4" name="Line 916"/>
            <p:cNvSpPr>
              <a:spLocks noChangeShapeType="1"/>
            </p:cNvSpPr>
            <p:nvPr/>
          </p:nvSpPr>
          <p:spPr bwMode="auto">
            <a:xfrm>
              <a:off x="8500"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5" name="Line 917"/>
            <p:cNvSpPr>
              <a:spLocks noChangeShapeType="1"/>
            </p:cNvSpPr>
            <p:nvPr/>
          </p:nvSpPr>
          <p:spPr bwMode="auto">
            <a:xfrm>
              <a:off x="8379"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6" name="Line 918"/>
            <p:cNvSpPr>
              <a:spLocks noChangeShapeType="1"/>
            </p:cNvSpPr>
            <p:nvPr/>
          </p:nvSpPr>
          <p:spPr bwMode="auto">
            <a:xfrm>
              <a:off x="8257" y="5769"/>
              <a:ext cx="1" cy="58"/>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7" name="Line 919"/>
            <p:cNvSpPr>
              <a:spLocks noChangeShapeType="1"/>
            </p:cNvSpPr>
            <p:nvPr/>
          </p:nvSpPr>
          <p:spPr bwMode="auto">
            <a:xfrm>
              <a:off x="8137"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8" name="Line 920"/>
            <p:cNvSpPr>
              <a:spLocks noChangeShapeType="1"/>
            </p:cNvSpPr>
            <p:nvPr/>
          </p:nvSpPr>
          <p:spPr bwMode="auto">
            <a:xfrm>
              <a:off x="8077" y="5769"/>
              <a:ext cx="1286" cy="1"/>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 name="Rectangle 921"/>
          <p:cNvSpPr>
            <a:spLocks noChangeArrowheads="1"/>
          </p:cNvSpPr>
          <p:nvPr/>
        </p:nvSpPr>
        <p:spPr bwMode="auto">
          <a:xfrm>
            <a:off x="6477678" y="3088989"/>
            <a:ext cx="421159" cy="100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Aft>
                <a:spcPts val="1000"/>
              </a:spcAft>
            </a:pPr>
            <a:r>
              <a:rPr lang="en-US" sz="800">
                <a:solidFill>
                  <a:srgbClr val="000000"/>
                </a:solidFill>
              </a:rPr>
              <a:t>Time (min)</a:t>
            </a:r>
            <a:endParaRPr lang="en-US">
              <a:solidFill>
                <a:srgbClr val="000000"/>
              </a:solidFill>
            </a:endParaRPr>
          </a:p>
        </p:txBody>
      </p:sp>
      <p:sp>
        <p:nvSpPr>
          <p:cNvPr id="12" name="Rectangle 922"/>
          <p:cNvSpPr>
            <a:spLocks noChangeArrowheads="1"/>
          </p:cNvSpPr>
          <p:nvPr/>
        </p:nvSpPr>
        <p:spPr bwMode="auto">
          <a:xfrm>
            <a:off x="6256087" y="1546113"/>
            <a:ext cx="865717" cy="1694273"/>
          </a:xfrm>
          <a:prstGeom prst="rect">
            <a:avLst/>
          </a:prstGeom>
          <a:noFill/>
          <a:ln w="698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13" name="Freeform 907"/>
          <p:cNvSpPr>
            <a:spLocks/>
          </p:cNvSpPr>
          <p:nvPr/>
        </p:nvSpPr>
        <p:spPr bwMode="auto">
          <a:xfrm>
            <a:off x="6381334" y="1941123"/>
            <a:ext cx="659265" cy="1076296"/>
          </a:xfrm>
          <a:custGeom>
            <a:avLst/>
            <a:gdLst>
              <a:gd name="T0" fmla="*/ 2147483647 w 1286"/>
              <a:gd name="T1" fmla="*/ 2147483647 h 1955"/>
              <a:gd name="T2" fmla="*/ 2147483647 w 1286"/>
              <a:gd name="T3" fmla="*/ 2147483647 h 1955"/>
              <a:gd name="T4" fmla="*/ 2147483647 w 1286"/>
              <a:gd name="T5" fmla="*/ 2147483647 h 1955"/>
              <a:gd name="T6" fmla="*/ 2147483647 w 1286"/>
              <a:gd name="T7" fmla="*/ 2147483647 h 1955"/>
              <a:gd name="T8" fmla="*/ 2147483647 w 1286"/>
              <a:gd name="T9" fmla="*/ 2147483647 h 1955"/>
              <a:gd name="T10" fmla="*/ 2147483647 w 1286"/>
              <a:gd name="T11" fmla="*/ 2147483647 h 1955"/>
              <a:gd name="T12" fmla="*/ 2147483647 w 1286"/>
              <a:gd name="T13" fmla="*/ 2147483647 h 1955"/>
              <a:gd name="T14" fmla="*/ 2147483647 w 1286"/>
              <a:gd name="T15" fmla="*/ 2147483647 h 1955"/>
              <a:gd name="T16" fmla="*/ 2147483647 w 1286"/>
              <a:gd name="T17" fmla="*/ 2147483647 h 1955"/>
              <a:gd name="T18" fmla="*/ 2147483647 w 1286"/>
              <a:gd name="T19" fmla="*/ 2147483647 h 1955"/>
              <a:gd name="T20" fmla="*/ 2147483647 w 1286"/>
              <a:gd name="T21" fmla="*/ 2147483647 h 1955"/>
              <a:gd name="T22" fmla="*/ 2147483647 w 1286"/>
              <a:gd name="T23" fmla="*/ 2147483647 h 1955"/>
              <a:gd name="T24" fmla="*/ 2147483647 w 1286"/>
              <a:gd name="T25" fmla="*/ 2147483647 h 1955"/>
              <a:gd name="T26" fmla="*/ 2147483647 w 1286"/>
              <a:gd name="T27" fmla="*/ 2147483647 h 1955"/>
              <a:gd name="T28" fmla="*/ 2147483647 w 1286"/>
              <a:gd name="T29" fmla="*/ 2147483647 h 1955"/>
              <a:gd name="T30" fmla="*/ 2147483647 w 1286"/>
              <a:gd name="T31" fmla="*/ 2147483647 h 1955"/>
              <a:gd name="T32" fmla="*/ 2147483647 w 1286"/>
              <a:gd name="T33" fmla="*/ 2147483647 h 1955"/>
              <a:gd name="T34" fmla="*/ 2147483647 w 1286"/>
              <a:gd name="T35" fmla="*/ 2147483647 h 1955"/>
              <a:gd name="T36" fmla="*/ 2147483647 w 1286"/>
              <a:gd name="T37" fmla="*/ 2147483647 h 1955"/>
              <a:gd name="T38" fmla="*/ 2147483647 w 1286"/>
              <a:gd name="T39" fmla="*/ 2147483647 h 1955"/>
              <a:gd name="T40" fmla="*/ 2147483647 w 1286"/>
              <a:gd name="T41" fmla="*/ 2147483647 h 1955"/>
              <a:gd name="T42" fmla="*/ 2147483647 w 1286"/>
              <a:gd name="T43" fmla="*/ 2147483647 h 1955"/>
              <a:gd name="T44" fmla="*/ 2147483647 w 1286"/>
              <a:gd name="T45" fmla="*/ 2147483647 h 1955"/>
              <a:gd name="T46" fmla="*/ 2147483647 w 1286"/>
              <a:gd name="T47" fmla="*/ 2147483647 h 1955"/>
              <a:gd name="T48" fmla="*/ 2147483647 w 1286"/>
              <a:gd name="T49" fmla="*/ 2147483647 h 1955"/>
              <a:gd name="T50" fmla="*/ 2147483647 w 1286"/>
              <a:gd name="T51" fmla="*/ 2147483647 h 1955"/>
              <a:gd name="T52" fmla="*/ 2147483647 w 1286"/>
              <a:gd name="T53" fmla="*/ 2147483647 h 1955"/>
              <a:gd name="T54" fmla="*/ 2147483647 w 1286"/>
              <a:gd name="T55" fmla="*/ 2147483647 h 1955"/>
              <a:gd name="T56" fmla="*/ 2147483647 w 1286"/>
              <a:gd name="T57" fmla="*/ 2147483647 h 1955"/>
              <a:gd name="T58" fmla="*/ 2147483647 w 1286"/>
              <a:gd name="T59" fmla="*/ 2147483647 h 1955"/>
              <a:gd name="T60" fmla="*/ 2147483647 w 1286"/>
              <a:gd name="T61" fmla="*/ 2147483647 h 1955"/>
              <a:gd name="T62" fmla="*/ 2147483647 w 1286"/>
              <a:gd name="T63" fmla="*/ 2147483647 h 1955"/>
              <a:gd name="T64" fmla="*/ 2147483647 w 1286"/>
              <a:gd name="T65" fmla="*/ 2147483647 h 1955"/>
              <a:gd name="T66" fmla="*/ 2147483647 w 1286"/>
              <a:gd name="T67" fmla="*/ 2147483647 h 1955"/>
              <a:gd name="T68" fmla="*/ 2147483647 w 1286"/>
              <a:gd name="T69" fmla="*/ 2147483647 h 1955"/>
              <a:gd name="T70" fmla="*/ 2147483647 w 1286"/>
              <a:gd name="T71" fmla="*/ 2147483647 h 1955"/>
              <a:gd name="T72" fmla="*/ 2147483647 w 1286"/>
              <a:gd name="T73" fmla="*/ 2147483647 h 1955"/>
              <a:gd name="T74" fmla="*/ 2147483647 w 1286"/>
              <a:gd name="T75" fmla="*/ 2147483647 h 1955"/>
              <a:gd name="T76" fmla="*/ 2147483647 w 1286"/>
              <a:gd name="T77" fmla="*/ 2147483647 h 1955"/>
              <a:gd name="T78" fmla="*/ 2147483647 w 1286"/>
              <a:gd name="T79" fmla="*/ 2147483647 h 1955"/>
              <a:gd name="T80" fmla="*/ 2147483647 w 1286"/>
              <a:gd name="T81" fmla="*/ 2147483647 h 1955"/>
              <a:gd name="T82" fmla="*/ 2147483647 w 1286"/>
              <a:gd name="T83" fmla="*/ 2147483647 h 1955"/>
              <a:gd name="T84" fmla="*/ 2147483647 w 1286"/>
              <a:gd name="T85" fmla="*/ 2147483647 h 1955"/>
              <a:gd name="T86" fmla="*/ 2147483647 w 1286"/>
              <a:gd name="T87" fmla="*/ 2147483647 h 1955"/>
              <a:gd name="T88" fmla="*/ 2147483647 w 1286"/>
              <a:gd name="T89" fmla="*/ 2147483647 h 1955"/>
              <a:gd name="T90" fmla="*/ 2147483647 w 1286"/>
              <a:gd name="T91" fmla="*/ 2147483647 h 1955"/>
              <a:gd name="T92" fmla="*/ 2147483647 w 1286"/>
              <a:gd name="T93" fmla="*/ 2147483647 h 1955"/>
              <a:gd name="T94" fmla="*/ 2147483647 w 1286"/>
              <a:gd name="T95" fmla="*/ 2147483647 h 1955"/>
              <a:gd name="T96" fmla="*/ 2147483647 w 1286"/>
              <a:gd name="T97" fmla="*/ 2147483647 h 1955"/>
              <a:gd name="T98" fmla="*/ 2147483647 w 1286"/>
              <a:gd name="T99" fmla="*/ 2147483647 h 1955"/>
              <a:gd name="T100" fmla="*/ 2147483647 w 1286"/>
              <a:gd name="T101" fmla="*/ 2147483647 h 1955"/>
              <a:gd name="T102" fmla="*/ 2147483647 w 1286"/>
              <a:gd name="T103" fmla="*/ 2147483647 h 1955"/>
              <a:gd name="T104" fmla="*/ 2147483647 w 1286"/>
              <a:gd name="T105" fmla="*/ 2147483647 h 1955"/>
              <a:gd name="T106" fmla="*/ 2147483647 w 1286"/>
              <a:gd name="T107" fmla="*/ 2147483647 h 1955"/>
              <a:gd name="T108" fmla="*/ 2147483647 w 1286"/>
              <a:gd name="T109" fmla="*/ 2147483647 h 1955"/>
              <a:gd name="T110" fmla="*/ 2147483647 w 1286"/>
              <a:gd name="T111" fmla="*/ 2147483647 h 195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86"/>
              <a:gd name="T169" fmla="*/ 0 h 1955"/>
              <a:gd name="T170" fmla="*/ 1286 w 1286"/>
              <a:gd name="T171" fmla="*/ 1955 h 195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86" h="1955">
                <a:moveTo>
                  <a:pt x="0" y="1955"/>
                </a:moveTo>
                <a:lnTo>
                  <a:pt x="8" y="1955"/>
                </a:lnTo>
                <a:lnTo>
                  <a:pt x="16" y="1955"/>
                </a:lnTo>
                <a:lnTo>
                  <a:pt x="24" y="1955"/>
                </a:lnTo>
                <a:lnTo>
                  <a:pt x="31" y="1955"/>
                </a:lnTo>
                <a:lnTo>
                  <a:pt x="39" y="1955"/>
                </a:lnTo>
                <a:lnTo>
                  <a:pt x="47" y="1955"/>
                </a:lnTo>
                <a:lnTo>
                  <a:pt x="54" y="1955"/>
                </a:lnTo>
                <a:lnTo>
                  <a:pt x="62" y="1955"/>
                </a:lnTo>
                <a:lnTo>
                  <a:pt x="70" y="1955"/>
                </a:lnTo>
                <a:lnTo>
                  <a:pt x="78" y="1955"/>
                </a:lnTo>
                <a:lnTo>
                  <a:pt x="85" y="1955"/>
                </a:lnTo>
                <a:lnTo>
                  <a:pt x="93" y="1955"/>
                </a:lnTo>
                <a:lnTo>
                  <a:pt x="101" y="1955"/>
                </a:lnTo>
                <a:lnTo>
                  <a:pt x="109" y="1955"/>
                </a:lnTo>
                <a:lnTo>
                  <a:pt x="116" y="1955"/>
                </a:lnTo>
                <a:lnTo>
                  <a:pt x="124" y="1955"/>
                </a:lnTo>
                <a:lnTo>
                  <a:pt x="132" y="1955"/>
                </a:lnTo>
                <a:lnTo>
                  <a:pt x="139" y="1955"/>
                </a:lnTo>
                <a:lnTo>
                  <a:pt x="147" y="1955"/>
                </a:lnTo>
                <a:lnTo>
                  <a:pt x="155" y="1955"/>
                </a:lnTo>
                <a:lnTo>
                  <a:pt x="163" y="1955"/>
                </a:lnTo>
                <a:lnTo>
                  <a:pt x="170" y="1955"/>
                </a:lnTo>
                <a:lnTo>
                  <a:pt x="178" y="1955"/>
                </a:lnTo>
                <a:lnTo>
                  <a:pt x="186" y="1942"/>
                </a:lnTo>
                <a:lnTo>
                  <a:pt x="194" y="1955"/>
                </a:lnTo>
                <a:lnTo>
                  <a:pt x="202" y="1955"/>
                </a:lnTo>
                <a:lnTo>
                  <a:pt x="209" y="1955"/>
                </a:lnTo>
                <a:lnTo>
                  <a:pt x="217" y="1955"/>
                </a:lnTo>
                <a:lnTo>
                  <a:pt x="225" y="1955"/>
                </a:lnTo>
                <a:lnTo>
                  <a:pt x="233" y="1955"/>
                </a:lnTo>
                <a:lnTo>
                  <a:pt x="240" y="1955"/>
                </a:lnTo>
                <a:lnTo>
                  <a:pt x="248" y="1955"/>
                </a:lnTo>
                <a:lnTo>
                  <a:pt x="256" y="1955"/>
                </a:lnTo>
                <a:lnTo>
                  <a:pt x="264" y="1955"/>
                </a:lnTo>
                <a:lnTo>
                  <a:pt x="271" y="1955"/>
                </a:lnTo>
                <a:lnTo>
                  <a:pt x="279" y="1955"/>
                </a:lnTo>
                <a:lnTo>
                  <a:pt x="287" y="1955"/>
                </a:lnTo>
                <a:lnTo>
                  <a:pt x="295" y="1955"/>
                </a:lnTo>
                <a:lnTo>
                  <a:pt x="303" y="1955"/>
                </a:lnTo>
                <a:lnTo>
                  <a:pt x="310" y="1955"/>
                </a:lnTo>
                <a:lnTo>
                  <a:pt x="318" y="1955"/>
                </a:lnTo>
                <a:lnTo>
                  <a:pt x="326" y="1955"/>
                </a:lnTo>
                <a:lnTo>
                  <a:pt x="333" y="1955"/>
                </a:lnTo>
                <a:lnTo>
                  <a:pt x="341" y="1955"/>
                </a:lnTo>
                <a:lnTo>
                  <a:pt x="349" y="1955"/>
                </a:lnTo>
                <a:lnTo>
                  <a:pt x="357" y="1955"/>
                </a:lnTo>
                <a:lnTo>
                  <a:pt x="364" y="1955"/>
                </a:lnTo>
                <a:lnTo>
                  <a:pt x="372" y="1955"/>
                </a:lnTo>
                <a:lnTo>
                  <a:pt x="380" y="1955"/>
                </a:lnTo>
                <a:lnTo>
                  <a:pt x="388" y="1955"/>
                </a:lnTo>
                <a:lnTo>
                  <a:pt x="395" y="1955"/>
                </a:lnTo>
                <a:lnTo>
                  <a:pt x="403" y="1955"/>
                </a:lnTo>
                <a:lnTo>
                  <a:pt x="411" y="1955"/>
                </a:lnTo>
                <a:lnTo>
                  <a:pt x="419" y="1955"/>
                </a:lnTo>
                <a:lnTo>
                  <a:pt x="426" y="1955"/>
                </a:lnTo>
                <a:lnTo>
                  <a:pt x="434" y="1955"/>
                </a:lnTo>
                <a:lnTo>
                  <a:pt x="442" y="1955"/>
                </a:lnTo>
                <a:lnTo>
                  <a:pt x="449" y="1955"/>
                </a:lnTo>
                <a:lnTo>
                  <a:pt x="457" y="1955"/>
                </a:lnTo>
                <a:lnTo>
                  <a:pt x="465" y="1955"/>
                </a:lnTo>
                <a:lnTo>
                  <a:pt x="473" y="1955"/>
                </a:lnTo>
                <a:lnTo>
                  <a:pt x="480" y="1955"/>
                </a:lnTo>
                <a:lnTo>
                  <a:pt x="488" y="1955"/>
                </a:lnTo>
                <a:lnTo>
                  <a:pt x="496" y="1955"/>
                </a:lnTo>
                <a:lnTo>
                  <a:pt x="504" y="1955"/>
                </a:lnTo>
                <a:lnTo>
                  <a:pt x="511" y="1955"/>
                </a:lnTo>
                <a:lnTo>
                  <a:pt x="519" y="1942"/>
                </a:lnTo>
                <a:lnTo>
                  <a:pt x="527" y="1876"/>
                </a:lnTo>
                <a:lnTo>
                  <a:pt x="535" y="1729"/>
                </a:lnTo>
                <a:lnTo>
                  <a:pt x="542" y="1443"/>
                </a:lnTo>
                <a:lnTo>
                  <a:pt x="550" y="918"/>
                </a:lnTo>
                <a:lnTo>
                  <a:pt x="558" y="432"/>
                </a:lnTo>
                <a:lnTo>
                  <a:pt x="566" y="0"/>
                </a:lnTo>
                <a:lnTo>
                  <a:pt x="574" y="259"/>
                </a:lnTo>
                <a:lnTo>
                  <a:pt x="581" y="698"/>
                </a:lnTo>
                <a:lnTo>
                  <a:pt x="581" y="1037"/>
                </a:lnTo>
                <a:lnTo>
                  <a:pt x="589" y="1437"/>
                </a:lnTo>
                <a:lnTo>
                  <a:pt x="597" y="1729"/>
                </a:lnTo>
                <a:lnTo>
                  <a:pt x="605" y="1856"/>
                </a:lnTo>
                <a:lnTo>
                  <a:pt x="612" y="1936"/>
                </a:lnTo>
                <a:lnTo>
                  <a:pt x="620" y="1922"/>
                </a:lnTo>
                <a:lnTo>
                  <a:pt x="628" y="1936"/>
                </a:lnTo>
                <a:lnTo>
                  <a:pt x="636" y="1949"/>
                </a:lnTo>
                <a:lnTo>
                  <a:pt x="643" y="1922"/>
                </a:lnTo>
                <a:lnTo>
                  <a:pt x="651" y="1929"/>
                </a:lnTo>
                <a:lnTo>
                  <a:pt x="659" y="1942"/>
                </a:lnTo>
                <a:lnTo>
                  <a:pt x="667" y="1949"/>
                </a:lnTo>
                <a:lnTo>
                  <a:pt x="674" y="1942"/>
                </a:lnTo>
                <a:lnTo>
                  <a:pt x="682" y="1949"/>
                </a:lnTo>
                <a:lnTo>
                  <a:pt x="690" y="1942"/>
                </a:lnTo>
                <a:lnTo>
                  <a:pt x="698" y="1955"/>
                </a:lnTo>
                <a:lnTo>
                  <a:pt x="705" y="1949"/>
                </a:lnTo>
                <a:lnTo>
                  <a:pt x="705" y="1929"/>
                </a:lnTo>
                <a:lnTo>
                  <a:pt x="713" y="1955"/>
                </a:lnTo>
                <a:lnTo>
                  <a:pt x="721" y="1942"/>
                </a:lnTo>
                <a:lnTo>
                  <a:pt x="728" y="1955"/>
                </a:lnTo>
                <a:lnTo>
                  <a:pt x="736" y="1955"/>
                </a:lnTo>
                <a:lnTo>
                  <a:pt x="744" y="1929"/>
                </a:lnTo>
                <a:lnTo>
                  <a:pt x="752" y="1942"/>
                </a:lnTo>
                <a:lnTo>
                  <a:pt x="759" y="1955"/>
                </a:lnTo>
                <a:lnTo>
                  <a:pt x="767" y="1955"/>
                </a:lnTo>
                <a:lnTo>
                  <a:pt x="775" y="1949"/>
                </a:lnTo>
                <a:lnTo>
                  <a:pt x="783" y="1955"/>
                </a:lnTo>
                <a:lnTo>
                  <a:pt x="790" y="1955"/>
                </a:lnTo>
                <a:lnTo>
                  <a:pt x="798" y="1949"/>
                </a:lnTo>
                <a:lnTo>
                  <a:pt x="806" y="1949"/>
                </a:lnTo>
                <a:lnTo>
                  <a:pt x="813" y="1949"/>
                </a:lnTo>
                <a:lnTo>
                  <a:pt x="821" y="1955"/>
                </a:lnTo>
                <a:lnTo>
                  <a:pt x="829" y="1949"/>
                </a:lnTo>
                <a:lnTo>
                  <a:pt x="829" y="1955"/>
                </a:lnTo>
                <a:lnTo>
                  <a:pt x="837" y="1955"/>
                </a:lnTo>
                <a:lnTo>
                  <a:pt x="845" y="1955"/>
                </a:lnTo>
                <a:lnTo>
                  <a:pt x="852" y="1955"/>
                </a:lnTo>
                <a:lnTo>
                  <a:pt x="860" y="1955"/>
                </a:lnTo>
                <a:lnTo>
                  <a:pt x="868" y="1955"/>
                </a:lnTo>
                <a:lnTo>
                  <a:pt x="876" y="1955"/>
                </a:lnTo>
                <a:lnTo>
                  <a:pt x="883" y="1955"/>
                </a:lnTo>
                <a:lnTo>
                  <a:pt x="891" y="1955"/>
                </a:lnTo>
                <a:lnTo>
                  <a:pt x="899" y="1949"/>
                </a:lnTo>
                <a:lnTo>
                  <a:pt x="907" y="1949"/>
                </a:lnTo>
                <a:lnTo>
                  <a:pt x="914" y="1955"/>
                </a:lnTo>
                <a:lnTo>
                  <a:pt x="922" y="1949"/>
                </a:lnTo>
                <a:lnTo>
                  <a:pt x="930" y="1955"/>
                </a:lnTo>
                <a:lnTo>
                  <a:pt x="938" y="1955"/>
                </a:lnTo>
                <a:lnTo>
                  <a:pt x="946" y="1942"/>
                </a:lnTo>
                <a:lnTo>
                  <a:pt x="953" y="1955"/>
                </a:lnTo>
                <a:lnTo>
                  <a:pt x="961" y="1955"/>
                </a:lnTo>
                <a:lnTo>
                  <a:pt x="969" y="1955"/>
                </a:lnTo>
                <a:lnTo>
                  <a:pt x="977" y="1955"/>
                </a:lnTo>
                <a:lnTo>
                  <a:pt x="984" y="1955"/>
                </a:lnTo>
                <a:lnTo>
                  <a:pt x="992" y="1949"/>
                </a:lnTo>
                <a:lnTo>
                  <a:pt x="1000" y="1955"/>
                </a:lnTo>
                <a:lnTo>
                  <a:pt x="1008" y="1955"/>
                </a:lnTo>
                <a:lnTo>
                  <a:pt x="1015" y="1955"/>
                </a:lnTo>
                <a:lnTo>
                  <a:pt x="1023" y="1955"/>
                </a:lnTo>
                <a:lnTo>
                  <a:pt x="1031" y="1955"/>
                </a:lnTo>
                <a:lnTo>
                  <a:pt x="1038" y="1949"/>
                </a:lnTo>
                <a:lnTo>
                  <a:pt x="1046" y="1955"/>
                </a:lnTo>
                <a:lnTo>
                  <a:pt x="1054" y="1955"/>
                </a:lnTo>
                <a:lnTo>
                  <a:pt x="1062" y="1955"/>
                </a:lnTo>
                <a:lnTo>
                  <a:pt x="1069" y="1955"/>
                </a:lnTo>
                <a:lnTo>
                  <a:pt x="1077" y="1955"/>
                </a:lnTo>
                <a:lnTo>
                  <a:pt x="1085" y="1955"/>
                </a:lnTo>
                <a:lnTo>
                  <a:pt x="1093" y="1955"/>
                </a:lnTo>
                <a:lnTo>
                  <a:pt x="1100" y="1955"/>
                </a:lnTo>
                <a:lnTo>
                  <a:pt x="1108" y="1955"/>
                </a:lnTo>
                <a:lnTo>
                  <a:pt x="1116" y="1955"/>
                </a:lnTo>
                <a:lnTo>
                  <a:pt x="1123" y="1955"/>
                </a:lnTo>
                <a:lnTo>
                  <a:pt x="1131" y="1955"/>
                </a:lnTo>
                <a:lnTo>
                  <a:pt x="1139" y="1955"/>
                </a:lnTo>
                <a:lnTo>
                  <a:pt x="1147" y="1955"/>
                </a:lnTo>
                <a:lnTo>
                  <a:pt x="1154" y="1955"/>
                </a:lnTo>
                <a:lnTo>
                  <a:pt x="1162" y="1955"/>
                </a:lnTo>
                <a:lnTo>
                  <a:pt x="1170" y="1955"/>
                </a:lnTo>
                <a:lnTo>
                  <a:pt x="1178" y="1955"/>
                </a:lnTo>
                <a:lnTo>
                  <a:pt x="1185" y="1955"/>
                </a:lnTo>
                <a:lnTo>
                  <a:pt x="1193" y="1955"/>
                </a:lnTo>
                <a:lnTo>
                  <a:pt x="1201" y="1955"/>
                </a:lnTo>
                <a:lnTo>
                  <a:pt x="1209" y="1955"/>
                </a:lnTo>
                <a:lnTo>
                  <a:pt x="1217" y="1955"/>
                </a:lnTo>
                <a:lnTo>
                  <a:pt x="1224" y="1955"/>
                </a:lnTo>
                <a:lnTo>
                  <a:pt x="1232" y="1955"/>
                </a:lnTo>
                <a:lnTo>
                  <a:pt x="1240" y="1955"/>
                </a:lnTo>
                <a:lnTo>
                  <a:pt x="1248" y="1955"/>
                </a:lnTo>
                <a:lnTo>
                  <a:pt x="1255" y="1955"/>
                </a:lnTo>
                <a:lnTo>
                  <a:pt x="1263" y="1955"/>
                </a:lnTo>
                <a:lnTo>
                  <a:pt x="1271" y="1955"/>
                </a:lnTo>
                <a:lnTo>
                  <a:pt x="1279" y="1955"/>
                </a:lnTo>
                <a:lnTo>
                  <a:pt x="1286" y="1955"/>
                </a:lnTo>
              </a:path>
            </a:pathLst>
          </a:custGeom>
          <a:noFill/>
          <a:ln w="889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 name="Rectangle 1248"/>
          <p:cNvSpPr>
            <a:spLocks noChangeArrowheads="1"/>
          </p:cNvSpPr>
          <p:nvPr/>
        </p:nvSpPr>
        <p:spPr bwMode="auto">
          <a:xfrm>
            <a:off x="4940308" y="2687098"/>
            <a:ext cx="550535" cy="15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200" b="1">
                <a:solidFill>
                  <a:srgbClr val="000000"/>
                </a:solidFill>
              </a:rPr>
              <a:t>QQQ MS</a:t>
            </a:r>
            <a:endParaRPr lang="en-US" altLang="zh-CN" sz="1200">
              <a:solidFill>
                <a:srgbClr val="000000"/>
              </a:solidFill>
            </a:endParaRPr>
          </a:p>
        </p:txBody>
      </p:sp>
      <p:grpSp>
        <p:nvGrpSpPr>
          <p:cNvPr id="15" name="Group 700"/>
          <p:cNvGrpSpPr>
            <a:grpSpLocks/>
          </p:cNvGrpSpPr>
          <p:nvPr/>
        </p:nvGrpSpPr>
        <p:grpSpPr bwMode="auto">
          <a:xfrm>
            <a:off x="4436568" y="2093896"/>
            <a:ext cx="1402489" cy="558793"/>
            <a:chOff x="5384444" y="3459619"/>
            <a:chExt cx="1618827" cy="644151"/>
          </a:xfrm>
        </p:grpSpPr>
        <p:grpSp>
          <p:nvGrpSpPr>
            <p:cNvPr id="376" name="Group 923"/>
            <p:cNvGrpSpPr>
              <a:grpSpLocks/>
            </p:cNvGrpSpPr>
            <p:nvPr/>
          </p:nvGrpSpPr>
          <p:grpSpPr bwMode="auto">
            <a:xfrm>
              <a:off x="5384444" y="3673558"/>
              <a:ext cx="560387" cy="52387"/>
              <a:chOff x="2944" y="4167"/>
              <a:chExt cx="882" cy="81"/>
            </a:xfrm>
          </p:grpSpPr>
          <p:sp>
            <p:nvSpPr>
              <p:cNvPr id="475" name="Rectangle 924"/>
              <p:cNvSpPr>
                <a:spLocks noChangeArrowheads="1"/>
              </p:cNvSpPr>
              <p:nvPr/>
            </p:nvSpPr>
            <p:spPr bwMode="auto">
              <a:xfrm>
                <a:off x="2944" y="4167"/>
                <a:ext cx="882" cy="8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476" name="Rectangle 925"/>
              <p:cNvSpPr>
                <a:spLocks noChangeArrowheads="1"/>
              </p:cNvSpPr>
              <p:nvPr/>
            </p:nvSpPr>
            <p:spPr bwMode="auto">
              <a:xfrm>
                <a:off x="2944" y="4167"/>
                <a:ext cx="882" cy="81"/>
              </a:xfrm>
              <a:prstGeom prst="rect">
                <a:avLst/>
              </a:prstGeom>
              <a:noFill/>
              <a:ln w="762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77" name="Group 926"/>
            <p:cNvGrpSpPr>
              <a:grpSpLocks/>
            </p:cNvGrpSpPr>
            <p:nvPr/>
          </p:nvGrpSpPr>
          <p:grpSpPr bwMode="auto">
            <a:xfrm>
              <a:off x="6044939" y="3705308"/>
              <a:ext cx="498475" cy="50800"/>
              <a:chOff x="4001" y="4216"/>
              <a:chExt cx="785" cy="81"/>
            </a:xfrm>
          </p:grpSpPr>
          <p:sp>
            <p:nvSpPr>
              <p:cNvPr id="473" name="Rectangle 927"/>
              <p:cNvSpPr>
                <a:spLocks noChangeArrowheads="1"/>
              </p:cNvSpPr>
              <p:nvPr/>
            </p:nvSpPr>
            <p:spPr bwMode="auto">
              <a:xfrm>
                <a:off x="4001" y="4216"/>
                <a:ext cx="785" cy="8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474" name="Rectangle 928"/>
              <p:cNvSpPr>
                <a:spLocks noChangeArrowheads="1"/>
              </p:cNvSpPr>
              <p:nvPr/>
            </p:nvSpPr>
            <p:spPr bwMode="auto">
              <a:xfrm>
                <a:off x="4001" y="4216"/>
                <a:ext cx="785" cy="81"/>
              </a:xfrm>
              <a:prstGeom prst="rect">
                <a:avLst/>
              </a:prstGeom>
              <a:noFill/>
              <a:ln w="762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78" name="Group 929"/>
            <p:cNvGrpSpPr>
              <a:grpSpLocks/>
            </p:cNvGrpSpPr>
            <p:nvPr/>
          </p:nvGrpSpPr>
          <p:grpSpPr bwMode="auto">
            <a:xfrm>
              <a:off x="6048114" y="3995820"/>
              <a:ext cx="503238" cy="50800"/>
              <a:chOff x="4006" y="4673"/>
              <a:chExt cx="794" cy="81"/>
            </a:xfrm>
          </p:grpSpPr>
          <p:sp>
            <p:nvSpPr>
              <p:cNvPr id="471" name="Rectangle 930"/>
              <p:cNvSpPr>
                <a:spLocks noChangeArrowheads="1"/>
              </p:cNvSpPr>
              <p:nvPr/>
            </p:nvSpPr>
            <p:spPr bwMode="auto">
              <a:xfrm>
                <a:off x="4006" y="4673"/>
                <a:ext cx="794" cy="8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472" name="Rectangle 931"/>
              <p:cNvSpPr>
                <a:spLocks noChangeArrowheads="1"/>
              </p:cNvSpPr>
              <p:nvPr/>
            </p:nvSpPr>
            <p:spPr bwMode="auto">
              <a:xfrm>
                <a:off x="4006" y="4673"/>
                <a:ext cx="794" cy="81"/>
              </a:xfrm>
              <a:prstGeom prst="rect">
                <a:avLst/>
              </a:prstGeom>
              <a:noFill/>
              <a:ln w="762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sp>
          <p:nvSpPr>
            <p:cNvPr id="379" name="Line 932"/>
            <p:cNvSpPr>
              <a:spLocks noChangeShapeType="1"/>
            </p:cNvSpPr>
            <p:nvPr/>
          </p:nvSpPr>
          <p:spPr bwMode="auto">
            <a:xfrm>
              <a:off x="6011602" y="3649745"/>
              <a:ext cx="573087" cy="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0" name="Line 933"/>
            <p:cNvSpPr>
              <a:spLocks noChangeShapeType="1"/>
            </p:cNvSpPr>
            <p:nvPr/>
          </p:nvSpPr>
          <p:spPr bwMode="auto">
            <a:xfrm>
              <a:off x="6583826" y="3649745"/>
              <a:ext cx="1588" cy="19685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1" name="Rectangle 934"/>
            <p:cNvSpPr>
              <a:spLocks noChangeArrowheads="1"/>
            </p:cNvSpPr>
            <p:nvPr/>
          </p:nvSpPr>
          <p:spPr bwMode="auto">
            <a:xfrm>
              <a:off x="5565419" y="3459619"/>
              <a:ext cx="2032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Aft>
                  <a:spcPts val="1000"/>
                </a:spcAft>
              </a:pPr>
              <a:r>
                <a:rPr lang="en-US" sz="1100" b="1">
                  <a:solidFill>
                    <a:srgbClr val="800000"/>
                  </a:solidFill>
                </a:rPr>
                <a:t>Q1</a:t>
              </a:r>
              <a:endParaRPr lang="en-US">
                <a:solidFill>
                  <a:srgbClr val="000000"/>
                </a:solidFill>
              </a:endParaRPr>
            </a:p>
          </p:txBody>
        </p:sp>
        <p:sp>
          <p:nvSpPr>
            <p:cNvPr id="382" name="Rectangle 935"/>
            <p:cNvSpPr>
              <a:spLocks noChangeArrowheads="1"/>
            </p:cNvSpPr>
            <p:nvPr/>
          </p:nvSpPr>
          <p:spPr bwMode="auto">
            <a:xfrm>
              <a:off x="6192577" y="3460367"/>
              <a:ext cx="2032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Aft>
                  <a:spcPts val="1000"/>
                </a:spcAft>
              </a:pPr>
              <a:r>
                <a:rPr lang="en-US" sz="1100" b="1">
                  <a:solidFill>
                    <a:srgbClr val="800000"/>
                  </a:solidFill>
                </a:rPr>
                <a:t>Q2</a:t>
              </a:r>
              <a:endParaRPr lang="en-US">
                <a:solidFill>
                  <a:srgbClr val="000000"/>
                </a:solidFill>
              </a:endParaRPr>
            </a:p>
          </p:txBody>
        </p:sp>
        <p:sp>
          <p:nvSpPr>
            <p:cNvPr id="383" name="Rectangle 936"/>
            <p:cNvSpPr>
              <a:spLocks noChangeArrowheads="1"/>
            </p:cNvSpPr>
            <p:nvPr/>
          </p:nvSpPr>
          <p:spPr bwMode="auto">
            <a:xfrm>
              <a:off x="6762700" y="3464756"/>
              <a:ext cx="2032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Aft>
                  <a:spcPts val="1000"/>
                </a:spcAft>
              </a:pPr>
              <a:r>
                <a:rPr lang="en-US" sz="1100" b="1">
                  <a:solidFill>
                    <a:srgbClr val="800000"/>
                  </a:solidFill>
                </a:rPr>
                <a:t>Q3</a:t>
              </a:r>
              <a:endParaRPr lang="en-US">
                <a:solidFill>
                  <a:srgbClr val="000000"/>
                </a:solidFill>
              </a:endParaRPr>
            </a:p>
          </p:txBody>
        </p:sp>
        <p:grpSp>
          <p:nvGrpSpPr>
            <p:cNvPr id="384" name="Group 937"/>
            <p:cNvGrpSpPr>
              <a:grpSpLocks/>
            </p:cNvGrpSpPr>
            <p:nvPr/>
          </p:nvGrpSpPr>
          <p:grpSpPr bwMode="auto">
            <a:xfrm>
              <a:off x="5857519" y="3822783"/>
              <a:ext cx="82550" cy="76200"/>
              <a:chOff x="3587" y="4378"/>
              <a:chExt cx="130" cy="120"/>
            </a:xfrm>
          </p:grpSpPr>
          <p:sp>
            <p:nvSpPr>
              <p:cNvPr id="469" name="Oval 938"/>
              <p:cNvSpPr>
                <a:spLocks noChangeArrowheads="1"/>
              </p:cNvSpPr>
              <p:nvPr/>
            </p:nvSpPr>
            <p:spPr bwMode="auto">
              <a:xfrm>
                <a:off x="3587" y="4378"/>
                <a:ext cx="130" cy="120"/>
              </a:xfrm>
              <a:prstGeom prst="ellipse">
                <a:avLst/>
              </a:prstGeom>
              <a:solidFill>
                <a:srgbClr val="FF0000"/>
              </a:solidFill>
              <a:ln w="0">
                <a:solidFill>
                  <a:srgbClr val="000000"/>
                </a:solidFill>
                <a:round/>
                <a:headEnd/>
                <a:tailEnd/>
              </a:ln>
            </p:spPr>
            <p:txBody>
              <a:bodyPr/>
              <a:lstStyle/>
              <a:p>
                <a:endParaRPr lang="en-US">
                  <a:solidFill>
                    <a:srgbClr val="000000"/>
                  </a:solidFill>
                </a:endParaRPr>
              </a:p>
            </p:txBody>
          </p:sp>
          <p:sp>
            <p:nvSpPr>
              <p:cNvPr id="470" name="Oval 939"/>
              <p:cNvSpPr>
                <a:spLocks noChangeArrowheads="1"/>
              </p:cNvSpPr>
              <p:nvPr/>
            </p:nvSpPr>
            <p:spPr bwMode="auto">
              <a:xfrm>
                <a:off x="3587" y="4378"/>
                <a:ext cx="130" cy="12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85" name="Group 940"/>
            <p:cNvGrpSpPr>
              <a:grpSpLocks/>
            </p:cNvGrpSpPr>
            <p:nvPr/>
          </p:nvGrpSpPr>
          <p:grpSpPr bwMode="auto">
            <a:xfrm>
              <a:off x="6252902" y="3821195"/>
              <a:ext cx="55562" cy="50800"/>
              <a:chOff x="4330" y="4398"/>
              <a:chExt cx="88" cy="80"/>
            </a:xfrm>
          </p:grpSpPr>
          <p:sp>
            <p:nvSpPr>
              <p:cNvPr id="467" name="Oval 941"/>
              <p:cNvSpPr>
                <a:spLocks noChangeArrowheads="1"/>
              </p:cNvSpPr>
              <p:nvPr/>
            </p:nvSpPr>
            <p:spPr bwMode="auto">
              <a:xfrm>
                <a:off x="4330" y="4398"/>
                <a:ext cx="88" cy="80"/>
              </a:xfrm>
              <a:prstGeom prst="ellipse">
                <a:avLst/>
              </a:prstGeom>
              <a:solidFill>
                <a:srgbClr val="BBE0E3"/>
              </a:solidFill>
              <a:ln w="0">
                <a:solidFill>
                  <a:srgbClr val="000000"/>
                </a:solidFill>
                <a:round/>
                <a:headEnd/>
                <a:tailEnd/>
              </a:ln>
            </p:spPr>
            <p:txBody>
              <a:bodyPr/>
              <a:lstStyle/>
              <a:p>
                <a:endParaRPr lang="en-US">
                  <a:solidFill>
                    <a:srgbClr val="000000"/>
                  </a:solidFill>
                </a:endParaRPr>
              </a:p>
            </p:txBody>
          </p:sp>
          <p:sp>
            <p:nvSpPr>
              <p:cNvPr id="468" name="Oval 942"/>
              <p:cNvSpPr>
                <a:spLocks noChangeArrowheads="1"/>
              </p:cNvSpPr>
              <p:nvPr/>
            </p:nvSpPr>
            <p:spPr bwMode="auto">
              <a:xfrm>
                <a:off x="4330" y="4398"/>
                <a:ext cx="88"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86" name="Group 943"/>
            <p:cNvGrpSpPr>
              <a:grpSpLocks/>
            </p:cNvGrpSpPr>
            <p:nvPr/>
          </p:nvGrpSpPr>
          <p:grpSpPr bwMode="auto">
            <a:xfrm>
              <a:off x="6313227" y="3810083"/>
              <a:ext cx="55562" cy="50800"/>
              <a:chOff x="4424" y="4382"/>
              <a:chExt cx="89" cy="80"/>
            </a:xfrm>
          </p:grpSpPr>
          <p:sp>
            <p:nvSpPr>
              <p:cNvPr id="465" name="Oval 944"/>
              <p:cNvSpPr>
                <a:spLocks noChangeArrowheads="1"/>
              </p:cNvSpPr>
              <p:nvPr/>
            </p:nvSpPr>
            <p:spPr bwMode="auto">
              <a:xfrm>
                <a:off x="4424" y="4382"/>
                <a:ext cx="89" cy="80"/>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sp>
            <p:nvSpPr>
              <p:cNvPr id="466" name="Oval 945"/>
              <p:cNvSpPr>
                <a:spLocks noChangeArrowheads="1"/>
              </p:cNvSpPr>
              <p:nvPr/>
            </p:nvSpPr>
            <p:spPr bwMode="auto">
              <a:xfrm>
                <a:off x="4424" y="4382"/>
                <a:ext cx="89"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87" name="Group 946"/>
            <p:cNvGrpSpPr>
              <a:grpSpLocks/>
            </p:cNvGrpSpPr>
            <p:nvPr/>
          </p:nvGrpSpPr>
          <p:grpSpPr bwMode="auto">
            <a:xfrm>
              <a:off x="6368789" y="3808495"/>
              <a:ext cx="57150" cy="50800"/>
              <a:chOff x="4513" y="4378"/>
              <a:chExt cx="89" cy="81"/>
            </a:xfrm>
          </p:grpSpPr>
          <p:sp>
            <p:nvSpPr>
              <p:cNvPr id="463" name="Oval 947"/>
              <p:cNvSpPr>
                <a:spLocks noChangeArrowheads="1"/>
              </p:cNvSpPr>
              <p:nvPr/>
            </p:nvSpPr>
            <p:spPr bwMode="auto">
              <a:xfrm>
                <a:off x="4513" y="4378"/>
                <a:ext cx="89" cy="81"/>
              </a:xfrm>
              <a:prstGeom prst="ellipse">
                <a:avLst/>
              </a:prstGeom>
              <a:solidFill>
                <a:srgbClr val="000000"/>
              </a:solidFill>
              <a:ln w="0">
                <a:solidFill>
                  <a:srgbClr val="000000"/>
                </a:solidFill>
                <a:round/>
                <a:headEnd/>
                <a:tailEnd/>
              </a:ln>
            </p:spPr>
            <p:txBody>
              <a:bodyPr/>
              <a:lstStyle/>
              <a:p>
                <a:endParaRPr lang="en-US">
                  <a:solidFill>
                    <a:srgbClr val="000000"/>
                  </a:solidFill>
                </a:endParaRPr>
              </a:p>
            </p:txBody>
          </p:sp>
          <p:sp>
            <p:nvSpPr>
              <p:cNvPr id="464" name="Oval 948"/>
              <p:cNvSpPr>
                <a:spLocks noChangeArrowheads="1"/>
              </p:cNvSpPr>
              <p:nvPr/>
            </p:nvSpPr>
            <p:spPr bwMode="auto">
              <a:xfrm>
                <a:off x="4513" y="4378"/>
                <a:ext cx="89"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88" name="Group 949"/>
            <p:cNvGrpSpPr>
              <a:grpSpLocks/>
            </p:cNvGrpSpPr>
            <p:nvPr/>
          </p:nvGrpSpPr>
          <p:grpSpPr bwMode="auto">
            <a:xfrm>
              <a:off x="6343389" y="3908508"/>
              <a:ext cx="57150" cy="50800"/>
              <a:chOff x="4473" y="4536"/>
              <a:chExt cx="89" cy="81"/>
            </a:xfrm>
          </p:grpSpPr>
          <p:sp>
            <p:nvSpPr>
              <p:cNvPr id="461" name="Oval 950"/>
              <p:cNvSpPr>
                <a:spLocks noChangeArrowheads="1"/>
              </p:cNvSpPr>
              <p:nvPr/>
            </p:nvSpPr>
            <p:spPr bwMode="auto">
              <a:xfrm>
                <a:off x="4473" y="4536"/>
                <a:ext cx="89" cy="81"/>
              </a:xfrm>
              <a:prstGeom prst="ellipse">
                <a:avLst/>
              </a:prstGeom>
              <a:solidFill>
                <a:srgbClr val="993366"/>
              </a:solidFill>
              <a:ln w="0">
                <a:solidFill>
                  <a:srgbClr val="000000"/>
                </a:solidFill>
                <a:round/>
                <a:headEnd/>
                <a:tailEnd/>
              </a:ln>
            </p:spPr>
            <p:txBody>
              <a:bodyPr/>
              <a:lstStyle/>
              <a:p>
                <a:endParaRPr lang="en-US">
                  <a:solidFill>
                    <a:srgbClr val="000000"/>
                  </a:solidFill>
                </a:endParaRPr>
              </a:p>
            </p:txBody>
          </p:sp>
          <p:sp>
            <p:nvSpPr>
              <p:cNvPr id="462" name="Oval 951"/>
              <p:cNvSpPr>
                <a:spLocks noChangeArrowheads="1"/>
              </p:cNvSpPr>
              <p:nvPr/>
            </p:nvSpPr>
            <p:spPr bwMode="auto">
              <a:xfrm>
                <a:off x="4473" y="4536"/>
                <a:ext cx="89"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89" name="Group 952"/>
            <p:cNvGrpSpPr>
              <a:grpSpLocks/>
            </p:cNvGrpSpPr>
            <p:nvPr/>
          </p:nvGrpSpPr>
          <p:grpSpPr bwMode="auto">
            <a:xfrm>
              <a:off x="6214802" y="3854533"/>
              <a:ext cx="57150" cy="52387"/>
              <a:chOff x="4270" y="4452"/>
              <a:chExt cx="89" cy="81"/>
            </a:xfrm>
          </p:grpSpPr>
          <p:sp>
            <p:nvSpPr>
              <p:cNvPr id="459" name="Oval 953"/>
              <p:cNvSpPr>
                <a:spLocks noChangeArrowheads="1"/>
              </p:cNvSpPr>
              <p:nvPr/>
            </p:nvSpPr>
            <p:spPr bwMode="auto">
              <a:xfrm>
                <a:off x="4270" y="4452"/>
                <a:ext cx="89" cy="81"/>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460" name="Oval 954"/>
              <p:cNvSpPr>
                <a:spLocks noChangeArrowheads="1"/>
              </p:cNvSpPr>
              <p:nvPr/>
            </p:nvSpPr>
            <p:spPr bwMode="auto">
              <a:xfrm>
                <a:off x="4270" y="4452"/>
                <a:ext cx="89" cy="81"/>
              </a:xfrm>
              <a:prstGeom prst="ellipse">
                <a:avLst/>
              </a:prstGeom>
              <a:noFill/>
              <a:ln w="8890" cap="rnd">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90" name="Group 955"/>
            <p:cNvGrpSpPr>
              <a:grpSpLocks/>
            </p:cNvGrpSpPr>
            <p:nvPr/>
          </p:nvGrpSpPr>
          <p:grpSpPr bwMode="auto">
            <a:xfrm>
              <a:off x="6103677" y="3778333"/>
              <a:ext cx="57150" cy="50800"/>
              <a:chOff x="4095" y="4331"/>
              <a:chExt cx="89" cy="80"/>
            </a:xfrm>
          </p:grpSpPr>
          <p:sp>
            <p:nvSpPr>
              <p:cNvPr id="457" name="Oval 956"/>
              <p:cNvSpPr>
                <a:spLocks noChangeArrowheads="1"/>
              </p:cNvSpPr>
              <p:nvPr/>
            </p:nvSpPr>
            <p:spPr bwMode="auto">
              <a:xfrm>
                <a:off x="4095" y="4331"/>
                <a:ext cx="89" cy="80"/>
              </a:xfrm>
              <a:prstGeom prst="ellipse">
                <a:avLst/>
              </a:prstGeom>
              <a:solidFill>
                <a:srgbClr val="BBE0E3"/>
              </a:solidFill>
              <a:ln w="0">
                <a:solidFill>
                  <a:srgbClr val="000000"/>
                </a:solidFill>
                <a:round/>
                <a:headEnd/>
                <a:tailEnd/>
              </a:ln>
            </p:spPr>
            <p:txBody>
              <a:bodyPr/>
              <a:lstStyle/>
              <a:p>
                <a:endParaRPr lang="en-US">
                  <a:solidFill>
                    <a:srgbClr val="000000"/>
                  </a:solidFill>
                </a:endParaRPr>
              </a:p>
            </p:txBody>
          </p:sp>
          <p:sp>
            <p:nvSpPr>
              <p:cNvPr id="458" name="Oval 957"/>
              <p:cNvSpPr>
                <a:spLocks noChangeArrowheads="1"/>
              </p:cNvSpPr>
              <p:nvPr/>
            </p:nvSpPr>
            <p:spPr bwMode="auto">
              <a:xfrm>
                <a:off x="4095" y="4331"/>
                <a:ext cx="89"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91" name="Group 958"/>
            <p:cNvGrpSpPr>
              <a:grpSpLocks/>
            </p:cNvGrpSpPr>
            <p:nvPr/>
          </p:nvGrpSpPr>
          <p:grpSpPr bwMode="auto">
            <a:xfrm>
              <a:off x="6178289" y="3908508"/>
              <a:ext cx="57150" cy="50800"/>
              <a:chOff x="4211" y="4536"/>
              <a:chExt cx="90" cy="81"/>
            </a:xfrm>
          </p:grpSpPr>
          <p:sp>
            <p:nvSpPr>
              <p:cNvPr id="455" name="Oval 959"/>
              <p:cNvSpPr>
                <a:spLocks noChangeArrowheads="1"/>
              </p:cNvSpPr>
              <p:nvPr/>
            </p:nvSpPr>
            <p:spPr bwMode="auto">
              <a:xfrm>
                <a:off x="4211" y="4536"/>
                <a:ext cx="90" cy="81"/>
              </a:xfrm>
              <a:prstGeom prst="ellipse">
                <a:avLst/>
              </a:prstGeom>
              <a:solidFill>
                <a:srgbClr val="008000"/>
              </a:solidFill>
              <a:ln w="0">
                <a:solidFill>
                  <a:srgbClr val="000000"/>
                </a:solidFill>
                <a:round/>
                <a:headEnd/>
                <a:tailEnd/>
              </a:ln>
            </p:spPr>
            <p:txBody>
              <a:bodyPr/>
              <a:lstStyle/>
              <a:p>
                <a:endParaRPr lang="en-US">
                  <a:solidFill>
                    <a:srgbClr val="000000"/>
                  </a:solidFill>
                </a:endParaRPr>
              </a:p>
            </p:txBody>
          </p:sp>
          <p:sp>
            <p:nvSpPr>
              <p:cNvPr id="456" name="Oval 960"/>
              <p:cNvSpPr>
                <a:spLocks noChangeArrowheads="1"/>
              </p:cNvSpPr>
              <p:nvPr/>
            </p:nvSpPr>
            <p:spPr bwMode="auto">
              <a:xfrm>
                <a:off x="4211" y="4536"/>
                <a:ext cx="90"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92" name="Group 961"/>
            <p:cNvGrpSpPr>
              <a:grpSpLocks/>
            </p:cNvGrpSpPr>
            <p:nvPr/>
          </p:nvGrpSpPr>
          <p:grpSpPr bwMode="auto">
            <a:xfrm>
              <a:off x="6202102" y="3797383"/>
              <a:ext cx="57150" cy="50800"/>
              <a:chOff x="4250" y="4361"/>
              <a:chExt cx="89" cy="80"/>
            </a:xfrm>
          </p:grpSpPr>
          <p:sp>
            <p:nvSpPr>
              <p:cNvPr id="453" name="Oval 962"/>
              <p:cNvSpPr>
                <a:spLocks noChangeArrowheads="1"/>
              </p:cNvSpPr>
              <p:nvPr/>
            </p:nvSpPr>
            <p:spPr bwMode="auto">
              <a:xfrm>
                <a:off x="4250" y="4361"/>
                <a:ext cx="89" cy="80"/>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sp>
            <p:nvSpPr>
              <p:cNvPr id="454" name="Oval 963"/>
              <p:cNvSpPr>
                <a:spLocks noChangeArrowheads="1"/>
              </p:cNvSpPr>
              <p:nvPr/>
            </p:nvSpPr>
            <p:spPr bwMode="auto">
              <a:xfrm>
                <a:off x="4250" y="4361"/>
                <a:ext cx="89"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93" name="Group 964"/>
            <p:cNvGrpSpPr>
              <a:grpSpLocks/>
            </p:cNvGrpSpPr>
            <p:nvPr/>
          </p:nvGrpSpPr>
          <p:grpSpPr bwMode="auto">
            <a:xfrm>
              <a:off x="6410064" y="3910095"/>
              <a:ext cx="57150" cy="52388"/>
              <a:chOff x="4578" y="4540"/>
              <a:chExt cx="89" cy="81"/>
            </a:xfrm>
          </p:grpSpPr>
          <p:sp>
            <p:nvSpPr>
              <p:cNvPr id="451" name="Oval 965"/>
              <p:cNvSpPr>
                <a:spLocks noChangeArrowheads="1"/>
              </p:cNvSpPr>
              <p:nvPr/>
            </p:nvSpPr>
            <p:spPr bwMode="auto">
              <a:xfrm>
                <a:off x="4578" y="4540"/>
                <a:ext cx="89" cy="81"/>
              </a:xfrm>
              <a:prstGeom prst="ellipse">
                <a:avLst/>
              </a:prstGeom>
              <a:solidFill>
                <a:srgbClr val="000000"/>
              </a:solidFill>
              <a:ln w="0">
                <a:solidFill>
                  <a:srgbClr val="000000"/>
                </a:solidFill>
                <a:round/>
                <a:headEnd/>
                <a:tailEnd/>
              </a:ln>
            </p:spPr>
            <p:txBody>
              <a:bodyPr/>
              <a:lstStyle/>
              <a:p>
                <a:endParaRPr lang="en-US">
                  <a:solidFill>
                    <a:srgbClr val="000000"/>
                  </a:solidFill>
                </a:endParaRPr>
              </a:p>
            </p:txBody>
          </p:sp>
          <p:sp>
            <p:nvSpPr>
              <p:cNvPr id="452" name="Oval 966"/>
              <p:cNvSpPr>
                <a:spLocks noChangeArrowheads="1"/>
              </p:cNvSpPr>
              <p:nvPr/>
            </p:nvSpPr>
            <p:spPr bwMode="auto">
              <a:xfrm>
                <a:off x="4578" y="4540"/>
                <a:ext cx="89"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94" name="Group 967"/>
            <p:cNvGrpSpPr>
              <a:grpSpLocks/>
            </p:cNvGrpSpPr>
            <p:nvPr/>
          </p:nvGrpSpPr>
          <p:grpSpPr bwMode="auto">
            <a:xfrm>
              <a:off x="6267189" y="3932320"/>
              <a:ext cx="57150" cy="50800"/>
              <a:chOff x="4353" y="4573"/>
              <a:chExt cx="89" cy="81"/>
            </a:xfrm>
          </p:grpSpPr>
          <p:sp>
            <p:nvSpPr>
              <p:cNvPr id="449" name="Oval 968"/>
              <p:cNvSpPr>
                <a:spLocks noChangeArrowheads="1"/>
              </p:cNvSpPr>
              <p:nvPr/>
            </p:nvSpPr>
            <p:spPr bwMode="auto">
              <a:xfrm>
                <a:off x="4353" y="4573"/>
                <a:ext cx="89" cy="81"/>
              </a:xfrm>
              <a:prstGeom prst="ellipse">
                <a:avLst/>
              </a:prstGeom>
              <a:solidFill>
                <a:srgbClr val="FF0000"/>
              </a:solidFill>
              <a:ln w="0">
                <a:solidFill>
                  <a:srgbClr val="000000"/>
                </a:solidFill>
                <a:round/>
                <a:headEnd/>
                <a:tailEnd/>
              </a:ln>
            </p:spPr>
            <p:txBody>
              <a:bodyPr/>
              <a:lstStyle/>
              <a:p>
                <a:endParaRPr lang="en-US">
                  <a:solidFill>
                    <a:srgbClr val="000000"/>
                  </a:solidFill>
                </a:endParaRPr>
              </a:p>
            </p:txBody>
          </p:sp>
          <p:sp>
            <p:nvSpPr>
              <p:cNvPr id="450" name="Oval 969"/>
              <p:cNvSpPr>
                <a:spLocks noChangeArrowheads="1"/>
              </p:cNvSpPr>
              <p:nvPr/>
            </p:nvSpPr>
            <p:spPr bwMode="auto">
              <a:xfrm>
                <a:off x="4353" y="4573"/>
                <a:ext cx="89"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95" name="Group 970"/>
            <p:cNvGrpSpPr>
              <a:grpSpLocks/>
            </p:cNvGrpSpPr>
            <p:nvPr/>
          </p:nvGrpSpPr>
          <p:grpSpPr bwMode="auto">
            <a:xfrm>
              <a:off x="6098914" y="3830720"/>
              <a:ext cx="57150" cy="50800"/>
              <a:chOff x="4088" y="4413"/>
              <a:chExt cx="89" cy="81"/>
            </a:xfrm>
          </p:grpSpPr>
          <p:sp>
            <p:nvSpPr>
              <p:cNvPr id="447" name="Oval 971"/>
              <p:cNvSpPr>
                <a:spLocks noChangeArrowheads="1"/>
              </p:cNvSpPr>
              <p:nvPr/>
            </p:nvSpPr>
            <p:spPr bwMode="auto">
              <a:xfrm>
                <a:off x="4088" y="4413"/>
                <a:ext cx="89" cy="81"/>
              </a:xfrm>
              <a:prstGeom prst="ellipse">
                <a:avLst/>
              </a:prstGeom>
              <a:solidFill>
                <a:srgbClr val="993366"/>
              </a:solidFill>
              <a:ln w="0">
                <a:solidFill>
                  <a:srgbClr val="000000"/>
                </a:solidFill>
                <a:round/>
                <a:headEnd/>
                <a:tailEnd/>
              </a:ln>
            </p:spPr>
            <p:txBody>
              <a:bodyPr/>
              <a:lstStyle/>
              <a:p>
                <a:endParaRPr lang="en-US">
                  <a:solidFill>
                    <a:srgbClr val="000000"/>
                  </a:solidFill>
                </a:endParaRPr>
              </a:p>
            </p:txBody>
          </p:sp>
          <p:sp>
            <p:nvSpPr>
              <p:cNvPr id="448" name="Oval 972"/>
              <p:cNvSpPr>
                <a:spLocks noChangeArrowheads="1"/>
              </p:cNvSpPr>
              <p:nvPr/>
            </p:nvSpPr>
            <p:spPr bwMode="auto">
              <a:xfrm>
                <a:off x="4088" y="4413"/>
                <a:ext cx="89"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96" name="Group 973"/>
            <p:cNvGrpSpPr>
              <a:grpSpLocks/>
            </p:cNvGrpSpPr>
            <p:nvPr/>
          </p:nvGrpSpPr>
          <p:grpSpPr bwMode="auto">
            <a:xfrm>
              <a:off x="6460864" y="3824370"/>
              <a:ext cx="57150" cy="50800"/>
              <a:chOff x="4658" y="4403"/>
              <a:chExt cx="89" cy="81"/>
            </a:xfrm>
          </p:grpSpPr>
          <p:sp>
            <p:nvSpPr>
              <p:cNvPr id="445" name="Oval 974"/>
              <p:cNvSpPr>
                <a:spLocks noChangeArrowheads="1"/>
              </p:cNvSpPr>
              <p:nvPr/>
            </p:nvSpPr>
            <p:spPr bwMode="auto">
              <a:xfrm>
                <a:off x="4658" y="4403"/>
                <a:ext cx="89" cy="81"/>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446" name="Oval 975"/>
              <p:cNvSpPr>
                <a:spLocks noChangeArrowheads="1"/>
              </p:cNvSpPr>
              <p:nvPr/>
            </p:nvSpPr>
            <p:spPr bwMode="auto">
              <a:xfrm>
                <a:off x="4658" y="4403"/>
                <a:ext cx="89" cy="81"/>
              </a:xfrm>
              <a:prstGeom prst="ellipse">
                <a:avLst/>
              </a:prstGeom>
              <a:noFill/>
              <a:ln w="8890" cap="rnd">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97" name="Group 976"/>
            <p:cNvGrpSpPr>
              <a:grpSpLocks/>
            </p:cNvGrpSpPr>
            <p:nvPr/>
          </p:nvGrpSpPr>
          <p:grpSpPr bwMode="auto">
            <a:xfrm>
              <a:off x="6710856" y="3843815"/>
              <a:ext cx="55562" cy="50800"/>
              <a:chOff x="5064" y="4559"/>
              <a:chExt cx="88" cy="81"/>
            </a:xfrm>
          </p:grpSpPr>
          <p:sp>
            <p:nvSpPr>
              <p:cNvPr id="443" name="Oval 977"/>
              <p:cNvSpPr>
                <a:spLocks noChangeArrowheads="1"/>
              </p:cNvSpPr>
              <p:nvPr/>
            </p:nvSpPr>
            <p:spPr bwMode="auto">
              <a:xfrm>
                <a:off x="5064" y="4559"/>
                <a:ext cx="88" cy="81"/>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444" name="Oval 978"/>
              <p:cNvSpPr>
                <a:spLocks noChangeArrowheads="1"/>
              </p:cNvSpPr>
              <p:nvPr/>
            </p:nvSpPr>
            <p:spPr bwMode="auto">
              <a:xfrm>
                <a:off x="5064" y="4559"/>
                <a:ext cx="88" cy="81"/>
              </a:xfrm>
              <a:prstGeom prst="ellipse">
                <a:avLst/>
              </a:prstGeom>
              <a:noFill/>
              <a:ln w="8890" cap="rnd">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98" name="Group 993"/>
            <p:cNvGrpSpPr>
              <a:grpSpLocks/>
            </p:cNvGrpSpPr>
            <p:nvPr/>
          </p:nvGrpSpPr>
          <p:grpSpPr bwMode="auto">
            <a:xfrm>
              <a:off x="5387619" y="4019633"/>
              <a:ext cx="560387" cy="52387"/>
              <a:chOff x="2949" y="4712"/>
              <a:chExt cx="883" cy="81"/>
            </a:xfrm>
          </p:grpSpPr>
          <p:sp>
            <p:nvSpPr>
              <p:cNvPr id="441" name="Rectangle 994"/>
              <p:cNvSpPr>
                <a:spLocks noChangeArrowheads="1"/>
              </p:cNvSpPr>
              <p:nvPr/>
            </p:nvSpPr>
            <p:spPr bwMode="auto">
              <a:xfrm>
                <a:off x="2949" y="4712"/>
                <a:ext cx="883" cy="8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442" name="Rectangle 995"/>
              <p:cNvSpPr>
                <a:spLocks noChangeArrowheads="1"/>
              </p:cNvSpPr>
              <p:nvPr/>
            </p:nvSpPr>
            <p:spPr bwMode="auto">
              <a:xfrm>
                <a:off x="2949" y="4712"/>
                <a:ext cx="883" cy="81"/>
              </a:xfrm>
              <a:prstGeom prst="rect">
                <a:avLst/>
              </a:prstGeom>
              <a:noFill/>
              <a:ln w="762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sp>
          <p:nvSpPr>
            <p:cNvPr id="399" name="Line 996"/>
            <p:cNvSpPr>
              <a:spLocks noChangeShapeType="1"/>
            </p:cNvSpPr>
            <p:nvPr/>
          </p:nvSpPr>
          <p:spPr bwMode="auto">
            <a:xfrm>
              <a:off x="6578111" y="3906920"/>
              <a:ext cx="1588" cy="19685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0" name="Line 997"/>
            <p:cNvSpPr>
              <a:spLocks noChangeShapeType="1"/>
            </p:cNvSpPr>
            <p:nvPr/>
          </p:nvSpPr>
          <p:spPr bwMode="auto">
            <a:xfrm>
              <a:off x="6006839" y="3906920"/>
              <a:ext cx="1588" cy="19685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1" name="Line 998"/>
            <p:cNvSpPr>
              <a:spLocks noChangeShapeType="1"/>
            </p:cNvSpPr>
            <p:nvPr/>
          </p:nvSpPr>
          <p:spPr bwMode="auto">
            <a:xfrm>
              <a:off x="6006839" y="3649745"/>
              <a:ext cx="1588" cy="19685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2" name="Line 999"/>
            <p:cNvSpPr>
              <a:spLocks noChangeShapeType="1"/>
            </p:cNvSpPr>
            <p:nvPr/>
          </p:nvSpPr>
          <p:spPr bwMode="auto">
            <a:xfrm>
              <a:off x="6008427" y="4103770"/>
              <a:ext cx="573087" cy="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403" name="Group 1000"/>
            <p:cNvGrpSpPr>
              <a:grpSpLocks/>
            </p:cNvGrpSpPr>
            <p:nvPr/>
          </p:nvGrpSpPr>
          <p:grpSpPr bwMode="auto">
            <a:xfrm>
              <a:off x="5422544" y="3767220"/>
              <a:ext cx="84137" cy="74613"/>
              <a:chOff x="2609" y="4517"/>
              <a:chExt cx="133" cy="119"/>
            </a:xfrm>
          </p:grpSpPr>
          <p:sp>
            <p:nvSpPr>
              <p:cNvPr id="439" name="Oval 1001"/>
              <p:cNvSpPr>
                <a:spLocks noChangeArrowheads="1"/>
              </p:cNvSpPr>
              <p:nvPr/>
            </p:nvSpPr>
            <p:spPr bwMode="auto">
              <a:xfrm>
                <a:off x="2609" y="4517"/>
                <a:ext cx="133" cy="119"/>
              </a:xfrm>
              <a:prstGeom prst="ellipse">
                <a:avLst/>
              </a:prstGeom>
              <a:solidFill>
                <a:srgbClr val="000000"/>
              </a:solidFill>
              <a:ln w="0">
                <a:solidFill>
                  <a:srgbClr val="000000"/>
                </a:solidFill>
                <a:round/>
                <a:headEnd/>
                <a:tailEnd/>
              </a:ln>
            </p:spPr>
            <p:txBody>
              <a:bodyPr/>
              <a:lstStyle/>
              <a:p>
                <a:endParaRPr lang="en-US">
                  <a:solidFill>
                    <a:srgbClr val="000000"/>
                  </a:solidFill>
                </a:endParaRPr>
              </a:p>
            </p:txBody>
          </p:sp>
          <p:sp>
            <p:nvSpPr>
              <p:cNvPr id="440" name="Oval 1002"/>
              <p:cNvSpPr>
                <a:spLocks noChangeArrowheads="1"/>
              </p:cNvSpPr>
              <p:nvPr/>
            </p:nvSpPr>
            <p:spPr bwMode="auto">
              <a:xfrm>
                <a:off x="2609" y="4517"/>
                <a:ext cx="133" cy="119"/>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04" name="Group 1003"/>
            <p:cNvGrpSpPr>
              <a:grpSpLocks/>
            </p:cNvGrpSpPr>
            <p:nvPr/>
          </p:nvGrpSpPr>
          <p:grpSpPr bwMode="auto">
            <a:xfrm>
              <a:off x="5490806" y="3921208"/>
              <a:ext cx="85725" cy="76200"/>
              <a:chOff x="2513" y="4329"/>
              <a:chExt cx="133" cy="119"/>
            </a:xfrm>
          </p:grpSpPr>
          <p:sp>
            <p:nvSpPr>
              <p:cNvPr id="437" name="Oval 1004"/>
              <p:cNvSpPr>
                <a:spLocks noChangeArrowheads="1"/>
              </p:cNvSpPr>
              <p:nvPr/>
            </p:nvSpPr>
            <p:spPr bwMode="auto">
              <a:xfrm>
                <a:off x="2513" y="4329"/>
                <a:ext cx="133" cy="119"/>
              </a:xfrm>
              <a:prstGeom prst="ellipse">
                <a:avLst/>
              </a:prstGeom>
              <a:solidFill>
                <a:srgbClr val="000000"/>
              </a:solidFill>
              <a:ln w="0">
                <a:solidFill>
                  <a:srgbClr val="000000"/>
                </a:solidFill>
                <a:round/>
                <a:headEnd/>
                <a:tailEnd/>
              </a:ln>
            </p:spPr>
            <p:txBody>
              <a:bodyPr/>
              <a:lstStyle/>
              <a:p>
                <a:endParaRPr lang="en-US">
                  <a:solidFill>
                    <a:srgbClr val="000000"/>
                  </a:solidFill>
                </a:endParaRPr>
              </a:p>
            </p:txBody>
          </p:sp>
          <p:sp>
            <p:nvSpPr>
              <p:cNvPr id="438" name="Oval 1005"/>
              <p:cNvSpPr>
                <a:spLocks noChangeArrowheads="1"/>
              </p:cNvSpPr>
              <p:nvPr/>
            </p:nvSpPr>
            <p:spPr bwMode="auto">
              <a:xfrm>
                <a:off x="2513" y="4329"/>
                <a:ext cx="133" cy="119"/>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05" name="Group 1006"/>
            <p:cNvGrpSpPr>
              <a:grpSpLocks/>
            </p:cNvGrpSpPr>
            <p:nvPr/>
          </p:nvGrpSpPr>
          <p:grpSpPr bwMode="auto">
            <a:xfrm>
              <a:off x="5411431" y="3864058"/>
              <a:ext cx="82550" cy="74612"/>
              <a:chOff x="2386" y="4359"/>
              <a:chExt cx="132" cy="117"/>
            </a:xfrm>
          </p:grpSpPr>
          <p:sp>
            <p:nvSpPr>
              <p:cNvPr id="435" name="Oval 1007"/>
              <p:cNvSpPr>
                <a:spLocks noChangeArrowheads="1"/>
              </p:cNvSpPr>
              <p:nvPr/>
            </p:nvSpPr>
            <p:spPr bwMode="auto">
              <a:xfrm>
                <a:off x="2386" y="4359"/>
                <a:ext cx="132" cy="117"/>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sp>
            <p:nvSpPr>
              <p:cNvPr id="436" name="Oval 1008"/>
              <p:cNvSpPr>
                <a:spLocks noChangeArrowheads="1"/>
              </p:cNvSpPr>
              <p:nvPr/>
            </p:nvSpPr>
            <p:spPr bwMode="auto">
              <a:xfrm>
                <a:off x="2386" y="4359"/>
                <a:ext cx="132" cy="117"/>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06" name="Group 1009"/>
            <p:cNvGrpSpPr>
              <a:grpSpLocks/>
            </p:cNvGrpSpPr>
            <p:nvPr/>
          </p:nvGrpSpPr>
          <p:grpSpPr bwMode="auto">
            <a:xfrm>
              <a:off x="5627331" y="3767220"/>
              <a:ext cx="82550" cy="74613"/>
              <a:chOff x="2210" y="4338"/>
              <a:chExt cx="132" cy="117"/>
            </a:xfrm>
          </p:grpSpPr>
          <p:sp>
            <p:nvSpPr>
              <p:cNvPr id="433" name="Oval 1010"/>
              <p:cNvSpPr>
                <a:spLocks noChangeArrowheads="1"/>
              </p:cNvSpPr>
              <p:nvPr/>
            </p:nvSpPr>
            <p:spPr bwMode="auto">
              <a:xfrm>
                <a:off x="2210" y="4338"/>
                <a:ext cx="132" cy="117"/>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sp>
            <p:nvSpPr>
              <p:cNvPr id="434" name="Oval 1011"/>
              <p:cNvSpPr>
                <a:spLocks noChangeArrowheads="1"/>
              </p:cNvSpPr>
              <p:nvPr/>
            </p:nvSpPr>
            <p:spPr bwMode="auto">
              <a:xfrm>
                <a:off x="2210" y="4338"/>
                <a:ext cx="132" cy="117"/>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07" name="Group 1012"/>
            <p:cNvGrpSpPr>
              <a:grpSpLocks/>
            </p:cNvGrpSpPr>
            <p:nvPr/>
          </p:nvGrpSpPr>
          <p:grpSpPr bwMode="auto">
            <a:xfrm>
              <a:off x="5533669" y="3840245"/>
              <a:ext cx="84137" cy="74613"/>
              <a:chOff x="2172" y="4513"/>
              <a:chExt cx="132" cy="118"/>
            </a:xfrm>
          </p:grpSpPr>
          <p:sp>
            <p:nvSpPr>
              <p:cNvPr id="431" name="Oval 1013"/>
              <p:cNvSpPr>
                <a:spLocks noChangeArrowheads="1"/>
              </p:cNvSpPr>
              <p:nvPr/>
            </p:nvSpPr>
            <p:spPr bwMode="auto">
              <a:xfrm>
                <a:off x="2172" y="4513"/>
                <a:ext cx="132" cy="118"/>
              </a:xfrm>
              <a:prstGeom prst="ellipse">
                <a:avLst/>
              </a:prstGeom>
              <a:solidFill>
                <a:srgbClr val="008000"/>
              </a:solidFill>
              <a:ln w="0">
                <a:solidFill>
                  <a:srgbClr val="000000"/>
                </a:solidFill>
                <a:round/>
                <a:headEnd/>
                <a:tailEnd/>
              </a:ln>
            </p:spPr>
            <p:txBody>
              <a:bodyPr/>
              <a:lstStyle/>
              <a:p>
                <a:endParaRPr lang="en-US">
                  <a:solidFill>
                    <a:srgbClr val="000000"/>
                  </a:solidFill>
                </a:endParaRPr>
              </a:p>
            </p:txBody>
          </p:sp>
          <p:sp>
            <p:nvSpPr>
              <p:cNvPr id="432" name="Oval 1014"/>
              <p:cNvSpPr>
                <a:spLocks noChangeArrowheads="1"/>
              </p:cNvSpPr>
              <p:nvPr/>
            </p:nvSpPr>
            <p:spPr bwMode="auto">
              <a:xfrm>
                <a:off x="2172" y="4513"/>
                <a:ext cx="132" cy="118"/>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08" name="Group 1015"/>
            <p:cNvGrpSpPr>
              <a:grpSpLocks/>
            </p:cNvGrpSpPr>
            <p:nvPr/>
          </p:nvGrpSpPr>
          <p:grpSpPr bwMode="auto">
            <a:xfrm>
              <a:off x="5655906" y="3894220"/>
              <a:ext cx="84138" cy="74613"/>
              <a:chOff x="2435" y="4513"/>
              <a:chExt cx="133" cy="118"/>
            </a:xfrm>
          </p:grpSpPr>
          <p:sp>
            <p:nvSpPr>
              <p:cNvPr id="429" name="Oval 1016"/>
              <p:cNvSpPr>
                <a:spLocks noChangeArrowheads="1"/>
              </p:cNvSpPr>
              <p:nvPr/>
            </p:nvSpPr>
            <p:spPr bwMode="auto">
              <a:xfrm>
                <a:off x="2435" y="4513"/>
                <a:ext cx="132" cy="118"/>
              </a:xfrm>
              <a:prstGeom prst="ellipse">
                <a:avLst/>
              </a:prstGeom>
              <a:solidFill>
                <a:srgbClr val="993366"/>
              </a:solidFill>
              <a:ln w="0">
                <a:solidFill>
                  <a:srgbClr val="000000"/>
                </a:solidFill>
                <a:round/>
                <a:headEnd/>
                <a:tailEnd/>
              </a:ln>
            </p:spPr>
            <p:txBody>
              <a:bodyPr/>
              <a:lstStyle/>
              <a:p>
                <a:endParaRPr lang="en-US">
                  <a:solidFill>
                    <a:srgbClr val="000000"/>
                  </a:solidFill>
                </a:endParaRPr>
              </a:p>
            </p:txBody>
          </p:sp>
          <p:sp>
            <p:nvSpPr>
              <p:cNvPr id="430" name="Oval 1017"/>
              <p:cNvSpPr>
                <a:spLocks noChangeArrowheads="1"/>
              </p:cNvSpPr>
              <p:nvPr/>
            </p:nvSpPr>
            <p:spPr bwMode="auto">
              <a:xfrm>
                <a:off x="2435" y="4513"/>
                <a:ext cx="133" cy="118"/>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cxnSp>
          <p:nvCxnSpPr>
            <p:cNvPr id="409" name="AutoShape 1018"/>
            <p:cNvCxnSpPr>
              <a:cxnSpLocks noChangeShapeType="1"/>
            </p:cNvCxnSpPr>
            <p:nvPr/>
          </p:nvCxnSpPr>
          <p:spPr bwMode="auto">
            <a:xfrm>
              <a:off x="5824181" y="3729120"/>
              <a:ext cx="0" cy="95250"/>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cxnSp>
          <p:nvCxnSpPr>
            <p:cNvPr id="410" name="AutoShape 1019"/>
            <p:cNvCxnSpPr>
              <a:cxnSpLocks noChangeShapeType="1"/>
            </p:cNvCxnSpPr>
            <p:nvPr/>
          </p:nvCxnSpPr>
          <p:spPr bwMode="auto">
            <a:xfrm>
              <a:off x="5827356" y="3919620"/>
              <a:ext cx="1588" cy="95250"/>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grpSp>
          <p:nvGrpSpPr>
            <p:cNvPr id="411" name="Group 1020"/>
            <p:cNvGrpSpPr>
              <a:grpSpLocks/>
            </p:cNvGrpSpPr>
            <p:nvPr/>
          </p:nvGrpSpPr>
          <p:grpSpPr bwMode="auto">
            <a:xfrm>
              <a:off x="6095739" y="3897395"/>
              <a:ext cx="57150" cy="50800"/>
              <a:chOff x="4424" y="4382"/>
              <a:chExt cx="89" cy="80"/>
            </a:xfrm>
          </p:grpSpPr>
          <p:sp>
            <p:nvSpPr>
              <p:cNvPr id="427" name="Oval 1021"/>
              <p:cNvSpPr>
                <a:spLocks noChangeArrowheads="1"/>
              </p:cNvSpPr>
              <p:nvPr/>
            </p:nvSpPr>
            <p:spPr bwMode="auto">
              <a:xfrm>
                <a:off x="4424" y="4382"/>
                <a:ext cx="89" cy="80"/>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sp>
            <p:nvSpPr>
              <p:cNvPr id="428" name="Oval 1022"/>
              <p:cNvSpPr>
                <a:spLocks noChangeArrowheads="1"/>
              </p:cNvSpPr>
              <p:nvPr/>
            </p:nvSpPr>
            <p:spPr bwMode="auto">
              <a:xfrm>
                <a:off x="4424" y="4382"/>
                <a:ext cx="89"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12" name="Group 1023"/>
            <p:cNvGrpSpPr>
              <a:grpSpLocks/>
            </p:cNvGrpSpPr>
            <p:nvPr/>
          </p:nvGrpSpPr>
          <p:grpSpPr bwMode="auto">
            <a:xfrm>
              <a:off x="6389427" y="3857708"/>
              <a:ext cx="55562" cy="52387"/>
              <a:chOff x="4658" y="4403"/>
              <a:chExt cx="89" cy="81"/>
            </a:xfrm>
          </p:grpSpPr>
          <p:sp>
            <p:nvSpPr>
              <p:cNvPr id="425" name="Oval 1024"/>
              <p:cNvSpPr>
                <a:spLocks noChangeArrowheads="1"/>
              </p:cNvSpPr>
              <p:nvPr/>
            </p:nvSpPr>
            <p:spPr bwMode="auto">
              <a:xfrm>
                <a:off x="4658" y="4403"/>
                <a:ext cx="89" cy="81"/>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426" name="Oval 1025"/>
              <p:cNvSpPr>
                <a:spLocks noChangeArrowheads="1"/>
              </p:cNvSpPr>
              <p:nvPr/>
            </p:nvSpPr>
            <p:spPr bwMode="auto">
              <a:xfrm>
                <a:off x="4658" y="4403"/>
                <a:ext cx="89" cy="81"/>
              </a:xfrm>
              <a:prstGeom prst="ellipse">
                <a:avLst/>
              </a:prstGeom>
              <a:noFill/>
              <a:ln w="8890" cap="rnd">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13" name="Group 976"/>
            <p:cNvGrpSpPr>
              <a:grpSpLocks/>
            </p:cNvGrpSpPr>
            <p:nvPr/>
          </p:nvGrpSpPr>
          <p:grpSpPr bwMode="auto">
            <a:xfrm>
              <a:off x="6807194" y="3842842"/>
              <a:ext cx="55562" cy="50800"/>
              <a:chOff x="5064" y="4559"/>
              <a:chExt cx="88" cy="81"/>
            </a:xfrm>
          </p:grpSpPr>
          <p:sp>
            <p:nvSpPr>
              <p:cNvPr id="423" name="Oval 977"/>
              <p:cNvSpPr>
                <a:spLocks noChangeArrowheads="1"/>
              </p:cNvSpPr>
              <p:nvPr/>
            </p:nvSpPr>
            <p:spPr bwMode="auto">
              <a:xfrm>
                <a:off x="5064" y="4559"/>
                <a:ext cx="88" cy="81"/>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424" name="Oval 978"/>
              <p:cNvSpPr>
                <a:spLocks noChangeArrowheads="1"/>
              </p:cNvSpPr>
              <p:nvPr/>
            </p:nvSpPr>
            <p:spPr bwMode="auto">
              <a:xfrm>
                <a:off x="5064" y="4559"/>
                <a:ext cx="88" cy="81"/>
              </a:xfrm>
              <a:prstGeom prst="ellipse">
                <a:avLst/>
              </a:prstGeom>
              <a:noFill/>
              <a:ln w="8890" cap="rnd">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14" name="Group 976"/>
            <p:cNvGrpSpPr>
              <a:grpSpLocks/>
            </p:cNvGrpSpPr>
            <p:nvPr/>
          </p:nvGrpSpPr>
          <p:grpSpPr bwMode="auto">
            <a:xfrm>
              <a:off x="6905437" y="3842842"/>
              <a:ext cx="55562" cy="50800"/>
              <a:chOff x="5064" y="4559"/>
              <a:chExt cx="88" cy="81"/>
            </a:xfrm>
          </p:grpSpPr>
          <p:sp>
            <p:nvSpPr>
              <p:cNvPr id="421" name="Oval 977"/>
              <p:cNvSpPr>
                <a:spLocks noChangeArrowheads="1"/>
              </p:cNvSpPr>
              <p:nvPr/>
            </p:nvSpPr>
            <p:spPr bwMode="auto">
              <a:xfrm>
                <a:off x="5064" y="4559"/>
                <a:ext cx="88" cy="81"/>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422" name="Oval 978"/>
              <p:cNvSpPr>
                <a:spLocks noChangeArrowheads="1"/>
              </p:cNvSpPr>
              <p:nvPr/>
            </p:nvSpPr>
            <p:spPr bwMode="auto">
              <a:xfrm>
                <a:off x="5064" y="4559"/>
                <a:ext cx="88" cy="81"/>
              </a:xfrm>
              <a:prstGeom prst="ellipse">
                <a:avLst/>
              </a:prstGeom>
              <a:noFill/>
              <a:ln w="8890" cap="rnd">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15" name="Group 1053"/>
            <p:cNvGrpSpPr>
              <a:grpSpLocks/>
            </p:cNvGrpSpPr>
            <p:nvPr/>
          </p:nvGrpSpPr>
          <p:grpSpPr bwMode="auto">
            <a:xfrm>
              <a:off x="6657196" y="3662589"/>
              <a:ext cx="346075" cy="60325"/>
              <a:chOff x="2206" y="4201"/>
              <a:chExt cx="543" cy="93"/>
            </a:xfrm>
          </p:grpSpPr>
          <p:sp>
            <p:nvSpPr>
              <p:cNvPr id="419" name="Rectangle 1054"/>
              <p:cNvSpPr>
                <a:spLocks noChangeArrowheads="1"/>
              </p:cNvSpPr>
              <p:nvPr/>
            </p:nvSpPr>
            <p:spPr bwMode="auto">
              <a:xfrm>
                <a:off x="2206" y="4201"/>
                <a:ext cx="543" cy="93"/>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420" name="Rectangle 1055"/>
              <p:cNvSpPr>
                <a:spLocks noChangeArrowheads="1"/>
              </p:cNvSpPr>
              <p:nvPr/>
            </p:nvSpPr>
            <p:spPr bwMode="auto">
              <a:xfrm>
                <a:off x="2206" y="4201"/>
                <a:ext cx="543" cy="93"/>
              </a:xfrm>
              <a:prstGeom prst="rect">
                <a:avLst/>
              </a:prstGeom>
              <a:noFill/>
              <a:ln w="571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416" name="Group 1053"/>
            <p:cNvGrpSpPr>
              <a:grpSpLocks/>
            </p:cNvGrpSpPr>
            <p:nvPr/>
          </p:nvGrpSpPr>
          <p:grpSpPr bwMode="auto">
            <a:xfrm>
              <a:off x="6654931" y="4010933"/>
              <a:ext cx="346075" cy="60325"/>
              <a:chOff x="2206" y="4201"/>
              <a:chExt cx="543" cy="93"/>
            </a:xfrm>
          </p:grpSpPr>
          <p:sp>
            <p:nvSpPr>
              <p:cNvPr id="417" name="Rectangle 1054"/>
              <p:cNvSpPr>
                <a:spLocks noChangeArrowheads="1"/>
              </p:cNvSpPr>
              <p:nvPr/>
            </p:nvSpPr>
            <p:spPr bwMode="auto">
              <a:xfrm>
                <a:off x="2206" y="4201"/>
                <a:ext cx="543" cy="93"/>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418" name="Rectangle 1055"/>
              <p:cNvSpPr>
                <a:spLocks noChangeArrowheads="1"/>
              </p:cNvSpPr>
              <p:nvPr/>
            </p:nvSpPr>
            <p:spPr bwMode="auto">
              <a:xfrm>
                <a:off x="2206" y="4201"/>
                <a:ext cx="543" cy="93"/>
              </a:xfrm>
              <a:prstGeom prst="rect">
                <a:avLst/>
              </a:prstGeom>
              <a:noFill/>
              <a:ln w="571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grpSp>
        <p:nvGrpSpPr>
          <p:cNvPr id="16" name="Group 512"/>
          <p:cNvGrpSpPr>
            <a:grpSpLocks/>
          </p:cNvGrpSpPr>
          <p:nvPr/>
        </p:nvGrpSpPr>
        <p:grpSpPr bwMode="auto">
          <a:xfrm>
            <a:off x="632369" y="1507576"/>
            <a:ext cx="924899" cy="1218060"/>
            <a:chOff x="1085850" y="1481976"/>
            <a:chExt cx="1066800" cy="1404099"/>
          </a:xfrm>
        </p:grpSpPr>
        <p:grpSp>
          <p:nvGrpSpPr>
            <p:cNvPr id="361" name="Group 5"/>
            <p:cNvGrpSpPr>
              <a:grpSpLocks/>
            </p:cNvGrpSpPr>
            <p:nvPr/>
          </p:nvGrpSpPr>
          <p:grpSpPr bwMode="auto">
            <a:xfrm>
              <a:off x="1085850" y="1860550"/>
              <a:ext cx="1066800" cy="1025525"/>
              <a:chOff x="3810000" y="3200400"/>
              <a:chExt cx="1295400" cy="1295400"/>
            </a:xfrm>
          </p:grpSpPr>
          <p:sp>
            <p:nvSpPr>
              <p:cNvPr id="369" name="Oval 368"/>
              <p:cNvSpPr/>
              <p:nvPr/>
            </p:nvSpPr>
            <p:spPr>
              <a:xfrm>
                <a:off x="3810000" y="3200400"/>
                <a:ext cx="1295400" cy="1295400"/>
              </a:xfrm>
              <a:prstGeom prst="ellipse">
                <a:avLst/>
              </a:prstGeom>
              <a:solidFill>
                <a:srgbClr val="DDDDDD"/>
              </a:solidFill>
              <a:ln w="25400" cap="flat" cmpd="sng" algn="ctr">
                <a:solidFill>
                  <a:srgbClr val="DDDDDD">
                    <a:shade val="50000"/>
                  </a:srgbClr>
                </a:solidFill>
                <a:prstDash val="solid"/>
              </a:ln>
              <a:effectLst/>
              <a:scene3d>
                <a:camera prst="perspectiveBelow"/>
                <a:lightRig rig="threePt" dir="t"/>
              </a:scene3d>
              <a:sp3d>
                <a:bevelT w="165100" prst="coolSlant"/>
              </a:sp3d>
            </p:spPr>
            <p:txBody>
              <a:bodyPr anchor="ctr"/>
              <a:lstStyle/>
              <a:p>
                <a:pPr algn="ctr" fontAlgn="auto">
                  <a:spcBef>
                    <a:spcPts val="0"/>
                  </a:spcBef>
                  <a:spcAft>
                    <a:spcPts val="0"/>
                  </a:spcAft>
                  <a:defRPr/>
                </a:pPr>
                <a:endParaRPr lang="en-US" kern="0">
                  <a:solidFill>
                    <a:srgbClr val="FFFFFF"/>
                  </a:solidFill>
                  <a:latin typeface="Arial"/>
                  <a:ea typeface="+mn-ea"/>
                </a:endParaRPr>
              </a:p>
            </p:txBody>
          </p:sp>
          <p:sp>
            <p:nvSpPr>
              <p:cNvPr id="370" name="Oval 369"/>
              <p:cNvSpPr/>
              <p:nvPr/>
            </p:nvSpPr>
            <p:spPr>
              <a:xfrm>
                <a:off x="4185898" y="3405589"/>
                <a:ext cx="152286" cy="152309"/>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371" name="Oval 370"/>
              <p:cNvSpPr/>
              <p:nvPr/>
            </p:nvSpPr>
            <p:spPr>
              <a:xfrm>
                <a:off x="4557939" y="3405589"/>
                <a:ext cx="152287" cy="152309"/>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372" name="Oval 371"/>
              <p:cNvSpPr/>
              <p:nvPr/>
            </p:nvSpPr>
            <p:spPr>
              <a:xfrm>
                <a:off x="4029755" y="3720226"/>
                <a:ext cx="152287" cy="152309"/>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373" name="Oval 372"/>
              <p:cNvSpPr/>
              <p:nvPr/>
            </p:nvSpPr>
            <p:spPr>
              <a:xfrm>
                <a:off x="4710227" y="3720226"/>
                <a:ext cx="152286" cy="152309"/>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374" name="Oval 373"/>
              <p:cNvSpPr/>
              <p:nvPr/>
            </p:nvSpPr>
            <p:spPr>
              <a:xfrm>
                <a:off x="4176259" y="4024844"/>
                <a:ext cx="152287" cy="152309"/>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375" name="Oval 374"/>
              <p:cNvSpPr/>
              <p:nvPr/>
            </p:nvSpPr>
            <p:spPr>
              <a:xfrm>
                <a:off x="4557939" y="4024844"/>
                <a:ext cx="152287" cy="152309"/>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grpSp>
        <p:sp>
          <p:nvSpPr>
            <p:cNvPr id="362" name="Rectangle 361"/>
            <p:cNvSpPr/>
            <p:nvPr/>
          </p:nvSpPr>
          <p:spPr bwMode="auto">
            <a:xfrm>
              <a:off x="1485900" y="2049962"/>
              <a:ext cx="250825" cy="60289"/>
            </a:xfrm>
            <a:prstGeom prst="rect">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363" name="Rectangle 362"/>
            <p:cNvSpPr/>
            <p:nvPr/>
          </p:nvSpPr>
          <p:spPr bwMode="auto">
            <a:xfrm rot="3847482">
              <a:off x="1269278" y="2425163"/>
              <a:ext cx="239570" cy="60325"/>
            </a:xfrm>
            <a:prstGeom prst="rect">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364" name="Rectangle 363"/>
            <p:cNvSpPr/>
            <p:nvPr/>
          </p:nvSpPr>
          <p:spPr bwMode="auto">
            <a:xfrm rot="6911008">
              <a:off x="1703460" y="2419610"/>
              <a:ext cx="239569" cy="61912"/>
            </a:xfrm>
            <a:prstGeom prst="rect">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365" name="Rectangle 96"/>
            <p:cNvSpPr>
              <a:spLocks noChangeArrowheads="1"/>
            </p:cNvSpPr>
            <p:nvPr/>
          </p:nvSpPr>
          <p:spPr bwMode="auto">
            <a:xfrm>
              <a:off x="1400175" y="1559718"/>
              <a:ext cx="125413" cy="307791"/>
            </a:xfrm>
            <a:prstGeom prst="rect">
              <a:avLst/>
            </a:prstGeom>
            <a:blipFill dpi="0" rotWithShape="1">
              <a:blip r:embed="rId3" cstate="print"/>
              <a:srcRect/>
              <a:tile tx="0" ty="0" sx="100000" sy="100000" flip="none" algn="tl"/>
            </a:blipFill>
            <a:ln w="38100">
              <a:solidFill>
                <a:srgbClr val="FFC000"/>
              </a:solid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a typeface="+mn-ea"/>
              </a:endParaRPr>
            </a:p>
          </p:txBody>
        </p:sp>
        <p:sp>
          <p:nvSpPr>
            <p:cNvPr id="366" name="Line 98"/>
            <p:cNvSpPr>
              <a:spLocks noChangeShapeType="1"/>
            </p:cNvSpPr>
            <p:nvPr/>
          </p:nvSpPr>
          <p:spPr bwMode="auto">
            <a:xfrm>
              <a:off x="1374775" y="1481976"/>
              <a:ext cx="177800" cy="0"/>
            </a:xfrm>
            <a:prstGeom prst="line">
              <a:avLst/>
            </a:prstGeom>
            <a:noFill/>
            <a:ln w="57150">
              <a:solidFill>
                <a:srgbClr val="CB7023"/>
              </a:solidFill>
              <a:round/>
              <a:headEnd/>
              <a:tailEnd/>
            </a:ln>
          </p:spPr>
          <p:txBody>
            <a:bodyPr/>
            <a:lstStyle/>
            <a:p>
              <a:pPr fontAlgn="auto">
                <a:spcBef>
                  <a:spcPts val="0"/>
                </a:spcBef>
                <a:spcAft>
                  <a:spcPts val="0"/>
                </a:spcAft>
                <a:defRPr/>
              </a:pPr>
              <a:endParaRPr lang="en-US" kern="0">
                <a:solidFill>
                  <a:sysClr val="windowText" lastClr="000000"/>
                </a:solidFill>
                <a:latin typeface="Arial" charset="0"/>
                <a:ea typeface="+mn-ea"/>
              </a:endParaRPr>
            </a:p>
          </p:txBody>
        </p:sp>
        <p:sp>
          <p:nvSpPr>
            <p:cNvPr id="367" name="Rectangle 366"/>
            <p:cNvSpPr/>
            <p:nvPr/>
          </p:nvSpPr>
          <p:spPr bwMode="auto">
            <a:xfrm>
              <a:off x="1427163" y="1507361"/>
              <a:ext cx="61912" cy="120578"/>
            </a:xfrm>
            <a:prstGeom prst="rect">
              <a:avLst/>
            </a:prstGeom>
            <a:solidFill>
              <a:srgbClr val="CB7023"/>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cxnSp>
          <p:nvCxnSpPr>
            <p:cNvPr id="368" name="Straight Connector 760"/>
            <p:cNvCxnSpPr>
              <a:cxnSpLocks noChangeShapeType="1"/>
              <a:stCxn id="365" idx="2"/>
            </p:cNvCxnSpPr>
            <p:nvPr/>
          </p:nvCxnSpPr>
          <p:spPr bwMode="auto">
            <a:xfrm rot="5400000">
              <a:off x="1382487" y="1942792"/>
              <a:ext cx="155840" cy="3922"/>
            </a:xfrm>
            <a:prstGeom prst="line">
              <a:avLst/>
            </a:prstGeom>
            <a:noFill/>
            <a:ln w="28575" algn="ctr">
              <a:solidFill>
                <a:srgbClr val="CB7023"/>
              </a:solidFill>
              <a:round/>
              <a:headEnd/>
              <a:tailEnd/>
            </a:ln>
            <a:extLst>
              <a:ext uri="{909E8E84-426E-40DD-AFC4-6F175D3DCCD1}">
                <a14:hiddenFill xmlns:a14="http://schemas.microsoft.com/office/drawing/2010/main">
                  <a:noFill/>
                </a14:hiddenFill>
              </a:ext>
            </a:extLst>
          </p:spPr>
        </p:cxnSp>
      </p:grpSp>
      <p:sp>
        <p:nvSpPr>
          <p:cNvPr id="17" name="Rectangle 766"/>
          <p:cNvSpPr>
            <a:spLocks noChangeArrowheads="1"/>
          </p:cNvSpPr>
          <p:nvPr/>
        </p:nvSpPr>
        <p:spPr bwMode="auto">
          <a:xfrm>
            <a:off x="1257227" y="2444862"/>
            <a:ext cx="1359822" cy="39913"/>
          </a:xfrm>
          <a:prstGeom prst="rect">
            <a:avLst/>
          </a:prstGeom>
          <a:blipFill dpi="0" rotWithShape="1">
            <a:blip r:embed="rId4"/>
            <a:srcRect/>
            <a:tile tx="0" ty="0" sx="100000" sy="100000" flip="none" algn="tl"/>
          </a:blipFill>
          <a:ln w="25400">
            <a:solidFill>
              <a:srgbClr val="A2A2A2"/>
            </a:solidFill>
            <a:miter lim="800000"/>
            <a:headEnd/>
            <a:tailEnd/>
          </a:ln>
        </p:spPr>
        <p:txBody>
          <a:bodyPr anchor="ctr"/>
          <a:lstStyle/>
          <a:p>
            <a:pPr algn="ctr"/>
            <a:endParaRPr lang="en-US">
              <a:solidFill>
                <a:srgbClr val="FFFFFF"/>
              </a:solidFill>
            </a:endParaRPr>
          </a:p>
        </p:txBody>
      </p:sp>
      <p:sp>
        <p:nvSpPr>
          <p:cNvPr id="18" name="Rectangle 1248"/>
          <p:cNvSpPr>
            <a:spLocks noChangeArrowheads="1"/>
          </p:cNvSpPr>
          <p:nvPr/>
        </p:nvSpPr>
        <p:spPr bwMode="auto">
          <a:xfrm>
            <a:off x="6622193" y="5565020"/>
            <a:ext cx="550535" cy="15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200" b="1">
                <a:solidFill>
                  <a:srgbClr val="000000"/>
                </a:solidFill>
              </a:rPr>
              <a:t>QQQ MS</a:t>
            </a:r>
            <a:endParaRPr lang="en-US" altLang="zh-CN" sz="1200">
              <a:solidFill>
                <a:srgbClr val="000000"/>
              </a:solidFill>
            </a:endParaRPr>
          </a:p>
        </p:txBody>
      </p:sp>
      <p:grpSp>
        <p:nvGrpSpPr>
          <p:cNvPr id="19" name="Group 789"/>
          <p:cNvGrpSpPr>
            <a:grpSpLocks/>
          </p:cNvGrpSpPr>
          <p:nvPr/>
        </p:nvGrpSpPr>
        <p:grpSpPr bwMode="auto">
          <a:xfrm>
            <a:off x="6101937" y="4982830"/>
            <a:ext cx="1403865" cy="558793"/>
            <a:chOff x="5384444" y="3459619"/>
            <a:chExt cx="1618827" cy="644151"/>
          </a:xfrm>
        </p:grpSpPr>
        <p:grpSp>
          <p:nvGrpSpPr>
            <p:cNvPr id="282" name="Group 923"/>
            <p:cNvGrpSpPr>
              <a:grpSpLocks/>
            </p:cNvGrpSpPr>
            <p:nvPr/>
          </p:nvGrpSpPr>
          <p:grpSpPr bwMode="auto">
            <a:xfrm>
              <a:off x="5384444" y="3673558"/>
              <a:ext cx="560387" cy="52387"/>
              <a:chOff x="2944" y="4167"/>
              <a:chExt cx="882" cy="81"/>
            </a:xfrm>
          </p:grpSpPr>
          <p:sp>
            <p:nvSpPr>
              <p:cNvPr id="359" name="Rectangle 924"/>
              <p:cNvSpPr>
                <a:spLocks noChangeArrowheads="1"/>
              </p:cNvSpPr>
              <p:nvPr/>
            </p:nvSpPr>
            <p:spPr bwMode="auto">
              <a:xfrm>
                <a:off x="2944" y="4167"/>
                <a:ext cx="882" cy="8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360" name="Rectangle 925"/>
              <p:cNvSpPr>
                <a:spLocks noChangeArrowheads="1"/>
              </p:cNvSpPr>
              <p:nvPr/>
            </p:nvSpPr>
            <p:spPr bwMode="auto">
              <a:xfrm>
                <a:off x="2944" y="4167"/>
                <a:ext cx="882" cy="81"/>
              </a:xfrm>
              <a:prstGeom prst="rect">
                <a:avLst/>
              </a:prstGeom>
              <a:noFill/>
              <a:ln w="762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83" name="Group 926"/>
            <p:cNvGrpSpPr>
              <a:grpSpLocks/>
            </p:cNvGrpSpPr>
            <p:nvPr/>
          </p:nvGrpSpPr>
          <p:grpSpPr bwMode="auto">
            <a:xfrm>
              <a:off x="6044939" y="3705308"/>
              <a:ext cx="498475" cy="50800"/>
              <a:chOff x="4001" y="4216"/>
              <a:chExt cx="785" cy="81"/>
            </a:xfrm>
          </p:grpSpPr>
          <p:sp>
            <p:nvSpPr>
              <p:cNvPr id="357" name="Rectangle 927"/>
              <p:cNvSpPr>
                <a:spLocks noChangeArrowheads="1"/>
              </p:cNvSpPr>
              <p:nvPr/>
            </p:nvSpPr>
            <p:spPr bwMode="auto">
              <a:xfrm>
                <a:off x="4001" y="4216"/>
                <a:ext cx="785" cy="8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358" name="Rectangle 928"/>
              <p:cNvSpPr>
                <a:spLocks noChangeArrowheads="1"/>
              </p:cNvSpPr>
              <p:nvPr/>
            </p:nvSpPr>
            <p:spPr bwMode="auto">
              <a:xfrm>
                <a:off x="4001" y="4216"/>
                <a:ext cx="785" cy="81"/>
              </a:xfrm>
              <a:prstGeom prst="rect">
                <a:avLst/>
              </a:prstGeom>
              <a:noFill/>
              <a:ln w="762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84" name="Group 929"/>
            <p:cNvGrpSpPr>
              <a:grpSpLocks/>
            </p:cNvGrpSpPr>
            <p:nvPr/>
          </p:nvGrpSpPr>
          <p:grpSpPr bwMode="auto">
            <a:xfrm>
              <a:off x="6048114" y="3995820"/>
              <a:ext cx="503238" cy="50800"/>
              <a:chOff x="4006" y="4673"/>
              <a:chExt cx="794" cy="81"/>
            </a:xfrm>
          </p:grpSpPr>
          <p:sp>
            <p:nvSpPr>
              <p:cNvPr id="355" name="Rectangle 930"/>
              <p:cNvSpPr>
                <a:spLocks noChangeArrowheads="1"/>
              </p:cNvSpPr>
              <p:nvPr/>
            </p:nvSpPr>
            <p:spPr bwMode="auto">
              <a:xfrm>
                <a:off x="4006" y="4673"/>
                <a:ext cx="794" cy="8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356" name="Rectangle 931"/>
              <p:cNvSpPr>
                <a:spLocks noChangeArrowheads="1"/>
              </p:cNvSpPr>
              <p:nvPr/>
            </p:nvSpPr>
            <p:spPr bwMode="auto">
              <a:xfrm>
                <a:off x="4006" y="4673"/>
                <a:ext cx="794" cy="81"/>
              </a:xfrm>
              <a:prstGeom prst="rect">
                <a:avLst/>
              </a:prstGeom>
              <a:noFill/>
              <a:ln w="762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sp>
          <p:nvSpPr>
            <p:cNvPr id="285" name="Line 932"/>
            <p:cNvSpPr>
              <a:spLocks noChangeShapeType="1"/>
            </p:cNvSpPr>
            <p:nvPr/>
          </p:nvSpPr>
          <p:spPr bwMode="auto">
            <a:xfrm>
              <a:off x="6011602" y="3649745"/>
              <a:ext cx="573087" cy="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 name="Line 933"/>
            <p:cNvSpPr>
              <a:spLocks noChangeShapeType="1"/>
            </p:cNvSpPr>
            <p:nvPr/>
          </p:nvSpPr>
          <p:spPr bwMode="auto">
            <a:xfrm>
              <a:off x="6583826" y="3649745"/>
              <a:ext cx="1588" cy="19685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 name="Rectangle 934"/>
            <p:cNvSpPr>
              <a:spLocks noChangeArrowheads="1"/>
            </p:cNvSpPr>
            <p:nvPr/>
          </p:nvSpPr>
          <p:spPr bwMode="auto">
            <a:xfrm>
              <a:off x="5565419" y="3459619"/>
              <a:ext cx="2032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Aft>
                  <a:spcPts val="1000"/>
                </a:spcAft>
              </a:pPr>
              <a:r>
                <a:rPr lang="en-US" sz="1100" b="1">
                  <a:solidFill>
                    <a:srgbClr val="800000"/>
                  </a:solidFill>
                </a:rPr>
                <a:t>Q1</a:t>
              </a:r>
              <a:endParaRPr lang="en-US">
                <a:solidFill>
                  <a:srgbClr val="000000"/>
                </a:solidFill>
              </a:endParaRPr>
            </a:p>
          </p:txBody>
        </p:sp>
        <p:sp>
          <p:nvSpPr>
            <p:cNvPr id="288" name="Rectangle 935"/>
            <p:cNvSpPr>
              <a:spLocks noChangeArrowheads="1"/>
            </p:cNvSpPr>
            <p:nvPr/>
          </p:nvSpPr>
          <p:spPr bwMode="auto">
            <a:xfrm>
              <a:off x="6192577" y="3460367"/>
              <a:ext cx="2032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Aft>
                  <a:spcPts val="1000"/>
                </a:spcAft>
              </a:pPr>
              <a:r>
                <a:rPr lang="en-US" sz="1100" b="1">
                  <a:solidFill>
                    <a:srgbClr val="800000"/>
                  </a:solidFill>
                </a:rPr>
                <a:t>Q2</a:t>
              </a:r>
              <a:endParaRPr lang="en-US">
                <a:solidFill>
                  <a:srgbClr val="000000"/>
                </a:solidFill>
              </a:endParaRPr>
            </a:p>
          </p:txBody>
        </p:sp>
        <p:sp>
          <p:nvSpPr>
            <p:cNvPr id="289" name="Rectangle 936"/>
            <p:cNvSpPr>
              <a:spLocks noChangeArrowheads="1"/>
            </p:cNvSpPr>
            <p:nvPr/>
          </p:nvSpPr>
          <p:spPr bwMode="auto">
            <a:xfrm>
              <a:off x="6762700" y="3464756"/>
              <a:ext cx="2032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Aft>
                  <a:spcPts val="1000"/>
                </a:spcAft>
              </a:pPr>
              <a:r>
                <a:rPr lang="en-US" sz="1100" b="1">
                  <a:solidFill>
                    <a:srgbClr val="800000"/>
                  </a:solidFill>
                </a:rPr>
                <a:t>Q3</a:t>
              </a:r>
              <a:endParaRPr lang="en-US">
                <a:solidFill>
                  <a:srgbClr val="000000"/>
                </a:solidFill>
              </a:endParaRPr>
            </a:p>
          </p:txBody>
        </p:sp>
        <p:grpSp>
          <p:nvGrpSpPr>
            <p:cNvPr id="290" name="Group 937"/>
            <p:cNvGrpSpPr>
              <a:grpSpLocks/>
            </p:cNvGrpSpPr>
            <p:nvPr/>
          </p:nvGrpSpPr>
          <p:grpSpPr bwMode="auto">
            <a:xfrm>
              <a:off x="5857519" y="3822783"/>
              <a:ext cx="82550" cy="76200"/>
              <a:chOff x="3587" y="4378"/>
              <a:chExt cx="130" cy="120"/>
            </a:xfrm>
          </p:grpSpPr>
          <p:sp>
            <p:nvSpPr>
              <p:cNvPr id="353" name="Oval 938"/>
              <p:cNvSpPr>
                <a:spLocks noChangeArrowheads="1"/>
              </p:cNvSpPr>
              <p:nvPr/>
            </p:nvSpPr>
            <p:spPr bwMode="auto">
              <a:xfrm>
                <a:off x="3587" y="4378"/>
                <a:ext cx="130" cy="120"/>
              </a:xfrm>
              <a:prstGeom prst="ellipse">
                <a:avLst/>
              </a:prstGeom>
              <a:solidFill>
                <a:srgbClr val="FF0000"/>
              </a:solidFill>
              <a:ln w="0">
                <a:solidFill>
                  <a:srgbClr val="000000"/>
                </a:solidFill>
                <a:round/>
                <a:headEnd/>
                <a:tailEnd/>
              </a:ln>
            </p:spPr>
            <p:txBody>
              <a:bodyPr/>
              <a:lstStyle/>
              <a:p>
                <a:endParaRPr lang="en-US">
                  <a:solidFill>
                    <a:srgbClr val="000000"/>
                  </a:solidFill>
                </a:endParaRPr>
              </a:p>
            </p:txBody>
          </p:sp>
          <p:sp>
            <p:nvSpPr>
              <p:cNvPr id="354" name="Oval 939"/>
              <p:cNvSpPr>
                <a:spLocks noChangeArrowheads="1"/>
              </p:cNvSpPr>
              <p:nvPr/>
            </p:nvSpPr>
            <p:spPr bwMode="auto">
              <a:xfrm>
                <a:off x="3587" y="4378"/>
                <a:ext cx="130" cy="12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91" name="Group 940"/>
            <p:cNvGrpSpPr>
              <a:grpSpLocks/>
            </p:cNvGrpSpPr>
            <p:nvPr/>
          </p:nvGrpSpPr>
          <p:grpSpPr bwMode="auto">
            <a:xfrm>
              <a:off x="6252902" y="3821195"/>
              <a:ext cx="55562" cy="50800"/>
              <a:chOff x="4330" y="4398"/>
              <a:chExt cx="88" cy="80"/>
            </a:xfrm>
          </p:grpSpPr>
          <p:sp>
            <p:nvSpPr>
              <p:cNvPr id="351" name="Oval 941"/>
              <p:cNvSpPr>
                <a:spLocks noChangeArrowheads="1"/>
              </p:cNvSpPr>
              <p:nvPr/>
            </p:nvSpPr>
            <p:spPr bwMode="auto">
              <a:xfrm>
                <a:off x="4330" y="4398"/>
                <a:ext cx="88" cy="80"/>
              </a:xfrm>
              <a:prstGeom prst="ellipse">
                <a:avLst/>
              </a:prstGeom>
              <a:solidFill>
                <a:srgbClr val="BBE0E3"/>
              </a:solidFill>
              <a:ln w="0">
                <a:solidFill>
                  <a:srgbClr val="000000"/>
                </a:solidFill>
                <a:round/>
                <a:headEnd/>
                <a:tailEnd/>
              </a:ln>
            </p:spPr>
            <p:txBody>
              <a:bodyPr/>
              <a:lstStyle/>
              <a:p>
                <a:endParaRPr lang="en-US">
                  <a:solidFill>
                    <a:srgbClr val="000000"/>
                  </a:solidFill>
                </a:endParaRPr>
              </a:p>
            </p:txBody>
          </p:sp>
          <p:sp>
            <p:nvSpPr>
              <p:cNvPr id="352" name="Oval 942"/>
              <p:cNvSpPr>
                <a:spLocks noChangeArrowheads="1"/>
              </p:cNvSpPr>
              <p:nvPr/>
            </p:nvSpPr>
            <p:spPr bwMode="auto">
              <a:xfrm>
                <a:off x="4330" y="4398"/>
                <a:ext cx="88"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92" name="Group 943"/>
            <p:cNvGrpSpPr>
              <a:grpSpLocks/>
            </p:cNvGrpSpPr>
            <p:nvPr/>
          </p:nvGrpSpPr>
          <p:grpSpPr bwMode="auto">
            <a:xfrm>
              <a:off x="6313227" y="3810083"/>
              <a:ext cx="55562" cy="50800"/>
              <a:chOff x="4424" y="4382"/>
              <a:chExt cx="89" cy="80"/>
            </a:xfrm>
          </p:grpSpPr>
          <p:sp>
            <p:nvSpPr>
              <p:cNvPr id="349" name="Oval 944"/>
              <p:cNvSpPr>
                <a:spLocks noChangeArrowheads="1"/>
              </p:cNvSpPr>
              <p:nvPr/>
            </p:nvSpPr>
            <p:spPr bwMode="auto">
              <a:xfrm>
                <a:off x="4424" y="4382"/>
                <a:ext cx="89" cy="80"/>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sp>
            <p:nvSpPr>
              <p:cNvPr id="350" name="Oval 945"/>
              <p:cNvSpPr>
                <a:spLocks noChangeArrowheads="1"/>
              </p:cNvSpPr>
              <p:nvPr/>
            </p:nvSpPr>
            <p:spPr bwMode="auto">
              <a:xfrm>
                <a:off x="4424" y="4382"/>
                <a:ext cx="89"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93" name="Group 946"/>
            <p:cNvGrpSpPr>
              <a:grpSpLocks/>
            </p:cNvGrpSpPr>
            <p:nvPr/>
          </p:nvGrpSpPr>
          <p:grpSpPr bwMode="auto">
            <a:xfrm>
              <a:off x="6368789" y="3808495"/>
              <a:ext cx="57150" cy="50800"/>
              <a:chOff x="4513" y="4378"/>
              <a:chExt cx="89" cy="81"/>
            </a:xfrm>
          </p:grpSpPr>
          <p:sp>
            <p:nvSpPr>
              <p:cNvPr id="347" name="Oval 947"/>
              <p:cNvSpPr>
                <a:spLocks noChangeArrowheads="1"/>
              </p:cNvSpPr>
              <p:nvPr/>
            </p:nvSpPr>
            <p:spPr bwMode="auto">
              <a:xfrm>
                <a:off x="4513" y="4378"/>
                <a:ext cx="89" cy="81"/>
              </a:xfrm>
              <a:prstGeom prst="ellipse">
                <a:avLst/>
              </a:prstGeom>
              <a:solidFill>
                <a:srgbClr val="000000"/>
              </a:solidFill>
              <a:ln w="0">
                <a:solidFill>
                  <a:srgbClr val="000000"/>
                </a:solidFill>
                <a:round/>
                <a:headEnd/>
                <a:tailEnd/>
              </a:ln>
            </p:spPr>
            <p:txBody>
              <a:bodyPr/>
              <a:lstStyle/>
              <a:p>
                <a:endParaRPr lang="en-US">
                  <a:solidFill>
                    <a:srgbClr val="000000"/>
                  </a:solidFill>
                </a:endParaRPr>
              </a:p>
            </p:txBody>
          </p:sp>
          <p:sp>
            <p:nvSpPr>
              <p:cNvPr id="348" name="Oval 948"/>
              <p:cNvSpPr>
                <a:spLocks noChangeArrowheads="1"/>
              </p:cNvSpPr>
              <p:nvPr/>
            </p:nvSpPr>
            <p:spPr bwMode="auto">
              <a:xfrm>
                <a:off x="4513" y="4378"/>
                <a:ext cx="89"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94" name="Group 949"/>
            <p:cNvGrpSpPr>
              <a:grpSpLocks/>
            </p:cNvGrpSpPr>
            <p:nvPr/>
          </p:nvGrpSpPr>
          <p:grpSpPr bwMode="auto">
            <a:xfrm>
              <a:off x="6343389" y="3908508"/>
              <a:ext cx="57150" cy="50800"/>
              <a:chOff x="4473" y="4536"/>
              <a:chExt cx="89" cy="81"/>
            </a:xfrm>
          </p:grpSpPr>
          <p:sp>
            <p:nvSpPr>
              <p:cNvPr id="345" name="Oval 950"/>
              <p:cNvSpPr>
                <a:spLocks noChangeArrowheads="1"/>
              </p:cNvSpPr>
              <p:nvPr/>
            </p:nvSpPr>
            <p:spPr bwMode="auto">
              <a:xfrm>
                <a:off x="4473" y="4536"/>
                <a:ext cx="89" cy="81"/>
              </a:xfrm>
              <a:prstGeom prst="ellipse">
                <a:avLst/>
              </a:prstGeom>
              <a:solidFill>
                <a:srgbClr val="993366"/>
              </a:solidFill>
              <a:ln w="0">
                <a:solidFill>
                  <a:srgbClr val="000000"/>
                </a:solidFill>
                <a:round/>
                <a:headEnd/>
                <a:tailEnd/>
              </a:ln>
            </p:spPr>
            <p:txBody>
              <a:bodyPr/>
              <a:lstStyle/>
              <a:p>
                <a:endParaRPr lang="en-US">
                  <a:solidFill>
                    <a:srgbClr val="000000"/>
                  </a:solidFill>
                </a:endParaRPr>
              </a:p>
            </p:txBody>
          </p:sp>
          <p:sp>
            <p:nvSpPr>
              <p:cNvPr id="346" name="Oval 951"/>
              <p:cNvSpPr>
                <a:spLocks noChangeArrowheads="1"/>
              </p:cNvSpPr>
              <p:nvPr/>
            </p:nvSpPr>
            <p:spPr bwMode="auto">
              <a:xfrm>
                <a:off x="4473" y="4536"/>
                <a:ext cx="89"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95" name="Group 952"/>
            <p:cNvGrpSpPr>
              <a:grpSpLocks/>
            </p:cNvGrpSpPr>
            <p:nvPr/>
          </p:nvGrpSpPr>
          <p:grpSpPr bwMode="auto">
            <a:xfrm>
              <a:off x="6214802" y="3854533"/>
              <a:ext cx="57150" cy="52387"/>
              <a:chOff x="4270" y="4452"/>
              <a:chExt cx="89" cy="81"/>
            </a:xfrm>
          </p:grpSpPr>
          <p:sp>
            <p:nvSpPr>
              <p:cNvPr id="343" name="Oval 953"/>
              <p:cNvSpPr>
                <a:spLocks noChangeArrowheads="1"/>
              </p:cNvSpPr>
              <p:nvPr/>
            </p:nvSpPr>
            <p:spPr bwMode="auto">
              <a:xfrm>
                <a:off x="4270" y="4452"/>
                <a:ext cx="89" cy="81"/>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344" name="Oval 954"/>
              <p:cNvSpPr>
                <a:spLocks noChangeArrowheads="1"/>
              </p:cNvSpPr>
              <p:nvPr/>
            </p:nvSpPr>
            <p:spPr bwMode="auto">
              <a:xfrm>
                <a:off x="4270" y="4452"/>
                <a:ext cx="89" cy="81"/>
              </a:xfrm>
              <a:prstGeom prst="ellipse">
                <a:avLst/>
              </a:prstGeom>
              <a:noFill/>
              <a:ln w="8890" cap="rnd">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96" name="Group 955"/>
            <p:cNvGrpSpPr>
              <a:grpSpLocks/>
            </p:cNvGrpSpPr>
            <p:nvPr/>
          </p:nvGrpSpPr>
          <p:grpSpPr bwMode="auto">
            <a:xfrm>
              <a:off x="6103677" y="3778333"/>
              <a:ext cx="57150" cy="50800"/>
              <a:chOff x="4095" y="4331"/>
              <a:chExt cx="89" cy="80"/>
            </a:xfrm>
          </p:grpSpPr>
          <p:sp>
            <p:nvSpPr>
              <p:cNvPr id="341" name="Oval 956"/>
              <p:cNvSpPr>
                <a:spLocks noChangeArrowheads="1"/>
              </p:cNvSpPr>
              <p:nvPr/>
            </p:nvSpPr>
            <p:spPr bwMode="auto">
              <a:xfrm>
                <a:off x="4095" y="4331"/>
                <a:ext cx="89" cy="80"/>
              </a:xfrm>
              <a:prstGeom prst="ellipse">
                <a:avLst/>
              </a:prstGeom>
              <a:solidFill>
                <a:srgbClr val="BBE0E3"/>
              </a:solidFill>
              <a:ln w="0">
                <a:solidFill>
                  <a:srgbClr val="000000"/>
                </a:solidFill>
                <a:round/>
                <a:headEnd/>
                <a:tailEnd/>
              </a:ln>
            </p:spPr>
            <p:txBody>
              <a:bodyPr/>
              <a:lstStyle/>
              <a:p>
                <a:endParaRPr lang="en-US">
                  <a:solidFill>
                    <a:srgbClr val="000000"/>
                  </a:solidFill>
                </a:endParaRPr>
              </a:p>
            </p:txBody>
          </p:sp>
          <p:sp>
            <p:nvSpPr>
              <p:cNvPr id="342" name="Oval 957"/>
              <p:cNvSpPr>
                <a:spLocks noChangeArrowheads="1"/>
              </p:cNvSpPr>
              <p:nvPr/>
            </p:nvSpPr>
            <p:spPr bwMode="auto">
              <a:xfrm>
                <a:off x="4095" y="4331"/>
                <a:ext cx="89"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97" name="Group 958"/>
            <p:cNvGrpSpPr>
              <a:grpSpLocks/>
            </p:cNvGrpSpPr>
            <p:nvPr/>
          </p:nvGrpSpPr>
          <p:grpSpPr bwMode="auto">
            <a:xfrm>
              <a:off x="6241789" y="3908508"/>
              <a:ext cx="57150" cy="50800"/>
              <a:chOff x="4311" y="4536"/>
              <a:chExt cx="90" cy="81"/>
            </a:xfrm>
          </p:grpSpPr>
          <p:sp>
            <p:nvSpPr>
              <p:cNvPr id="339" name="Oval 959"/>
              <p:cNvSpPr>
                <a:spLocks noChangeArrowheads="1"/>
              </p:cNvSpPr>
              <p:nvPr/>
            </p:nvSpPr>
            <p:spPr bwMode="auto">
              <a:xfrm>
                <a:off x="4311" y="4536"/>
                <a:ext cx="90" cy="81"/>
              </a:xfrm>
              <a:prstGeom prst="ellipse">
                <a:avLst/>
              </a:prstGeom>
              <a:solidFill>
                <a:srgbClr val="008000"/>
              </a:solidFill>
              <a:ln w="0">
                <a:solidFill>
                  <a:srgbClr val="000000"/>
                </a:solidFill>
                <a:round/>
                <a:headEnd/>
                <a:tailEnd/>
              </a:ln>
            </p:spPr>
            <p:txBody>
              <a:bodyPr/>
              <a:lstStyle/>
              <a:p>
                <a:endParaRPr lang="en-US">
                  <a:solidFill>
                    <a:srgbClr val="000000"/>
                  </a:solidFill>
                </a:endParaRPr>
              </a:p>
            </p:txBody>
          </p:sp>
          <p:sp>
            <p:nvSpPr>
              <p:cNvPr id="340" name="Oval 960"/>
              <p:cNvSpPr>
                <a:spLocks noChangeArrowheads="1"/>
              </p:cNvSpPr>
              <p:nvPr/>
            </p:nvSpPr>
            <p:spPr bwMode="auto">
              <a:xfrm>
                <a:off x="4311" y="4536"/>
                <a:ext cx="90"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98" name="Group 961"/>
            <p:cNvGrpSpPr>
              <a:grpSpLocks/>
            </p:cNvGrpSpPr>
            <p:nvPr/>
          </p:nvGrpSpPr>
          <p:grpSpPr bwMode="auto">
            <a:xfrm>
              <a:off x="6202102" y="3797383"/>
              <a:ext cx="57150" cy="50800"/>
              <a:chOff x="4250" y="4361"/>
              <a:chExt cx="89" cy="80"/>
            </a:xfrm>
          </p:grpSpPr>
          <p:sp>
            <p:nvSpPr>
              <p:cNvPr id="337" name="Oval 962"/>
              <p:cNvSpPr>
                <a:spLocks noChangeArrowheads="1"/>
              </p:cNvSpPr>
              <p:nvPr/>
            </p:nvSpPr>
            <p:spPr bwMode="auto">
              <a:xfrm>
                <a:off x="4250" y="4361"/>
                <a:ext cx="89" cy="80"/>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sp>
            <p:nvSpPr>
              <p:cNvPr id="338" name="Oval 963"/>
              <p:cNvSpPr>
                <a:spLocks noChangeArrowheads="1"/>
              </p:cNvSpPr>
              <p:nvPr/>
            </p:nvSpPr>
            <p:spPr bwMode="auto">
              <a:xfrm>
                <a:off x="4250" y="4361"/>
                <a:ext cx="89"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299" name="Group 964"/>
            <p:cNvGrpSpPr>
              <a:grpSpLocks/>
            </p:cNvGrpSpPr>
            <p:nvPr/>
          </p:nvGrpSpPr>
          <p:grpSpPr bwMode="auto">
            <a:xfrm>
              <a:off x="6410064" y="3910095"/>
              <a:ext cx="57150" cy="52388"/>
              <a:chOff x="4578" y="4540"/>
              <a:chExt cx="89" cy="81"/>
            </a:xfrm>
          </p:grpSpPr>
          <p:sp>
            <p:nvSpPr>
              <p:cNvPr id="335" name="Oval 965"/>
              <p:cNvSpPr>
                <a:spLocks noChangeArrowheads="1"/>
              </p:cNvSpPr>
              <p:nvPr/>
            </p:nvSpPr>
            <p:spPr bwMode="auto">
              <a:xfrm>
                <a:off x="4578" y="4540"/>
                <a:ext cx="89" cy="81"/>
              </a:xfrm>
              <a:prstGeom prst="ellipse">
                <a:avLst/>
              </a:prstGeom>
              <a:solidFill>
                <a:srgbClr val="000000"/>
              </a:solidFill>
              <a:ln w="0">
                <a:solidFill>
                  <a:srgbClr val="000000"/>
                </a:solidFill>
                <a:round/>
                <a:headEnd/>
                <a:tailEnd/>
              </a:ln>
            </p:spPr>
            <p:txBody>
              <a:bodyPr/>
              <a:lstStyle/>
              <a:p>
                <a:endParaRPr lang="en-US">
                  <a:solidFill>
                    <a:srgbClr val="000000"/>
                  </a:solidFill>
                </a:endParaRPr>
              </a:p>
            </p:txBody>
          </p:sp>
          <p:sp>
            <p:nvSpPr>
              <p:cNvPr id="336" name="Oval 966"/>
              <p:cNvSpPr>
                <a:spLocks noChangeArrowheads="1"/>
              </p:cNvSpPr>
              <p:nvPr/>
            </p:nvSpPr>
            <p:spPr bwMode="auto">
              <a:xfrm>
                <a:off x="4578" y="4540"/>
                <a:ext cx="89"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00" name="Group 970"/>
            <p:cNvGrpSpPr>
              <a:grpSpLocks/>
            </p:cNvGrpSpPr>
            <p:nvPr/>
          </p:nvGrpSpPr>
          <p:grpSpPr bwMode="auto">
            <a:xfrm>
              <a:off x="6098914" y="3830720"/>
              <a:ext cx="57150" cy="50800"/>
              <a:chOff x="4088" y="4413"/>
              <a:chExt cx="89" cy="81"/>
            </a:xfrm>
          </p:grpSpPr>
          <p:sp>
            <p:nvSpPr>
              <p:cNvPr id="333" name="Oval 971"/>
              <p:cNvSpPr>
                <a:spLocks noChangeArrowheads="1"/>
              </p:cNvSpPr>
              <p:nvPr/>
            </p:nvSpPr>
            <p:spPr bwMode="auto">
              <a:xfrm>
                <a:off x="4088" y="4413"/>
                <a:ext cx="89" cy="81"/>
              </a:xfrm>
              <a:prstGeom prst="ellipse">
                <a:avLst/>
              </a:prstGeom>
              <a:solidFill>
                <a:srgbClr val="993366"/>
              </a:solidFill>
              <a:ln w="0">
                <a:solidFill>
                  <a:srgbClr val="000000"/>
                </a:solidFill>
                <a:round/>
                <a:headEnd/>
                <a:tailEnd/>
              </a:ln>
            </p:spPr>
            <p:txBody>
              <a:bodyPr/>
              <a:lstStyle/>
              <a:p>
                <a:endParaRPr lang="en-US">
                  <a:solidFill>
                    <a:srgbClr val="000000"/>
                  </a:solidFill>
                </a:endParaRPr>
              </a:p>
            </p:txBody>
          </p:sp>
          <p:sp>
            <p:nvSpPr>
              <p:cNvPr id="334" name="Oval 972"/>
              <p:cNvSpPr>
                <a:spLocks noChangeArrowheads="1"/>
              </p:cNvSpPr>
              <p:nvPr/>
            </p:nvSpPr>
            <p:spPr bwMode="auto">
              <a:xfrm>
                <a:off x="4088" y="4413"/>
                <a:ext cx="89" cy="81"/>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01" name="Group 973"/>
            <p:cNvGrpSpPr>
              <a:grpSpLocks/>
            </p:cNvGrpSpPr>
            <p:nvPr/>
          </p:nvGrpSpPr>
          <p:grpSpPr bwMode="auto">
            <a:xfrm>
              <a:off x="6460864" y="3824370"/>
              <a:ext cx="57150" cy="50800"/>
              <a:chOff x="4658" y="4403"/>
              <a:chExt cx="89" cy="81"/>
            </a:xfrm>
          </p:grpSpPr>
          <p:sp>
            <p:nvSpPr>
              <p:cNvPr id="331" name="Oval 974"/>
              <p:cNvSpPr>
                <a:spLocks noChangeArrowheads="1"/>
              </p:cNvSpPr>
              <p:nvPr/>
            </p:nvSpPr>
            <p:spPr bwMode="auto">
              <a:xfrm>
                <a:off x="4658" y="4403"/>
                <a:ext cx="89" cy="81"/>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332" name="Oval 975"/>
              <p:cNvSpPr>
                <a:spLocks noChangeArrowheads="1"/>
              </p:cNvSpPr>
              <p:nvPr/>
            </p:nvSpPr>
            <p:spPr bwMode="auto">
              <a:xfrm>
                <a:off x="4658" y="4403"/>
                <a:ext cx="89" cy="81"/>
              </a:xfrm>
              <a:prstGeom prst="ellipse">
                <a:avLst/>
              </a:prstGeom>
              <a:noFill/>
              <a:ln w="8890" cap="rnd">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02" name="Group 993"/>
            <p:cNvGrpSpPr>
              <a:grpSpLocks/>
            </p:cNvGrpSpPr>
            <p:nvPr/>
          </p:nvGrpSpPr>
          <p:grpSpPr bwMode="auto">
            <a:xfrm>
              <a:off x="5387619" y="4019633"/>
              <a:ext cx="560387" cy="52387"/>
              <a:chOff x="2949" y="4712"/>
              <a:chExt cx="883" cy="81"/>
            </a:xfrm>
          </p:grpSpPr>
          <p:sp>
            <p:nvSpPr>
              <p:cNvPr id="329" name="Rectangle 994"/>
              <p:cNvSpPr>
                <a:spLocks noChangeArrowheads="1"/>
              </p:cNvSpPr>
              <p:nvPr/>
            </p:nvSpPr>
            <p:spPr bwMode="auto">
              <a:xfrm>
                <a:off x="2949" y="4712"/>
                <a:ext cx="883" cy="8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330" name="Rectangle 995"/>
              <p:cNvSpPr>
                <a:spLocks noChangeArrowheads="1"/>
              </p:cNvSpPr>
              <p:nvPr/>
            </p:nvSpPr>
            <p:spPr bwMode="auto">
              <a:xfrm>
                <a:off x="2949" y="4712"/>
                <a:ext cx="883" cy="81"/>
              </a:xfrm>
              <a:prstGeom prst="rect">
                <a:avLst/>
              </a:prstGeom>
              <a:noFill/>
              <a:ln w="762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sp>
          <p:nvSpPr>
            <p:cNvPr id="303" name="Line 996"/>
            <p:cNvSpPr>
              <a:spLocks noChangeShapeType="1"/>
            </p:cNvSpPr>
            <p:nvPr/>
          </p:nvSpPr>
          <p:spPr bwMode="auto">
            <a:xfrm>
              <a:off x="6578111" y="3906920"/>
              <a:ext cx="1588" cy="19685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4" name="Line 997"/>
            <p:cNvSpPr>
              <a:spLocks noChangeShapeType="1"/>
            </p:cNvSpPr>
            <p:nvPr/>
          </p:nvSpPr>
          <p:spPr bwMode="auto">
            <a:xfrm>
              <a:off x="6006839" y="3906920"/>
              <a:ext cx="1588" cy="19685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5" name="Line 998"/>
            <p:cNvSpPr>
              <a:spLocks noChangeShapeType="1"/>
            </p:cNvSpPr>
            <p:nvPr/>
          </p:nvSpPr>
          <p:spPr bwMode="auto">
            <a:xfrm>
              <a:off x="6006839" y="3649745"/>
              <a:ext cx="1588" cy="19685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6" name="Line 999"/>
            <p:cNvSpPr>
              <a:spLocks noChangeShapeType="1"/>
            </p:cNvSpPr>
            <p:nvPr/>
          </p:nvSpPr>
          <p:spPr bwMode="auto">
            <a:xfrm>
              <a:off x="6008427" y="4103770"/>
              <a:ext cx="573087" cy="0"/>
            </a:xfrm>
            <a:prstGeom prst="line">
              <a:avLst/>
            </a:prstGeom>
            <a:noFill/>
            <a:ln w="762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07" name="Group 1006"/>
            <p:cNvGrpSpPr>
              <a:grpSpLocks/>
            </p:cNvGrpSpPr>
            <p:nvPr/>
          </p:nvGrpSpPr>
          <p:grpSpPr bwMode="auto">
            <a:xfrm>
              <a:off x="5411431" y="3864058"/>
              <a:ext cx="82550" cy="74612"/>
              <a:chOff x="2386" y="4359"/>
              <a:chExt cx="132" cy="117"/>
            </a:xfrm>
          </p:grpSpPr>
          <p:sp>
            <p:nvSpPr>
              <p:cNvPr id="327" name="Oval 1007"/>
              <p:cNvSpPr>
                <a:spLocks noChangeArrowheads="1"/>
              </p:cNvSpPr>
              <p:nvPr/>
            </p:nvSpPr>
            <p:spPr bwMode="auto">
              <a:xfrm>
                <a:off x="2386" y="4359"/>
                <a:ext cx="132" cy="117"/>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sp>
            <p:nvSpPr>
              <p:cNvPr id="328" name="Oval 1008"/>
              <p:cNvSpPr>
                <a:spLocks noChangeArrowheads="1"/>
              </p:cNvSpPr>
              <p:nvPr/>
            </p:nvSpPr>
            <p:spPr bwMode="auto">
              <a:xfrm>
                <a:off x="2386" y="4359"/>
                <a:ext cx="132" cy="117"/>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sp>
          <p:nvSpPr>
            <p:cNvPr id="308" name="Oval 1010"/>
            <p:cNvSpPr>
              <a:spLocks noChangeArrowheads="1"/>
            </p:cNvSpPr>
            <p:nvPr/>
          </p:nvSpPr>
          <p:spPr bwMode="auto">
            <a:xfrm>
              <a:off x="5613044" y="3756108"/>
              <a:ext cx="82550" cy="74613"/>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grpSp>
          <p:nvGrpSpPr>
            <p:cNvPr id="309" name="Group 1015"/>
            <p:cNvGrpSpPr>
              <a:grpSpLocks/>
            </p:cNvGrpSpPr>
            <p:nvPr/>
          </p:nvGrpSpPr>
          <p:grpSpPr bwMode="auto">
            <a:xfrm>
              <a:off x="5655906" y="3894220"/>
              <a:ext cx="84138" cy="74613"/>
              <a:chOff x="2435" y="4513"/>
              <a:chExt cx="133" cy="118"/>
            </a:xfrm>
          </p:grpSpPr>
          <p:sp>
            <p:nvSpPr>
              <p:cNvPr id="325" name="Oval 1016"/>
              <p:cNvSpPr>
                <a:spLocks noChangeArrowheads="1"/>
              </p:cNvSpPr>
              <p:nvPr/>
            </p:nvSpPr>
            <p:spPr bwMode="auto">
              <a:xfrm>
                <a:off x="2435" y="4513"/>
                <a:ext cx="132" cy="118"/>
              </a:xfrm>
              <a:prstGeom prst="ellipse">
                <a:avLst/>
              </a:prstGeom>
              <a:solidFill>
                <a:srgbClr val="993366"/>
              </a:solidFill>
              <a:ln w="0">
                <a:solidFill>
                  <a:srgbClr val="000000"/>
                </a:solidFill>
                <a:round/>
                <a:headEnd/>
                <a:tailEnd/>
              </a:ln>
            </p:spPr>
            <p:txBody>
              <a:bodyPr/>
              <a:lstStyle/>
              <a:p>
                <a:endParaRPr lang="en-US">
                  <a:solidFill>
                    <a:srgbClr val="000000"/>
                  </a:solidFill>
                </a:endParaRPr>
              </a:p>
            </p:txBody>
          </p:sp>
          <p:sp>
            <p:nvSpPr>
              <p:cNvPr id="326" name="Oval 1017"/>
              <p:cNvSpPr>
                <a:spLocks noChangeArrowheads="1"/>
              </p:cNvSpPr>
              <p:nvPr/>
            </p:nvSpPr>
            <p:spPr bwMode="auto">
              <a:xfrm>
                <a:off x="2435" y="4513"/>
                <a:ext cx="133" cy="118"/>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cxnSp>
          <p:nvCxnSpPr>
            <p:cNvPr id="310" name="AutoShape 1018"/>
            <p:cNvCxnSpPr>
              <a:cxnSpLocks noChangeShapeType="1"/>
            </p:cNvCxnSpPr>
            <p:nvPr/>
          </p:nvCxnSpPr>
          <p:spPr bwMode="auto">
            <a:xfrm>
              <a:off x="5824181" y="3729120"/>
              <a:ext cx="0" cy="95250"/>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cxnSp>
          <p:nvCxnSpPr>
            <p:cNvPr id="311" name="AutoShape 1019"/>
            <p:cNvCxnSpPr>
              <a:cxnSpLocks noChangeShapeType="1"/>
            </p:cNvCxnSpPr>
            <p:nvPr/>
          </p:nvCxnSpPr>
          <p:spPr bwMode="auto">
            <a:xfrm>
              <a:off x="5827356" y="3919620"/>
              <a:ext cx="1588" cy="95250"/>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grpSp>
          <p:nvGrpSpPr>
            <p:cNvPr id="312" name="Group 1020"/>
            <p:cNvGrpSpPr>
              <a:grpSpLocks/>
            </p:cNvGrpSpPr>
            <p:nvPr/>
          </p:nvGrpSpPr>
          <p:grpSpPr bwMode="auto">
            <a:xfrm>
              <a:off x="6095739" y="3897395"/>
              <a:ext cx="57150" cy="50800"/>
              <a:chOff x="4424" y="4382"/>
              <a:chExt cx="89" cy="80"/>
            </a:xfrm>
          </p:grpSpPr>
          <p:sp>
            <p:nvSpPr>
              <p:cNvPr id="323" name="Oval 1021"/>
              <p:cNvSpPr>
                <a:spLocks noChangeArrowheads="1"/>
              </p:cNvSpPr>
              <p:nvPr/>
            </p:nvSpPr>
            <p:spPr bwMode="auto">
              <a:xfrm>
                <a:off x="4424" y="4382"/>
                <a:ext cx="89" cy="80"/>
              </a:xfrm>
              <a:prstGeom prst="ellipse">
                <a:avLst/>
              </a:prstGeom>
              <a:solidFill>
                <a:srgbClr val="00FF00"/>
              </a:solidFill>
              <a:ln w="0">
                <a:solidFill>
                  <a:srgbClr val="000000"/>
                </a:solidFill>
                <a:round/>
                <a:headEnd/>
                <a:tailEnd/>
              </a:ln>
            </p:spPr>
            <p:txBody>
              <a:bodyPr/>
              <a:lstStyle/>
              <a:p>
                <a:endParaRPr lang="en-US">
                  <a:solidFill>
                    <a:srgbClr val="000000"/>
                  </a:solidFill>
                </a:endParaRPr>
              </a:p>
            </p:txBody>
          </p:sp>
          <p:sp>
            <p:nvSpPr>
              <p:cNvPr id="324" name="Oval 1022"/>
              <p:cNvSpPr>
                <a:spLocks noChangeArrowheads="1"/>
              </p:cNvSpPr>
              <p:nvPr/>
            </p:nvSpPr>
            <p:spPr bwMode="auto">
              <a:xfrm>
                <a:off x="4424" y="4382"/>
                <a:ext cx="89" cy="80"/>
              </a:xfrm>
              <a:prstGeom prst="ellipse">
                <a:avLst/>
              </a:prstGeom>
              <a:noFill/>
              <a:ln w="889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13" name="Group 1023"/>
            <p:cNvGrpSpPr>
              <a:grpSpLocks/>
            </p:cNvGrpSpPr>
            <p:nvPr/>
          </p:nvGrpSpPr>
          <p:grpSpPr bwMode="auto">
            <a:xfrm>
              <a:off x="6389427" y="3857708"/>
              <a:ext cx="55562" cy="52387"/>
              <a:chOff x="4658" y="4403"/>
              <a:chExt cx="89" cy="81"/>
            </a:xfrm>
          </p:grpSpPr>
          <p:sp>
            <p:nvSpPr>
              <p:cNvPr id="321" name="Oval 1024"/>
              <p:cNvSpPr>
                <a:spLocks noChangeArrowheads="1"/>
              </p:cNvSpPr>
              <p:nvPr/>
            </p:nvSpPr>
            <p:spPr bwMode="auto">
              <a:xfrm>
                <a:off x="4658" y="4403"/>
                <a:ext cx="89" cy="81"/>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322" name="Oval 1025"/>
              <p:cNvSpPr>
                <a:spLocks noChangeArrowheads="1"/>
              </p:cNvSpPr>
              <p:nvPr/>
            </p:nvSpPr>
            <p:spPr bwMode="auto">
              <a:xfrm>
                <a:off x="4658" y="4403"/>
                <a:ext cx="89" cy="81"/>
              </a:xfrm>
              <a:prstGeom prst="ellipse">
                <a:avLst/>
              </a:prstGeom>
              <a:noFill/>
              <a:ln w="8890" cap="rnd">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sp>
          <p:nvSpPr>
            <p:cNvPr id="314" name="Oval 977"/>
            <p:cNvSpPr>
              <a:spLocks noChangeArrowheads="1"/>
            </p:cNvSpPr>
            <p:nvPr/>
          </p:nvSpPr>
          <p:spPr bwMode="auto">
            <a:xfrm>
              <a:off x="6877104" y="3842842"/>
              <a:ext cx="55564" cy="50800"/>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grpSp>
          <p:nvGrpSpPr>
            <p:cNvPr id="315" name="Group 1053"/>
            <p:cNvGrpSpPr>
              <a:grpSpLocks/>
            </p:cNvGrpSpPr>
            <p:nvPr/>
          </p:nvGrpSpPr>
          <p:grpSpPr bwMode="auto">
            <a:xfrm>
              <a:off x="6657196" y="3662589"/>
              <a:ext cx="346075" cy="60325"/>
              <a:chOff x="2206" y="4201"/>
              <a:chExt cx="543" cy="93"/>
            </a:xfrm>
          </p:grpSpPr>
          <p:sp>
            <p:nvSpPr>
              <p:cNvPr id="319" name="Rectangle 1054"/>
              <p:cNvSpPr>
                <a:spLocks noChangeArrowheads="1"/>
              </p:cNvSpPr>
              <p:nvPr/>
            </p:nvSpPr>
            <p:spPr bwMode="auto">
              <a:xfrm>
                <a:off x="2206" y="4201"/>
                <a:ext cx="543" cy="93"/>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320" name="Rectangle 1055"/>
              <p:cNvSpPr>
                <a:spLocks noChangeArrowheads="1"/>
              </p:cNvSpPr>
              <p:nvPr/>
            </p:nvSpPr>
            <p:spPr bwMode="auto">
              <a:xfrm>
                <a:off x="2206" y="4201"/>
                <a:ext cx="543" cy="93"/>
              </a:xfrm>
              <a:prstGeom prst="rect">
                <a:avLst/>
              </a:prstGeom>
              <a:noFill/>
              <a:ln w="571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nvGrpSpPr>
            <p:cNvPr id="316" name="Group 1053"/>
            <p:cNvGrpSpPr>
              <a:grpSpLocks/>
            </p:cNvGrpSpPr>
            <p:nvPr/>
          </p:nvGrpSpPr>
          <p:grpSpPr bwMode="auto">
            <a:xfrm>
              <a:off x="6654931" y="4010933"/>
              <a:ext cx="346075" cy="60325"/>
              <a:chOff x="2206" y="4201"/>
              <a:chExt cx="543" cy="93"/>
            </a:xfrm>
          </p:grpSpPr>
          <p:sp>
            <p:nvSpPr>
              <p:cNvPr id="317" name="Rectangle 1054"/>
              <p:cNvSpPr>
                <a:spLocks noChangeArrowheads="1"/>
              </p:cNvSpPr>
              <p:nvPr/>
            </p:nvSpPr>
            <p:spPr bwMode="auto">
              <a:xfrm>
                <a:off x="2206" y="4201"/>
                <a:ext cx="543" cy="93"/>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
            <p:nvSpPr>
              <p:cNvPr id="318" name="Rectangle 1055"/>
              <p:cNvSpPr>
                <a:spLocks noChangeArrowheads="1"/>
              </p:cNvSpPr>
              <p:nvPr/>
            </p:nvSpPr>
            <p:spPr bwMode="auto">
              <a:xfrm>
                <a:off x="2206" y="4201"/>
                <a:ext cx="543" cy="93"/>
              </a:xfrm>
              <a:prstGeom prst="rect">
                <a:avLst/>
              </a:prstGeom>
              <a:noFill/>
              <a:ln w="571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grpSp>
      </p:grpSp>
      <p:sp>
        <p:nvSpPr>
          <p:cNvPr id="20" name="Rectangle 1056"/>
          <p:cNvSpPr>
            <a:spLocks noChangeArrowheads="1"/>
          </p:cNvSpPr>
          <p:nvPr/>
        </p:nvSpPr>
        <p:spPr bwMode="auto">
          <a:xfrm>
            <a:off x="7990273" y="4410273"/>
            <a:ext cx="582191" cy="126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Aft>
                <a:spcPts val="1000"/>
              </a:spcAft>
            </a:pPr>
            <a:r>
              <a:rPr lang="en-US" sz="1000">
                <a:solidFill>
                  <a:srgbClr val="000000"/>
                </a:solidFill>
              </a:rPr>
              <a:t>SRM Signal </a:t>
            </a:r>
            <a:endParaRPr lang="en-US">
              <a:solidFill>
                <a:srgbClr val="000000"/>
              </a:solidFill>
            </a:endParaRPr>
          </a:p>
        </p:txBody>
      </p:sp>
      <p:grpSp>
        <p:nvGrpSpPr>
          <p:cNvPr id="21" name="Group 1057"/>
          <p:cNvGrpSpPr>
            <a:grpSpLocks/>
          </p:cNvGrpSpPr>
          <p:nvPr/>
        </p:nvGrpSpPr>
        <p:grpSpPr bwMode="auto">
          <a:xfrm>
            <a:off x="7922833" y="4576810"/>
            <a:ext cx="708814" cy="1076296"/>
            <a:chOff x="8206" y="3528"/>
            <a:chExt cx="1286" cy="1955"/>
          </a:xfrm>
        </p:grpSpPr>
        <p:sp>
          <p:nvSpPr>
            <p:cNvPr id="280" name="Freeform 1058"/>
            <p:cNvSpPr>
              <a:spLocks/>
            </p:cNvSpPr>
            <p:nvPr/>
          </p:nvSpPr>
          <p:spPr bwMode="auto">
            <a:xfrm>
              <a:off x="8206" y="3528"/>
              <a:ext cx="1286" cy="1955"/>
            </a:xfrm>
            <a:custGeom>
              <a:avLst/>
              <a:gdLst>
                <a:gd name="T0" fmla="*/ 16 w 1286"/>
                <a:gd name="T1" fmla="*/ 1955 h 1955"/>
                <a:gd name="T2" fmla="*/ 39 w 1286"/>
                <a:gd name="T3" fmla="*/ 1955 h 1955"/>
                <a:gd name="T4" fmla="*/ 62 w 1286"/>
                <a:gd name="T5" fmla="*/ 1955 h 1955"/>
                <a:gd name="T6" fmla="*/ 85 w 1286"/>
                <a:gd name="T7" fmla="*/ 1955 h 1955"/>
                <a:gd name="T8" fmla="*/ 109 w 1286"/>
                <a:gd name="T9" fmla="*/ 1955 h 1955"/>
                <a:gd name="T10" fmla="*/ 132 w 1286"/>
                <a:gd name="T11" fmla="*/ 1955 h 1955"/>
                <a:gd name="T12" fmla="*/ 155 w 1286"/>
                <a:gd name="T13" fmla="*/ 1955 h 1955"/>
                <a:gd name="T14" fmla="*/ 178 w 1286"/>
                <a:gd name="T15" fmla="*/ 1955 h 1955"/>
                <a:gd name="T16" fmla="*/ 202 w 1286"/>
                <a:gd name="T17" fmla="*/ 1955 h 1955"/>
                <a:gd name="T18" fmla="*/ 225 w 1286"/>
                <a:gd name="T19" fmla="*/ 1955 h 1955"/>
                <a:gd name="T20" fmla="*/ 248 w 1286"/>
                <a:gd name="T21" fmla="*/ 1955 h 1955"/>
                <a:gd name="T22" fmla="*/ 271 w 1286"/>
                <a:gd name="T23" fmla="*/ 1955 h 1955"/>
                <a:gd name="T24" fmla="*/ 295 w 1286"/>
                <a:gd name="T25" fmla="*/ 1955 h 1955"/>
                <a:gd name="T26" fmla="*/ 318 w 1286"/>
                <a:gd name="T27" fmla="*/ 1955 h 1955"/>
                <a:gd name="T28" fmla="*/ 341 w 1286"/>
                <a:gd name="T29" fmla="*/ 1955 h 1955"/>
                <a:gd name="T30" fmla="*/ 364 w 1286"/>
                <a:gd name="T31" fmla="*/ 1955 h 1955"/>
                <a:gd name="T32" fmla="*/ 388 w 1286"/>
                <a:gd name="T33" fmla="*/ 1955 h 1955"/>
                <a:gd name="T34" fmla="*/ 411 w 1286"/>
                <a:gd name="T35" fmla="*/ 1955 h 1955"/>
                <a:gd name="T36" fmla="*/ 434 w 1286"/>
                <a:gd name="T37" fmla="*/ 1955 h 1955"/>
                <a:gd name="T38" fmla="*/ 457 w 1286"/>
                <a:gd name="T39" fmla="*/ 1955 h 1955"/>
                <a:gd name="T40" fmla="*/ 480 w 1286"/>
                <a:gd name="T41" fmla="*/ 1955 h 1955"/>
                <a:gd name="T42" fmla="*/ 504 w 1286"/>
                <a:gd name="T43" fmla="*/ 1955 h 1955"/>
                <a:gd name="T44" fmla="*/ 527 w 1286"/>
                <a:gd name="T45" fmla="*/ 1876 h 1955"/>
                <a:gd name="T46" fmla="*/ 550 w 1286"/>
                <a:gd name="T47" fmla="*/ 918 h 1955"/>
                <a:gd name="T48" fmla="*/ 574 w 1286"/>
                <a:gd name="T49" fmla="*/ 259 h 1955"/>
                <a:gd name="T50" fmla="*/ 589 w 1286"/>
                <a:gd name="T51" fmla="*/ 1437 h 1955"/>
                <a:gd name="T52" fmla="*/ 612 w 1286"/>
                <a:gd name="T53" fmla="*/ 1936 h 1955"/>
                <a:gd name="T54" fmla="*/ 636 w 1286"/>
                <a:gd name="T55" fmla="*/ 1949 h 1955"/>
                <a:gd name="T56" fmla="*/ 659 w 1286"/>
                <a:gd name="T57" fmla="*/ 1942 h 1955"/>
                <a:gd name="T58" fmla="*/ 682 w 1286"/>
                <a:gd name="T59" fmla="*/ 1949 h 1955"/>
                <a:gd name="T60" fmla="*/ 705 w 1286"/>
                <a:gd name="T61" fmla="*/ 1949 h 1955"/>
                <a:gd name="T62" fmla="*/ 721 w 1286"/>
                <a:gd name="T63" fmla="*/ 1942 h 1955"/>
                <a:gd name="T64" fmla="*/ 744 w 1286"/>
                <a:gd name="T65" fmla="*/ 1929 h 1955"/>
                <a:gd name="T66" fmla="*/ 767 w 1286"/>
                <a:gd name="T67" fmla="*/ 1955 h 1955"/>
                <a:gd name="T68" fmla="*/ 790 w 1286"/>
                <a:gd name="T69" fmla="*/ 1955 h 1955"/>
                <a:gd name="T70" fmla="*/ 813 w 1286"/>
                <a:gd name="T71" fmla="*/ 1949 h 1955"/>
                <a:gd name="T72" fmla="*/ 829 w 1286"/>
                <a:gd name="T73" fmla="*/ 1955 h 1955"/>
                <a:gd name="T74" fmla="*/ 852 w 1286"/>
                <a:gd name="T75" fmla="*/ 1955 h 1955"/>
                <a:gd name="T76" fmla="*/ 876 w 1286"/>
                <a:gd name="T77" fmla="*/ 1955 h 1955"/>
                <a:gd name="T78" fmla="*/ 899 w 1286"/>
                <a:gd name="T79" fmla="*/ 1949 h 1955"/>
                <a:gd name="T80" fmla="*/ 922 w 1286"/>
                <a:gd name="T81" fmla="*/ 1949 h 1955"/>
                <a:gd name="T82" fmla="*/ 946 w 1286"/>
                <a:gd name="T83" fmla="*/ 1942 h 1955"/>
                <a:gd name="T84" fmla="*/ 969 w 1286"/>
                <a:gd name="T85" fmla="*/ 1955 h 1955"/>
                <a:gd name="T86" fmla="*/ 992 w 1286"/>
                <a:gd name="T87" fmla="*/ 1949 h 1955"/>
                <a:gd name="T88" fmla="*/ 1015 w 1286"/>
                <a:gd name="T89" fmla="*/ 1955 h 1955"/>
                <a:gd name="T90" fmla="*/ 1038 w 1286"/>
                <a:gd name="T91" fmla="*/ 1949 h 1955"/>
                <a:gd name="T92" fmla="*/ 1062 w 1286"/>
                <a:gd name="T93" fmla="*/ 1955 h 1955"/>
                <a:gd name="T94" fmla="*/ 1085 w 1286"/>
                <a:gd name="T95" fmla="*/ 1955 h 1955"/>
                <a:gd name="T96" fmla="*/ 1108 w 1286"/>
                <a:gd name="T97" fmla="*/ 1955 h 1955"/>
                <a:gd name="T98" fmla="*/ 1131 w 1286"/>
                <a:gd name="T99" fmla="*/ 1955 h 1955"/>
                <a:gd name="T100" fmla="*/ 1154 w 1286"/>
                <a:gd name="T101" fmla="*/ 1955 h 1955"/>
                <a:gd name="T102" fmla="*/ 1178 w 1286"/>
                <a:gd name="T103" fmla="*/ 1955 h 1955"/>
                <a:gd name="T104" fmla="*/ 1201 w 1286"/>
                <a:gd name="T105" fmla="*/ 1955 h 1955"/>
                <a:gd name="T106" fmla="*/ 1224 w 1286"/>
                <a:gd name="T107" fmla="*/ 1955 h 1955"/>
                <a:gd name="T108" fmla="*/ 1248 w 1286"/>
                <a:gd name="T109" fmla="*/ 1955 h 1955"/>
                <a:gd name="T110" fmla="*/ 1271 w 1286"/>
                <a:gd name="T111" fmla="*/ 1955 h 1955"/>
                <a:gd name="T112" fmla="*/ 0 w 1286"/>
                <a:gd name="T113" fmla="*/ 1955 h 195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86"/>
                <a:gd name="T172" fmla="*/ 0 h 1955"/>
                <a:gd name="T173" fmla="*/ 1286 w 1286"/>
                <a:gd name="T174" fmla="*/ 1955 h 195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86" h="1955">
                  <a:moveTo>
                    <a:pt x="0" y="1955"/>
                  </a:moveTo>
                  <a:lnTo>
                    <a:pt x="8" y="1955"/>
                  </a:lnTo>
                  <a:lnTo>
                    <a:pt x="16" y="1955"/>
                  </a:lnTo>
                  <a:lnTo>
                    <a:pt x="24" y="1955"/>
                  </a:lnTo>
                  <a:lnTo>
                    <a:pt x="31" y="1955"/>
                  </a:lnTo>
                  <a:lnTo>
                    <a:pt x="39" y="1955"/>
                  </a:lnTo>
                  <a:lnTo>
                    <a:pt x="47" y="1955"/>
                  </a:lnTo>
                  <a:lnTo>
                    <a:pt x="54" y="1955"/>
                  </a:lnTo>
                  <a:lnTo>
                    <a:pt x="62" y="1955"/>
                  </a:lnTo>
                  <a:lnTo>
                    <a:pt x="70" y="1955"/>
                  </a:lnTo>
                  <a:lnTo>
                    <a:pt x="78" y="1955"/>
                  </a:lnTo>
                  <a:lnTo>
                    <a:pt x="85" y="1955"/>
                  </a:lnTo>
                  <a:lnTo>
                    <a:pt x="93" y="1955"/>
                  </a:lnTo>
                  <a:lnTo>
                    <a:pt x="101" y="1955"/>
                  </a:lnTo>
                  <a:lnTo>
                    <a:pt x="109" y="1955"/>
                  </a:lnTo>
                  <a:lnTo>
                    <a:pt x="116" y="1955"/>
                  </a:lnTo>
                  <a:lnTo>
                    <a:pt x="124" y="1955"/>
                  </a:lnTo>
                  <a:lnTo>
                    <a:pt x="132" y="1955"/>
                  </a:lnTo>
                  <a:lnTo>
                    <a:pt x="139" y="1955"/>
                  </a:lnTo>
                  <a:lnTo>
                    <a:pt x="147" y="1955"/>
                  </a:lnTo>
                  <a:lnTo>
                    <a:pt x="155" y="1955"/>
                  </a:lnTo>
                  <a:lnTo>
                    <a:pt x="163" y="1955"/>
                  </a:lnTo>
                  <a:lnTo>
                    <a:pt x="170" y="1955"/>
                  </a:lnTo>
                  <a:lnTo>
                    <a:pt x="178" y="1955"/>
                  </a:lnTo>
                  <a:lnTo>
                    <a:pt x="186" y="1942"/>
                  </a:lnTo>
                  <a:lnTo>
                    <a:pt x="194" y="1955"/>
                  </a:lnTo>
                  <a:lnTo>
                    <a:pt x="202" y="1955"/>
                  </a:lnTo>
                  <a:lnTo>
                    <a:pt x="209" y="1955"/>
                  </a:lnTo>
                  <a:lnTo>
                    <a:pt x="217" y="1955"/>
                  </a:lnTo>
                  <a:lnTo>
                    <a:pt x="225" y="1955"/>
                  </a:lnTo>
                  <a:lnTo>
                    <a:pt x="233" y="1955"/>
                  </a:lnTo>
                  <a:lnTo>
                    <a:pt x="240" y="1955"/>
                  </a:lnTo>
                  <a:lnTo>
                    <a:pt x="248" y="1955"/>
                  </a:lnTo>
                  <a:lnTo>
                    <a:pt x="256" y="1955"/>
                  </a:lnTo>
                  <a:lnTo>
                    <a:pt x="264" y="1955"/>
                  </a:lnTo>
                  <a:lnTo>
                    <a:pt x="271" y="1955"/>
                  </a:lnTo>
                  <a:lnTo>
                    <a:pt x="279" y="1955"/>
                  </a:lnTo>
                  <a:lnTo>
                    <a:pt x="287" y="1955"/>
                  </a:lnTo>
                  <a:lnTo>
                    <a:pt x="295" y="1955"/>
                  </a:lnTo>
                  <a:lnTo>
                    <a:pt x="303" y="1955"/>
                  </a:lnTo>
                  <a:lnTo>
                    <a:pt x="310" y="1955"/>
                  </a:lnTo>
                  <a:lnTo>
                    <a:pt x="318" y="1955"/>
                  </a:lnTo>
                  <a:lnTo>
                    <a:pt x="326" y="1955"/>
                  </a:lnTo>
                  <a:lnTo>
                    <a:pt x="333" y="1955"/>
                  </a:lnTo>
                  <a:lnTo>
                    <a:pt x="341" y="1955"/>
                  </a:lnTo>
                  <a:lnTo>
                    <a:pt x="349" y="1955"/>
                  </a:lnTo>
                  <a:lnTo>
                    <a:pt x="357" y="1955"/>
                  </a:lnTo>
                  <a:lnTo>
                    <a:pt x="364" y="1955"/>
                  </a:lnTo>
                  <a:lnTo>
                    <a:pt x="372" y="1955"/>
                  </a:lnTo>
                  <a:lnTo>
                    <a:pt x="380" y="1955"/>
                  </a:lnTo>
                  <a:lnTo>
                    <a:pt x="388" y="1955"/>
                  </a:lnTo>
                  <a:lnTo>
                    <a:pt x="395" y="1955"/>
                  </a:lnTo>
                  <a:lnTo>
                    <a:pt x="403" y="1955"/>
                  </a:lnTo>
                  <a:lnTo>
                    <a:pt x="411" y="1955"/>
                  </a:lnTo>
                  <a:lnTo>
                    <a:pt x="419" y="1955"/>
                  </a:lnTo>
                  <a:lnTo>
                    <a:pt x="426" y="1955"/>
                  </a:lnTo>
                  <a:lnTo>
                    <a:pt x="434" y="1955"/>
                  </a:lnTo>
                  <a:lnTo>
                    <a:pt x="442" y="1955"/>
                  </a:lnTo>
                  <a:lnTo>
                    <a:pt x="449" y="1955"/>
                  </a:lnTo>
                  <a:lnTo>
                    <a:pt x="457" y="1955"/>
                  </a:lnTo>
                  <a:lnTo>
                    <a:pt x="465" y="1955"/>
                  </a:lnTo>
                  <a:lnTo>
                    <a:pt x="473" y="1955"/>
                  </a:lnTo>
                  <a:lnTo>
                    <a:pt x="480" y="1955"/>
                  </a:lnTo>
                  <a:lnTo>
                    <a:pt x="488" y="1955"/>
                  </a:lnTo>
                  <a:lnTo>
                    <a:pt x="496" y="1955"/>
                  </a:lnTo>
                  <a:lnTo>
                    <a:pt x="504" y="1955"/>
                  </a:lnTo>
                  <a:lnTo>
                    <a:pt x="511" y="1955"/>
                  </a:lnTo>
                  <a:lnTo>
                    <a:pt x="519" y="1942"/>
                  </a:lnTo>
                  <a:lnTo>
                    <a:pt x="527" y="1876"/>
                  </a:lnTo>
                  <a:lnTo>
                    <a:pt x="535" y="1729"/>
                  </a:lnTo>
                  <a:lnTo>
                    <a:pt x="542" y="1443"/>
                  </a:lnTo>
                  <a:lnTo>
                    <a:pt x="550" y="918"/>
                  </a:lnTo>
                  <a:lnTo>
                    <a:pt x="558" y="432"/>
                  </a:lnTo>
                  <a:lnTo>
                    <a:pt x="566" y="0"/>
                  </a:lnTo>
                  <a:lnTo>
                    <a:pt x="574" y="259"/>
                  </a:lnTo>
                  <a:lnTo>
                    <a:pt x="581" y="698"/>
                  </a:lnTo>
                  <a:lnTo>
                    <a:pt x="581" y="1037"/>
                  </a:lnTo>
                  <a:lnTo>
                    <a:pt x="589" y="1437"/>
                  </a:lnTo>
                  <a:lnTo>
                    <a:pt x="597" y="1729"/>
                  </a:lnTo>
                  <a:lnTo>
                    <a:pt x="605" y="1856"/>
                  </a:lnTo>
                  <a:lnTo>
                    <a:pt x="612" y="1936"/>
                  </a:lnTo>
                  <a:lnTo>
                    <a:pt x="620" y="1922"/>
                  </a:lnTo>
                  <a:lnTo>
                    <a:pt x="628" y="1936"/>
                  </a:lnTo>
                  <a:lnTo>
                    <a:pt x="636" y="1949"/>
                  </a:lnTo>
                  <a:lnTo>
                    <a:pt x="643" y="1922"/>
                  </a:lnTo>
                  <a:lnTo>
                    <a:pt x="651" y="1929"/>
                  </a:lnTo>
                  <a:lnTo>
                    <a:pt x="659" y="1942"/>
                  </a:lnTo>
                  <a:lnTo>
                    <a:pt x="667" y="1949"/>
                  </a:lnTo>
                  <a:lnTo>
                    <a:pt x="674" y="1942"/>
                  </a:lnTo>
                  <a:lnTo>
                    <a:pt x="682" y="1949"/>
                  </a:lnTo>
                  <a:lnTo>
                    <a:pt x="690" y="1942"/>
                  </a:lnTo>
                  <a:lnTo>
                    <a:pt x="698" y="1955"/>
                  </a:lnTo>
                  <a:lnTo>
                    <a:pt x="705" y="1949"/>
                  </a:lnTo>
                  <a:lnTo>
                    <a:pt x="705" y="1929"/>
                  </a:lnTo>
                  <a:lnTo>
                    <a:pt x="713" y="1955"/>
                  </a:lnTo>
                  <a:lnTo>
                    <a:pt x="721" y="1942"/>
                  </a:lnTo>
                  <a:lnTo>
                    <a:pt x="728" y="1955"/>
                  </a:lnTo>
                  <a:lnTo>
                    <a:pt x="736" y="1955"/>
                  </a:lnTo>
                  <a:lnTo>
                    <a:pt x="744" y="1929"/>
                  </a:lnTo>
                  <a:lnTo>
                    <a:pt x="752" y="1942"/>
                  </a:lnTo>
                  <a:lnTo>
                    <a:pt x="759" y="1955"/>
                  </a:lnTo>
                  <a:lnTo>
                    <a:pt x="767" y="1955"/>
                  </a:lnTo>
                  <a:lnTo>
                    <a:pt x="775" y="1949"/>
                  </a:lnTo>
                  <a:lnTo>
                    <a:pt x="783" y="1955"/>
                  </a:lnTo>
                  <a:lnTo>
                    <a:pt x="790" y="1955"/>
                  </a:lnTo>
                  <a:lnTo>
                    <a:pt x="798" y="1949"/>
                  </a:lnTo>
                  <a:lnTo>
                    <a:pt x="806" y="1949"/>
                  </a:lnTo>
                  <a:lnTo>
                    <a:pt x="813" y="1949"/>
                  </a:lnTo>
                  <a:lnTo>
                    <a:pt x="821" y="1955"/>
                  </a:lnTo>
                  <a:lnTo>
                    <a:pt x="829" y="1949"/>
                  </a:lnTo>
                  <a:lnTo>
                    <a:pt x="829" y="1955"/>
                  </a:lnTo>
                  <a:lnTo>
                    <a:pt x="837" y="1955"/>
                  </a:lnTo>
                  <a:lnTo>
                    <a:pt x="845" y="1955"/>
                  </a:lnTo>
                  <a:lnTo>
                    <a:pt x="852" y="1955"/>
                  </a:lnTo>
                  <a:lnTo>
                    <a:pt x="860" y="1955"/>
                  </a:lnTo>
                  <a:lnTo>
                    <a:pt x="868" y="1955"/>
                  </a:lnTo>
                  <a:lnTo>
                    <a:pt x="876" y="1955"/>
                  </a:lnTo>
                  <a:lnTo>
                    <a:pt x="883" y="1955"/>
                  </a:lnTo>
                  <a:lnTo>
                    <a:pt x="891" y="1955"/>
                  </a:lnTo>
                  <a:lnTo>
                    <a:pt x="899" y="1949"/>
                  </a:lnTo>
                  <a:lnTo>
                    <a:pt x="907" y="1949"/>
                  </a:lnTo>
                  <a:lnTo>
                    <a:pt x="914" y="1955"/>
                  </a:lnTo>
                  <a:lnTo>
                    <a:pt x="922" y="1949"/>
                  </a:lnTo>
                  <a:lnTo>
                    <a:pt x="930" y="1955"/>
                  </a:lnTo>
                  <a:lnTo>
                    <a:pt x="938" y="1955"/>
                  </a:lnTo>
                  <a:lnTo>
                    <a:pt x="946" y="1942"/>
                  </a:lnTo>
                  <a:lnTo>
                    <a:pt x="953" y="1955"/>
                  </a:lnTo>
                  <a:lnTo>
                    <a:pt x="961" y="1955"/>
                  </a:lnTo>
                  <a:lnTo>
                    <a:pt x="969" y="1955"/>
                  </a:lnTo>
                  <a:lnTo>
                    <a:pt x="977" y="1955"/>
                  </a:lnTo>
                  <a:lnTo>
                    <a:pt x="984" y="1955"/>
                  </a:lnTo>
                  <a:lnTo>
                    <a:pt x="992" y="1949"/>
                  </a:lnTo>
                  <a:lnTo>
                    <a:pt x="1000" y="1955"/>
                  </a:lnTo>
                  <a:lnTo>
                    <a:pt x="1008" y="1955"/>
                  </a:lnTo>
                  <a:lnTo>
                    <a:pt x="1015" y="1955"/>
                  </a:lnTo>
                  <a:lnTo>
                    <a:pt x="1023" y="1955"/>
                  </a:lnTo>
                  <a:lnTo>
                    <a:pt x="1031" y="1955"/>
                  </a:lnTo>
                  <a:lnTo>
                    <a:pt x="1038" y="1949"/>
                  </a:lnTo>
                  <a:lnTo>
                    <a:pt x="1046" y="1955"/>
                  </a:lnTo>
                  <a:lnTo>
                    <a:pt x="1054" y="1955"/>
                  </a:lnTo>
                  <a:lnTo>
                    <a:pt x="1062" y="1955"/>
                  </a:lnTo>
                  <a:lnTo>
                    <a:pt x="1069" y="1955"/>
                  </a:lnTo>
                  <a:lnTo>
                    <a:pt x="1077" y="1955"/>
                  </a:lnTo>
                  <a:lnTo>
                    <a:pt x="1085" y="1955"/>
                  </a:lnTo>
                  <a:lnTo>
                    <a:pt x="1093" y="1955"/>
                  </a:lnTo>
                  <a:lnTo>
                    <a:pt x="1100" y="1955"/>
                  </a:lnTo>
                  <a:lnTo>
                    <a:pt x="1108" y="1955"/>
                  </a:lnTo>
                  <a:lnTo>
                    <a:pt x="1116" y="1955"/>
                  </a:lnTo>
                  <a:lnTo>
                    <a:pt x="1123" y="1955"/>
                  </a:lnTo>
                  <a:lnTo>
                    <a:pt x="1131" y="1955"/>
                  </a:lnTo>
                  <a:lnTo>
                    <a:pt x="1139" y="1955"/>
                  </a:lnTo>
                  <a:lnTo>
                    <a:pt x="1147" y="1955"/>
                  </a:lnTo>
                  <a:lnTo>
                    <a:pt x="1154" y="1955"/>
                  </a:lnTo>
                  <a:lnTo>
                    <a:pt x="1162" y="1955"/>
                  </a:lnTo>
                  <a:lnTo>
                    <a:pt x="1170" y="1955"/>
                  </a:lnTo>
                  <a:lnTo>
                    <a:pt x="1178" y="1955"/>
                  </a:lnTo>
                  <a:lnTo>
                    <a:pt x="1185" y="1955"/>
                  </a:lnTo>
                  <a:lnTo>
                    <a:pt x="1193" y="1955"/>
                  </a:lnTo>
                  <a:lnTo>
                    <a:pt x="1201" y="1955"/>
                  </a:lnTo>
                  <a:lnTo>
                    <a:pt x="1209" y="1955"/>
                  </a:lnTo>
                  <a:lnTo>
                    <a:pt x="1217" y="1955"/>
                  </a:lnTo>
                  <a:lnTo>
                    <a:pt x="1224" y="1955"/>
                  </a:lnTo>
                  <a:lnTo>
                    <a:pt x="1232" y="1955"/>
                  </a:lnTo>
                  <a:lnTo>
                    <a:pt x="1240" y="1955"/>
                  </a:lnTo>
                  <a:lnTo>
                    <a:pt x="1248" y="1955"/>
                  </a:lnTo>
                  <a:lnTo>
                    <a:pt x="1255" y="1955"/>
                  </a:lnTo>
                  <a:lnTo>
                    <a:pt x="1263" y="1955"/>
                  </a:lnTo>
                  <a:lnTo>
                    <a:pt x="1271" y="1955"/>
                  </a:lnTo>
                  <a:lnTo>
                    <a:pt x="1279" y="1955"/>
                  </a:lnTo>
                  <a:lnTo>
                    <a:pt x="1286" y="1955"/>
                  </a:lnTo>
                  <a:lnTo>
                    <a:pt x="0" y="19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1" name="Freeform 1059"/>
            <p:cNvSpPr>
              <a:spLocks/>
            </p:cNvSpPr>
            <p:nvPr/>
          </p:nvSpPr>
          <p:spPr bwMode="auto">
            <a:xfrm>
              <a:off x="8206" y="3528"/>
              <a:ext cx="1286" cy="1955"/>
            </a:xfrm>
            <a:custGeom>
              <a:avLst/>
              <a:gdLst>
                <a:gd name="T0" fmla="*/ 16 w 1286"/>
                <a:gd name="T1" fmla="*/ 1955 h 1955"/>
                <a:gd name="T2" fmla="*/ 39 w 1286"/>
                <a:gd name="T3" fmla="*/ 1955 h 1955"/>
                <a:gd name="T4" fmla="*/ 62 w 1286"/>
                <a:gd name="T5" fmla="*/ 1955 h 1955"/>
                <a:gd name="T6" fmla="*/ 85 w 1286"/>
                <a:gd name="T7" fmla="*/ 1955 h 1955"/>
                <a:gd name="T8" fmla="*/ 109 w 1286"/>
                <a:gd name="T9" fmla="*/ 1955 h 1955"/>
                <a:gd name="T10" fmla="*/ 132 w 1286"/>
                <a:gd name="T11" fmla="*/ 1955 h 1955"/>
                <a:gd name="T12" fmla="*/ 155 w 1286"/>
                <a:gd name="T13" fmla="*/ 1955 h 1955"/>
                <a:gd name="T14" fmla="*/ 178 w 1286"/>
                <a:gd name="T15" fmla="*/ 1955 h 1955"/>
                <a:gd name="T16" fmla="*/ 202 w 1286"/>
                <a:gd name="T17" fmla="*/ 1955 h 1955"/>
                <a:gd name="T18" fmla="*/ 225 w 1286"/>
                <a:gd name="T19" fmla="*/ 1955 h 1955"/>
                <a:gd name="T20" fmla="*/ 248 w 1286"/>
                <a:gd name="T21" fmla="*/ 1955 h 1955"/>
                <a:gd name="T22" fmla="*/ 271 w 1286"/>
                <a:gd name="T23" fmla="*/ 1955 h 1955"/>
                <a:gd name="T24" fmla="*/ 295 w 1286"/>
                <a:gd name="T25" fmla="*/ 1955 h 1955"/>
                <a:gd name="T26" fmla="*/ 318 w 1286"/>
                <a:gd name="T27" fmla="*/ 1955 h 1955"/>
                <a:gd name="T28" fmla="*/ 341 w 1286"/>
                <a:gd name="T29" fmla="*/ 1955 h 1955"/>
                <a:gd name="T30" fmla="*/ 364 w 1286"/>
                <a:gd name="T31" fmla="*/ 1955 h 1955"/>
                <a:gd name="T32" fmla="*/ 388 w 1286"/>
                <a:gd name="T33" fmla="*/ 1955 h 1955"/>
                <a:gd name="T34" fmla="*/ 411 w 1286"/>
                <a:gd name="T35" fmla="*/ 1955 h 1955"/>
                <a:gd name="T36" fmla="*/ 434 w 1286"/>
                <a:gd name="T37" fmla="*/ 1955 h 1955"/>
                <a:gd name="T38" fmla="*/ 457 w 1286"/>
                <a:gd name="T39" fmla="*/ 1955 h 1955"/>
                <a:gd name="T40" fmla="*/ 480 w 1286"/>
                <a:gd name="T41" fmla="*/ 1955 h 1955"/>
                <a:gd name="T42" fmla="*/ 504 w 1286"/>
                <a:gd name="T43" fmla="*/ 1955 h 1955"/>
                <a:gd name="T44" fmla="*/ 527 w 1286"/>
                <a:gd name="T45" fmla="*/ 1876 h 1955"/>
                <a:gd name="T46" fmla="*/ 550 w 1286"/>
                <a:gd name="T47" fmla="*/ 918 h 1955"/>
                <a:gd name="T48" fmla="*/ 574 w 1286"/>
                <a:gd name="T49" fmla="*/ 259 h 1955"/>
                <a:gd name="T50" fmla="*/ 589 w 1286"/>
                <a:gd name="T51" fmla="*/ 1437 h 1955"/>
                <a:gd name="T52" fmla="*/ 612 w 1286"/>
                <a:gd name="T53" fmla="*/ 1936 h 1955"/>
                <a:gd name="T54" fmla="*/ 636 w 1286"/>
                <a:gd name="T55" fmla="*/ 1949 h 1955"/>
                <a:gd name="T56" fmla="*/ 659 w 1286"/>
                <a:gd name="T57" fmla="*/ 1942 h 1955"/>
                <a:gd name="T58" fmla="*/ 682 w 1286"/>
                <a:gd name="T59" fmla="*/ 1949 h 1955"/>
                <a:gd name="T60" fmla="*/ 705 w 1286"/>
                <a:gd name="T61" fmla="*/ 1949 h 1955"/>
                <a:gd name="T62" fmla="*/ 721 w 1286"/>
                <a:gd name="T63" fmla="*/ 1942 h 1955"/>
                <a:gd name="T64" fmla="*/ 744 w 1286"/>
                <a:gd name="T65" fmla="*/ 1929 h 1955"/>
                <a:gd name="T66" fmla="*/ 767 w 1286"/>
                <a:gd name="T67" fmla="*/ 1955 h 1955"/>
                <a:gd name="T68" fmla="*/ 790 w 1286"/>
                <a:gd name="T69" fmla="*/ 1955 h 1955"/>
                <a:gd name="T70" fmla="*/ 813 w 1286"/>
                <a:gd name="T71" fmla="*/ 1949 h 1955"/>
                <a:gd name="T72" fmla="*/ 829 w 1286"/>
                <a:gd name="T73" fmla="*/ 1955 h 1955"/>
                <a:gd name="T74" fmla="*/ 852 w 1286"/>
                <a:gd name="T75" fmla="*/ 1955 h 1955"/>
                <a:gd name="T76" fmla="*/ 876 w 1286"/>
                <a:gd name="T77" fmla="*/ 1955 h 1955"/>
                <a:gd name="T78" fmla="*/ 899 w 1286"/>
                <a:gd name="T79" fmla="*/ 1949 h 1955"/>
                <a:gd name="T80" fmla="*/ 922 w 1286"/>
                <a:gd name="T81" fmla="*/ 1949 h 1955"/>
                <a:gd name="T82" fmla="*/ 946 w 1286"/>
                <a:gd name="T83" fmla="*/ 1942 h 1955"/>
                <a:gd name="T84" fmla="*/ 969 w 1286"/>
                <a:gd name="T85" fmla="*/ 1955 h 1955"/>
                <a:gd name="T86" fmla="*/ 992 w 1286"/>
                <a:gd name="T87" fmla="*/ 1949 h 1955"/>
                <a:gd name="T88" fmla="*/ 1015 w 1286"/>
                <a:gd name="T89" fmla="*/ 1955 h 1955"/>
                <a:gd name="T90" fmla="*/ 1038 w 1286"/>
                <a:gd name="T91" fmla="*/ 1949 h 1955"/>
                <a:gd name="T92" fmla="*/ 1062 w 1286"/>
                <a:gd name="T93" fmla="*/ 1955 h 1955"/>
                <a:gd name="T94" fmla="*/ 1085 w 1286"/>
                <a:gd name="T95" fmla="*/ 1955 h 1955"/>
                <a:gd name="T96" fmla="*/ 1108 w 1286"/>
                <a:gd name="T97" fmla="*/ 1955 h 1955"/>
                <a:gd name="T98" fmla="*/ 1131 w 1286"/>
                <a:gd name="T99" fmla="*/ 1955 h 1955"/>
                <a:gd name="T100" fmla="*/ 1154 w 1286"/>
                <a:gd name="T101" fmla="*/ 1955 h 1955"/>
                <a:gd name="T102" fmla="*/ 1178 w 1286"/>
                <a:gd name="T103" fmla="*/ 1955 h 1955"/>
                <a:gd name="T104" fmla="*/ 1201 w 1286"/>
                <a:gd name="T105" fmla="*/ 1955 h 1955"/>
                <a:gd name="T106" fmla="*/ 1224 w 1286"/>
                <a:gd name="T107" fmla="*/ 1955 h 1955"/>
                <a:gd name="T108" fmla="*/ 1248 w 1286"/>
                <a:gd name="T109" fmla="*/ 1955 h 1955"/>
                <a:gd name="T110" fmla="*/ 1271 w 1286"/>
                <a:gd name="T111" fmla="*/ 1955 h 195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86"/>
                <a:gd name="T169" fmla="*/ 0 h 1955"/>
                <a:gd name="T170" fmla="*/ 1286 w 1286"/>
                <a:gd name="T171" fmla="*/ 1955 h 195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86" h="1955">
                  <a:moveTo>
                    <a:pt x="0" y="1955"/>
                  </a:moveTo>
                  <a:lnTo>
                    <a:pt x="8" y="1955"/>
                  </a:lnTo>
                  <a:lnTo>
                    <a:pt x="16" y="1955"/>
                  </a:lnTo>
                  <a:lnTo>
                    <a:pt x="24" y="1955"/>
                  </a:lnTo>
                  <a:lnTo>
                    <a:pt x="31" y="1955"/>
                  </a:lnTo>
                  <a:lnTo>
                    <a:pt x="39" y="1955"/>
                  </a:lnTo>
                  <a:lnTo>
                    <a:pt x="47" y="1955"/>
                  </a:lnTo>
                  <a:lnTo>
                    <a:pt x="54" y="1955"/>
                  </a:lnTo>
                  <a:lnTo>
                    <a:pt x="62" y="1955"/>
                  </a:lnTo>
                  <a:lnTo>
                    <a:pt x="70" y="1955"/>
                  </a:lnTo>
                  <a:lnTo>
                    <a:pt x="78" y="1955"/>
                  </a:lnTo>
                  <a:lnTo>
                    <a:pt x="85" y="1955"/>
                  </a:lnTo>
                  <a:lnTo>
                    <a:pt x="93" y="1955"/>
                  </a:lnTo>
                  <a:lnTo>
                    <a:pt x="101" y="1955"/>
                  </a:lnTo>
                  <a:lnTo>
                    <a:pt x="109" y="1955"/>
                  </a:lnTo>
                  <a:lnTo>
                    <a:pt x="116" y="1955"/>
                  </a:lnTo>
                  <a:lnTo>
                    <a:pt x="124" y="1955"/>
                  </a:lnTo>
                  <a:lnTo>
                    <a:pt x="132" y="1955"/>
                  </a:lnTo>
                  <a:lnTo>
                    <a:pt x="139" y="1955"/>
                  </a:lnTo>
                  <a:lnTo>
                    <a:pt x="147" y="1955"/>
                  </a:lnTo>
                  <a:lnTo>
                    <a:pt x="155" y="1955"/>
                  </a:lnTo>
                  <a:lnTo>
                    <a:pt x="163" y="1955"/>
                  </a:lnTo>
                  <a:lnTo>
                    <a:pt x="170" y="1955"/>
                  </a:lnTo>
                  <a:lnTo>
                    <a:pt x="178" y="1955"/>
                  </a:lnTo>
                  <a:lnTo>
                    <a:pt x="186" y="1942"/>
                  </a:lnTo>
                  <a:lnTo>
                    <a:pt x="194" y="1955"/>
                  </a:lnTo>
                  <a:lnTo>
                    <a:pt x="202" y="1955"/>
                  </a:lnTo>
                  <a:lnTo>
                    <a:pt x="209" y="1955"/>
                  </a:lnTo>
                  <a:lnTo>
                    <a:pt x="217" y="1955"/>
                  </a:lnTo>
                  <a:lnTo>
                    <a:pt x="225" y="1955"/>
                  </a:lnTo>
                  <a:lnTo>
                    <a:pt x="233" y="1955"/>
                  </a:lnTo>
                  <a:lnTo>
                    <a:pt x="240" y="1955"/>
                  </a:lnTo>
                  <a:lnTo>
                    <a:pt x="248" y="1955"/>
                  </a:lnTo>
                  <a:lnTo>
                    <a:pt x="256" y="1955"/>
                  </a:lnTo>
                  <a:lnTo>
                    <a:pt x="264" y="1955"/>
                  </a:lnTo>
                  <a:lnTo>
                    <a:pt x="271" y="1955"/>
                  </a:lnTo>
                  <a:lnTo>
                    <a:pt x="279" y="1955"/>
                  </a:lnTo>
                  <a:lnTo>
                    <a:pt x="287" y="1955"/>
                  </a:lnTo>
                  <a:lnTo>
                    <a:pt x="295" y="1955"/>
                  </a:lnTo>
                  <a:lnTo>
                    <a:pt x="303" y="1955"/>
                  </a:lnTo>
                  <a:lnTo>
                    <a:pt x="310" y="1955"/>
                  </a:lnTo>
                  <a:lnTo>
                    <a:pt x="318" y="1955"/>
                  </a:lnTo>
                  <a:lnTo>
                    <a:pt x="326" y="1955"/>
                  </a:lnTo>
                  <a:lnTo>
                    <a:pt x="333" y="1955"/>
                  </a:lnTo>
                  <a:lnTo>
                    <a:pt x="341" y="1955"/>
                  </a:lnTo>
                  <a:lnTo>
                    <a:pt x="349" y="1955"/>
                  </a:lnTo>
                  <a:lnTo>
                    <a:pt x="357" y="1955"/>
                  </a:lnTo>
                  <a:lnTo>
                    <a:pt x="364" y="1955"/>
                  </a:lnTo>
                  <a:lnTo>
                    <a:pt x="372" y="1955"/>
                  </a:lnTo>
                  <a:lnTo>
                    <a:pt x="380" y="1955"/>
                  </a:lnTo>
                  <a:lnTo>
                    <a:pt x="388" y="1955"/>
                  </a:lnTo>
                  <a:lnTo>
                    <a:pt x="395" y="1955"/>
                  </a:lnTo>
                  <a:lnTo>
                    <a:pt x="403" y="1955"/>
                  </a:lnTo>
                  <a:lnTo>
                    <a:pt x="411" y="1955"/>
                  </a:lnTo>
                  <a:lnTo>
                    <a:pt x="419" y="1955"/>
                  </a:lnTo>
                  <a:lnTo>
                    <a:pt x="426" y="1955"/>
                  </a:lnTo>
                  <a:lnTo>
                    <a:pt x="434" y="1955"/>
                  </a:lnTo>
                  <a:lnTo>
                    <a:pt x="442" y="1955"/>
                  </a:lnTo>
                  <a:lnTo>
                    <a:pt x="449" y="1955"/>
                  </a:lnTo>
                  <a:lnTo>
                    <a:pt x="457" y="1955"/>
                  </a:lnTo>
                  <a:lnTo>
                    <a:pt x="465" y="1955"/>
                  </a:lnTo>
                  <a:lnTo>
                    <a:pt x="473" y="1955"/>
                  </a:lnTo>
                  <a:lnTo>
                    <a:pt x="480" y="1955"/>
                  </a:lnTo>
                  <a:lnTo>
                    <a:pt x="488" y="1955"/>
                  </a:lnTo>
                  <a:lnTo>
                    <a:pt x="496" y="1955"/>
                  </a:lnTo>
                  <a:lnTo>
                    <a:pt x="504" y="1955"/>
                  </a:lnTo>
                  <a:lnTo>
                    <a:pt x="511" y="1955"/>
                  </a:lnTo>
                  <a:lnTo>
                    <a:pt x="519" y="1942"/>
                  </a:lnTo>
                  <a:lnTo>
                    <a:pt x="527" y="1876"/>
                  </a:lnTo>
                  <a:lnTo>
                    <a:pt x="535" y="1729"/>
                  </a:lnTo>
                  <a:lnTo>
                    <a:pt x="542" y="1443"/>
                  </a:lnTo>
                  <a:lnTo>
                    <a:pt x="550" y="918"/>
                  </a:lnTo>
                  <a:lnTo>
                    <a:pt x="558" y="432"/>
                  </a:lnTo>
                  <a:lnTo>
                    <a:pt x="566" y="0"/>
                  </a:lnTo>
                  <a:lnTo>
                    <a:pt x="574" y="259"/>
                  </a:lnTo>
                  <a:lnTo>
                    <a:pt x="581" y="698"/>
                  </a:lnTo>
                  <a:lnTo>
                    <a:pt x="581" y="1037"/>
                  </a:lnTo>
                  <a:lnTo>
                    <a:pt x="589" y="1437"/>
                  </a:lnTo>
                  <a:lnTo>
                    <a:pt x="597" y="1729"/>
                  </a:lnTo>
                  <a:lnTo>
                    <a:pt x="605" y="1856"/>
                  </a:lnTo>
                  <a:lnTo>
                    <a:pt x="612" y="1936"/>
                  </a:lnTo>
                  <a:lnTo>
                    <a:pt x="620" y="1922"/>
                  </a:lnTo>
                  <a:lnTo>
                    <a:pt x="628" y="1936"/>
                  </a:lnTo>
                  <a:lnTo>
                    <a:pt x="636" y="1949"/>
                  </a:lnTo>
                  <a:lnTo>
                    <a:pt x="643" y="1922"/>
                  </a:lnTo>
                  <a:lnTo>
                    <a:pt x="651" y="1929"/>
                  </a:lnTo>
                  <a:lnTo>
                    <a:pt x="659" y="1942"/>
                  </a:lnTo>
                  <a:lnTo>
                    <a:pt x="667" y="1949"/>
                  </a:lnTo>
                  <a:lnTo>
                    <a:pt x="674" y="1942"/>
                  </a:lnTo>
                  <a:lnTo>
                    <a:pt x="682" y="1949"/>
                  </a:lnTo>
                  <a:lnTo>
                    <a:pt x="690" y="1942"/>
                  </a:lnTo>
                  <a:lnTo>
                    <a:pt x="698" y="1955"/>
                  </a:lnTo>
                  <a:lnTo>
                    <a:pt x="705" y="1949"/>
                  </a:lnTo>
                  <a:lnTo>
                    <a:pt x="705" y="1929"/>
                  </a:lnTo>
                  <a:lnTo>
                    <a:pt x="713" y="1955"/>
                  </a:lnTo>
                  <a:lnTo>
                    <a:pt x="721" y="1942"/>
                  </a:lnTo>
                  <a:lnTo>
                    <a:pt x="728" y="1955"/>
                  </a:lnTo>
                  <a:lnTo>
                    <a:pt x="736" y="1955"/>
                  </a:lnTo>
                  <a:lnTo>
                    <a:pt x="744" y="1929"/>
                  </a:lnTo>
                  <a:lnTo>
                    <a:pt x="752" y="1942"/>
                  </a:lnTo>
                  <a:lnTo>
                    <a:pt x="759" y="1955"/>
                  </a:lnTo>
                  <a:lnTo>
                    <a:pt x="767" y="1955"/>
                  </a:lnTo>
                  <a:lnTo>
                    <a:pt x="775" y="1949"/>
                  </a:lnTo>
                  <a:lnTo>
                    <a:pt x="783" y="1955"/>
                  </a:lnTo>
                  <a:lnTo>
                    <a:pt x="790" y="1955"/>
                  </a:lnTo>
                  <a:lnTo>
                    <a:pt x="798" y="1949"/>
                  </a:lnTo>
                  <a:lnTo>
                    <a:pt x="806" y="1949"/>
                  </a:lnTo>
                  <a:lnTo>
                    <a:pt x="813" y="1949"/>
                  </a:lnTo>
                  <a:lnTo>
                    <a:pt x="821" y="1955"/>
                  </a:lnTo>
                  <a:lnTo>
                    <a:pt x="829" y="1949"/>
                  </a:lnTo>
                  <a:lnTo>
                    <a:pt x="829" y="1955"/>
                  </a:lnTo>
                  <a:lnTo>
                    <a:pt x="837" y="1955"/>
                  </a:lnTo>
                  <a:lnTo>
                    <a:pt x="845" y="1955"/>
                  </a:lnTo>
                  <a:lnTo>
                    <a:pt x="852" y="1955"/>
                  </a:lnTo>
                  <a:lnTo>
                    <a:pt x="860" y="1955"/>
                  </a:lnTo>
                  <a:lnTo>
                    <a:pt x="868" y="1955"/>
                  </a:lnTo>
                  <a:lnTo>
                    <a:pt x="876" y="1955"/>
                  </a:lnTo>
                  <a:lnTo>
                    <a:pt x="883" y="1955"/>
                  </a:lnTo>
                  <a:lnTo>
                    <a:pt x="891" y="1955"/>
                  </a:lnTo>
                  <a:lnTo>
                    <a:pt x="899" y="1949"/>
                  </a:lnTo>
                  <a:lnTo>
                    <a:pt x="907" y="1949"/>
                  </a:lnTo>
                  <a:lnTo>
                    <a:pt x="914" y="1955"/>
                  </a:lnTo>
                  <a:lnTo>
                    <a:pt x="922" y="1949"/>
                  </a:lnTo>
                  <a:lnTo>
                    <a:pt x="930" y="1955"/>
                  </a:lnTo>
                  <a:lnTo>
                    <a:pt x="938" y="1955"/>
                  </a:lnTo>
                  <a:lnTo>
                    <a:pt x="946" y="1942"/>
                  </a:lnTo>
                  <a:lnTo>
                    <a:pt x="953" y="1955"/>
                  </a:lnTo>
                  <a:lnTo>
                    <a:pt x="961" y="1955"/>
                  </a:lnTo>
                  <a:lnTo>
                    <a:pt x="969" y="1955"/>
                  </a:lnTo>
                  <a:lnTo>
                    <a:pt x="977" y="1955"/>
                  </a:lnTo>
                  <a:lnTo>
                    <a:pt x="984" y="1955"/>
                  </a:lnTo>
                  <a:lnTo>
                    <a:pt x="992" y="1949"/>
                  </a:lnTo>
                  <a:lnTo>
                    <a:pt x="1000" y="1955"/>
                  </a:lnTo>
                  <a:lnTo>
                    <a:pt x="1008" y="1955"/>
                  </a:lnTo>
                  <a:lnTo>
                    <a:pt x="1015" y="1955"/>
                  </a:lnTo>
                  <a:lnTo>
                    <a:pt x="1023" y="1955"/>
                  </a:lnTo>
                  <a:lnTo>
                    <a:pt x="1031" y="1955"/>
                  </a:lnTo>
                  <a:lnTo>
                    <a:pt x="1038" y="1949"/>
                  </a:lnTo>
                  <a:lnTo>
                    <a:pt x="1046" y="1955"/>
                  </a:lnTo>
                  <a:lnTo>
                    <a:pt x="1054" y="1955"/>
                  </a:lnTo>
                  <a:lnTo>
                    <a:pt x="1062" y="1955"/>
                  </a:lnTo>
                  <a:lnTo>
                    <a:pt x="1069" y="1955"/>
                  </a:lnTo>
                  <a:lnTo>
                    <a:pt x="1077" y="1955"/>
                  </a:lnTo>
                  <a:lnTo>
                    <a:pt x="1085" y="1955"/>
                  </a:lnTo>
                  <a:lnTo>
                    <a:pt x="1093" y="1955"/>
                  </a:lnTo>
                  <a:lnTo>
                    <a:pt x="1100" y="1955"/>
                  </a:lnTo>
                  <a:lnTo>
                    <a:pt x="1108" y="1955"/>
                  </a:lnTo>
                  <a:lnTo>
                    <a:pt x="1116" y="1955"/>
                  </a:lnTo>
                  <a:lnTo>
                    <a:pt x="1123" y="1955"/>
                  </a:lnTo>
                  <a:lnTo>
                    <a:pt x="1131" y="1955"/>
                  </a:lnTo>
                  <a:lnTo>
                    <a:pt x="1139" y="1955"/>
                  </a:lnTo>
                  <a:lnTo>
                    <a:pt x="1147" y="1955"/>
                  </a:lnTo>
                  <a:lnTo>
                    <a:pt x="1154" y="1955"/>
                  </a:lnTo>
                  <a:lnTo>
                    <a:pt x="1162" y="1955"/>
                  </a:lnTo>
                  <a:lnTo>
                    <a:pt x="1170" y="1955"/>
                  </a:lnTo>
                  <a:lnTo>
                    <a:pt x="1178" y="1955"/>
                  </a:lnTo>
                  <a:lnTo>
                    <a:pt x="1185" y="1955"/>
                  </a:lnTo>
                  <a:lnTo>
                    <a:pt x="1193" y="1955"/>
                  </a:lnTo>
                  <a:lnTo>
                    <a:pt x="1201" y="1955"/>
                  </a:lnTo>
                  <a:lnTo>
                    <a:pt x="1209" y="1955"/>
                  </a:lnTo>
                  <a:lnTo>
                    <a:pt x="1217" y="1955"/>
                  </a:lnTo>
                  <a:lnTo>
                    <a:pt x="1224" y="1955"/>
                  </a:lnTo>
                  <a:lnTo>
                    <a:pt x="1232" y="1955"/>
                  </a:lnTo>
                  <a:lnTo>
                    <a:pt x="1240" y="1955"/>
                  </a:lnTo>
                  <a:lnTo>
                    <a:pt x="1248" y="1955"/>
                  </a:lnTo>
                  <a:lnTo>
                    <a:pt x="1255" y="1955"/>
                  </a:lnTo>
                  <a:lnTo>
                    <a:pt x="1263" y="1955"/>
                  </a:lnTo>
                  <a:lnTo>
                    <a:pt x="1271" y="1955"/>
                  </a:lnTo>
                  <a:lnTo>
                    <a:pt x="1279" y="1955"/>
                  </a:lnTo>
                  <a:lnTo>
                    <a:pt x="1286" y="1955"/>
                  </a:lnTo>
                </a:path>
              </a:pathLst>
            </a:custGeom>
            <a:noFill/>
            <a:ln w="8890"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2" name="Group 1060"/>
          <p:cNvGrpSpPr>
            <a:grpSpLocks/>
          </p:cNvGrpSpPr>
          <p:nvPr/>
        </p:nvGrpSpPr>
        <p:grpSpPr bwMode="auto">
          <a:xfrm>
            <a:off x="7926961" y="5657236"/>
            <a:ext cx="708815" cy="31655"/>
            <a:chOff x="8077" y="5769"/>
            <a:chExt cx="1286" cy="58"/>
          </a:xfrm>
        </p:grpSpPr>
        <p:sp>
          <p:nvSpPr>
            <p:cNvPr id="268" name="Line 1061"/>
            <p:cNvSpPr>
              <a:spLocks noChangeShapeType="1"/>
            </p:cNvSpPr>
            <p:nvPr/>
          </p:nvSpPr>
          <p:spPr bwMode="auto">
            <a:xfrm>
              <a:off x="9329"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9" name="Line 1062"/>
            <p:cNvSpPr>
              <a:spLocks noChangeShapeType="1"/>
            </p:cNvSpPr>
            <p:nvPr/>
          </p:nvSpPr>
          <p:spPr bwMode="auto">
            <a:xfrm>
              <a:off x="9209" y="5769"/>
              <a:ext cx="1" cy="58"/>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0" name="Line 1063"/>
            <p:cNvSpPr>
              <a:spLocks noChangeShapeType="1"/>
            </p:cNvSpPr>
            <p:nvPr/>
          </p:nvSpPr>
          <p:spPr bwMode="auto">
            <a:xfrm>
              <a:off x="9087"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1" name="Line 1064"/>
            <p:cNvSpPr>
              <a:spLocks noChangeShapeType="1"/>
            </p:cNvSpPr>
            <p:nvPr/>
          </p:nvSpPr>
          <p:spPr bwMode="auto">
            <a:xfrm>
              <a:off x="8975"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2" name="Line 1065"/>
            <p:cNvSpPr>
              <a:spLocks noChangeShapeType="1"/>
            </p:cNvSpPr>
            <p:nvPr/>
          </p:nvSpPr>
          <p:spPr bwMode="auto">
            <a:xfrm>
              <a:off x="8855"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3" name="Line 1066"/>
            <p:cNvSpPr>
              <a:spLocks noChangeShapeType="1"/>
            </p:cNvSpPr>
            <p:nvPr/>
          </p:nvSpPr>
          <p:spPr bwMode="auto">
            <a:xfrm>
              <a:off x="8733" y="5769"/>
              <a:ext cx="1" cy="58"/>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 name="Line 1067"/>
            <p:cNvSpPr>
              <a:spLocks noChangeShapeType="1"/>
            </p:cNvSpPr>
            <p:nvPr/>
          </p:nvSpPr>
          <p:spPr bwMode="auto">
            <a:xfrm>
              <a:off x="8611"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5" name="Line 1068"/>
            <p:cNvSpPr>
              <a:spLocks noChangeShapeType="1"/>
            </p:cNvSpPr>
            <p:nvPr/>
          </p:nvSpPr>
          <p:spPr bwMode="auto">
            <a:xfrm>
              <a:off x="8500"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 name="Line 1069"/>
            <p:cNvSpPr>
              <a:spLocks noChangeShapeType="1"/>
            </p:cNvSpPr>
            <p:nvPr/>
          </p:nvSpPr>
          <p:spPr bwMode="auto">
            <a:xfrm>
              <a:off x="8379"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 name="Line 1070"/>
            <p:cNvSpPr>
              <a:spLocks noChangeShapeType="1"/>
            </p:cNvSpPr>
            <p:nvPr/>
          </p:nvSpPr>
          <p:spPr bwMode="auto">
            <a:xfrm>
              <a:off x="8257" y="5769"/>
              <a:ext cx="1" cy="58"/>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 name="Line 1071"/>
            <p:cNvSpPr>
              <a:spLocks noChangeShapeType="1"/>
            </p:cNvSpPr>
            <p:nvPr/>
          </p:nvSpPr>
          <p:spPr bwMode="auto">
            <a:xfrm>
              <a:off x="8137" y="5769"/>
              <a:ext cx="1" cy="33"/>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 name="Line 1072"/>
            <p:cNvSpPr>
              <a:spLocks noChangeShapeType="1"/>
            </p:cNvSpPr>
            <p:nvPr/>
          </p:nvSpPr>
          <p:spPr bwMode="auto">
            <a:xfrm>
              <a:off x="8077" y="5769"/>
              <a:ext cx="1286" cy="1"/>
            </a:xfrm>
            <a:prstGeom prst="line">
              <a:avLst/>
            </a:prstGeom>
            <a:noFill/>
            <a:ln w="889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3" name="Rectangle 1073"/>
          <p:cNvSpPr>
            <a:spLocks noChangeArrowheads="1"/>
          </p:cNvSpPr>
          <p:nvPr/>
        </p:nvSpPr>
        <p:spPr bwMode="auto">
          <a:xfrm>
            <a:off x="8057714" y="5726052"/>
            <a:ext cx="421159" cy="100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Aft>
                <a:spcPts val="1000"/>
              </a:spcAft>
            </a:pPr>
            <a:r>
              <a:rPr lang="en-US" sz="800">
                <a:solidFill>
                  <a:srgbClr val="000000"/>
                </a:solidFill>
              </a:rPr>
              <a:t>Time (min)</a:t>
            </a:r>
            <a:endParaRPr lang="en-US">
              <a:solidFill>
                <a:srgbClr val="000000"/>
              </a:solidFill>
            </a:endParaRPr>
          </a:p>
        </p:txBody>
      </p:sp>
      <p:sp>
        <p:nvSpPr>
          <p:cNvPr id="24" name="Rectangle 1074"/>
          <p:cNvSpPr>
            <a:spLocks noChangeArrowheads="1"/>
          </p:cNvSpPr>
          <p:nvPr/>
        </p:nvSpPr>
        <p:spPr bwMode="auto">
          <a:xfrm>
            <a:off x="7900811" y="4368983"/>
            <a:ext cx="754233" cy="1519477"/>
          </a:xfrm>
          <a:prstGeom prst="rect">
            <a:avLst/>
          </a:prstGeom>
          <a:noFill/>
          <a:ln w="698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25" name="AutoShape 22"/>
          <p:cNvSpPr>
            <a:spLocks noChangeArrowheads="1"/>
          </p:cNvSpPr>
          <p:nvPr/>
        </p:nvSpPr>
        <p:spPr bwMode="auto">
          <a:xfrm>
            <a:off x="3324487" y="2436604"/>
            <a:ext cx="726706" cy="39913"/>
          </a:xfrm>
          <a:prstGeom prst="homePlate">
            <a:avLst>
              <a:gd name="adj" fmla="val 395161"/>
            </a:avLst>
          </a:prstGeom>
          <a:solidFill>
            <a:srgbClr val="FFCC00"/>
          </a:solidFill>
          <a:ln w="3175">
            <a:solidFill>
              <a:srgbClr val="FFCC00"/>
            </a:solidFill>
            <a:miter lim="800000"/>
            <a:headEnd/>
            <a:tailEnd/>
          </a:ln>
        </p:spPr>
        <p:txBody>
          <a:bodyPr wrap="none" anchor="ctr"/>
          <a:lstStyle/>
          <a:p>
            <a:pPr algn="ctr"/>
            <a:endParaRPr lang="en-US">
              <a:solidFill>
                <a:srgbClr val="000000"/>
              </a:solidFill>
            </a:endParaRPr>
          </a:p>
        </p:txBody>
      </p:sp>
      <p:grpSp>
        <p:nvGrpSpPr>
          <p:cNvPr id="253" name="Group 5"/>
          <p:cNvGrpSpPr>
            <a:grpSpLocks/>
          </p:cNvGrpSpPr>
          <p:nvPr/>
        </p:nvGrpSpPr>
        <p:grpSpPr bwMode="auto">
          <a:xfrm>
            <a:off x="3367154" y="4710984"/>
            <a:ext cx="924899" cy="888445"/>
            <a:chOff x="3810000" y="3200400"/>
            <a:chExt cx="1295400" cy="1295400"/>
          </a:xfrm>
        </p:grpSpPr>
        <p:sp>
          <p:nvSpPr>
            <p:cNvPr id="261" name="Oval 260"/>
            <p:cNvSpPr/>
            <p:nvPr/>
          </p:nvSpPr>
          <p:spPr>
            <a:xfrm>
              <a:off x="3810000" y="3200400"/>
              <a:ext cx="1295400" cy="1295400"/>
            </a:xfrm>
            <a:prstGeom prst="ellipse">
              <a:avLst/>
            </a:prstGeom>
            <a:solidFill>
              <a:srgbClr val="DDDDDD"/>
            </a:solidFill>
            <a:ln w="25400" cap="flat" cmpd="sng" algn="ctr">
              <a:solidFill>
                <a:srgbClr val="DDDDDD">
                  <a:shade val="50000"/>
                </a:srgbClr>
              </a:solidFill>
              <a:prstDash val="solid"/>
            </a:ln>
            <a:effectLst/>
            <a:scene3d>
              <a:camera prst="perspectiveBelow"/>
              <a:lightRig rig="threePt" dir="t"/>
            </a:scene3d>
            <a:sp3d>
              <a:bevelT w="165100" prst="coolSlant"/>
            </a:sp3d>
          </p:spPr>
          <p:txBody>
            <a:bodyPr anchor="ctr"/>
            <a:lstStyle/>
            <a:p>
              <a:pPr algn="ctr" fontAlgn="auto">
                <a:spcBef>
                  <a:spcPts val="0"/>
                </a:spcBef>
                <a:spcAft>
                  <a:spcPts val="0"/>
                </a:spcAft>
                <a:defRPr/>
              </a:pPr>
              <a:endParaRPr lang="en-US" kern="0">
                <a:solidFill>
                  <a:srgbClr val="FFFFFF"/>
                </a:solidFill>
                <a:latin typeface="Arial"/>
                <a:ea typeface="+mn-ea"/>
              </a:endParaRPr>
            </a:p>
          </p:txBody>
        </p:sp>
        <p:sp>
          <p:nvSpPr>
            <p:cNvPr id="262" name="Oval 261"/>
            <p:cNvSpPr/>
            <p:nvPr/>
          </p:nvSpPr>
          <p:spPr>
            <a:xfrm>
              <a:off x="4185897" y="3404115"/>
              <a:ext cx="152287" cy="152515"/>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263" name="Oval 262"/>
            <p:cNvSpPr/>
            <p:nvPr/>
          </p:nvSpPr>
          <p:spPr>
            <a:xfrm>
              <a:off x="4557939" y="3404115"/>
              <a:ext cx="152286" cy="152515"/>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264" name="Oval 263"/>
            <p:cNvSpPr/>
            <p:nvPr/>
          </p:nvSpPr>
          <p:spPr>
            <a:xfrm>
              <a:off x="4029755" y="3719178"/>
              <a:ext cx="152286" cy="152515"/>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265" name="Oval 264"/>
            <p:cNvSpPr/>
            <p:nvPr/>
          </p:nvSpPr>
          <p:spPr>
            <a:xfrm>
              <a:off x="4710225" y="3719178"/>
              <a:ext cx="152287" cy="152515"/>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266" name="Oval 265"/>
            <p:cNvSpPr/>
            <p:nvPr/>
          </p:nvSpPr>
          <p:spPr>
            <a:xfrm>
              <a:off x="4176259" y="4024208"/>
              <a:ext cx="152286" cy="152515"/>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267" name="Oval 266"/>
            <p:cNvSpPr/>
            <p:nvPr/>
          </p:nvSpPr>
          <p:spPr>
            <a:xfrm>
              <a:off x="4557939" y="4024208"/>
              <a:ext cx="152286" cy="152515"/>
            </a:xfrm>
            <a:prstGeom prst="ellipse">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grpSp>
      <p:sp>
        <p:nvSpPr>
          <p:cNvPr id="254" name="Rectangle 253"/>
          <p:cNvSpPr/>
          <p:nvPr/>
        </p:nvSpPr>
        <p:spPr bwMode="auto">
          <a:xfrm>
            <a:off x="3713991" y="4874098"/>
            <a:ext cx="217461" cy="52300"/>
          </a:xfrm>
          <a:prstGeom prst="rect">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255" name="Rectangle 254"/>
          <p:cNvSpPr/>
          <p:nvPr/>
        </p:nvSpPr>
        <p:spPr bwMode="auto">
          <a:xfrm rot="3847482">
            <a:off x="3526121" y="5199602"/>
            <a:ext cx="207827" cy="52301"/>
          </a:xfrm>
          <a:prstGeom prst="rect">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256" name="Rectangle 255"/>
          <p:cNvSpPr/>
          <p:nvPr/>
        </p:nvSpPr>
        <p:spPr bwMode="auto">
          <a:xfrm rot="6911008">
            <a:off x="3908055" y="5198914"/>
            <a:ext cx="207827" cy="53678"/>
          </a:xfrm>
          <a:prstGeom prst="rect">
            <a:avLst/>
          </a:prstGeom>
          <a:solidFill>
            <a:srgbClr val="000000"/>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sp>
        <p:nvSpPr>
          <p:cNvPr id="257" name="Rectangle 96"/>
          <p:cNvSpPr>
            <a:spLocks noChangeArrowheads="1"/>
          </p:cNvSpPr>
          <p:nvPr/>
        </p:nvSpPr>
        <p:spPr bwMode="auto">
          <a:xfrm>
            <a:off x="3639669" y="4473583"/>
            <a:ext cx="108730" cy="209541"/>
          </a:xfrm>
          <a:prstGeom prst="rect">
            <a:avLst/>
          </a:prstGeom>
          <a:blipFill dpi="0" rotWithShape="1">
            <a:blip r:embed="rId3" cstate="print"/>
            <a:srcRect/>
            <a:tile tx="0" ty="0" sx="100000" sy="100000" flip="none" algn="tl"/>
          </a:blipFill>
          <a:ln w="38100">
            <a:solidFill>
              <a:srgbClr val="FFC000"/>
            </a:solid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a typeface="+mn-ea"/>
            </a:endParaRPr>
          </a:p>
        </p:txBody>
      </p:sp>
      <p:sp>
        <p:nvSpPr>
          <p:cNvPr id="258" name="Line 98"/>
          <p:cNvSpPr>
            <a:spLocks noChangeShapeType="1"/>
          </p:cNvSpPr>
          <p:nvPr/>
        </p:nvSpPr>
        <p:spPr bwMode="auto">
          <a:xfrm>
            <a:off x="3617647" y="4386875"/>
            <a:ext cx="154150" cy="0"/>
          </a:xfrm>
          <a:prstGeom prst="line">
            <a:avLst/>
          </a:prstGeom>
          <a:noFill/>
          <a:ln w="57150">
            <a:solidFill>
              <a:srgbClr val="CB7023"/>
            </a:solidFill>
            <a:round/>
            <a:headEnd/>
            <a:tailEnd/>
          </a:ln>
        </p:spPr>
        <p:txBody>
          <a:bodyPr/>
          <a:lstStyle/>
          <a:p>
            <a:pPr fontAlgn="auto">
              <a:spcBef>
                <a:spcPts val="0"/>
              </a:spcBef>
              <a:spcAft>
                <a:spcPts val="0"/>
              </a:spcAft>
              <a:defRPr/>
            </a:pPr>
            <a:endParaRPr lang="en-US" kern="0">
              <a:solidFill>
                <a:sysClr val="windowText" lastClr="000000"/>
              </a:solidFill>
              <a:latin typeface="Arial" charset="0"/>
              <a:ea typeface="+mn-ea"/>
            </a:endParaRPr>
          </a:p>
        </p:txBody>
      </p:sp>
      <p:sp>
        <p:nvSpPr>
          <p:cNvPr id="259" name="Rectangle 258"/>
          <p:cNvSpPr/>
          <p:nvPr/>
        </p:nvSpPr>
        <p:spPr bwMode="auto">
          <a:xfrm>
            <a:off x="3663066" y="4411650"/>
            <a:ext cx="53678" cy="104602"/>
          </a:xfrm>
          <a:prstGeom prst="rect">
            <a:avLst/>
          </a:prstGeom>
          <a:solidFill>
            <a:srgbClr val="CB7023"/>
          </a:solidFill>
          <a:ln w="25400" cap="flat" cmpd="sng" algn="ctr">
            <a:solidFill>
              <a:srgbClr val="CB7023"/>
            </a:solid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cxnSp>
        <p:nvCxnSpPr>
          <p:cNvPr id="260" name="Straight Connector 922"/>
          <p:cNvCxnSpPr>
            <a:cxnSpLocks noChangeShapeType="1"/>
            <a:stCxn id="257" idx="2"/>
          </p:cNvCxnSpPr>
          <p:nvPr/>
        </p:nvCxnSpPr>
        <p:spPr bwMode="auto">
          <a:xfrm flipH="1">
            <a:off x="3690190" y="4683124"/>
            <a:ext cx="3844" cy="168311"/>
          </a:xfrm>
          <a:prstGeom prst="line">
            <a:avLst/>
          </a:prstGeom>
          <a:noFill/>
          <a:ln w="28575" algn="ctr">
            <a:solidFill>
              <a:srgbClr val="CB7023"/>
            </a:solidFill>
            <a:round/>
            <a:headEnd/>
            <a:tailEnd/>
          </a:ln>
          <a:extLst>
            <a:ext uri="{909E8E84-426E-40DD-AFC4-6F175D3DCCD1}">
              <a14:hiddenFill xmlns:a14="http://schemas.microsoft.com/office/drawing/2010/main">
                <a:noFill/>
              </a14:hiddenFill>
            </a:ext>
          </a:extLst>
        </p:spPr>
      </p:cxnSp>
      <p:sp>
        <p:nvSpPr>
          <p:cNvPr id="27" name="Rectangle 930"/>
          <p:cNvSpPr>
            <a:spLocks noChangeArrowheads="1"/>
          </p:cNvSpPr>
          <p:nvPr/>
        </p:nvSpPr>
        <p:spPr bwMode="auto">
          <a:xfrm flipV="1">
            <a:off x="3990634" y="5309022"/>
            <a:ext cx="1358446" cy="56430"/>
          </a:xfrm>
          <a:prstGeom prst="rect">
            <a:avLst/>
          </a:prstGeom>
          <a:blipFill dpi="0" rotWithShape="1">
            <a:blip r:embed="rId4"/>
            <a:srcRect/>
            <a:tile tx="0" ty="0" sx="100000" sy="100000" flip="none" algn="tl"/>
          </a:blipFill>
          <a:ln w="25400">
            <a:solidFill>
              <a:srgbClr val="A2A2A2"/>
            </a:solidFill>
            <a:miter lim="800000"/>
            <a:headEnd/>
            <a:tailEnd/>
          </a:ln>
        </p:spPr>
        <p:txBody>
          <a:bodyPr anchor="ctr"/>
          <a:lstStyle/>
          <a:p>
            <a:pPr algn="ctr"/>
            <a:endParaRPr lang="en-US">
              <a:solidFill>
                <a:srgbClr val="FFFFFF"/>
              </a:solidFill>
            </a:endParaRPr>
          </a:p>
        </p:txBody>
      </p:sp>
      <p:sp>
        <p:nvSpPr>
          <p:cNvPr id="28" name="Rectangle 932"/>
          <p:cNvSpPr>
            <a:spLocks noChangeArrowheads="1"/>
          </p:cNvSpPr>
          <p:nvPr/>
        </p:nvSpPr>
        <p:spPr bwMode="auto">
          <a:xfrm>
            <a:off x="1540753" y="2106283"/>
            <a:ext cx="1109328" cy="454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000">
                <a:solidFill>
                  <a:srgbClr val="000000"/>
                </a:solidFill>
              </a:rPr>
              <a:t>3 µm, C18 column</a:t>
            </a:r>
          </a:p>
          <a:p>
            <a:pPr algn="ctr"/>
            <a:r>
              <a:rPr lang="en-US" sz="900">
                <a:solidFill>
                  <a:srgbClr val="000000"/>
                </a:solidFill>
              </a:rPr>
              <a:t>(200 µm i.d. × 50 cm)</a:t>
            </a:r>
          </a:p>
          <a:p>
            <a:pPr algn="ctr"/>
            <a:endParaRPr lang="en-US" sz="900">
              <a:solidFill>
                <a:srgbClr val="000000"/>
              </a:solidFill>
            </a:endParaRPr>
          </a:p>
        </p:txBody>
      </p:sp>
      <p:sp>
        <p:nvSpPr>
          <p:cNvPr id="29" name="Rectangle 935"/>
          <p:cNvSpPr>
            <a:spLocks noChangeArrowheads="1"/>
          </p:cNvSpPr>
          <p:nvPr/>
        </p:nvSpPr>
        <p:spPr bwMode="auto">
          <a:xfrm>
            <a:off x="4259021" y="4927761"/>
            <a:ext cx="1151995" cy="333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000" dirty="0">
                <a:solidFill>
                  <a:srgbClr val="000000"/>
                </a:solidFill>
              </a:rPr>
              <a:t>1.7 µm, C18 column</a:t>
            </a:r>
          </a:p>
          <a:p>
            <a:pPr algn="ctr"/>
            <a:r>
              <a:rPr lang="en-US" sz="900" dirty="0">
                <a:solidFill>
                  <a:srgbClr val="000000"/>
                </a:solidFill>
              </a:rPr>
              <a:t>(75 µm </a:t>
            </a:r>
            <a:r>
              <a:rPr lang="en-US" sz="900" dirty="0" err="1">
                <a:solidFill>
                  <a:srgbClr val="000000"/>
                </a:solidFill>
              </a:rPr>
              <a:t>i.d.</a:t>
            </a:r>
            <a:r>
              <a:rPr lang="en-US" sz="900" dirty="0">
                <a:solidFill>
                  <a:srgbClr val="000000"/>
                </a:solidFill>
              </a:rPr>
              <a:t> × 25 cm)</a:t>
            </a:r>
          </a:p>
        </p:txBody>
      </p:sp>
      <p:sp>
        <p:nvSpPr>
          <p:cNvPr id="30" name="AutoShape 22"/>
          <p:cNvSpPr>
            <a:spLocks noChangeArrowheads="1"/>
          </p:cNvSpPr>
          <p:nvPr/>
        </p:nvSpPr>
        <p:spPr bwMode="auto">
          <a:xfrm flipV="1">
            <a:off x="5357338" y="5317280"/>
            <a:ext cx="372987" cy="39914"/>
          </a:xfrm>
          <a:prstGeom prst="homePlate">
            <a:avLst>
              <a:gd name="adj" fmla="val 391353"/>
            </a:avLst>
          </a:prstGeom>
          <a:solidFill>
            <a:srgbClr val="FFCC00"/>
          </a:solidFill>
          <a:ln w="3175">
            <a:solidFill>
              <a:srgbClr val="FFCC00"/>
            </a:solidFill>
            <a:miter lim="800000"/>
            <a:headEnd/>
            <a:tailEnd/>
          </a:ln>
        </p:spPr>
        <p:txBody>
          <a:bodyPr wrap="none" anchor="ctr"/>
          <a:lstStyle/>
          <a:p>
            <a:pPr algn="ctr"/>
            <a:endParaRPr lang="en-US">
              <a:solidFill>
                <a:srgbClr val="000000"/>
              </a:solidFill>
            </a:endParaRPr>
          </a:p>
        </p:txBody>
      </p:sp>
      <p:sp>
        <p:nvSpPr>
          <p:cNvPr id="31" name="Rectangle 1248"/>
          <p:cNvSpPr>
            <a:spLocks noChangeArrowheads="1"/>
          </p:cNvSpPr>
          <p:nvPr/>
        </p:nvSpPr>
        <p:spPr bwMode="auto">
          <a:xfrm>
            <a:off x="2278470" y="3949200"/>
            <a:ext cx="575309" cy="161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200" i="1">
                <a:solidFill>
                  <a:srgbClr val="000000"/>
                </a:solidFill>
              </a:rPr>
              <a:t>iS</a:t>
            </a:r>
            <a:r>
              <a:rPr lang="en-US" altLang="zh-CN" sz="1200">
                <a:solidFill>
                  <a:srgbClr val="000000"/>
                </a:solidFill>
              </a:rPr>
              <a:t>election</a:t>
            </a:r>
          </a:p>
        </p:txBody>
      </p:sp>
      <p:sp>
        <p:nvSpPr>
          <p:cNvPr id="32" name="Rectangle 1248"/>
          <p:cNvSpPr>
            <a:spLocks noChangeArrowheads="1"/>
          </p:cNvSpPr>
          <p:nvPr/>
        </p:nvSpPr>
        <p:spPr bwMode="auto">
          <a:xfrm>
            <a:off x="1551763" y="3420686"/>
            <a:ext cx="824427" cy="15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200" b="1">
                <a:solidFill>
                  <a:srgbClr val="000000"/>
                </a:solidFill>
              </a:rPr>
              <a:t>96 well plate </a:t>
            </a:r>
          </a:p>
        </p:txBody>
      </p:sp>
      <p:sp>
        <p:nvSpPr>
          <p:cNvPr id="33" name="Oval 870"/>
          <p:cNvSpPr>
            <a:spLocks noChangeArrowheads="1"/>
          </p:cNvSpPr>
          <p:nvPr/>
        </p:nvSpPr>
        <p:spPr bwMode="auto">
          <a:xfrm>
            <a:off x="2669350" y="3190838"/>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34" name="Oval 870"/>
          <p:cNvSpPr>
            <a:spLocks noChangeArrowheads="1"/>
          </p:cNvSpPr>
          <p:nvPr/>
        </p:nvSpPr>
        <p:spPr bwMode="auto">
          <a:xfrm>
            <a:off x="2754683" y="3190838"/>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35" name="Oval 870"/>
          <p:cNvSpPr>
            <a:spLocks noChangeArrowheads="1"/>
          </p:cNvSpPr>
          <p:nvPr/>
        </p:nvSpPr>
        <p:spPr bwMode="auto">
          <a:xfrm>
            <a:off x="2831758" y="318808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36" name="Oval 870"/>
          <p:cNvSpPr>
            <a:spLocks noChangeArrowheads="1"/>
          </p:cNvSpPr>
          <p:nvPr/>
        </p:nvSpPr>
        <p:spPr bwMode="auto">
          <a:xfrm>
            <a:off x="2917091" y="318808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37" name="Oval 870"/>
          <p:cNvSpPr>
            <a:spLocks noChangeArrowheads="1"/>
          </p:cNvSpPr>
          <p:nvPr/>
        </p:nvSpPr>
        <p:spPr bwMode="auto">
          <a:xfrm>
            <a:off x="3002424" y="318808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38" name="Oval 870"/>
          <p:cNvSpPr>
            <a:spLocks noChangeArrowheads="1"/>
          </p:cNvSpPr>
          <p:nvPr/>
        </p:nvSpPr>
        <p:spPr bwMode="auto">
          <a:xfrm>
            <a:off x="3089133" y="318808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39" name="Oval 870"/>
          <p:cNvSpPr>
            <a:spLocks noChangeArrowheads="1"/>
          </p:cNvSpPr>
          <p:nvPr/>
        </p:nvSpPr>
        <p:spPr bwMode="auto">
          <a:xfrm>
            <a:off x="3174466" y="31894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0" name="Oval 870"/>
          <p:cNvSpPr>
            <a:spLocks noChangeArrowheads="1"/>
          </p:cNvSpPr>
          <p:nvPr/>
        </p:nvSpPr>
        <p:spPr bwMode="auto">
          <a:xfrm>
            <a:off x="3255670" y="31894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1" name="Oval 870"/>
          <p:cNvSpPr>
            <a:spLocks noChangeArrowheads="1"/>
          </p:cNvSpPr>
          <p:nvPr/>
        </p:nvSpPr>
        <p:spPr bwMode="auto">
          <a:xfrm>
            <a:off x="3336874" y="31894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2" name="Oval 870"/>
          <p:cNvSpPr>
            <a:spLocks noChangeArrowheads="1"/>
          </p:cNvSpPr>
          <p:nvPr/>
        </p:nvSpPr>
        <p:spPr bwMode="auto">
          <a:xfrm>
            <a:off x="3418078" y="31894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3" name="Oval 870"/>
          <p:cNvSpPr>
            <a:spLocks noChangeArrowheads="1"/>
          </p:cNvSpPr>
          <p:nvPr/>
        </p:nvSpPr>
        <p:spPr bwMode="auto">
          <a:xfrm>
            <a:off x="3503411" y="31894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4" name="Oval 870"/>
          <p:cNvSpPr>
            <a:spLocks noChangeArrowheads="1"/>
          </p:cNvSpPr>
          <p:nvPr/>
        </p:nvSpPr>
        <p:spPr bwMode="auto">
          <a:xfrm>
            <a:off x="3590120" y="31894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5" name="Oval 870"/>
          <p:cNvSpPr>
            <a:spLocks noChangeArrowheads="1"/>
          </p:cNvSpPr>
          <p:nvPr/>
        </p:nvSpPr>
        <p:spPr bwMode="auto">
          <a:xfrm>
            <a:off x="2611544" y="328855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6" name="Oval 870"/>
          <p:cNvSpPr>
            <a:spLocks noChangeArrowheads="1"/>
          </p:cNvSpPr>
          <p:nvPr/>
        </p:nvSpPr>
        <p:spPr bwMode="auto">
          <a:xfrm>
            <a:off x="2698253" y="328855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7" name="Oval 870"/>
          <p:cNvSpPr>
            <a:spLocks noChangeArrowheads="1"/>
          </p:cNvSpPr>
          <p:nvPr/>
        </p:nvSpPr>
        <p:spPr bwMode="auto">
          <a:xfrm>
            <a:off x="2775328" y="328580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8" name="Oval 870"/>
          <p:cNvSpPr>
            <a:spLocks noChangeArrowheads="1"/>
          </p:cNvSpPr>
          <p:nvPr/>
        </p:nvSpPr>
        <p:spPr bwMode="auto">
          <a:xfrm>
            <a:off x="2860661" y="328580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49" name="Oval 870"/>
          <p:cNvSpPr>
            <a:spLocks noChangeArrowheads="1"/>
          </p:cNvSpPr>
          <p:nvPr/>
        </p:nvSpPr>
        <p:spPr bwMode="auto">
          <a:xfrm>
            <a:off x="2945994" y="3285805"/>
            <a:ext cx="66064" cy="66064"/>
          </a:xfrm>
          <a:prstGeom prst="ellipse">
            <a:avLst/>
          </a:prstGeom>
          <a:solidFill>
            <a:srgbClr val="FF0000"/>
          </a:solidFill>
          <a:ln w="9525">
            <a:solidFill>
              <a:schemeClr val="tx1"/>
            </a:solidFill>
            <a:round/>
            <a:headEnd/>
            <a:tailEnd/>
          </a:ln>
        </p:spPr>
        <p:txBody>
          <a:bodyPr wrap="none" anchor="ctr"/>
          <a:lstStyle/>
          <a:p>
            <a:endParaRPr lang="en-US">
              <a:solidFill>
                <a:srgbClr val="000000"/>
              </a:solidFill>
            </a:endParaRPr>
          </a:p>
        </p:txBody>
      </p:sp>
      <p:sp>
        <p:nvSpPr>
          <p:cNvPr id="50" name="Oval 870"/>
          <p:cNvSpPr>
            <a:spLocks noChangeArrowheads="1"/>
          </p:cNvSpPr>
          <p:nvPr/>
        </p:nvSpPr>
        <p:spPr bwMode="auto">
          <a:xfrm>
            <a:off x="3032703" y="328580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51" name="Oval 870"/>
          <p:cNvSpPr>
            <a:spLocks noChangeArrowheads="1"/>
          </p:cNvSpPr>
          <p:nvPr/>
        </p:nvSpPr>
        <p:spPr bwMode="auto">
          <a:xfrm>
            <a:off x="3118036" y="328718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52" name="Oval 870"/>
          <p:cNvSpPr>
            <a:spLocks noChangeArrowheads="1"/>
          </p:cNvSpPr>
          <p:nvPr/>
        </p:nvSpPr>
        <p:spPr bwMode="auto">
          <a:xfrm>
            <a:off x="3199240" y="328718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53" name="Oval 870"/>
          <p:cNvSpPr>
            <a:spLocks noChangeArrowheads="1"/>
          </p:cNvSpPr>
          <p:nvPr/>
        </p:nvSpPr>
        <p:spPr bwMode="auto">
          <a:xfrm>
            <a:off x="3280444" y="328718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54" name="Oval 870"/>
          <p:cNvSpPr>
            <a:spLocks noChangeArrowheads="1"/>
          </p:cNvSpPr>
          <p:nvPr/>
        </p:nvSpPr>
        <p:spPr bwMode="auto">
          <a:xfrm>
            <a:off x="3361648" y="328718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55" name="Oval 870"/>
          <p:cNvSpPr>
            <a:spLocks noChangeArrowheads="1"/>
          </p:cNvSpPr>
          <p:nvPr/>
        </p:nvSpPr>
        <p:spPr bwMode="auto">
          <a:xfrm>
            <a:off x="3446981" y="328718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56" name="Oval 870"/>
          <p:cNvSpPr>
            <a:spLocks noChangeArrowheads="1"/>
          </p:cNvSpPr>
          <p:nvPr/>
        </p:nvSpPr>
        <p:spPr bwMode="auto">
          <a:xfrm>
            <a:off x="3533690" y="328718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57" name="Oval 870"/>
          <p:cNvSpPr>
            <a:spLocks noChangeArrowheads="1"/>
          </p:cNvSpPr>
          <p:nvPr/>
        </p:nvSpPr>
        <p:spPr bwMode="auto">
          <a:xfrm>
            <a:off x="2564748" y="337664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58" name="Oval 870"/>
          <p:cNvSpPr>
            <a:spLocks noChangeArrowheads="1"/>
          </p:cNvSpPr>
          <p:nvPr/>
        </p:nvSpPr>
        <p:spPr bwMode="auto">
          <a:xfrm>
            <a:off x="2651458" y="337664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59" name="Oval 870"/>
          <p:cNvSpPr>
            <a:spLocks noChangeArrowheads="1"/>
          </p:cNvSpPr>
          <p:nvPr/>
        </p:nvSpPr>
        <p:spPr bwMode="auto">
          <a:xfrm>
            <a:off x="2732661" y="337802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0" name="Oval 870"/>
          <p:cNvSpPr>
            <a:spLocks noChangeArrowheads="1"/>
          </p:cNvSpPr>
          <p:nvPr/>
        </p:nvSpPr>
        <p:spPr bwMode="auto">
          <a:xfrm>
            <a:off x="2813866" y="337389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1" name="Oval 870"/>
          <p:cNvSpPr>
            <a:spLocks noChangeArrowheads="1"/>
          </p:cNvSpPr>
          <p:nvPr/>
        </p:nvSpPr>
        <p:spPr bwMode="auto">
          <a:xfrm>
            <a:off x="2899199" y="337389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2" name="Oval 870"/>
          <p:cNvSpPr>
            <a:spLocks noChangeArrowheads="1"/>
          </p:cNvSpPr>
          <p:nvPr/>
        </p:nvSpPr>
        <p:spPr bwMode="auto">
          <a:xfrm>
            <a:off x="2985908" y="337389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3" name="Oval 870"/>
          <p:cNvSpPr>
            <a:spLocks noChangeArrowheads="1"/>
          </p:cNvSpPr>
          <p:nvPr/>
        </p:nvSpPr>
        <p:spPr bwMode="auto">
          <a:xfrm>
            <a:off x="3071240" y="337526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4" name="Oval 870"/>
          <p:cNvSpPr>
            <a:spLocks noChangeArrowheads="1"/>
          </p:cNvSpPr>
          <p:nvPr/>
        </p:nvSpPr>
        <p:spPr bwMode="auto">
          <a:xfrm>
            <a:off x="3152445" y="337526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5" name="Oval 870"/>
          <p:cNvSpPr>
            <a:spLocks noChangeArrowheads="1"/>
          </p:cNvSpPr>
          <p:nvPr/>
        </p:nvSpPr>
        <p:spPr bwMode="auto">
          <a:xfrm>
            <a:off x="3233648" y="337526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6" name="Oval 870"/>
          <p:cNvSpPr>
            <a:spLocks noChangeArrowheads="1"/>
          </p:cNvSpPr>
          <p:nvPr/>
        </p:nvSpPr>
        <p:spPr bwMode="auto">
          <a:xfrm>
            <a:off x="3314853" y="337526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7" name="Oval 870"/>
          <p:cNvSpPr>
            <a:spLocks noChangeArrowheads="1"/>
          </p:cNvSpPr>
          <p:nvPr/>
        </p:nvSpPr>
        <p:spPr bwMode="auto">
          <a:xfrm>
            <a:off x="3400186" y="337526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8" name="Oval 870"/>
          <p:cNvSpPr>
            <a:spLocks noChangeArrowheads="1"/>
          </p:cNvSpPr>
          <p:nvPr/>
        </p:nvSpPr>
        <p:spPr bwMode="auto">
          <a:xfrm>
            <a:off x="3486895" y="337526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69" name="Oval 870"/>
          <p:cNvSpPr>
            <a:spLocks noChangeArrowheads="1"/>
          </p:cNvSpPr>
          <p:nvPr/>
        </p:nvSpPr>
        <p:spPr bwMode="auto">
          <a:xfrm>
            <a:off x="2517953" y="346335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0" name="Oval 870"/>
          <p:cNvSpPr>
            <a:spLocks noChangeArrowheads="1"/>
          </p:cNvSpPr>
          <p:nvPr/>
        </p:nvSpPr>
        <p:spPr bwMode="auto">
          <a:xfrm>
            <a:off x="2604662" y="346335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1" name="Oval 870"/>
          <p:cNvSpPr>
            <a:spLocks noChangeArrowheads="1"/>
          </p:cNvSpPr>
          <p:nvPr/>
        </p:nvSpPr>
        <p:spPr bwMode="auto">
          <a:xfrm>
            <a:off x="2681737" y="346060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2" name="Oval 870"/>
          <p:cNvSpPr>
            <a:spLocks noChangeArrowheads="1"/>
          </p:cNvSpPr>
          <p:nvPr/>
        </p:nvSpPr>
        <p:spPr bwMode="auto">
          <a:xfrm>
            <a:off x="2765693" y="346060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3" name="Oval 870"/>
          <p:cNvSpPr>
            <a:spLocks noChangeArrowheads="1"/>
          </p:cNvSpPr>
          <p:nvPr/>
        </p:nvSpPr>
        <p:spPr bwMode="auto">
          <a:xfrm>
            <a:off x="2852403" y="346060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4" name="Oval 870"/>
          <p:cNvSpPr>
            <a:spLocks noChangeArrowheads="1"/>
          </p:cNvSpPr>
          <p:nvPr/>
        </p:nvSpPr>
        <p:spPr bwMode="auto">
          <a:xfrm>
            <a:off x="2937736" y="346060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5" name="Oval 870"/>
          <p:cNvSpPr>
            <a:spLocks noChangeArrowheads="1"/>
          </p:cNvSpPr>
          <p:nvPr/>
        </p:nvSpPr>
        <p:spPr bwMode="auto">
          <a:xfrm>
            <a:off x="3024445" y="346197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6" name="Oval 870"/>
          <p:cNvSpPr>
            <a:spLocks noChangeArrowheads="1"/>
          </p:cNvSpPr>
          <p:nvPr/>
        </p:nvSpPr>
        <p:spPr bwMode="auto">
          <a:xfrm>
            <a:off x="3105649" y="346197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7" name="Oval 870"/>
          <p:cNvSpPr>
            <a:spLocks noChangeArrowheads="1"/>
          </p:cNvSpPr>
          <p:nvPr/>
        </p:nvSpPr>
        <p:spPr bwMode="auto">
          <a:xfrm>
            <a:off x="3186853" y="346197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8" name="Oval 870"/>
          <p:cNvSpPr>
            <a:spLocks noChangeArrowheads="1"/>
          </p:cNvSpPr>
          <p:nvPr/>
        </p:nvSpPr>
        <p:spPr bwMode="auto">
          <a:xfrm>
            <a:off x="3266680" y="346197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79" name="Oval 870"/>
          <p:cNvSpPr>
            <a:spLocks noChangeArrowheads="1"/>
          </p:cNvSpPr>
          <p:nvPr/>
        </p:nvSpPr>
        <p:spPr bwMode="auto">
          <a:xfrm>
            <a:off x="3353390" y="346197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0" name="Oval 870"/>
          <p:cNvSpPr>
            <a:spLocks noChangeArrowheads="1"/>
          </p:cNvSpPr>
          <p:nvPr/>
        </p:nvSpPr>
        <p:spPr bwMode="auto">
          <a:xfrm>
            <a:off x="3438723" y="346197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1" name="Oval 870"/>
          <p:cNvSpPr>
            <a:spLocks noChangeArrowheads="1"/>
          </p:cNvSpPr>
          <p:nvPr/>
        </p:nvSpPr>
        <p:spPr bwMode="auto">
          <a:xfrm>
            <a:off x="2465652" y="355281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2" name="Oval 870"/>
          <p:cNvSpPr>
            <a:spLocks noChangeArrowheads="1"/>
          </p:cNvSpPr>
          <p:nvPr/>
        </p:nvSpPr>
        <p:spPr bwMode="auto">
          <a:xfrm>
            <a:off x="2550985" y="355281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3" name="Oval 870"/>
          <p:cNvSpPr>
            <a:spLocks noChangeArrowheads="1"/>
          </p:cNvSpPr>
          <p:nvPr/>
        </p:nvSpPr>
        <p:spPr bwMode="auto">
          <a:xfrm>
            <a:off x="2628060" y="354868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4" name="Oval 870"/>
          <p:cNvSpPr>
            <a:spLocks noChangeArrowheads="1"/>
          </p:cNvSpPr>
          <p:nvPr/>
        </p:nvSpPr>
        <p:spPr bwMode="auto">
          <a:xfrm>
            <a:off x="2713393" y="354868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5" name="Oval 870"/>
          <p:cNvSpPr>
            <a:spLocks noChangeArrowheads="1"/>
          </p:cNvSpPr>
          <p:nvPr/>
        </p:nvSpPr>
        <p:spPr bwMode="auto">
          <a:xfrm>
            <a:off x="2798726" y="354868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6" name="Oval 870"/>
          <p:cNvSpPr>
            <a:spLocks noChangeArrowheads="1"/>
          </p:cNvSpPr>
          <p:nvPr/>
        </p:nvSpPr>
        <p:spPr bwMode="auto">
          <a:xfrm>
            <a:off x="2885435" y="354868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7" name="Oval 870"/>
          <p:cNvSpPr>
            <a:spLocks noChangeArrowheads="1"/>
          </p:cNvSpPr>
          <p:nvPr/>
        </p:nvSpPr>
        <p:spPr bwMode="auto">
          <a:xfrm>
            <a:off x="2970768" y="35500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8" name="Oval 870"/>
          <p:cNvSpPr>
            <a:spLocks noChangeArrowheads="1"/>
          </p:cNvSpPr>
          <p:nvPr/>
        </p:nvSpPr>
        <p:spPr bwMode="auto">
          <a:xfrm>
            <a:off x="3053349" y="35500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89" name="Oval 870"/>
          <p:cNvSpPr>
            <a:spLocks noChangeArrowheads="1"/>
          </p:cNvSpPr>
          <p:nvPr/>
        </p:nvSpPr>
        <p:spPr bwMode="auto">
          <a:xfrm>
            <a:off x="3134552" y="35500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0" name="Oval 870"/>
          <p:cNvSpPr>
            <a:spLocks noChangeArrowheads="1"/>
          </p:cNvSpPr>
          <p:nvPr/>
        </p:nvSpPr>
        <p:spPr bwMode="auto">
          <a:xfrm>
            <a:off x="3214380" y="35500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1" name="Oval 870"/>
          <p:cNvSpPr>
            <a:spLocks noChangeArrowheads="1"/>
          </p:cNvSpPr>
          <p:nvPr/>
        </p:nvSpPr>
        <p:spPr bwMode="auto">
          <a:xfrm>
            <a:off x="3299713" y="35500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2" name="Oval 870"/>
          <p:cNvSpPr>
            <a:spLocks noChangeArrowheads="1"/>
          </p:cNvSpPr>
          <p:nvPr/>
        </p:nvSpPr>
        <p:spPr bwMode="auto">
          <a:xfrm>
            <a:off x="3386422" y="35500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3" name="Oval 870"/>
          <p:cNvSpPr>
            <a:spLocks noChangeArrowheads="1"/>
          </p:cNvSpPr>
          <p:nvPr/>
        </p:nvSpPr>
        <p:spPr bwMode="auto">
          <a:xfrm>
            <a:off x="2413351" y="363539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4" name="Oval 870"/>
          <p:cNvSpPr>
            <a:spLocks noChangeArrowheads="1"/>
          </p:cNvSpPr>
          <p:nvPr/>
        </p:nvSpPr>
        <p:spPr bwMode="auto">
          <a:xfrm>
            <a:off x="2500061" y="363539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5" name="Oval 870"/>
          <p:cNvSpPr>
            <a:spLocks noChangeArrowheads="1"/>
          </p:cNvSpPr>
          <p:nvPr/>
        </p:nvSpPr>
        <p:spPr bwMode="auto">
          <a:xfrm>
            <a:off x="2577136" y="3632642"/>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6" name="Oval 870"/>
          <p:cNvSpPr>
            <a:spLocks noChangeArrowheads="1"/>
          </p:cNvSpPr>
          <p:nvPr/>
        </p:nvSpPr>
        <p:spPr bwMode="auto">
          <a:xfrm>
            <a:off x="2661092" y="3632642"/>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7" name="Oval 870"/>
          <p:cNvSpPr>
            <a:spLocks noChangeArrowheads="1"/>
          </p:cNvSpPr>
          <p:nvPr/>
        </p:nvSpPr>
        <p:spPr bwMode="auto">
          <a:xfrm>
            <a:off x="2747801" y="3632642"/>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8" name="Oval 870"/>
          <p:cNvSpPr>
            <a:spLocks noChangeArrowheads="1"/>
          </p:cNvSpPr>
          <p:nvPr/>
        </p:nvSpPr>
        <p:spPr bwMode="auto">
          <a:xfrm>
            <a:off x="2833134" y="3632642"/>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99" name="Oval 870"/>
          <p:cNvSpPr>
            <a:spLocks noChangeArrowheads="1"/>
          </p:cNvSpPr>
          <p:nvPr/>
        </p:nvSpPr>
        <p:spPr bwMode="auto">
          <a:xfrm>
            <a:off x="2919843" y="363401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0" name="Oval 870"/>
          <p:cNvSpPr>
            <a:spLocks noChangeArrowheads="1"/>
          </p:cNvSpPr>
          <p:nvPr/>
        </p:nvSpPr>
        <p:spPr bwMode="auto">
          <a:xfrm>
            <a:off x="3001048" y="363401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1" name="Oval 870"/>
          <p:cNvSpPr>
            <a:spLocks noChangeArrowheads="1"/>
          </p:cNvSpPr>
          <p:nvPr/>
        </p:nvSpPr>
        <p:spPr bwMode="auto">
          <a:xfrm>
            <a:off x="3082251" y="363401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2" name="Oval 870"/>
          <p:cNvSpPr>
            <a:spLocks noChangeArrowheads="1"/>
          </p:cNvSpPr>
          <p:nvPr/>
        </p:nvSpPr>
        <p:spPr bwMode="auto">
          <a:xfrm>
            <a:off x="3163456" y="363401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3" name="Oval 870"/>
          <p:cNvSpPr>
            <a:spLocks noChangeArrowheads="1"/>
          </p:cNvSpPr>
          <p:nvPr/>
        </p:nvSpPr>
        <p:spPr bwMode="auto">
          <a:xfrm>
            <a:off x="3248789" y="363401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4" name="Oval 870"/>
          <p:cNvSpPr>
            <a:spLocks noChangeArrowheads="1"/>
          </p:cNvSpPr>
          <p:nvPr/>
        </p:nvSpPr>
        <p:spPr bwMode="auto">
          <a:xfrm>
            <a:off x="3335497" y="363401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5" name="Oval 870"/>
          <p:cNvSpPr>
            <a:spLocks noChangeArrowheads="1"/>
          </p:cNvSpPr>
          <p:nvPr/>
        </p:nvSpPr>
        <p:spPr bwMode="auto">
          <a:xfrm>
            <a:off x="2365179" y="372485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6" name="Oval 870"/>
          <p:cNvSpPr>
            <a:spLocks noChangeArrowheads="1"/>
          </p:cNvSpPr>
          <p:nvPr/>
        </p:nvSpPr>
        <p:spPr bwMode="auto">
          <a:xfrm>
            <a:off x="2450512" y="372485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7" name="Oval 870"/>
          <p:cNvSpPr>
            <a:spLocks noChangeArrowheads="1"/>
          </p:cNvSpPr>
          <p:nvPr/>
        </p:nvSpPr>
        <p:spPr bwMode="auto">
          <a:xfrm>
            <a:off x="2527587" y="372210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8" name="Oval 870"/>
          <p:cNvSpPr>
            <a:spLocks noChangeArrowheads="1"/>
          </p:cNvSpPr>
          <p:nvPr/>
        </p:nvSpPr>
        <p:spPr bwMode="auto">
          <a:xfrm>
            <a:off x="2612920" y="372210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09" name="Oval 870"/>
          <p:cNvSpPr>
            <a:spLocks noChangeArrowheads="1"/>
          </p:cNvSpPr>
          <p:nvPr/>
        </p:nvSpPr>
        <p:spPr bwMode="auto">
          <a:xfrm>
            <a:off x="2698253" y="372210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0" name="Oval 870"/>
          <p:cNvSpPr>
            <a:spLocks noChangeArrowheads="1"/>
          </p:cNvSpPr>
          <p:nvPr/>
        </p:nvSpPr>
        <p:spPr bwMode="auto">
          <a:xfrm>
            <a:off x="2784962" y="372210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1" name="Oval 870"/>
          <p:cNvSpPr>
            <a:spLocks noChangeArrowheads="1"/>
          </p:cNvSpPr>
          <p:nvPr/>
        </p:nvSpPr>
        <p:spPr bwMode="auto">
          <a:xfrm>
            <a:off x="2870295" y="372348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2" name="Oval 870"/>
          <p:cNvSpPr>
            <a:spLocks noChangeArrowheads="1"/>
          </p:cNvSpPr>
          <p:nvPr/>
        </p:nvSpPr>
        <p:spPr bwMode="auto">
          <a:xfrm>
            <a:off x="2952875" y="372348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3" name="Oval 870"/>
          <p:cNvSpPr>
            <a:spLocks noChangeArrowheads="1"/>
          </p:cNvSpPr>
          <p:nvPr/>
        </p:nvSpPr>
        <p:spPr bwMode="auto">
          <a:xfrm>
            <a:off x="3032703" y="372348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4" name="Oval 870"/>
          <p:cNvSpPr>
            <a:spLocks noChangeArrowheads="1"/>
          </p:cNvSpPr>
          <p:nvPr/>
        </p:nvSpPr>
        <p:spPr bwMode="auto">
          <a:xfrm>
            <a:off x="3113907" y="372348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5" name="Oval 870"/>
          <p:cNvSpPr>
            <a:spLocks noChangeArrowheads="1"/>
          </p:cNvSpPr>
          <p:nvPr/>
        </p:nvSpPr>
        <p:spPr bwMode="auto">
          <a:xfrm>
            <a:off x="3199240" y="372348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6" name="Oval 870"/>
          <p:cNvSpPr>
            <a:spLocks noChangeArrowheads="1"/>
          </p:cNvSpPr>
          <p:nvPr/>
        </p:nvSpPr>
        <p:spPr bwMode="auto">
          <a:xfrm>
            <a:off x="3285949" y="372348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7" name="Oval 870"/>
          <p:cNvSpPr>
            <a:spLocks noChangeArrowheads="1"/>
          </p:cNvSpPr>
          <p:nvPr/>
        </p:nvSpPr>
        <p:spPr bwMode="auto">
          <a:xfrm>
            <a:off x="2323889" y="380881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8" name="Oval 870"/>
          <p:cNvSpPr>
            <a:spLocks noChangeArrowheads="1"/>
          </p:cNvSpPr>
          <p:nvPr/>
        </p:nvSpPr>
        <p:spPr bwMode="auto">
          <a:xfrm>
            <a:off x="2409222" y="380881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19" name="Oval 870"/>
          <p:cNvSpPr>
            <a:spLocks noChangeArrowheads="1"/>
          </p:cNvSpPr>
          <p:nvPr/>
        </p:nvSpPr>
        <p:spPr bwMode="auto">
          <a:xfrm>
            <a:off x="2486297" y="380606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0" name="Oval 870"/>
          <p:cNvSpPr>
            <a:spLocks noChangeArrowheads="1"/>
          </p:cNvSpPr>
          <p:nvPr/>
        </p:nvSpPr>
        <p:spPr bwMode="auto">
          <a:xfrm>
            <a:off x="2571630" y="380606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1" name="Oval 870"/>
          <p:cNvSpPr>
            <a:spLocks noChangeArrowheads="1"/>
          </p:cNvSpPr>
          <p:nvPr/>
        </p:nvSpPr>
        <p:spPr bwMode="auto">
          <a:xfrm>
            <a:off x="2656963" y="380606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2" name="Oval 870"/>
          <p:cNvSpPr>
            <a:spLocks noChangeArrowheads="1"/>
          </p:cNvSpPr>
          <p:nvPr/>
        </p:nvSpPr>
        <p:spPr bwMode="auto">
          <a:xfrm>
            <a:off x="2743672" y="380606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3" name="Oval 870"/>
          <p:cNvSpPr>
            <a:spLocks noChangeArrowheads="1"/>
          </p:cNvSpPr>
          <p:nvPr/>
        </p:nvSpPr>
        <p:spPr bwMode="auto">
          <a:xfrm>
            <a:off x="2829005" y="380743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4" name="Oval 870"/>
          <p:cNvSpPr>
            <a:spLocks noChangeArrowheads="1"/>
          </p:cNvSpPr>
          <p:nvPr/>
        </p:nvSpPr>
        <p:spPr bwMode="auto">
          <a:xfrm>
            <a:off x="2911585" y="380743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5" name="Oval 870"/>
          <p:cNvSpPr>
            <a:spLocks noChangeArrowheads="1"/>
          </p:cNvSpPr>
          <p:nvPr/>
        </p:nvSpPr>
        <p:spPr bwMode="auto">
          <a:xfrm>
            <a:off x="2992790" y="380743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6" name="Oval 870"/>
          <p:cNvSpPr>
            <a:spLocks noChangeArrowheads="1"/>
          </p:cNvSpPr>
          <p:nvPr/>
        </p:nvSpPr>
        <p:spPr bwMode="auto">
          <a:xfrm>
            <a:off x="3072617" y="380743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7" name="Oval 870"/>
          <p:cNvSpPr>
            <a:spLocks noChangeArrowheads="1"/>
          </p:cNvSpPr>
          <p:nvPr/>
        </p:nvSpPr>
        <p:spPr bwMode="auto">
          <a:xfrm>
            <a:off x="3159326" y="380743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8" name="Oval 870"/>
          <p:cNvSpPr>
            <a:spLocks noChangeArrowheads="1"/>
          </p:cNvSpPr>
          <p:nvPr/>
        </p:nvSpPr>
        <p:spPr bwMode="auto">
          <a:xfrm>
            <a:off x="3244659" y="380743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29" name="AutoShape 22"/>
          <p:cNvSpPr>
            <a:spLocks noChangeArrowheads="1"/>
          </p:cNvSpPr>
          <p:nvPr/>
        </p:nvSpPr>
        <p:spPr bwMode="auto">
          <a:xfrm rot="5400000" flipV="1">
            <a:off x="2719586" y="3031871"/>
            <a:ext cx="514750" cy="39913"/>
          </a:xfrm>
          <a:prstGeom prst="homePlate">
            <a:avLst>
              <a:gd name="adj" fmla="val 392871"/>
            </a:avLst>
          </a:prstGeom>
          <a:solidFill>
            <a:srgbClr val="FFCC00"/>
          </a:solidFill>
          <a:ln w="3175">
            <a:solidFill>
              <a:srgbClr val="FFCC00"/>
            </a:solidFill>
            <a:miter lim="800000"/>
            <a:headEnd/>
            <a:tailEnd/>
          </a:ln>
        </p:spPr>
        <p:txBody>
          <a:bodyPr wrap="none" anchor="ctr"/>
          <a:lstStyle/>
          <a:p>
            <a:pPr algn="ctr"/>
            <a:endParaRPr lang="en-US">
              <a:solidFill>
                <a:srgbClr val="000000"/>
              </a:solidFill>
            </a:endParaRPr>
          </a:p>
        </p:txBody>
      </p:sp>
      <p:sp>
        <p:nvSpPr>
          <p:cNvPr id="130" name="Oval 129"/>
          <p:cNvSpPr/>
          <p:nvPr/>
        </p:nvSpPr>
        <p:spPr bwMode="auto">
          <a:xfrm>
            <a:off x="2618400" y="2106613"/>
            <a:ext cx="695820" cy="737001"/>
          </a:xfrm>
          <a:prstGeom prst="ellipse">
            <a:avLst/>
          </a:prstGeom>
          <a:solidFill>
            <a:srgbClr val="DDDDDD"/>
          </a:solidFill>
          <a:ln w="25400" cap="flat" cmpd="sng" algn="ctr">
            <a:solidFill>
              <a:srgbClr val="DDDDDD">
                <a:shade val="50000"/>
              </a:srgbClr>
            </a:solidFill>
            <a:prstDash val="solid"/>
          </a:ln>
          <a:effectLst/>
          <a:scene3d>
            <a:camera prst="perspectiveBelow"/>
            <a:lightRig rig="threePt" dir="t"/>
          </a:scene3d>
          <a:sp3d>
            <a:bevelT w="165100" prst="coolSlant"/>
          </a:sp3d>
        </p:spPr>
        <p:txBody>
          <a:bodyPr anchor="ctr"/>
          <a:lstStyle/>
          <a:p>
            <a:pPr algn="ctr" fontAlgn="auto">
              <a:spcBef>
                <a:spcPts val="0"/>
              </a:spcBef>
              <a:spcAft>
                <a:spcPts val="0"/>
              </a:spcAft>
              <a:defRPr/>
            </a:pPr>
            <a:endParaRPr lang="en-US" kern="0">
              <a:solidFill>
                <a:srgbClr val="FFFFFF"/>
              </a:solidFill>
              <a:latin typeface="Arial"/>
              <a:ea typeface="+mn-ea"/>
            </a:endParaRPr>
          </a:p>
        </p:txBody>
      </p:sp>
      <p:sp>
        <p:nvSpPr>
          <p:cNvPr id="131" name="Oval 977"/>
          <p:cNvSpPr>
            <a:spLocks noChangeArrowheads="1"/>
          </p:cNvSpPr>
          <p:nvPr/>
        </p:nvSpPr>
        <p:spPr bwMode="auto">
          <a:xfrm>
            <a:off x="7253932" y="5317280"/>
            <a:ext cx="48171" cy="44043"/>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132" name="Oval 977"/>
          <p:cNvSpPr>
            <a:spLocks noChangeArrowheads="1"/>
          </p:cNvSpPr>
          <p:nvPr/>
        </p:nvSpPr>
        <p:spPr bwMode="auto">
          <a:xfrm>
            <a:off x="7326878" y="5315904"/>
            <a:ext cx="48172" cy="44043"/>
          </a:xfrm>
          <a:prstGeom prst="ellipse">
            <a:avLst/>
          </a:prstGeom>
          <a:solidFill>
            <a:srgbClr val="FF00FF"/>
          </a:solidFill>
          <a:ln w="0">
            <a:solidFill>
              <a:srgbClr val="000000"/>
            </a:solidFill>
            <a:round/>
            <a:headEnd/>
            <a:tailEnd/>
          </a:ln>
        </p:spPr>
        <p:txBody>
          <a:bodyPr/>
          <a:lstStyle/>
          <a:p>
            <a:endParaRPr lang="en-US">
              <a:solidFill>
                <a:srgbClr val="000000"/>
              </a:solidFill>
            </a:endParaRPr>
          </a:p>
        </p:txBody>
      </p:sp>
      <p:sp>
        <p:nvSpPr>
          <p:cNvPr id="133" name="Isosceles Triangle 132"/>
          <p:cNvSpPr/>
          <p:nvPr/>
        </p:nvSpPr>
        <p:spPr>
          <a:xfrm rot="16200000">
            <a:off x="4053946" y="2300347"/>
            <a:ext cx="313805" cy="313805"/>
          </a:xfrm>
          <a:prstGeom prst="triangle">
            <a:avLst/>
          </a:prstGeom>
          <a:solidFill>
            <a:schemeClr val="accent3">
              <a:lumMod val="85000"/>
            </a:schemeClr>
          </a:solidFill>
          <a:ln>
            <a:solidFill>
              <a:schemeClr val="accent3">
                <a:lumMod val="85000"/>
              </a:schemeClr>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a:solidFill>
                <a:srgbClr val="FFFFFF"/>
              </a:solidFill>
            </a:endParaRPr>
          </a:p>
        </p:txBody>
      </p:sp>
      <p:sp>
        <p:nvSpPr>
          <p:cNvPr id="134" name="Isosceles Triangle 133"/>
          <p:cNvSpPr/>
          <p:nvPr/>
        </p:nvSpPr>
        <p:spPr>
          <a:xfrm rot="16200000">
            <a:off x="5748218" y="5179646"/>
            <a:ext cx="313805" cy="313805"/>
          </a:xfrm>
          <a:prstGeom prst="triangle">
            <a:avLst/>
          </a:prstGeom>
          <a:solidFill>
            <a:schemeClr val="accent3">
              <a:lumMod val="85000"/>
            </a:schemeClr>
          </a:solidFill>
          <a:ln>
            <a:solidFill>
              <a:schemeClr val="accent3">
                <a:lumMod val="85000"/>
              </a:schemeClr>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a:solidFill>
                <a:srgbClr val="FFFFFF"/>
              </a:solidFill>
            </a:endParaRPr>
          </a:p>
        </p:txBody>
      </p:sp>
      <p:sp>
        <p:nvSpPr>
          <p:cNvPr id="135" name="Rectangle 1248"/>
          <p:cNvSpPr>
            <a:spLocks noChangeArrowheads="1"/>
          </p:cNvSpPr>
          <p:nvPr/>
        </p:nvSpPr>
        <p:spPr bwMode="auto">
          <a:xfrm>
            <a:off x="4948566" y="5730181"/>
            <a:ext cx="1662616" cy="161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200">
                <a:solidFill>
                  <a:srgbClr val="000000"/>
                </a:solidFill>
              </a:rPr>
              <a:t>Conventional SRM analysis </a:t>
            </a:r>
          </a:p>
        </p:txBody>
      </p:sp>
      <p:sp>
        <p:nvSpPr>
          <p:cNvPr id="136" name="Rectangle 1248"/>
          <p:cNvSpPr>
            <a:spLocks noChangeArrowheads="1"/>
          </p:cNvSpPr>
          <p:nvPr/>
        </p:nvSpPr>
        <p:spPr bwMode="auto">
          <a:xfrm>
            <a:off x="6279485" y="1562629"/>
            <a:ext cx="845072" cy="23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900">
                <a:solidFill>
                  <a:srgbClr val="000000"/>
                </a:solidFill>
              </a:rPr>
              <a:t>On-line monitoring </a:t>
            </a:r>
          </a:p>
          <a:p>
            <a:r>
              <a:rPr lang="en-US" altLang="zh-CN" sz="900">
                <a:solidFill>
                  <a:srgbClr val="000000"/>
                </a:solidFill>
              </a:rPr>
              <a:t>heavy peptides</a:t>
            </a:r>
          </a:p>
        </p:txBody>
      </p:sp>
      <p:sp>
        <p:nvSpPr>
          <p:cNvPr id="137" name="Right Arrow 136"/>
          <p:cNvSpPr/>
          <p:nvPr/>
        </p:nvSpPr>
        <p:spPr>
          <a:xfrm>
            <a:off x="5912002" y="2337508"/>
            <a:ext cx="297289" cy="195440"/>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8" name="Rectangle 932"/>
          <p:cNvSpPr>
            <a:spLocks noChangeArrowheads="1"/>
          </p:cNvSpPr>
          <p:nvPr/>
        </p:nvSpPr>
        <p:spPr bwMode="auto">
          <a:xfrm>
            <a:off x="1416882" y="2482023"/>
            <a:ext cx="1249715" cy="213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000">
                <a:solidFill>
                  <a:srgbClr val="000000"/>
                </a:solidFill>
              </a:rPr>
              <a:t>Capillary LC (high pH)</a:t>
            </a:r>
            <a:endParaRPr lang="en-US" sz="900">
              <a:solidFill>
                <a:srgbClr val="000000"/>
              </a:solidFill>
            </a:endParaRPr>
          </a:p>
        </p:txBody>
      </p:sp>
      <p:sp>
        <p:nvSpPr>
          <p:cNvPr id="139" name="Rectangle 932"/>
          <p:cNvSpPr>
            <a:spLocks noChangeArrowheads="1"/>
          </p:cNvSpPr>
          <p:nvPr/>
        </p:nvSpPr>
        <p:spPr bwMode="auto">
          <a:xfrm>
            <a:off x="4312697" y="5359947"/>
            <a:ext cx="1040512" cy="213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000">
                <a:solidFill>
                  <a:srgbClr val="000000"/>
                </a:solidFill>
              </a:rPr>
              <a:t>Nano LC (low pH)</a:t>
            </a:r>
            <a:endParaRPr lang="en-US" sz="900">
              <a:solidFill>
                <a:srgbClr val="000000"/>
              </a:solidFill>
            </a:endParaRPr>
          </a:p>
        </p:txBody>
      </p:sp>
      <p:cxnSp>
        <p:nvCxnSpPr>
          <p:cNvPr id="140" name="Straight Connector 139"/>
          <p:cNvCxnSpPr/>
          <p:nvPr/>
        </p:nvCxnSpPr>
        <p:spPr>
          <a:xfrm>
            <a:off x="409403" y="4334574"/>
            <a:ext cx="8266286" cy="0"/>
          </a:xfrm>
          <a:prstGeom prst="line">
            <a:avLst/>
          </a:prstGeom>
          <a:ln w="12700">
            <a:solidFill>
              <a:srgbClr val="00B0F0"/>
            </a:solidFill>
            <a:prstDash val="lgDash"/>
          </a:ln>
        </p:spPr>
        <p:style>
          <a:lnRef idx="1">
            <a:schemeClr val="accent1"/>
          </a:lnRef>
          <a:fillRef idx="0">
            <a:schemeClr val="accent1"/>
          </a:fillRef>
          <a:effectRef idx="0">
            <a:schemeClr val="accent1"/>
          </a:effectRef>
          <a:fontRef idx="minor">
            <a:schemeClr val="tx1"/>
          </a:fontRef>
        </p:style>
      </p:cxnSp>
      <p:sp>
        <p:nvSpPr>
          <p:cNvPr id="142" name="AutoShape 864"/>
          <p:cNvSpPr>
            <a:spLocks noChangeArrowheads="1"/>
          </p:cNvSpPr>
          <p:nvPr/>
        </p:nvSpPr>
        <p:spPr bwMode="auto">
          <a:xfrm>
            <a:off x="4041559" y="3171569"/>
            <a:ext cx="1520853" cy="721201"/>
          </a:xfrm>
          <a:prstGeom prst="parallelogram">
            <a:avLst>
              <a:gd name="adj" fmla="val 58401"/>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solidFill>
                <a:srgbClr val="000000"/>
              </a:solidFill>
            </a:endParaRPr>
          </a:p>
        </p:txBody>
      </p:sp>
      <p:sp>
        <p:nvSpPr>
          <p:cNvPr id="143" name="Oval 870"/>
          <p:cNvSpPr>
            <a:spLocks noChangeArrowheads="1"/>
          </p:cNvSpPr>
          <p:nvPr/>
        </p:nvSpPr>
        <p:spPr bwMode="auto">
          <a:xfrm>
            <a:off x="4476482" y="318946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44" name="Oval 870"/>
          <p:cNvSpPr>
            <a:spLocks noChangeArrowheads="1"/>
          </p:cNvSpPr>
          <p:nvPr/>
        </p:nvSpPr>
        <p:spPr bwMode="auto">
          <a:xfrm>
            <a:off x="4561815" y="3189461"/>
            <a:ext cx="66064" cy="66064"/>
          </a:xfrm>
          <a:prstGeom prst="ellipse">
            <a:avLst/>
          </a:prstGeom>
          <a:solidFill>
            <a:srgbClr val="FF0000"/>
          </a:solidFill>
          <a:ln w="9525">
            <a:solidFill>
              <a:schemeClr val="tx1"/>
            </a:solidFill>
            <a:round/>
            <a:headEnd/>
            <a:tailEnd/>
          </a:ln>
        </p:spPr>
        <p:txBody>
          <a:bodyPr wrap="none" anchor="ctr"/>
          <a:lstStyle/>
          <a:p>
            <a:endParaRPr lang="en-US">
              <a:solidFill>
                <a:srgbClr val="000000"/>
              </a:solidFill>
            </a:endParaRPr>
          </a:p>
        </p:txBody>
      </p:sp>
      <p:sp>
        <p:nvSpPr>
          <p:cNvPr id="145" name="Oval 870"/>
          <p:cNvSpPr>
            <a:spLocks noChangeArrowheads="1"/>
          </p:cNvSpPr>
          <p:nvPr/>
        </p:nvSpPr>
        <p:spPr bwMode="auto">
          <a:xfrm>
            <a:off x="4638890" y="3186708"/>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46" name="Oval 870"/>
          <p:cNvSpPr>
            <a:spLocks noChangeArrowheads="1"/>
          </p:cNvSpPr>
          <p:nvPr/>
        </p:nvSpPr>
        <p:spPr bwMode="auto">
          <a:xfrm>
            <a:off x="4724223" y="3186708"/>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47" name="Oval 870"/>
          <p:cNvSpPr>
            <a:spLocks noChangeArrowheads="1"/>
          </p:cNvSpPr>
          <p:nvPr/>
        </p:nvSpPr>
        <p:spPr bwMode="auto">
          <a:xfrm>
            <a:off x="4809556" y="3186708"/>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48" name="Oval 870"/>
          <p:cNvSpPr>
            <a:spLocks noChangeArrowheads="1"/>
          </p:cNvSpPr>
          <p:nvPr/>
        </p:nvSpPr>
        <p:spPr bwMode="auto">
          <a:xfrm>
            <a:off x="4896265" y="3186708"/>
            <a:ext cx="66064" cy="66064"/>
          </a:xfrm>
          <a:prstGeom prst="ellipse">
            <a:avLst/>
          </a:prstGeom>
          <a:solidFill>
            <a:srgbClr val="00B050"/>
          </a:solidFill>
          <a:ln w="9525">
            <a:solidFill>
              <a:schemeClr val="tx1"/>
            </a:solidFill>
            <a:round/>
            <a:headEnd/>
            <a:tailEnd/>
          </a:ln>
        </p:spPr>
        <p:txBody>
          <a:bodyPr wrap="none" anchor="ctr"/>
          <a:lstStyle/>
          <a:p>
            <a:endParaRPr lang="en-US">
              <a:solidFill>
                <a:srgbClr val="000000"/>
              </a:solidFill>
            </a:endParaRPr>
          </a:p>
        </p:txBody>
      </p:sp>
      <p:sp>
        <p:nvSpPr>
          <p:cNvPr id="149" name="Oval 870"/>
          <p:cNvSpPr>
            <a:spLocks noChangeArrowheads="1"/>
          </p:cNvSpPr>
          <p:nvPr/>
        </p:nvSpPr>
        <p:spPr bwMode="auto">
          <a:xfrm>
            <a:off x="4981598" y="318808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50" name="Oval 870"/>
          <p:cNvSpPr>
            <a:spLocks noChangeArrowheads="1"/>
          </p:cNvSpPr>
          <p:nvPr/>
        </p:nvSpPr>
        <p:spPr bwMode="auto">
          <a:xfrm>
            <a:off x="5062802" y="318808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51" name="Oval 870"/>
          <p:cNvSpPr>
            <a:spLocks noChangeArrowheads="1"/>
          </p:cNvSpPr>
          <p:nvPr/>
        </p:nvSpPr>
        <p:spPr bwMode="auto">
          <a:xfrm>
            <a:off x="5144006" y="318808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52" name="Oval 870"/>
          <p:cNvSpPr>
            <a:spLocks noChangeArrowheads="1"/>
          </p:cNvSpPr>
          <p:nvPr/>
        </p:nvSpPr>
        <p:spPr bwMode="auto">
          <a:xfrm>
            <a:off x="5225210" y="3188085"/>
            <a:ext cx="66064" cy="66064"/>
          </a:xfrm>
          <a:prstGeom prst="ellipse">
            <a:avLst/>
          </a:prstGeom>
          <a:solidFill>
            <a:srgbClr val="00B0F0"/>
          </a:solidFill>
          <a:ln w="9525">
            <a:solidFill>
              <a:schemeClr val="tx1"/>
            </a:solidFill>
            <a:round/>
            <a:headEnd/>
            <a:tailEnd/>
          </a:ln>
        </p:spPr>
        <p:txBody>
          <a:bodyPr wrap="none" anchor="ctr"/>
          <a:lstStyle/>
          <a:p>
            <a:endParaRPr lang="en-US">
              <a:solidFill>
                <a:srgbClr val="000000"/>
              </a:solidFill>
            </a:endParaRPr>
          </a:p>
        </p:txBody>
      </p:sp>
      <p:sp>
        <p:nvSpPr>
          <p:cNvPr id="153" name="Oval 870"/>
          <p:cNvSpPr>
            <a:spLocks noChangeArrowheads="1"/>
          </p:cNvSpPr>
          <p:nvPr/>
        </p:nvSpPr>
        <p:spPr bwMode="auto">
          <a:xfrm>
            <a:off x="5310543" y="318808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54" name="Oval 870"/>
          <p:cNvSpPr>
            <a:spLocks noChangeArrowheads="1"/>
          </p:cNvSpPr>
          <p:nvPr/>
        </p:nvSpPr>
        <p:spPr bwMode="auto">
          <a:xfrm>
            <a:off x="5397252" y="318808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55" name="Oval 870"/>
          <p:cNvSpPr>
            <a:spLocks noChangeArrowheads="1"/>
          </p:cNvSpPr>
          <p:nvPr/>
        </p:nvSpPr>
        <p:spPr bwMode="auto">
          <a:xfrm>
            <a:off x="4418676" y="3287181"/>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56" name="Oval 870"/>
          <p:cNvSpPr>
            <a:spLocks noChangeArrowheads="1"/>
          </p:cNvSpPr>
          <p:nvPr/>
        </p:nvSpPr>
        <p:spPr bwMode="auto">
          <a:xfrm>
            <a:off x="4505385" y="3287181"/>
            <a:ext cx="66064" cy="66064"/>
          </a:xfrm>
          <a:prstGeom prst="ellipse">
            <a:avLst/>
          </a:prstGeom>
          <a:solidFill>
            <a:srgbClr val="FF0000"/>
          </a:solidFill>
          <a:ln w="9525">
            <a:solidFill>
              <a:schemeClr val="tx1"/>
            </a:solidFill>
            <a:round/>
            <a:headEnd/>
            <a:tailEnd/>
          </a:ln>
        </p:spPr>
        <p:txBody>
          <a:bodyPr wrap="none" anchor="ctr"/>
          <a:lstStyle/>
          <a:p>
            <a:endParaRPr lang="en-US">
              <a:solidFill>
                <a:srgbClr val="000000"/>
              </a:solidFill>
            </a:endParaRPr>
          </a:p>
        </p:txBody>
      </p:sp>
      <p:sp>
        <p:nvSpPr>
          <p:cNvPr id="157" name="Oval 870"/>
          <p:cNvSpPr>
            <a:spLocks noChangeArrowheads="1"/>
          </p:cNvSpPr>
          <p:nvPr/>
        </p:nvSpPr>
        <p:spPr bwMode="auto">
          <a:xfrm>
            <a:off x="4582460" y="328442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58" name="Oval 870"/>
          <p:cNvSpPr>
            <a:spLocks noChangeArrowheads="1"/>
          </p:cNvSpPr>
          <p:nvPr/>
        </p:nvSpPr>
        <p:spPr bwMode="auto">
          <a:xfrm>
            <a:off x="4667793" y="328442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59" name="Oval 870"/>
          <p:cNvSpPr>
            <a:spLocks noChangeArrowheads="1"/>
          </p:cNvSpPr>
          <p:nvPr/>
        </p:nvSpPr>
        <p:spPr bwMode="auto">
          <a:xfrm>
            <a:off x="4753126" y="328442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60" name="Oval 870"/>
          <p:cNvSpPr>
            <a:spLocks noChangeArrowheads="1"/>
          </p:cNvSpPr>
          <p:nvPr/>
        </p:nvSpPr>
        <p:spPr bwMode="auto">
          <a:xfrm>
            <a:off x="4839835" y="3284429"/>
            <a:ext cx="66064" cy="66064"/>
          </a:xfrm>
          <a:prstGeom prst="ellipse">
            <a:avLst/>
          </a:prstGeom>
          <a:solidFill>
            <a:srgbClr val="00B050"/>
          </a:solidFill>
          <a:ln w="9525">
            <a:solidFill>
              <a:schemeClr val="tx1"/>
            </a:solidFill>
            <a:round/>
            <a:headEnd/>
            <a:tailEnd/>
          </a:ln>
        </p:spPr>
        <p:txBody>
          <a:bodyPr wrap="none" anchor="ctr"/>
          <a:lstStyle/>
          <a:p>
            <a:endParaRPr lang="en-US">
              <a:solidFill>
                <a:srgbClr val="000000"/>
              </a:solidFill>
            </a:endParaRPr>
          </a:p>
        </p:txBody>
      </p:sp>
      <p:sp>
        <p:nvSpPr>
          <p:cNvPr id="161" name="Oval 870"/>
          <p:cNvSpPr>
            <a:spLocks noChangeArrowheads="1"/>
          </p:cNvSpPr>
          <p:nvPr/>
        </p:nvSpPr>
        <p:spPr bwMode="auto">
          <a:xfrm>
            <a:off x="4925168" y="328580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62" name="Oval 870"/>
          <p:cNvSpPr>
            <a:spLocks noChangeArrowheads="1"/>
          </p:cNvSpPr>
          <p:nvPr/>
        </p:nvSpPr>
        <p:spPr bwMode="auto">
          <a:xfrm>
            <a:off x="5006372" y="328580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63" name="Oval 870"/>
          <p:cNvSpPr>
            <a:spLocks noChangeArrowheads="1"/>
          </p:cNvSpPr>
          <p:nvPr/>
        </p:nvSpPr>
        <p:spPr bwMode="auto">
          <a:xfrm>
            <a:off x="5087576" y="328580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64" name="Oval 870"/>
          <p:cNvSpPr>
            <a:spLocks noChangeArrowheads="1"/>
          </p:cNvSpPr>
          <p:nvPr/>
        </p:nvSpPr>
        <p:spPr bwMode="auto">
          <a:xfrm>
            <a:off x="5168780" y="3285805"/>
            <a:ext cx="66064" cy="66064"/>
          </a:xfrm>
          <a:prstGeom prst="ellipse">
            <a:avLst/>
          </a:prstGeom>
          <a:solidFill>
            <a:srgbClr val="00B0F0"/>
          </a:solidFill>
          <a:ln w="9525">
            <a:solidFill>
              <a:schemeClr val="tx1"/>
            </a:solidFill>
            <a:round/>
            <a:headEnd/>
            <a:tailEnd/>
          </a:ln>
        </p:spPr>
        <p:txBody>
          <a:bodyPr wrap="none" anchor="ctr"/>
          <a:lstStyle/>
          <a:p>
            <a:endParaRPr lang="en-US">
              <a:solidFill>
                <a:srgbClr val="000000"/>
              </a:solidFill>
            </a:endParaRPr>
          </a:p>
        </p:txBody>
      </p:sp>
      <p:sp>
        <p:nvSpPr>
          <p:cNvPr id="165" name="Oval 870"/>
          <p:cNvSpPr>
            <a:spLocks noChangeArrowheads="1"/>
          </p:cNvSpPr>
          <p:nvPr/>
        </p:nvSpPr>
        <p:spPr bwMode="auto">
          <a:xfrm>
            <a:off x="5254113" y="328580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66" name="Oval 870"/>
          <p:cNvSpPr>
            <a:spLocks noChangeArrowheads="1"/>
          </p:cNvSpPr>
          <p:nvPr/>
        </p:nvSpPr>
        <p:spPr bwMode="auto">
          <a:xfrm>
            <a:off x="5340822" y="3285805"/>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67" name="Oval 870"/>
          <p:cNvSpPr>
            <a:spLocks noChangeArrowheads="1"/>
          </p:cNvSpPr>
          <p:nvPr/>
        </p:nvSpPr>
        <p:spPr bwMode="auto">
          <a:xfrm>
            <a:off x="4371880" y="337526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68" name="Oval 870"/>
          <p:cNvSpPr>
            <a:spLocks noChangeArrowheads="1"/>
          </p:cNvSpPr>
          <p:nvPr/>
        </p:nvSpPr>
        <p:spPr bwMode="auto">
          <a:xfrm>
            <a:off x="4458589" y="3375267"/>
            <a:ext cx="66064" cy="66064"/>
          </a:xfrm>
          <a:prstGeom prst="ellipse">
            <a:avLst/>
          </a:prstGeom>
          <a:solidFill>
            <a:srgbClr val="FF0000"/>
          </a:solidFill>
          <a:ln w="9525">
            <a:solidFill>
              <a:schemeClr val="tx1"/>
            </a:solidFill>
            <a:round/>
            <a:headEnd/>
            <a:tailEnd/>
          </a:ln>
        </p:spPr>
        <p:txBody>
          <a:bodyPr wrap="none" anchor="ctr"/>
          <a:lstStyle/>
          <a:p>
            <a:endParaRPr lang="en-US">
              <a:solidFill>
                <a:srgbClr val="000000"/>
              </a:solidFill>
            </a:endParaRPr>
          </a:p>
        </p:txBody>
      </p:sp>
      <p:sp>
        <p:nvSpPr>
          <p:cNvPr id="169" name="Oval 870"/>
          <p:cNvSpPr>
            <a:spLocks noChangeArrowheads="1"/>
          </p:cNvSpPr>
          <p:nvPr/>
        </p:nvSpPr>
        <p:spPr bwMode="auto">
          <a:xfrm>
            <a:off x="4539794" y="337664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70" name="Oval 870"/>
          <p:cNvSpPr>
            <a:spLocks noChangeArrowheads="1"/>
          </p:cNvSpPr>
          <p:nvPr/>
        </p:nvSpPr>
        <p:spPr bwMode="auto">
          <a:xfrm>
            <a:off x="4620997" y="337251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71" name="Oval 870"/>
          <p:cNvSpPr>
            <a:spLocks noChangeArrowheads="1"/>
          </p:cNvSpPr>
          <p:nvPr/>
        </p:nvSpPr>
        <p:spPr bwMode="auto">
          <a:xfrm>
            <a:off x="4706330" y="337251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72" name="Oval 870"/>
          <p:cNvSpPr>
            <a:spLocks noChangeArrowheads="1"/>
          </p:cNvSpPr>
          <p:nvPr/>
        </p:nvSpPr>
        <p:spPr bwMode="auto">
          <a:xfrm>
            <a:off x="4793040" y="3372514"/>
            <a:ext cx="66064" cy="66064"/>
          </a:xfrm>
          <a:prstGeom prst="ellipse">
            <a:avLst/>
          </a:prstGeom>
          <a:solidFill>
            <a:srgbClr val="00B050"/>
          </a:solidFill>
          <a:ln w="9525">
            <a:solidFill>
              <a:schemeClr val="tx1"/>
            </a:solidFill>
            <a:round/>
            <a:headEnd/>
            <a:tailEnd/>
          </a:ln>
        </p:spPr>
        <p:txBody>
          <a:bodyPr wrap="none" anchor="ctr"/>
          <a:lstStyle/>
          <a:p>
            <a:endParaRPr lang="en-US">
              <a:solidFill>
                <a:srgbClr val="000000"/>
              </a:solidFill>
            </a:endParaRPr>
          </a:p>
        </p:txBody>
      </p:sp>
      <p:sp>
        <p:nvSpPr>
          <p:cNvPr id="173" name="Oval 870"/>
          <p:cNvSpPr>
            <a:spLocks noChangeArrowheads="1"/>
          </p:cNvSpPr>
          <p:nvPr/>
        </p:nvSpPr>
        <p:spPr bwMode="auto">
          <a:xfrm>
            <a:off x="4878373" y="337389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74" name="Oval 870"/>
          <p:cNvSpPr>
            <a:spLocks noChangeArrowheads="1"/>
          </p:cNvSpPr>
          <p:nvPr/>
        </p:nvSpPr>
        <p:spPr bwMode="auto">
          <a:xfrm>
            <a:off x="4959576" y="337389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75" name="Oval 870"/>
          <p:cNvSpPr>
            <a:spLocks noChangeArrowheads="1"/>
          </p:cNvSpPr>
          <p:nvPr/>
        </p:nvSpPr>
        <p:spPr bwMode="auto">
          <a:xfrm>
            <a:off x="5040781" y="337389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76" name="Oval 870"/>
          <p:cNvSpPr>
            <a:spLocks noChangeArrowheads="1"/>
          </p:cNvSpPr>
          <p:nvPr/>
        </p:nvSpPr>
        <p:spPr bwMode="auto">
          <a:xfrm>
            <a:off x="5121984" y="3373890"/>
            <a:ext cx="66064" cy="66064"/>
          </a:xfrm>
          <a:prstGeom prst="ellipse">
            <a:avLst/>
          </a:prstGeom>
          <a:solidFill>
            <a:srgbClr val="00B0F0"/>
          </a:solidFill>
          <a:ln w="9525">
            <a:solidFill>
              <a:schemeClr val="tx1"/>
            </a:solidFill>
            <a:round/>
            <a:headEnd/>
            <a:tailEnd/>
          </a:ln>
        </p:spPr>
        <p:txBody>
          <a:bodyPr wrap="none" anchor="ctr"/>
          <a:lstStyle/>
          <a:p>
            <a:endParaRPr lang="en-US">
              <a:solidFill>
                <a:srgbClr val="000000"/>
              </a:solidFill>
            </a:endParaRPr>
          </a:p>
        </p:txBody>
      </p:sp>
      <p:sp>
        <p:nvSpPr>
          <p:cNvPr id="177" name="Oval 870"/>
          <p:cNvSpPr>
            <a:spLocks noChangeArrowheads="1"/>
          </p:cNvSpPr>
          <p:nvPr/>
        </p:nvSpPr>
        <p:spPr bwMode="auto">
          <a:xfrm>
            <a:off x="5207317" y="337389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78" name="Oval 870"/>
          <p:cNvSpPr>
            <a:spLocks noChangeArrowheads="1"/>
          </p:cNvSpPr>
          <p:nvPr/>
        </p:nvSpPr>
        <p:spPr bwMode="auto">
          <a:xfrm>
            <a:off x="5294027" y="337389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79" name="Oval 870"/>
          <p:cNvSpPr>
            <a:spLocks noChangeArrowheads="1"/>
          </p:cNvSpPr>
          <p:nvPr/>
        </p:nvSpPr>
        <p:spPr bwMode="auto">
          <a:xfrm>
            <a:off x="4325085" y="346197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80" name="Oval 870"/>
          <p:cNvSpPr>
            <a:spLocks noChangeArrowheads="1"/>
          </p:cNvSpPr>
          <p:nvPr/>
        </p:nvSpPr>
        <p:spPr bwMode="auto">
          <a:xfrm>
            <a:off x="4411794" y="3461976"/>
            <a:ext cx="66064" cy="66064"/>
          </a:xfrm>
          <a:prstGeom prst="ellipse">
            <a:avLst/>
          </a:prstGeom>
          <a:solidFill>
            <a:srgbClr val="FF0000"/>
          </a:solidFill>
          <a:ln w="9525">
            <a:solidFill>
              <a:schemeClr val="tx1"/>
            </a:solidFill>
            <a:round/>
            <a:headEnd/>
            <a:tailEnd/>
          </a:ln>
        </p:spPr>
        <p:txBody>
          <a:bodyPr wrap="none" anchor="ctr"/>
          <a:lstStyle/>
          <a:p>
            <a:endParaRPr lang="en-US">
              <a:solidFill>
                <a:srgbClr val="000000"/>
              </a:solidFill>
            </a:endParaRPr>
          </a:p>
        </p:txBody>
      </p:sp>
      <p:sp>
        <p:nvSpPr>
          <p:cNvPr id="181" name="Oval 870"/>
          <p:cNvSpPr>
            <a:spLocks noChangeArrowheads="1"/>
          </p:cNvSpPr>
          <p:nvPr/>
        </p:nvSpPr>
        <p:spPr bwMode="auto">
          <a:xfrm>
            <a:off x="4488869" y="345922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82" name="Oval 870"/>
          <p:cNvSpPr>
            <a:spLocks noChangeArrowheads="1"/>
          </p:cNvSpPr>
          <p:nvPr/>
        </p:nvSpPr>
        <p:spPr bwMode="auto">
          <a:xfrm>
            <a:off x="4572826" y="345922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83" name="Oval 870"/>
          <p:cNvSpPr>
            <a:spLocks noChangeArrowheads="1"/>
          </p:cNvSpPr>
          <p:nvPr/>
        </p:nvSpPr>
        <p:spPr bwMode="auto">
          <a:xfrm>
            <a:off x="4659535" y="3459223"/>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84" name="Oval 870"/>
          <p:cNvSpPr>
            <a:spLocks noChangeArrowheads="1"/>
          </p:cNvSpPr>
          <p:nvPr/>
        </p:nvSpPr>
        <p:spPr bwMode="auto">
          <a:xfrm>
            <a:off x="4744868" y="3459223"/>
            <a:ext cx="66064" cy="66064"/>
          </a:xfrm>
          <a:prstGeom prst="ellipse">
            <a:avLst/>
          </a:prstGeom>
          <a:solidFill>
            <a:srgbClr val="00B050"/>
          </a:solidFill>
          <a:ln w="9525">
            <a:solidFill>
              <a:schemeClr val="tx1"/>
            </a:solidFill>
            <a:round/>
            <a:headEnd/>
            <a:tailEnd/>
          </a:ln>
        </p:spPr>
        <p:txBody>
          <a:bodyPr wrap="none" anchor="ctr"/>
          <a:lstStyle/>
          <a:p>
            <a:endParaRPr lang="en-US">
              <a:solidFill>
                <a:srgbClr val="000000"/>
              </a:solidFill>
            </a:endParaRPr>
          </a:p>
        </p:txBody>
      </p:sp>
      <p:sp>
        <p:nvSpPr>
          <p:cNvPr id="185" name="Oval 870"/>
          <p:cNvSpPr>
            <a:spLocks noChangeArrowheads="1"/>
          </p:cNvSpPr>
          <p:nvPr/>
        </p:nvSpPr>
        <p:spPr bwMode="auto">
          <a:xfrm>
            <a:off x="4831577" y="346060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86" name="Oval 870"/>
          <p:cNvSpPr>
            <a:spLocks noChangeArrowheads="1"/>
          </p:cNvSpPr>
          <p:nvPr/>
        </p:nvSpPr>
        <p:spPr bwMode="auto">
          <a:xfrm>
            <a:off x="4912781" y="346060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87" name="Oval 870"/>
          <p:cNvSpPr>
            <a:spLocks noChangeArrowheads="1"/>
          </p:cNvSpPr>
          <p:nvPr/>
        </p:nvSpPr>
        <p:spPr bwMode="auto">
          <a:xfrm>
            <a:off x="4993985" y="346060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88" name="Oval 870"/>
          <p:cNvSpPr>
            <a:spLocks noChangeArrowheads="1"/>
          </p:cNvSpPr>
          <p:nvPr/>
        </p:nvSpPr>
        <p:spPr bwMode="auto">
          <a:xfrm>
            <a:off x="5073813" y="3460600"/>
            <a:ext cx="66064" cy="66064"/>
          </a:xfrm>
          <a:prstGeom prst="ellipse">
            <a:avLst/>
          </a:prstGeom>
          <a:solidFill>
            <a:srgbClr val="00B0F0"/>
          </a:solidFill>
          <a:ln w="9525">
            <a:solidFill>
              <a:schemeClr val="tx1"/>
            </a:solidFill>
            <a:round/>
            <a:headEnd/>
            <a:tailEnd/>
          </a:ln>
        </p:spPr>
        <p:txBody>
          <a:bodyPr wrap="none" anchor="ctr"/>
          <a:lstStyle/>
          <a:p>
            <a:endParaRPr lang="en-US">
              <a:solidFill>
                <a:srgbClr val="000000"/>
              </a:solidFill>
            </a:endParaRPr>
          </a:p>
        </p:txBody>
      </p:sp>
      <p:sp>
        <p:nvSpPr>
          <p:cNvPr id="189" name="Oval 870"/>
          <p:cNvSpPr>
            <a:spLocks noChangeArrowheads="1"/>
          </p:cNvSpPr>
          <p:nvPr/>
        </p:nvSpPr>
        <p:spPr bwMode="auto">
          <a:xfrm>
            <a:off x="5160522" y="346060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90" name="Oval 870"/>
          <p:cNvSpPr>
            <a:spLocks noChangeArrowheads="1"/>
          </p:cNvSpPr>
          <p:nvPr/>
        </p:nvSpPr>
        <p:spPr bwMode="auto">
          <a:xfrm>
            <a:off x="5245855" y="346060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91" name="Oval 870"/>
          <p:cNvSpPr>
            <a:spLocks noChangeArrowheads="1"/>
          </p:cNvSpPr>
          <p:nvPr/>
        </p:nvSpPr>
        <p:spPr bwMode="auto">
          <a:xfrm>
            <a:off x="4272784" y="3551438"/>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92" name="Oval 870"/>
          <p:cNvSpPr>
            <a:spLocks noChangeArrowheads="1"/>
          </p:cNvSpPr>
          <p:nvPr/>
        </p:nvSpPr>
        <p:spPr bwMode="auto">
          <a:xfrm>
            <a:off x="4358117" y="3551438"/>
            <a:ext cx="66064" cy="66064"/>
          </a:xfrm>
          <a:prstGeom prst="ellipse">
            <a:avLst/>
          </a:prstGeom>
          <a:solidFill>
            <a:srgbClr val="FF0000"/>
          </a:solidFill>
          <a:ln w="9525">
            <a:solidFill>
              <a:schemeClr val="tx1"/>
            </a:solidFill>
            <a:round/>
            <a:headEnd/>
            <a:tailEnd/>
          </a:ln>
        </p:spPr>
        <p:txBody>
          <a:bodyPr wrap="none" anchor="ctr"/>
          <a:lstStyle/>
          <a:p>
            <a:endParaRPr lang="en-US">
              <a:solidFill>
                <a:srgbClr val="000000"/>
              </a:solidFill>
            </a:endParaRPr>
          </a:p>
        </p:txBody>
      </p:sp>
      <p:sp>
        <p:nvSpPr>
          <p:cNvPr id="193" name="Oval 870"/>
          <p:cNvSpPr>
            <a:spLocks noChangeArrowheads="1"/>
          </p:cNvSpPr>
          <p:nvPr/>
        </p:nvSpPr>
        <p:spPr bwMode="auto">
          <a:xfrm>
            <a:off x="4435192" y="354730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94" name="Oval 870"/>
          <p:cNvSpPr>
            <a:spLocks noChangeArrowheads="1"/>
          </p:cNvSpPr>
          <p:nvPr/>
        </p:nvSpPr>
        <p:spPr bwMode="auto">
          <a:xfrm>
            <a:off x="4520525" y="354730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95" name="Oval 870"/>
          <p:cNvSpPr>
            <a:spLocks noChangeArrowheads="1"/>
          </p:cNvSpPr>
          <p:nvPr/>
        </p:nvSpPr>
        <p:spPr bwMode="auto">
          <a:xfrm>
            <a:off x="4605858" y="354730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96" name="Oval 870"/>
          <p:cNvSpPr>
            <a:spLocks noChangeArrowheads="1"/>
          </p:cNvSpPr>
          <p:nvPr/>
        </p:nvSpPr>
        <p:spPr bwMode="auto">
          <a:xfrm>
            <a:off x="4692567" y="3547309"/>
            <a:ext cx="66064" cy="66064"/>
          </a:xfrm>
          <a:prstGeom prst="ellipse">
            <a:avLst/>
          </a:prstGeom>
          <a:solidFill>
            <a:srgbClr val="00B050"/>
          </a:solidFill>
          <a:ln w="9525">
            <a:solidFill>
              <a:schemeClr val="tx1"/>
            </a:solidFill>
            <a:round/>
            <a:headEnd/>
            <a:tailEnd/>
          </a:ln>
        </p:spPr>
        <p:txBody>
          <a:bodyPr wrap="none" anchor="ctr"/>
          <a:lstStyle/>
          <a:p>
            <a:endParaRPr lang="en-US">
              <a:solidFill>
                <a:srgbClr val="000000"/>
              </a:solidFill>
            </a:endParaRPr>
          </a:p>
        </p:txBody>
      </p:sp>
      <p:sp>
        <p:nvSpPr>
          <p:cNvPr id="197" name="Oval 870"/>
          <p:cNvSpPr>
            <a:spLocks noChangeArrowheads="1"/>
          </p:cNvSpPr>
          <p:nvPr/>
        </p:nvSpPr>
        <p:spPr bwMode="auto">
          <a:xfrm>
            <a:off x="4777900" y="354868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98" name="Oval 870"/>
          <p:cNvSpPr>
            <a:spLocks noChangeArrowheads="1"/>
          </p:cNvSpPr>
          <p:nvPr/>
        </p:nvSpPr>
        <p:spPr bwMode="auto">
          <a:xfrm>
            <a:off x="4860480" y="354868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199" name="Oval 870"/>
          <p:cNvSpPr>
            <a:spLocks noChangeArrowheads="1"/>
          </p:cNvSpPr>
          <p:nvPr/>
        </p:nvSpPr>
        <p:spPr bwMode="auto">
          <a:xfrm>
            <a:off x="4941684" y="354868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00" name="Oval 870"/>
          <p:cNvSpPr>
            <a:spLocks noChangeArrowheads="1"/>
          </p:cNvSpPr>
          <p:nvPr/>
        </p:nvSpPr>
        <p:spPr bwMode="auto">
          <a:xfrm>
            <a:off x="5021512" y="3548686"/>
            <a:ext cx="66064" cy="66064"/>
          </a:xfrm>
          <a:prstGeom prst="ellipse">
            <a:avLst/>
          </a:prstGeom>
          <a:solidFill>
            <a:srgbClr val="00B0F0"/>
          </a:solidFill>
          <a:ln w="9525">
            <a:solidFill>
              <a:schemeClr val="tx1"/>
            </a:solidFill>
            <a:round/>
            <a:headEnd/>
            <a:tailEnd/>
          </a:ln>
        </p:spPr>
        <p:txBody>
          <a:bodyPr wrap="none" anchor="ctr"/>
          <a:lstStyle/>
          <a:p>
            <a:endParaRPr lang="en-US">
              <a:solidFill>
                <a:srgbClr val="000000"/>
              </a:solidFill>
            </a:endParaRPr>
          </a:p>
        </p:txBody>
      </p:sp>
      <p:sp>
        <p:nvSpPr>
          <p:cNvPr id="201" name="Oval 870"/>
          <p:cNvSpPr>
            <a:spLocks noChangeArrowheads="1"/>
          </p:cNvSpPr>
          <p:nvPr/>
        </p:nvSpPr>
        <p:spPr bwMode="auto">
          <a:xfrm>
            <a:off x="5106845" y="354868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02" name="Oval 870"/>
          <p:cNvSpPr>
            <a:spLocks noChangeArrowheads="1"/>
          </p:cNvSpPr>
          <p:nvPr/>
        </p:nvSpPr>
        <p:spPr bwMode="auto">
          <a:xfrm>
            <a:off x="5193554" y="354868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03" name="Oval 870"/>
          <p:cNvSpPr>
            <a:spLocks noChangeArrowheads="1"/>
          </p:cNvSpPr>
          <p:nvPr/>
        </p:nvSpPr>
        <p:spPr bwMode="auto">
          <a:xfrm>
            <a:off x="4220483" y="3634019"/>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04" name="Oval 870"/>
          <p:cNvSpPr>
            <a:spLocks noChangeArrowheads="1"/>
          </p:cNvSpPr>
          <p:nvPr/>
        </p:nvSpPr>
        <p:spPr bwMode="auto">
          <a:xfrm>
            <a:off x="4307192" y="3634019"/>
            <a:ext cx="66064" cy="66064"/>
          </a:xfrm>
          <a:prstGeom prst="ellipse">
            <a:avLst/>
          </a:prstGeom>
          <a:solidFill>
            <a:srgbClr val="FF0000"/>
          </a:solidFill>
          <a:ln w="9525">
            <a:solidFill>
              <a:schemeClr val="tx1"/>
            </a:solidFill>
            <a:round/>
            <a:headEnd/>
            <a:tailEnd/>
          </a:ln>
        </p:spPr>
        <p:txBody>
          <a:bodyPr wrap="none" anchor="ctr"/>
          <a:lstStyle/>
          <a:p>
            <a:endParaRPr lang="en-US">
              <a:solidFill>
                <a:srgbClr val="000000"/>
              </a:solidFill>
            </a:endParaRPr>
          </a:p>
        </p:txBody>
      </p:sp>
      <p:sp>
        <p:nvSpPr>
          <p:cNvPr id="205" name="Oval 870"/>
          <p:cNvSpPr>
            <a:spLocks noChangeArrowheads="1"/>
          </p:cNvSpPr>
          <p:nvPr/>
        </p:nvSpPr>
        <p:spPr bwMode="auto">
          <a:xfrm>
            <a:off x="4384267" y="363126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06" name="Oval 870"/>
          <p:cNvSpPr>
            <a:spLocks noChangeArrowheads="1"/>
          </p:cNvSpPr>
          <p:nvPr/>
        </p:nvSpPr>
        <p:spPr bwMode="auto">
          <a:xfrm>
            <a:off x="4468224" y="363126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07" name="Oval 870"/>
          <p:cNvSpPr>
            <a:spLocks noChangeArrowheads="1"/>
          </p:cNvSpPr>
          <p:nvPr/>
        </p:nvSpPr>
        <p:spPr bwMode="auto">
          <a:xfrm>
            <a:off x="4554933" y="3631266"/>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08" name="Oval 870"/>
          <p:cNvSpPr>
            <a:spLocks noChangeArrowheads="1"/>
          </p:cNvSpPr>
          <p:nvPr/>
        </p:nvSpPr>
        <p:spPr bwMode="auto">
          <a:xfrm>
            <a:off x="4640266" y="3631266"/>
            <a:ext cx="66064" cy="66064"/>
          </a:xfrm>
          <a:prstGeom prst="ellipse">
            <a:avLst/>
          </a:prstGeom>
          <a:solidFill>
            <a:srgbClr val="00B050"/>
          </a:solidFill>
          <a:ln w="9525">
            <a:solidFill>
              <a:schemeClr val="tx1"/>
            </a:solidFill>
            <a:round/>
            <a:headEnd/>
            <a:tailEnd/>
          </a:ln>
        </p:spPr>
        <p:txBody>
          <a:bodyPr wrap="none" anchor="ctr"/>
          <a:lstStyle/>
          <a:p>
            <a:endParaRPr lang="en-US">
              <a:solidFill>
                <a:srgbClr val="000000"/>
              </a:solidFill>
            </a:endParaRPr>
          </a:p>
        </p:txBody>
      </p:sp>
      <p:sp>
        <p:nvSpPr>
          <p:cNvPr id="209" name="Oval 870"/>
          <p:cNvSpPr>
            <a:spLocks noChangeArrowheads="1"/>
          </p:cNvSpPr>
          <p:nvPr/>
        </p:nvSpPr>
        <p:spPr bwMode="auto">
          <a:xfrm>
            <a:off x="4726976" y="3632642"/>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10" name="Oval 870"/>
          <p:cNvSpPr>
            <a:spLocks noChangeArrowheads="1"/>
          </p:cNvSpPr>
          <p:nvPr/>
        </p:nvSpPr>
        <p:spPr bwMode="auto">
          <a:xfrm>
            <a:off x="4808179" y="3632642"/>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11" name="Oval 870"/>
          <p:cNvSpPr>
            <a:spLocks noChangeArrowheads="1"/>
          </p:cNvSpPr>
          <p:nvPr/>
        </p:nvSpPr>
        <p:spPr bwMode="auto">
          <a:xfrm>
            <a:off x="4889383" y="3632642"/>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12" name="Oval 870"/>
          <p:cNvSpPr>
            <a:spLocks noChangeArrowheads="1"/>
          </p:cNvSpPr>
          <p:nvPr/>
        </p:nvSpPr>
        <p:spPr bwMode="auto">
          <a:xfrm>
            <a:off x="4970587" y="3632642"/>
            <a:ext cx="66064" cy="66064"/>
          </a:xfrm>
          <a:prstGeom prst="ellipse">
            <a:avLst/>
          </a:prstGeom>
          <a:solidFill>
            <a:srgbClr val="00B0F0"/>
          </a:solidFill>
          <a:ln w="9525">
            <a:solidFill>
              <a:schemeClr val="tx1"/>
            </a:solidFill>
            <a:round/>
            <a:headEnd/>
            <a:tailEnd/>
          </a:ln>
        </p:spPr>
        <p:txBody>
          <a:bodyPr wrap="none" anchor="ctr"/>
          <a:lstStyle/>
          <a:p>
            <a:endParaRPr lang="en-US">
              <a:solidFill>
                <a:srgbClr val="000000"/>
              </a:solidFill>
            </a:endParaRPr>
          </a:p>
        </p:txBody>
      </p:sp>
      <p:sp>
        <p:nvSpPr>
          <p:cNvPr id="213" name="Oval 870"/>
          <p:cNvSpPr>
            <a:spLocks noChangeArrowheads="1"/>
          </p:cNvSpPr>
          <p:nvPr/>
        </p:nvSpPr>
        <p:spPr bwMode="auto">
          <a:xfrm>
            <a:off x="5055920" y="3632642"/>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14" name="Oval 870"/>
          <p:cNvSpPr>
            <a:spLocks noChangeArrowheads="1"/>
          </p:cNvSpPr>
          <p:nvPr/>
        </p:nvSpPr>
        <p:spPr bwMode="auto">
          <a:xfrm>
            <a:off x="5142630" y="3632642"/>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15" name="Oval 870"/>
          <p:cNvSpPr>
            <a:spLocks noChangeArrowheads="1"/>
          </p:cNvSpPr>
          <p:nvPr/>
        </p:nvSpPr>
        <p:spPr bwMode="auto">
          <a:xfrm>
            <a:off x="4172311" y="372348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16" name="Oval 870"/>
          <p:cNvSpPr>
            <a:spLocks noChangeArrowheads="1"/>
          </p:cNvSpPr>
          <p:nvPr/>
        </p:nvSpPr>
        <p:spPr bwMode="auto">
          <a:xfrm>
            <a:off x="4257644" y="3723480"/>
            <a:ext cx="66064" cy="66064"/>
          </a:xfrm>
          <a:prstGeom prst="ellipse">
            <a:avLst/>
          </a:prstGeom>
          <a:solidFill>
            <a:srgbClr val="FF0000"/>
          </a:solidFill>
          <a:ln w="9525">
            <a:solidFill>
              <a:schemeClr val="tx1"/>
            </a:solidFill>
            <a:round/>
            <a:headEnd/>
            <a:tailEnd/>
          </a:ln>
        </p:spPr>
        <p:txBody>
          <a:bodyPr wrap="none" anchor="ctr"/>
          <a:lstStyle/>
          <a:p>
            <a:endParaRPr lang="en-US">
              <a:solidFill>
                <a:srgbClr val="000000"/>
              </a:solidFill>
            </a:endParaRPr>
          </a:p>
        </p:txBody>
      </p:sp>
      <p:sp>
        <p:nvSpPr>
          <p:cNvPr id="217" name="Oval 870"/>
          <p:cNvSpPr>
            <a:spLocks noChangeArrowheads="1"/>
          </p:cNvSpPr>
          <p:nvPr/>
        </p:nvSpPr>
        <p:spPr bwMode="auto">
          <a:xfrm>
            <a:off x="4334719" y="372072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18" name="Oval 870"/>
          <p:cNvSpPr>
            <a:spLocks noChangeArrowheads="1"/>
          </p:cNvSpPr>
          <p:nvPr/>
        </p:nvSpPr>
        <p:spPr bwMode="auto">
          <a:xfrm>
            <a:off x="4420052" y="372072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19" name="Oval 870"/>
          <p:cNvSpPr>
            <a:spLocks noChangeArrowheads="1"/>
          </p:cNvSpPr>
          <p:nvPr/>
        </p:nvSpPr>
        <p:spPr bwMode="auto">
          <a:xfrm>
            <a:off x="4505385" y="372072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20" name="Oval 870"/>
          <p:cNvSpPr>
            <a:spLocks noChangeArrowheads="1"/>
          </p:cNvSpPr>
          <p:nvPr/>
        </p:nvSpPr>
        <p:spPr bwMode="auto">
          <a:xfrm>
            <a:off x="4592094" y="3720727"/>
            <a:ext cx="66064" cy="66064"/>
          </a:xfrm>
          <a:prstGeom prst="ellipse">
            <a:avLst/>
          </a:prstGeom>
          <a:solidFill>
            <a:srgbClr val="00B050"/>
          </a:solidFill>
          <a:ln w="9525">
            <a:solidFill>
              <a:schemeClr val="tx1"/>
            </a:solidFill>
            <a:round/>
            <a:headEnd/>
            <a:tailEnd/>
          </a:ln>
        </p:spPr>
        <p:txBody>
          <a:bodyPr wrap="none" anchor="ctr"/>
          <a:lstStyle/>
          <a:p>
            <a:endParaRPr lang="en-US">
              <a:solidFill>
                <a:srgbClr val="000000"/>
              </a:solidFill>
            </a:endParaRPr>
          </a:p>
        </p:txBody>
      </p:sp>
      <p:sp>
        <p:nvSpPr>
          <p:cNvPr id="221" name="Oval 870"/>
          <p:cNvSpPr>
            <a:spLocks noChangeArrowheads="1"/>
          </p:cNvSpPr>
          <p:nvPr/>
        </p:nvSpPr>
        <p:spPr bwMode="auto">
          <a:xfrm>
            <a:off x="4677427" y="372210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22" name="Oval 870"/>
          <p:cNvSpPr>
            <a:spLocks noChangeArrowheads="1"/>
          </p:cNvSpPr>
          <p:nvPr/>
        </p:nvSpPr>
        <p:spPr bwMode="auto">
          <a:xfrm>
            <a:off x="4760008" y="372210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23" name="Oval 870"/>
          <p:cNvSpPr>
            <a:spLocks noChangeArrowheads="1"/>
          </p:cNvSpPr>
          <p:nvPr/>
        </p:nvSpPr>
        <p:spPr bwMode="auto">
          <a:xfrm>
            <a:off x="4839835" y="372210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24" name="Oval 870"/>
          <p:cNvSpPr>
            <a:spLocks noChangeArrowheads="1"/>
          </p:cNvSpPr>
          <p:nvPr/>
        </p:nvSpPr>
        <p:spPr bwMode="auto">
          <a:xfrm>
            <a:off x="4921039" y="3722104"/>
            <a:ext cx="66064" cy="66064"/>
          </a:xfrm>
          <a:prstGeom prst="ellipse">
            <a:avLst/>
          </a:prstGeom>
          <a:solidFill>
            <a:srgbClr val="00B0F0"/>
          </a:solidFill>
          <a:ln w="9525">
            <a:solidFill>
              <a:schemeClr val="tx1"/>
            </a:solidFill>
            <a:round/>
            <a:headEnd/>
            <a:tailEnd/>
          </a:ln>
        </p:spPr>
        <p:txBody>
          <a:bodyPr wrap="none" anchor="ctr"/>
          <a:lstStyle/>
          <a:p>
            <a:endParaRPr lang="en-US">
              <a:solidFill>
                <a:srgbClr val="000000"/>
              </a:solidFill>
            </a:endParaRPr>
          </a:p>
        </p:txBody>
      </p:sp>
      <p:sp>
        <p:nvSpPr>
          <p:cNvPr id="225" name="Oval 870"/>
          <p:cNvSpPr>
            <a:spLocks noChangeArrowheads="1"/>
          </p:cNvSpPr>
          <p:nvPr/>
        </p:nvSpPr>
        <p:spPr bwMode="auto">
          <a:xfrm>
            <a:off x="5006372" y="372210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26" name="Oval 870"/>
          <p:cNvSpPr>
            <a:spLocks noChangeArrowheads="1"/>
          </p:cNvSpPr>
          <p:nvPr/>
        </p:nvSpPr>
        <p:spPr bwMode="auto">
          <a:xfrm>
            <a:off x="5093081" y="372210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27" name="Oval 870"/>
          <p:cNvSpPr>
            <a:spLocks noChangeArrowheads="1"/>
          </p:cNvSpPr>
          <p:nvPr/>
        </p:nvSpPr>
        <p:spPr bwMode="auto">
          <a:xfrm>
            <a:off x="4131021" y="3807437"/>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28" name="Oval 870"/>
          <p:cNvSpPr>
            <a:spLocks noChangeArrowheads="1"/>
          </p:cNvSpPr>
          <p:nvPr/>
        </p:nvSpPr>
        <p:spPr bwMode="auto">
          <a:xfrm>
            <a:off x="4216354" y="3807437"/>
            <a:ext cx="66064" cy="66064"/>
          </a:xfrm>
          <a:prstGeom prst="ellipse">
            <a:avLst/>
          </a:prstGeom>
          <a:solidFill>
            <a:srgbClr val="FF0000"/>
          </a:solidFill>
          <a:ln w="9525">
            <a:solidFill>
              <a:schemeClr val="tx1"/>
            </a:solidFill>
            <a:round/>
            <a:headEnd/>
            <a:tailEnd/>
          </a:ln>
        </p:spPr>
        <p:txBody>
          <a:bodyPr wrap="none" anchor="ctr"/>
          <a:lstStyle/>
          <a:p>
            <a:endParaRPr lang="en-US">
              <a:solidFill>
                <a:srgbClr val="000000"/>
              </a:solidFill>
            </a:endParaRPr>
          </a:p>
        </p:txBody>
      </p:sp>
      <p:sp>
        <p:nvSpPr>
          <p:cNvPr id="229" name="Oval 870"/>
          <p:cNvSpPr>
            <a:spLocks noChangeArrowheads="1"/>
          </p:cNvSpPr>
          <p:nvPr/>
        </p:nvSpPr>
        <p:spPr bwMode="auto">
          <a:xfrm>
            <a:off x="4293429" y="380468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30" name="Oval 870"/>
          <p:cNvSpPr>
            <a:spLocks noChangeArrowheads="1"/>
          </p:cNvSpPr>
          <p:nvPr/>
        </p:nvSpPr>
        <p:spPr bwMode="auto">
          <a:xfrm>
            <a:off x="4378762" y="380468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31" name="Oval 870"/>
          <p:cNvSpPr>
            <a:spLocks noChangeArrowheads="1"/>
          </p:cNvSpPr>
          <p:nvPr/>
        </p:nvSpPr>
        <p:spPr bwMode="auto">
          <a:xfrm>
            <a:off x="4464095" y="3804684"/>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32" name="Oval 870"/>
          <p:cNvSpPr>
            <a:spLocks noChangeArrowheads="1"/>
          </p:cNvSpPr>
          <p:nvPr/>
        </p:nvSpPr>
        <p:spPr bwMode="auto">
          <a:xfrm>
            <a:off x="4550804" y="3804684"/>
            <a:ext cx="66064" cy="66064"/>
          </a:xfrm>
          <a:prstGeom prst="ellipse">
            <a:avLst/>
          </a:prstGeom>
          <a:solidFill>
            <a:srgbClr val="00B050"/>
          </a:solidFill>
          <a:ln w="9525">
            <a:solidFill>
              <a:schemeClr val="tx1"/>
            </a:solidFill>
            <a:round/>
            <a:headEnd/>
            <a:tailEnd/>
          </a:ln>
        </p:spPr>
        <p:txBody>
          <a:bodyPr wrap="none" anchor="ctr"/>
          <a:lstStyle/>
          <a:p>
            <a:endParaRPr lang="en-US">
              <a:solidFill>
                <a:srgbClr val="000000"/>
              </a:solidFill>
            </a:endParaRPr>
          </a:p>
        </p:txBody>
      </p:sp>
      <p:sp>
        <p:nvSpPr>
          <p:cNvPr id="233" name="Oval 870"/>
          <p:cNvSpPr>
            <a:spLocks noChangeArrowheads="1"/>
          </p:cNvSpPr>
          <p:nvPr/>
        </p:nvSpPr>
        <p:spPr bwMode="auto">
          <a:xfrm>
            <a:off x="4636137" y="380606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34" name="Oval 870"/>
          <p:cNvSpPr>
            <a:spLocks noChangeArrowheads="1"/>
          </p:cNvSpPr>
          <p:nvPr/>
        </p:nvSpPr>
        <p:spPr bwMode="auto">
          <a:xfrm>
            <a:off x="4718718" y="380606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35" name="Oval 870"/>
          <p:cNvSpPr>
            <a:spLocks noChangeArrowheads="1"/>
          </p:cNvSpPr>
          <p:nvPr/>
        </p:nvSpPr>
        <p:spPr bwMode="auto">
          <a:xfrm>
            <a:off x="4799921" y="380606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36" name="Oval 870"/>
          <p:cNvSpPr>
            <a:spLocks noChangeArrowheads="1"/>
          </p:cNvSpPr>
          <p:nvPr/>
        </p:nvSpPr>
        <p:spPr bwMode="auto">
          <a:xfrm>
            <a:off x="4879749" y="3806060"/>
            <a:ext cx="66064" cy="66064"/>
          </a:xfrm>
          <a:prstGeom prst="ellipse">
            <a:avLst/>
          </a:prstGeom>
          <a:solidFill>
            <a:srgbClr val="00B0F0"/>
          </a:solidFill>
          <a:ln w="9525">
            <a:solidFill>
              <a:schemeClr val="tx1"/>
            </a:solidFill>
            <a:round/>
            <a:headEnd/>
            <a:tailEnd/>
          </a:ln>
        </p:spPr>
        <p:txBody>
          <a:bodyPr wrap="none" anchor="ctr"/>
          <a:lstStyle/>
          <a:p>
            <a:endParaRPr lang="en-US">
              <a:solidFill>
                <a:srgbClr val="000000"/>
              </a:solidFill>
            </a:endParaRPr>
          </a:p>
        </p:txBody>
      </p:sp>
      <p:sp>
        <p:nvSpPr>
          <p:cNvPr id="237" name="Oval 870"/>
          <p:cNvSpPr>
            <a:spLocks noChangeArrowheads="1"/>
          </p:cNvSpPr>
          <p:nvPr/>
        </p:nvSpPr>
        <p:spPr bwMode="auto">
          <a:xfrm>
            <a:off x="4966458" y="380606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38" name="Oval 870"/>
          <p:cNvSpPr>
            <a:spLocks noChangeArrowheads="1"/>
          </p:cNvSpPr>
          <p:nvPr/>
        </p:nvSpPr>
        <p:spPr bwMode="auto">
          <a:xfrm>
            <a:off x="5051791" y="3806060"/>
            <a:ext cx="66064" cy="66064"/>
          </a:xfrm>
          <a:prstGeom prst="ellipse">
            <a:avLst/>
          </a:prstGeom>
          <a:solidFill>
            <a:schemeClr val="accent1"/>
          </a:solidFill>
          <a:ln w="9525">
            <a:solidFill>
              <a:schemeClr val="tx1"/>
            </a:solidFill>
            <a:round/>
            <a:headEnd/>
            <a:tailEnd/>
          </a:ln>
        </p:spPr>
        <p:txBody>
          <a:bodyPr wrap="none" anchor="ctr"/>
          <a:lstStyle/>
          <a:p>
            <a:endParaRPr lang="en-US">
              <a:solidFill>
                <a:srgbClr val="000000"/>
              </a:solidFill>
            </a:endParaRPr>
          </a:p>
        </p:txBody>
      </p:sp>
      <p:sp>
        <p:nvSpPr>
          <p:cNvPr id="239" name="Right Arrow 238"/>
          <p:cNvSpPr/>
          <p:nvPr/>
        </p:nvSpPr>
        <p:spPr>
          <a:xfrm>
            <a:off x="3712614" y="3424815"/>
            <a:ext cx="396385" cy="198193"/>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240" name="Straight Arrow Connector 239"/>
          <p:cNvCxnSpPr/>
          <p:nvPr/>
        </p:nvCxnSpPr>
        <p:spPr>
          <a:xfrm flipV="1">
            <a:off x="4620997" y="3064215"/>
            <a:ext cx="44043" cy="89462"/>
          </a:xfrm>
          <a:prstGeom prst="straightConnector1">
            <a:avLst/>
          </a:prstGeom>
          <a:ln w="25400">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241" name="Rectangle 1248"/>
          <p:cNvSpPr>
            <a:spLocks noChangeArrowheads="1"/>
          </p:cNvSpPr>
          <p:nvPr/>
        </p:nvSpPr>
        <p:spPr bwMode="auto">
          <a:xfrm>
            <a:off x="4615492" y="2938967"/>
            <a:ext cx="122495" cy="133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000" b="1" i="1">
                <a:solidFill>
                  <a:srgbClr val="000000"/>
                </a:solidFill>
              </a:rPr>
              <a:t>#2</a:t>
            </a:r>
          </a:p>
        </p:txBody>
      </p:sp>
      <p:cxnSp>
        <p:nvCxnSpPr>
          <p:cNvPr id="242" name="Straight Arrow Connector 241"/>
          <p:cNvCxnSpPr/>
          <p:nvPr/>
        </p:nvCxnSpPr>
        <p:spPr>
          <a:xfrm flipV="1">
            <a:off x="4951318" y="3065590"/>
            <a:ext cx="44043" cy="89462"/>
          </a:xfrm>
          <a:prstGeom prst="straightConnector1">
            <a:avLst/>
          </a:prstGeom>
          <a:ln w="25400">
            <a:solidFill>
              <a:srgbClr val="00B050"/>
            </a:solidFill>
            <a:tailEnd type="stealth"/>
          </a:ln>
        </p:spPr>
        <p:style>
          <a:lnRef idx="1">
            <a:schemeClr val="accent1"/>
          </a:lnRef>
          <a:fillRef idx="0">
            <a:schemeClr val="accent1"/>
          </a:fillRef>
          <a:effectRef idx="0">
            <a:schemeClr val="accent1"/>
          </a:effectRef>
          <a:fontRef idx="minor">
            <a:schemeClr val="tx1"/>
          </a:fontRef>
        </p:style>
      </p:cxnSp>
      <p:sp>
        <p:nvSpPr>
          <p:cNvPr id="243" name="Rectangle 1248"/>
          <p:cNvSpPr>
            <a:spLocks noChangeArrowheads="1"/>
          </p:cNvSpPr>
          <p:nvPr/>
        </p:nvSpPr>
        <p:spPr bwMode="auto">
          <a:xfrm>
            <a:off x="4938932" y="2938967"/>
            <a:ext cx="122494" cy="133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000" b="1" i="1">
                <a:solidFill>
                  <a:srgbClr val="000000"/>
                </a:solidFill>
              </a:rPr>
              <a:t>#6</a:t>
            </a:r>
          </a:p>
        </p:txBody>
      </p:sp>
      <p:cxnSp>
        <p:nvCxnSpPr>
          <p:cNvPr id="244" name="Straight Arrow Connector 243"/>
          <p:cNvCxnSpPr/>
          <p:nvPr/>
        </p:nvCxnSpPr>
        <p:spPr>
          <a:xfrm flipV="1">
            <a:off x="5285769" y="3068343"/>
            <a:ext cx="45419" cy="90838"/>
          </a:xfrm>
          <a:prstGeom prst="straightConnector1">
            <a:avLst/>
          </a:prstGeom>
          <a:ln w="25400">
            <a:solidFill>
              <a:srgbClr val="00B0F0"/>
            </a:solidFill>
            <a:tailEnd type="stealth"/>
          </a:ln>
        </p:spPr>
        <p:style>
          <a:lnRef idx="1">
            <a:schemeClr val="accent1"/>
          </a:lnRef>
          <a:fillRef idx="0">
            <a:schemeClr val="accent1"/>
          </a:fillRef>
          <a:effectRef idx="0">
            <a:schemeClr val="accent1"/>
          </a:effectRef>
          <a:fontRef idx="minor">
            <a:schemeClr val="tx1"/>
          </a:fontRef>
        </p:style>
      </p:cxnSp>
      <p:sp>
        <p:nvSpPr>
          <p:cNvPr id="245" name="Rectangle 1248"/>
          <p:cNvSpPr>
            <a:spLocks noChangeArrowheads="1"/>
          </p:cNvSpPr>
          <p:nvPr/>
        </p:nvSpPr>
        <p:spPr bwMode="auto">
          <a:xfrm>
            <a:off x="5244479" y="2937591"/>
            <a:ext cx="183053" cy="13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000" b="1" i="1">
                <a:solidFill>
                  <a:srgbClr val="000000"/>
                </a:solidFill>
              </a:rPr>
              <a:t>#10</a:t>
            </a:r>
          </a:p>
        </p:txBody>
      </p:sp>
      <p:sp>
        <p:nvSpPr>
          <p:cNvPr id="246" name="Right Arrow 245"/>
          <p:cNvSpPr/>
          <p:nvPr/>
        </p:nvSpPr>
        <p:spPr>
          <a:xfrm rot="5400000">
            <a:off x="3627969" y="4128812"/>
            <a:ext cx="133505" cy="247741"/>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247" name="Straight Connector 246"/>
          <p:cNvCxnSpPr/>
          <p:nvPr/>
        </p:nvCxnSpPr>
        <p:spPr>
          <a:xfrm>
            <a:off x="2943241" y="3921673"/>
            <a:ext cx="0" cy="268386"/>
          </a:xfrm>
          <a:prstGeom prst="line">
            <a:avLst/>
          </a:prstGeom>
          <a:ln w="635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a:off x="4549428" y="3909286"/>
            <a:ext cx="0" cy="278020"/>
          </a:xfrm>
          <a:prstGeom prst="line">
            <a:avLst/>
          </a:prstGeom>
          <a:ln w="635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flipH="1">
            <a:off x="2919843" y="4165285"/>
            <a:ext cx="1651606" cy="0"/>
          </a:xfrm>
          <a:prstGeom prst="line">
            <a:avLst/>
          </a:prstGeom>
          <a:ln w="635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50" name="Rectangle 1248"/>
          <p:cNvSpPr>
            <a:spLocks noChangeArrowheads="1"/>
          </p:cNvSpPr>
          <p:nvPr/>
        </p:nvSpPr>
        <p:spPr bwMode="auto">
          <a:xfrm>
            <a:off x="4644395" y="3949200"/>
            <a:ext cx="1218059" cy="15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200">
                <a:solidFill>
                  <a:srgbClr val="000000"/>
                </a:solidFill>
              </a:rPr>
              <a:t>Fraction multiplexing</a:t>
            </a:r>
          </a:p>
        </p:txBody>
      </p:sp>
      <p:sp>
        <p:nvSpPr>
          <p:cNvPr id="252" name="Right Arrow 251"/>
          <p:cNvSpPr/>
          <p:nvPr/>
        </p:nvSpPr>
        <p:spPr>
          <a:xfrm>
            <a:off x="7562232" y="5247087"/>
            <a:ext cx="297289" cy="195440"/>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89" name="TextBox 488"/>
          <p:cNvSpPr txBox="1"/>
          <p:nvPr/>
        </p:nvSpPr>
        <p:spPr>
          <a:xfrm>
            <a:off x="0" y="961707"/>
            <a:ext cx="9144000" cy="338554"/>
          </a:xfrm>
          <a:prstGeom prst="rect">
            <a:avLst/>
          </a:prstGeom>
          <a:noFill/>
        </p:spPr>
        <p:txBody>
          <a:bodyPr wrap="square" rtlCol="0">
            <a:spAutoFit/>
          </a:bodyPr>
          <a:lstStyle/>
          <a:p>
            <a:r>
              <a:rPr lang="en-US" sz="1600" dirty="0" smtClean="0">
                <a:solidFill>
                  <a:schemeClr val="accent2"/>
                </a:solidFill>
              </a:rPr>
              <a:t>High-pressure, high-resolution separations coupled with intelligent selection &amp; multiplexing</a:t>
            </a:r>
            <a:endParaRPr lang="en-US" sz="1600" dirty="0">
              <a:solidFill>
                <a:schemeClr val="accent2"/>
              </a:solidFill>
            </a:endParaRPr>
          </a:p>
        </p:txBody>
      </p:sp>
    </p:spTree>
    <p:extLst>
      <p:ext uri="{BB962C8B-B14F-4D97-AF65-F5344CB8AC3E}">
        <p14:creationId xmlns:p14="http://schemas.microsoft.com/office/powerpoint/2010/main" val="47427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56614"/>
            <a:ext cx="8441473" cy="384721"/>
          </a:xfrm>
        </p:spPr>
        <p:txBody>
          <a:bodyPr/>
          <a:lstStyle/>
          <a:p>
            <a:r>
              <a:rPr lang="en-US" dirty="0" smtClean="0"/>
              <a:t>Use Skyline to visualize and inspect fractions</a:t>
            </a:r>
            <a:endParaRPr lang="en-US" dirty="0"/>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4584" y="1661597"/>
            <a:ext cx="1651431" cy="2551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0783" y="4288651"/>
            <a:ext cx="1657867" cy="2523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4064" y="4303305"/>
            <a:ext cx="1759035" cy="2388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6464" y="1689410"/>
            <a:ext cx="1688716" cy="2388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5860318" y="1243878"/>
            <a:ext cx="1353066" cy="369332"/>
          </a:xfrm>
          <a:prstGeom prst="rect">
            <a:avLst/>
          </a:prstGeom>
          <a:noFill/>
        </p:spPr>
        <p:txBody>
          <a:bodyPr wrap="square" rtlCol="0">
            <a:spAutoFit/>
          </a:bodyPr>
          <a:lstStyle/>
          <a:p>
            <a:r>
              <a:rPr lang="en-US" b="1" dirty="0" smtClean="0">
                <a:solidFill>
                  <a:schemeClr val="accent2"/>
                </a:solidFill>
              </a:rPr>
              <a:t>PRISM-SRM</a:t>
            </a:r>
            <a:endParaRPr lang="en-US" b="1" dirty="0">
              <a:solidFill>
                <a:schemeClr val="accent2"/>
              </a:solidFill>
            </a:endParaRPr>
          </a:p>
        </p:txBody>
      </p:sp>
      <p:sp>
        <p:nvSpPr>
          <p:cNvPr id="11" name="TextBox 10"/>
          <p:cNvSpPr txBox="1"/>
          <p:nvPr/>
        </p:nvSpPr>
        <p:spPr>
          <a:xfrm>
            <a:off x="2066226" y="1243878"/>
            <a:ext cx="2936410" cy="369332"/>
          </a:xfrm>
          <a:prstGeom prst="rect">
            <a:avLst/>
          </a:prstGeom>
          <a:noFill/>
        </p:spPr>
        <p:txBody>
          <a:bodyPr wrap="square" rtlCol="0">
            <a:spAutoFit/>
          </a:bodyPr>
          <a:lstStyle/>
          <a:p>
            <a:pPr algn="ctr"/>
            <a:r>
              <a:rPr lang="en-US" b="1" dirty="0" smtClean="0">
                <a:solidFill>
                  <a:schemeClr val="accent2"/>
                </a:solidFill>
              </a:rPr>
              <a:t>Conventional SRM</a:t>
            </a:r>
            <a:endParaRPr lang="en-US" b="1" dirty="0">
              <a:solidFill>
                <a:schemeClr val="accent2"/>
              </a:solidFill>
            </a:endParaRPr>
          </a:p>
        </p:txBody>
      </p:sp>
      <p:sp>
        <p:nvSpPr>
          <p:cNvPr id="12" name="TextBox 11"/>
          <p:cNvSpPr txBox="1"/>
          <p:nvPr/>
        </p:nvSpPr>
        <p:spPr>
          <a:xfrm>
            <a:off x="0" y="1004273"/>
            <a:ext cx="1906859" cy="400110"/>
          </a:xfrm>
          <a:prstGeom prst="rect">
            <a:avLst/>
          </a:prstGeom>
          <a:noFill/>
        </p:spPr>
        <p:txBody>
          <a:bodyPr wrap="square" rtlCol="0">
            <a:spAutoFit/>
          </a:bodyPr>
          <a:lstStyle/>
          <a:p>
            <a:r>
              <a:rPr lang="en-US" sz="2000" dirty="0"/>
              <a:t>ITTRPDLPYEPPR</a:t>
            </a:r>
          </a:p>
        </p:txBody>
      </p:sp>
      <p:sp>
        <p:nvSpPr>
          <p:cNvPr id="13" name="TextBox 12"/>
          <p:cNvSpPr txBox="1"/>
          <p:nvPr/>
        </p:nvSpPr>
        <p:spPr>
          <a:xfrm>
            <a:off x="745669" y="2694486"/>
            <a:ext cx="1750793" cy="369332"/>
          </a:xfrm>
          <a:prstGeom prst="rect">
            <a:avLst/>
          </a:prstGeom>
          <a:noFill/>
        </p:spPr>
        <p:txBody>
          <a:bodyPr wrap="square" rtlCol="0">
            <a:spAutoFit/>
          </a:bodyPr>
          <a:lstStyle/>
          <a:p>
            <a:r>
              <a:rPr lang="en-US" b="1" dirty="0" smtClean="0">
                <a:solidFill>
                  <a:schemeClr val="accent2"/>
                </a:solidFill>
              </a:rPr>
              <a:t>Increased S/N</a:t>
            </a:r>
            <a:endParaRPr lang="en-US" b="1" dirty="0">
              <a:solidFill>
                <a:schemeClr val="accent2"/>
              </a:solidFill>
            </a:endParaRPr>
          </a:p>
        </p:txBody>
      </p:sp>
      <p:sp>
        <p:nvSpPr>
          <p:cNvPr id="14" name="TextBox 13"/>
          <p:cNvSpPr txBox="1"/>
          <p:nvPr/>
        </p:nvSpPr>
        <p:spPr>
          <a:xfrm>
            <a:off x="745669" y="5134472"/>
            <a:ext cx="1750793" cy="646331"/>
          </a:xfrm>
          <a:prstGeom prst="rect">
            <a:avLst/>
          </a:prstGeom>
          <a:noFill/>
        </p:spPr>
        <p:txBody>
          <a:bodyPr wrap="square" rtlCol="0">
            <a:spAutoFit/>
          </a:bodyPr>
          <a:lstStyle/>
          <a:p>
            <a:r>
              <a:rPr lang="en-US" b="1" dirty="0" smtClean="0">
                <a:solidFill>
                  <a:schemeClr val="accent2"/>
                </a:solidFill>
              </a:rPr>
              <a:t>Reduced Interference</a:t>
            </a:r>
            <a:endParaRPr lang="en-US" b="1" dirty="0">
              <a:solidFill>
                <a:schemeClr val="accent2"/>
              </a:solidFill>
            </a:endParaRPr>
          </a:p>
        </p:txBody>
      </p:sp>
    </p:spTree>
    <p:extLst>
      <p:ext uri="{BB962C8B-B14F-4D97-AF65-F5344CB8AC3E}">
        <p14:creationId xmlns:p14="http://schemas.microsoft.com/office/powerpoint/2010/main" val="3901165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42123"/>
            <a:ext cx="8632793" cy="769441"/>
          </a:xfrm>
        </p:spPr>
        <p:txBody>
          <a:bodyPr/>
          <a:lstStyle/>
          <a:p>
            <a:r>
              <a:rPr lang="en-US" dirty="0" smtClean="0"/>
              <a:t>Detection of an ERG peptide in TMPRSS2-ERG </a:t>
            </a:r>
            <a:br>
              <a:rPr lang="en-US" dirty="0" smtClean="0"/>
            </a:br>
            <a:r>
              <a:rPr lang="en-US" dirty="0" smtClean="0"/>
              <a:t>positive </a:t>
            </a:r>
            <a:r>
              <a:rPr lang="en-US" dirty="0" err="1" smtClean="0"/>
              <a:t>vs</a:t>
            </a:r>
            <a:r>
              <a:rPr lang="en-US" dirty="0" smtClean="0"/>
              <a:t> negative prostate cancer cell lines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223" y="1456267"/>
            <a:ext cx="9029770" cy="522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
          <p:cNvSpPr txBox="1">
            <a:spLocks noChangeArrowheads="1"/>
          </p:cNvSpPr>
          <p:nvPr/>
        </p:nvSpPr>
        <p:spPr bwMode="auto">
          <a:xfrm>
            <a:off x="3505200" y="1111953"/>
            <a:ext cx="2590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r>
              <a:rPr lang="en-US" dirty="0">
                <a:solidFill>
                  <a:srgbClr val="0070C0"/>
                </a:solidFill>
              </a:rPr>
              <a:t>VIVPADPTLWSTDHVR</a:t>
            </a:r>
          </a:p>
        </p:txBody>
      </p:sp>
      <p:sp>
        <p:nvSpPr>
          <p:cNvPr id="6" name="TextBox 2"/>
          <p:cNvSpPr txBox="1">
            <a:spLocks noChangeArrowheads="1"/>
          </p:cNvSpPr>
          <p:nvPr/>
        </p:nvSpPr>
        <p:spPr bwMode="auto">
          <a:xfrm>
            <a:off x="1439328" y="4083756"/>
            <a:ext cx="457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r>
              <a:rPr lang="en-US" sz="1400" b="1" dirty="0">
                <a:solidFill>
                  <a:srgbClr val="00B050"/>
                </a:solidFill>
              </a:rPr>
              <a:t>(+)</a:t>
            </a:r>
          </a:p>
        </p:txBody>
      </p:sp>
      <p:sp>
        <p:nvSpPr>
          <p:cNvPr id="7" name="TextBox 6"/>
          <p:cNvSpPr txBox="1">
            <a:spLocks noChangeArrowheads="1"/>
          </p:cNvSpPr>
          <p:nvPr/>
        </p:nvSpPr>
        <p:spPr bwMode="auto">
          <a:xfrm>
            <a:off x="2777064" y="4083756"/>
            <a:ext cx="457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r>
              <a:rPr lang="en-US" sz="1400" b="1" dirty="0">
                <a:solidFill>
                  <a:srgbClr val="00B050"/>
                </a:solidFill>
              </a:rPr>
              <a:t>(+)</a:t>
            </a:r>
          </a:p>
        </p:txBody>
      </p:sp>
      <p:sp>
        <p:nvSpPr>
          <p:cNvPr id="8" name="TextBox 8"/>
          <p:cNvSpPr txBox="1">
            <a:spLocks noChangeArrowheads="1"/>
          </p:cNvSpPr>
          <p:nvPr/>
        </p:nvSpPr>
        <p:spPr bwMode="auto">
          <a:xfrm>
            <a:off x="4183591" y="4083756"/>
            <a:ext cx="396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r>
              <a:rPr lang="en-US" sz="1400" b="1">
                <a:solidFill>
                  <a:srgbClr val="FF0000"/>
                </a:solidFill>
              </a:rPr>
              <a:t>(-)</a:t>
            </a:r>
          </a:p>
        </p:txBody>
      </p:sp>
      <p:sp>
        <p:nvSpPr>
          <p:cNvPr id="9" name="TextBox 9"/>
          <p:cNvSpPr txBox="1">
            <a:spLocks noChangeArrowheads="1"/>
          </p:cNvSpPr>
          <p:nvPr/>
        </p:nvSpPr>
        <p:spPr bwMode="auto">
          <a:xfrm>
            <a:off x="5434719" y="4083756"/>
            <a:ext cx="396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r>
              <a:rPr lang="en-US" sz="1400" b="1">
                <a:solidFill>
                  <a:srgbClr val="FF0000"/>
                </a:solidFill>
              </a:rPr>
              <a:t>(-)</a:t>
            </a:r>
          </a:p>
        </p:txBody>
      </p:sp>
      <p:sp>
        <p:nvSpPr>
          <p:cNvPr id="10" name="TextBox 10"/>
          <p:cNvSpPr txBox="1">
            <a:spLocks noChangeArrowheads="1"/>
          </p:cNvSpPr>
          <p:nvPr/>
        </p:nvSpPr>
        <p:spPr bwMode="auto">
          <a:xfrm>
            <a:off x="6845833" y="4083756"/>
            <a:ext cx="396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r>
              <a:rPr lang="en-US" sz="1400" b="1" dirty="0">
                <a:solidFill>
                  <a:srgbClr val="FF0000"/>
                </a:solidFill>
              </a:rPr>
              <a:t>(-)</a:t>
            </a:r>
          </a:p>
        </p:txBody>
      </p:sp>
      <p:sp>
        <p:nvSpPr>
          <p:cNvPr id="11" name="TextBox 11"/>
          <p:cNvSpPr txBox="1">
            <a:spLocks noChangeArrowheads="1"/>
          </p:cNvSpPr>
          <p:nvPr/>
        </p:nvSpPr>
        <p:spPr bwMode="auto">
          <a:xfrm>
            <a:off x="8271058" y="4083756"/>
            <a:ext cx="396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r>
              <a:rPr lang="en-US" sz="1400" b="1">
                <a:solidFill>
                  <a:srgbClr val="FF0000"/>
                </a:solidFill>
              </a:rPr>
              <a:t>(-)</a:t>
            </a:r>
          </a:p>
        </p:txBody>
      </p:sp>
      <p:sp>
        <p:nvSpPr>
          <p:cNvPr id="12" name="TextBox 1"/>
          <p:cNvSpPr txBox="1">
            <a:spLocks noChangeArrowheads="1"/>
          </p:cNvSpPr>
          <p:nvPr/>
        </p:nvSpPr>
        <p:spPr bwMode="auto">
          <a:xfrm>
            <a:off x="4047066" y="5029200"/>
            <a:ext cx="60959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algn="ctr" eaLnBrk="1" hangingPunct="1"/>
            <a:r>
              <a:rPr lang="en-US" sz="1400" b="1" dirty="0" smtClean="0">
                <a:solidFill>
                  <a:srgbClr val="FF0000"/>
                </a:solidFill>
              </a:rPr>
              <a:t>N.D.</a:t>
            </a:r>
            <a:endParaRPr lang="en-US" sz="1400" b="1" dirty="0">
              <a:solidFill>
                <a:srgbClr val="FF0000"/>
              </a:solidFill>
            </a:endParaRPr>
          </a:p>
        </p:txBody>
      </p:sp>
      <p:sp>
        <p:nvSpPr>
          <p:cNvPr id="13" name="TextBox 1"/>
          <p:cNvSpPr txBox="1">
            <a:spLocks noChangeArrowheads="1"/>
          </p:cNvSpPr>
          <p:nvPr/>
        </p:nvSpPr>
        <p:spPr bwMode="auto">
          <a:xfrm>
            <a:off x="5328357" y="5029200"/>
            <a:ext cx="60959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algn="ctr" eaLnBrk="1" hangingPunct="1"/>
            <a:r>
              <a:rPr lang="en-US" sz="1400" b="1" dirty="0" smtClean="0">
                <a:solidFill>
                  <a:srgbClr val="FF0000"/>
                </a:solidFill>
              </a:rPr>
              <a:t>N.D.</a:t>
            </a:r>
            <a:endParaRPr lang="en-US" sz="1400" b="1" dirty="0">
              <a:solidFill>
                <a:srgbClr val="FF0000"/>
              </a:solidFill>
            </a:endParaRPr>
          </a:p>
        </p:txBody>
      </p:sp>
      <p:sp>
        <p:nvSpPr>
          <p:cNvPr id="14" name="TextBox 1"/>
          <p:cNvSpPr txBox="1">
            <a:spLocks noChangeArrowheads="1"/>
          </p:cNvSpPr>
          <p:nvPr/>
        </p:nvSpPr>
        <p:spPr bwMode="auto">
          <a:xfrm>
            <a:off x="6739471" y="5029200"/>
            <a:ext cx="60959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algn="ctr" eaLnBrk="1" hangingPunct="1"/>
            <a:r>
              <a:rPr lang="en-US" sz="1400" b="1" dirty="0" smtClean="0">
                <a:solidFill>
                  <a:srgbClr val="FF0000"/>
                </a:solidFill>
              </a:rPr>
              <a:t>N.D.</a:t>
            </a:r>
            <a:endParaRPr lang="en-US" sz="1400" b="1" dirty="0">
              <a:solidFill>
                <a:srgbClr val="FF0000"/>
              </a:solidFill>
            </a:endParaRPr>
          </a:p>
        </p:txBody>
      </p:sp>
      <p:sp>
        <p:nvSpPr>
          <p:cNvPr id="15" name="TextBox 1"/>
          <p:cNvSpPr txBox="1">
            <a:spLocks noChangeArrowheads="1"/>
          </p:cNvSpPr>
          <p:nvPr/>
        </p:nvSpPr>
        <p:spPr bwMode="auto">
          <a:xfrm>
            <a:off x="8164696" y="5029200"/>
            <a:ext cx="60959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algn="ctr" eaLnBrk="1" hangingPunct="1"/>
            <a:r>
              <a:rPr lang="en-US" sz="1400" b="1" dirty="0" smtClean="0">
                <a:solidFill>
                  <a:srgbClr val="FF0000"/>
                </a:solidFill>
              </a:rPr>
              <a:t>N.D.</a:t>
            </a:r>
            <a:endParaRPr lang="en-US" sz="1400" b="1" dirty="0">
              <a:solidFill>
                <a:srgbClr val="FF0000"/>
              </a:solidFill>
            </a:endParaRPr>
          </a:p>
        </p:txBody>
      </p:sp>
    </p:spTree>
    <p:extLst>
      <p:ext uri="{BB962C8B-B14F-4D97-AF65-F5344CB8AC3E}">
        <p14:creationId xmlns:p14="http://schemas.microsoft.com/office/powerpoint/2010/main" val="26821162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Acknowledgments</a:t>
            </a:r>
            <a:endParaRPr lang="en-US" dirty="0"/>
          </a:p>
        </p:txBody>
      </p:sp>
      <p:sp>
        <p:nvSpPr>
          <p:cNvPr id="8" name="Content Placeholder 7"/>
          <p:cNvSpPr>
            <a:spLocks noGrp="1"/>
          </p:cNvSpPr>
          <p:nvPr>
            <p:ph idx="4294967295"/>
          </p:nvPr>
        </p:nvSpPr>
        <p:spPr>
          <a:xfrm>
            <a:off x="587022" y="1371599"/>
            <a:ext cx="2925612" cy="5163015"/>
          </a:xfrm>
        </p:spPr>
        <p:txBody>
          <a:bodyPr>
            <a:normAutofit/>
          </a:bodyPr>
          <a:lstStyle/>
          <a:p>
            <a:pPr marL="0" indent="0">
              <a:buNone/>
            </a:pPr>
            <a:r>
              <a:rPr lang="en-US" dirty="0" smtClean="0">
                <a:solidFill>
                  <a:schemeClr val="bg1"/>
                </a:solidFill>
              </a:rPr>
              <a:t>Tao Liu</a:t>
            </a:r>
          </a:p>
          <a:p>
            <a:pPr marL="0" indent="0">
              <a:buNone/>
            </a:pPr>
            <a:r>
              <a:rPr lang="en-US" dirty="0" smtClean="0">
                <a:solidFill>
                  <a:schemeClr val="bg1"/>
                </a:solidFill>
              </a:rPr>
              <a:t>Weijun Qian</a:t>
            </a:r>
          </a:p>
          <a:p>
            <a:pPr marL="0" indent="0">
              <a:buNone/>
            </a:pPr>
            <a:r>
              <a:rPr lang="en-US" dirty="0" smtClean="0">
                <a:solidFill>
                  <a:schemeClr val="bg1"/>
                </a:solidFill>
              </a:rPr>
              <a:t>Tujin Shi</a:t>
            </a:r>
          </a:p>
          <a:p>
            <a:pPr marL="0" indent="0">
              <a:buNone/>
            </a:pPr>
            <a:r>
              <a:rPr lang="en-US" dirty="0" smtClean="0">
                <a:solidFill>
                  <a:schemeClr val="bg1"/>
                </a:solidFill>
              </a:rPr>
              <a:t>Tom Fillmore</a:t>
            </a:r>
          </a:p>
          <a:p>
            <a:pPr marL="0" indent="0">
              <a:buNone/>
            </a:pPr>
            <a:r>
              <a:rPr lang="en-US" dirty="0" smtClean="0">
                <a:solidFill>
                  <a:schemeClr val="bg1"/>
                </a:solidFill>
              </a:rPr>
              <a:t>Qibin Zhang</a:t>
            </a:r>
          </a:p>
          <a:p>
            <a:pPr marL="0" indent="0">
              <a:buNone/>
            </a:pPr>
            <a:r>
              <a:rPr lang="en-US" dirty="0" smtClean="0">
                <a:solidFill>
                  <a:schemeClr val="bg1"/>
                </a:solidFill>
              </a:rPr>
              <a:t>Chaochao Wu</a:t>
            </a:r>
          </a:p>
          <a:p>
            <a:pPr marL="0" indent="0">
              <a:buNone/>
            </a:pPr>
            <a:r>
              <a:rPr lang="en-US" dirty="0" smtClean="0">
                <a:solidFill>
                  <a:schemeClr val="bg1"/>
                </a:solidFill>
              </a:rPr>
              <a:t>Jintang He</a:t>
            </a:r>
          </a:p>
          <a:p>
            <a:pPr marL="0" indent="0">
              <a:buNone/>
            </a:pPr>
            <a:r>
              <a:rPr lang="en-US" dirty="0" smtClean="0">
                <a:solidFill>
                  <a:schemeClr val="bg1"/>
                </a:solidFill>
              </a:rPr>
              <a:t>Yuqian Gao</a:t>
            </a:r>
          </a:p>
          <a:p>
            <a:pPr marL="0" indent="0">
              <a:buNone/>
            </a:pPr>
            <a:r>
              <a:rPr lang="en-US" dirty="0" smtClean="0">
                <a:solidFill>
                  <a:schemeClr val="bg1"/>
                </a:solidFill>
              </a:rPr>
              <a:t>Tom Metz</a:t>
            </a:r>
          </a:p>
          <a:p>
            <a:pPr marL="0" indent="0">
              <a:buNone/>
            </a:pPr>
            <a:r>
              <a:rPr lang="en-US" dirty="0" smtClean="0">
                <a:solidFill>
                  <a:schemeClr val="bg1"/>
                </a:solidFill>
              </a:rPr>
              <a:t>Sam Payne</a:t>
            </a:r>
          </a:p>
          <a:p>
            <a:pPr marL="0" indent="0">
              <a:buNone/>
            </a:pPr>
            <a:r>
              <a:rPr lang="en-US" dirty="0" smtClean="0">
                <a:solidFill>
                  <a:schemeClr val="bg1"/>
                </a:solidFill>
              </a:rPr>
              <a:t>Gordon Anderson</a:t>
            </a:r>
          </a:p>
          <a:p>
            <a:pPr marL="0" indent="0">
              <a:buNone/>
            </a:pPr>
            <a:r>
              <a:rPr lang="en-US" dirty="0" smtClean="0">
                <a:solidFill>
                  <a:schemeClr val="bg1"/>
                </a:solidFill>
              </a:rPr>
              <a:t>David Camp</a:t>
            </a:r>
          </a:p>
          <a:p>
            <a:pPr marL="0" indent="0">
              <a:buNone/>
            </a:pPr>
            <a:r>
              <a:rPr lang="en-US" dirty="0" smtClean="0">
                <a:solidFill>
                  <a:schemeClr val="bg1"/>
                </a:solidFill>
              </a:rPr>
              <a:t>Karin Rodland</a:t>
            </a:r>
          </a:p>
          <a:p>
            <a:pPr marL="0" indent="0">
              <a:buNone/>
            </a:pPr>
            <a:r>
              <a:rPr lang="en-US" dirty="0" smtClean="0">
                <a:solidFill>
                  <a:schemeClr val="bg1"/>
                </a:solidFill>
              </a:rPr>
              <a:t>Dick Smith</a:t>
            </a:r>
            <a:endParaRPr lang="en-US" dirty="0">
              <a:solidFill>
                <a:schemeClr val="bg1"/>
              </a:solidFill>
            </a:endParaRPr>
          </a:p>
        </p:txBody>
      </p:sp>
    </p:spTree>
    <p:extLst>
      <p:ext uri="{BB962C8B-B14F-4D97-AF65-F5344CB8AC3E}">
        <p14:creationId xmlns:p14="http://schemas.microsoft.com/office/powerpoint/2010/main" val="2035529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384721"/>
          </a:xfrm>
        </p:spPr>
        <p:txBody>
          <a:bodyPr/>
          <a:lstStyle/>
          <a:p>
            <a:r>
              <a:rPr lang="en-US" dirty="0" smtClean="0"/>
              <a:t>T1D-specific peptide</a:t>
            </a:r>
            <a:endParaRPr lang="en-US"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94351"/>
          <a:stretch/>
        </p:blipFill>
        <p:spPr bwMode="auto">
          <a:xfrm>
            <a:off x="819150" y="1478847"/>
            <a:ext cx="7505700" cy="530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83807" b="11866"/>
          <a:stretch/>
        </p:blipFill>
        <p:spPr bwMode="auto">
          <a:xfrm>
            <a:off x="819150" y="2009425"/>
            <a:ext cx="7505700" cy="406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682" y="2710394"/>
            <a:ext cx="8124473" cy="2547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776538" y="2048671"/>
            <a:ext cx="384351" cy="367155"/>
          </a:xfrm>
          <a:prstGeom prst="rect">
            <a:avLst/>
          </a:prstGeom>
          <a:solidFill>
            <a:srgbClr val="FFFF00">
              <a:alpha val="4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867040" y="2053433"/>
            <a:ext cx="179536" cy="169277"/>
          </a:xfrm>
          <a:prstGeom prst="rect">
            <a:avLst/>
          </a:prstGeom>
          <a:noFill/>
        </p:spPr>
        <p:txBody>
          <a:bodyPr wrap="none" lIns="0" tIns="0" rIns="0" bIns="0" rtlCol="0">
            <a:spAutoFit/>
          </a:bodyPr>
          <a:lstStyle/>
          <a:p>
            <a:r>
              <a:rPr lang="en-US" sz="1100" dirty="0" smtClean="0">
                <a:solidFill>
                  <a:schemeClr val="accent2"/>
                </a:solidFill>
              </a:rPr>
              <a:t>1.6</a:t>
            </a:r>
            <a:endParaRPr lang="en-US" sz="1100" dirty="0">
              <a:solidFill>
                <a:schemeClr val="accent2"/>
              </a:solidFill>
            </a:endParaRPr>
          </a:p>
        </p:txBody>
      </p:sp>
      <p:sp>
        <p:nvSpPr>
          <p:cNvPr id="9" name="TextBox 8"/>
          <p:cNvSpPr txBox="1"/>
          <p:nvPr/>
        </p:nvSpPr>
        <p:spPr>
          <a:xfrm>
            <a:off x="2871802" y="2234615"/>
            <a:ext cx="179536" cy="169277"/>
          </a:xfrm>
          <a:prstGeom prst="rect">
            <a:avLst/>
          </a:prstGeom>
          <a:noFill/>
        </p:spPr>
        <p:txBody>
          <a:bodyPr wrap="none" lIns="0" tIns="0" rIns="0" bIns="0" rtlCol="0">
            <a:spAutoFit/>
          </a:bodyPr>
          <a:lstStyle/>
          <a:p>
            <a:r>
              <a:rPr lang="en-US" sz="1100" dirty="0" smtClean="0">
                <a:solidFill>
                  <a:schemeClr val="accent2"/>
                </a:solidFill>
              </a:rPr>
              <a:t>8.5</a:t>
            </a:r>
            <a:endParaRPr lang="en-US" sz="1100" dirty="0">
              <a:solidFill>
                <a:schemeClr val="accent2"/>
              </a:solidFill>
            </a:endParaRPr>
          </a:p>
        </p:txBody>
      </p:sp>
      <p:sp>
        <p:nvSpPr>
          <p:cNvPr id="10" name="TextBox 9"/>
          <p:cNvSpPr txBox="1"/>
          <p:nvPr/>
        </p:nvSpPr>
        <p:spPr>
          <a:xfrm>
            <a:off x="0" y="6516356"/>
            <a:ext cx="8985956" cy="338554"/>
          </a:xfrm>
          <a:prstGeom prst="rect">
            <a:avLst/>
          </a:prstGeom>
          <a:noFill/>
        </p:spPr>
        <p:txBody>
          <a:bodyPr wrap="square" rtlCol="0">
            <a:spAutoFit/>
          </a:bodyPr>
          <a:lstStyle/>
          <a:p>
            <a:r>
              <a:rPr lang="en-US" sz="1600" dirty="0" smtClean="0">
                <a:solidFill>
                  <a:schemeClr val="accent2"/>
                </a:solidFill>
              </a:rPr>
              <a:t>Zhang et al. 2013 </a:t>
            </a:r>
            <a:r>
              <a:rPr lang="en-US" sz="1600" i="1" dirty="0" smtClean="0">
                <a:solidFill>
                  <a:schemeClr val="accent2"/>
                </a:solidFill>
              </a:rPr>
              <a:t>J </a:t>
            </a:r>
            <a:r>
              <a:rPr lang="en-US" sz="1600" i="1" dirty="0" err="1" smtClean="0">
                <a:solidFill>
                  <a:schemeClr val="accent2"/>
                </a:solidFill>
              </a:rPr>
              <a:t>Exp</a:t>
            </a:r>
            <a:r>
              <a:rPr lang="en-US" sz="1600" i="1" dirty="0" smtClean="0">
                <a:solidFill>
                  <a:schemeClr val="accent2"/>
                </a:solidFill>
              </a:rPr>
              <a:t> Med.</a:t>
            </a:r>
            <a:endParaRPr lang="en-US" sz="1600" dirty="0">
              <a:solidFill>
                <a:schemeClr val="accent2"/>
              </a:solidFill>
            </a:endParaRPr>
          </a:p>
        </p:txBody>
      </p:sp>
      <p:sp>
        <p:nvSpPr>
          <p:cNvPr id="6" name="TextBox 5"/>
          <p:cNvSpPr txBox="1"/>
          <p:nvPr/>
        </p:nvSpPr>
        <p:spPr>
          <a:xfrm>
            <a:off x="225780" y="948264"/>
            <a:ext cx="2599814" cy="369332"/>
          </a:xfrm>
          <a:prstGeom prst="rect">
            <a:avLst/>
          </a:prstGeom>
          <a:noFill/>
        </p:spPr>
        <p:txBody>
          <a:bodyPr wrap="none" rtlCol="0">
            <a:spAutoFit/>
          </a:bodyPr>
          <a:lstStyle/>
          <a:p>
            <a:r>
              <a:rPr lang="en-US" b="1" dirty="0" smtClean="0"/>
              <a:t>Pro-platelet basic protein</a:t>
            </a:r>
            <a:endParaRPr lang="en-US" b="1" dirty="0"/>
          </a:p>
        </p:txBody>
      </p:sp>
      <p:sp>
        <p:nvSpPr>
          <p:cNvPr id="12" name="TextBox 11"/>
          <p:cNvSpPr txBox="1"/>
          <p:nvPr/>
        </p:nvSpPr>
        <p:spPr>
          <a:xfrm>
            <a:off x="2923827" y="1299061"/>
            <a:ext cx="1074333" cy="261610"/>
          </a:xfrm>
          <a:prstGeom prst="rect">
            <a:avLst/>
          </a:prstGeom>
          <a:noFill/>
        </p:spPr>
        <p:txBody>
          <a:bodyPr wrap="none" rtlCol="0">
            <a:spAutoFit/>
          </a:bodyPr>
          <a:lstStyle/>
          <a:p>
            <a:pPr algn="ctr"/>
            <a:r>
              <a:rPr lang="en-US" sz="1100" b="1" dirty="0" smtClean="0">
                <a:solidFill>
                  <a:schemeClr val="accent2"/>
                </a:solidFill>
              </a:rPr>
              <a:t>100 HC, 50 T1D</a:t>
            </a:r>
            <a:endParaRPr lang="en-US" sz="1100" b="1" dirty="0">
              <a:solidFill>
                <a:schemeClr val="accent2"/>
              </a:solidFill>
            </a:endParaRPr>
          </a:p>
        </p:txBody>
      </p:sp>
      <p:sp>
        <p:nvSpPr>
          <p:cNvPr id="13" name="TextBox 12"/>
          <p:cNvSpPr txBox="1"/>
          <p:nvPr/>
        </p:nvSpPr>
        <p:spPr>
          <a:xfrm>
            <a:off x="4799984" y="1299061"/>
            <a:ext cx="1002197" cy="261610"/>
          </a:xfrm>
          <a:prstGeom prst="rect">
            <a:avLst/>
          </a:prstGeom>
          <a:noFill/>
        </p:spPr>
        <p:txBody>
          <a:bodyPr wrap="none" rtlCol="0">
            <a:spAutoFit/>
          </a:bodyPr>
          <a:lstStyle/>
          <a:p>
            <a:pPr algn="ctr"/>
            <a:r>
              <a:rPr lang="en-US" sz="1100" b="1" dirty="0" smtClean="0">
                <a:solidFill>
                  <a:schemeClr val="accent2"/>
                </a:solidFill>
              </a:rPr>
              <a:t>10 HC, 10 T1D</a:t>
            </a:r>
            <a:endParaRPr lang="en-US" sz="1100" b="1" dirty="0">
              <a:solidFill>
                <a:schemeClr val="accent2"/>
              </a:solidFill>
            </a:endParaRPr>
          </a:p>
        </p:txBody>
      </p:sp>
      <p:sp>
        <p:nvSpPr>
          <p:cNvPr id="14" name="TextBox 13"/>
          <p:cNvSpPr txBox="1"/>
          <p:nvPr/>
        </p:nvSpPr>
        <p:spPr>
          <a:xfrm>
            <a:off x="7025879" y="1299061"/>
            <a:ext cx="591830" cy="261610"/>
          </a:xfrm>
          <a:prstGeom prst="rect">
            <a:avLst/>
          </a:prstGeom>
          <a:noFill/>
        </p:spPr>
        <p:txBody>
          <a:bodyPr wrap="none" rtlCol="0">
            <a:spAutoFit/>
          </a:bodyPr>
          <a:lstStyle/>
          <a:p>
            <a:pPr algn="ctr"/>
            <a:r>
              <a:rPr lang="en-US" sz="1100" b="1" dirty="0" smtClean="0">
                <a:solidFill>
                  <a:schemeClr val="accent2"/>
                </a:solidFill>
              </a:rPr>
              <a:t>50 T2D</a:t>
            </a:r>
            <a:endParaRPr lang="en-US" sz="1100" b="1" dirty="0">
              <a:solidFill>
                <a:schemeClr val="accent2"/>
              </a:solidFill>
            </a:endParaRPr>
          </a:p>
        </p:txBody>
      </p:sp>
    </p:spTree>
    <p:extLst>
      <p:ext uri="{BB962C8B-B14F-4D97-AF65-F5344CB8AC3E}">
        <p14:creationId xmlns:p14="http://schemas.microsoft.com/office/powerpoint/2010/main" val="1714860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384721"/>
          </a:xfrm>
        </p:spPr>
        <p:txBody>
          <a:bodyPr/>
          <a:lstStyle/>
          <a:p>
            <a:r>
              <a:rPr lang="en-US" dirty="0"/>
              <a:t>SRM </a:t>
            </a:r>
            <a:r>
              <a:rPr lang="en-US" dirty="0" smtClean="0"/>
              <a:t>pipeline flowchart</a:t>
            </a:r>
            <a:endParaRPr lang="en-US" dirty="0"/>
          </a:p>
        </p:txBody>
      </p:sp>
      <p:pic>
        <p:nvPicPr>
          <p:cNvPr id="7" name="Picture 6" descr="SRM_Pipe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74" y="1213678"/>
            <a:ext cx="8823852" cy="5307819"/>
          </a:xfrm>
          <a:prstGeom prst="rect">
            <a:avLst/>
          </a:prstGeom>
        </p:spPr>
      </p:pic>
    </p:spTree>
    <p:extLst>
      <p:ext uri="{BB962C8B-B14F-4D97-AF65-F5344CB8AC3E}">
        <p14:creationId xmlns:p14="http://schemas.microsoft.com/office/powerpoint/2010/main" val="3833117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8902"/>
            <a:ext cx="8340811" cy="769441"/>
          </a:xfrm>
        </p:spPr>
        <p:txBody>
          <a:bodyPr/>
          <a:lstStyle/>
          <a:p>
            <a:r>
              <a:rPr lang="en-US" dirty="0" smtClean="0"/>
              <a:t>Investing on assay development simplifies data analysis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0844" y="1560614"/>
            <a:ext cx="6937808" cy="4605408"/>
          </a:xfrm>
          <a:prstGeom prst="rect">
            <a:avLst/>
          </a:prstGeom>
        </p:spPr>
      </p:pic>
    </p:spTree>
    <p:extLst>
      <p:ext uri="{BB962C8B-B14F-4D97-AF65-F5344CB8AC3E}">
        <p14:creationId xmlns:p14="http://schemas.microsoft.com/office/powerpoint/2010/main" val="5140999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5896"/>
            <a:ext cx="8497229" cy="769441"/>
          </a:xfrm>
        </p:spPr>
        <p:txBody>
          <a:bodyPr/>
          <a:lstStyle/>
          <a:p>
            <a:r>
              <a:rPr lang="en-US" dirty="0" smtClean="0"/>
              <a:t>How do you choose the “best” transition, or is an “OK” transition sufficient?</a:t>
            </a:r>
            <a:endParaRPr lang="en-US" dirty="0"/>
          </a:p>
        </p:txBody>
      </p:sp>
      <p:grpSp>
        <p:nvGrpSpPr>
          <p:cNvPr id="5" name="Group 4"/>
          <p:cNvGrpSpPr/>
          <p:nvPr/>
        </p:nvGrpSpPr>
        <p:grpSpPr>
          <a:xfrm>
            <a:off x="129148" y="1043161"/>
            <a:ext cx="1996366" cy="5706138"/>
            <a:chOff x="1427059" y="1043161"/>
            <a:chExt cx="1996366" cy="5706138"/>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7183" y="1043161"/>
              <a:ext cx="1716242" cy="5706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rot="16200000">
              <a:off x="1107324" y="3601843"/>
              <a:ext cx="1008802" cy="369332"/>
            </a:xfrm>
            <a:prstGeom prst="rect">
              <a:avLst/>
            </a:prstGeom>
            <a:noFill/>
          </p:spPr>
          <p:txBody>
            <a:bodyPr wrap="none" rtlCol="0">
              <a:spAutoFit/>
            </a:bodyPr>
            <a:lstStyle/>
            <a:p>
              <a:pPr algn="ctr"/>
              <a:r>
                <a:rPr lang="en-US" b="1" dirty="0" smtClean="0"/>
                <a:t>Peptides</a:t>
              </a:r>
              <a:endParaRPr lang="en-US" b="1" dirty="0"/>
            </a:p>
          </p:txBody>
        </p:sp>
      </p:grpSp>
      <p:grpSp>
        <p:nvGrpSpPr>
          <p:cNvPr id="6" name="Group 5"/>
          <p:cNvGrpSpPr/>
          <p:nvPr/>
        </p:nvGrpSpPr>
        <p:grpSpPr>
          <a:xfrm>
            <a:off x="3154352" y="1173927"/>
            <a:ext cx="2629202" cy="5444606"/>
            <a:chOff x="4180253" y="1173927"/>
            <a:chExt cx="2629202" cy="5444606"/>
          </a:xfrm>
        </p:grpSpPr>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9582" y="1173927"/>
              <a:ext cx="2259873" cy="5444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rot="16200000">
              <a:off x="3753662" y="3601843"/>
              <a:ext cx="1222514" cy="369332"/>
            </a:xfrm>
            <a:prstGeom prst="rect">
              <a:avLst/>
            </a:prstGeom>
            <a:noFill/>
          </p:spPr>
          <p:txBody>
            <a:bodyPr wrap="none" rtlCol="0">
              <a:spAutoFit/>
            </a:bodyPr>
            <a:lstStyle/>
            <a:p>
              <a:pPr algn="ctr"/>
              <a:r>
                <a:rPr lang="en-US" b="1" smtClean="0"/>
                <a:t>Transitions</a:t>
              </a:r>
              <a:endParaRPr lang="en-US" b="1" dirty="0"/>
            </a:p>
          </p:txBody>
        </p:sp>
      </p:grpSp>
      <p:sp>
        <p:nvSpPr>
          <p:cNvPr id="7" name="Right Arrow 6"/>
          <p:cNvSpPr/>
          <p:nvPr/>
        </p:nvSpPr>
        <p:spPr>
          <a:xfrm>
            <a:off x="2230244" y="3635298"/>
            <a:ext cx="713678" cy="35350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flipH="1">
            <a:off x="5426714" y="3635298"/>
            <a:ext cx="620539" cy="35350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5943600" y="2657888"/>
            <a:ext cx="3010829" cy="2308324"/>
          </a:xfrm>
          <a:prstGeom prst="rect">
            <a:avLst/>
          </a:prstGeom>
          <a:noFill/>
        </p:spPr>
        <p:txBody>
          <a:bodyPr wrap="square" rtlCol="0">
            <a:spAutoFit/>
          </a:bodyPr>
          <a:lstStyle/>
          <a:p>
            <a:pPr marL="285750" indent="-285750">
              <a:buFont typeface="Arial" pitchFamily="34" charset="0"/>
              <a:buChar char="•"/>
            </a:pPr>
            <a:r>
              <a:rPr lang="en-US" b="1" dirty="0" smtClean="0"/>
              <a:t>Prior Knowledge</a:t>
            </a:r>
          </a:p>
          <a:p>
            <a:pPr marL="742950" lvl="1" indent="-285750">
              <a:buFont typeface="Arial" pitchFamily="34" charset="0"/>
              <a:buChar char="•"/>
            </a:pPr>
            <a:r>
              <a:rPr lang="en-US" b="1" dirty="0" smtClean="0"/>
              <a:t>Previous Experiments</a:t>
            </a:r>
          </a:p>
          <a:p>
            <a:pPr marL="742950" lvl="1" indent="-285750">
              <a:buFont typeface="Arial" pitchFamily="34" charset="0"/>
              <a:buChar char="•"/>
            </a:pPr>
            <a:r>
              <a:rPr lang="en-US" b="1" dirty="0" smtClean="0"/>
              <a:t>Public Databases</a:t>
            </a:r>
          </a:p>
          <a:p>
            <a:pPr marL="1200150" lvl="2" indent="-285750">
              <a:buFont typeface="Arial" pitchFamily="34" charset="0"/>
              <a:buChar char="•"/>
            </a:pPr>
            <a:r>
              <a:rPr lang="en-US" b="1" dirty="0" smtClean="0"/>
              <a:t>NIST</a:t>
            </a:r>
          </a:p>
          <a:p>
            <a:pPr marL="1200150" lvl="2" indent="-285750">
              <a:buFont typeface="Arial" pitchFamily="34" charset="0"/>
              <a:buChar char="•"/>
            </a:pPr>
            <a:r>
              <a:rPr lang="en-US" b="1" dirty="0" err="1" smtClean="0"/>
              <a:t>PeptideAtlas</a:t>
            </a:r>
            <a:endParaRPr lang="en-US" b="1" dirty="0" smtClean="0"/>
          </a:p>
          <a:p>
            <a:pPr marL="1200150" lvl="2" indent="-285750">
              <a:buFont typeface="Arial" pitchFamily="34" charset="0"/>
              <a:buChar char="•"/>
            </a:pPr>
            <a:r>
              <a:rPr lang="en-US" b="1" dirty="0" smtClean="0"/>
              <a:t>GPM</a:t>
            </a:r>
          </a:p>
          <a:p>
            <a:pPr marL="285750" indent="-285750">
              <a:buFont typeface="Arial" pitchFamily="34" charset="0"/>
              <a:buChar char="•"/>
            </a:pPr>
            <a:r>
              <a:rPr lang="en-US" b="1" dirty="0"/>
              <a:t>Prediction Software</a:t>
            </a:r>
          </a:p>
          <a:p>
            <a:pPr marL="285750" indent="-285750">
              <a:buFont typeface="Arial" pitchFamily="34" charset="0"/>
              <a:buChar char="•"/>
            </a:pPr>
            <a:r>
              <a:rPr lang="en-US" b="1" dirty="0" smtClean="0"/>
              <a:t>SRM Collider</a:t>
            </a:r>
          </a:p>
        </p:txBody>
      </p:sp>
    </p:spTree>
    <p:extLst>
      <p:ext uri="{BB962C8B-B14F-4D97-AF65-F5344CB8AC3E}">
        <p14:creationId xmlns:p14="http://schemas.microsoft.com/office/powerpoint/2010/main" val="1668714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8474927" cy="384721"/>
          </a:xfrm>
        </p:spPr>
        <p:txBody>
          <a:bodyPr/>
          <a:lstStyle/>
          <a:p>
            <a:r>
              <a:rPr lang="en-US" dirty="0" smtClean="0"/>
              <a:t>SRM Collider to predict potential matrix interferences</a:t>
            </a:r>
            <a:endParaRPr lang="en-US"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091" t="9762" r="22198" b="16548"/>
          <a:stretch/>
        </p:blipFill>
        <p:spPr bwMode="auto">
          <a:xfrm>
            <a:off x="79828" y="1124106"/>
            <a:ext cx="3904343" cy="5646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7778" y="1030205"/>
            <a:ext cx="3639015" cy="2872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29555" y="3902852"/>
            <a:ext cx="3601842" cy="2911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ight Arrow 7"/>
          <p:cNvSpPr/>
          <p:nvPr/>
        </p:nvSpPr>
        <p:spPr>
          <a:xfrm>
            <a:off x="4256042" y="3635298"/>
            <a:ext cx="713678" cy="35350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5168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8382000" cy="384721"/>
          </a:xfrm>
        </p:spPr>
        <p:txBody>
          <a:bodyPr/>
          <a:lstStyle/>
          <a:p>
            <a:r>
              <a:rPr lang="en-US" dirty="0" smtClean="0"/>
              <a:t>Assessing matrix interference</a:t>
            </a:r>
            <a:endParaRPr lang="en-US" dirty="0"/>
          </a:p>
        </p:txBody>
      </p:sp>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4550" y="1072371"/>
            <a:ext cx="2066925"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8825" y="3967971"/>
            <a:ext cx="2143125"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9275" y="4006071"/>
            <a:ext cx="2143125"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05475" y="1072371"/>
            <a:ext cx="2143125"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762000" y="2262966"/>
            <a:ext cx="914400" cy="400110"/>
          </a:xfrm>
          <a:prstGeom prst="rect">
            <a:avLst/>
          </a:prstGeom>
          <a:noFill/>
        </p:spPr>
        <p:txBody>
          <a:bodyPr wrap="square" rtlCol="0">
            <a:spAutoFit/>
          </a:bodyPr>
          <a:lstStyle/>
          <a:p>
            <a:pPr algn="ctr"/>
            <a:r>
              <a:rPr lang="en-US" sz="2000" dirty="0" smtClean="0"/>
              <a:t>Heavy</a:t>
            </a:r>
            <a:endParaRPr lang="en-US" sz="2000" dirty="0"/>
          </a:p>
        </p:txBody>
      </p:sp>
      <p:sp>
        <p:nvSpPr>
          <p:cNvPr id="16" name="TextBox 15"/>
          <p:cNvSpPr txBox="1"/>
          <p:nvPr/>
        </p:nvSpPr>
        <p:spPr>
          <a:xfrm>
            <a:off x="762000" y="4958571"/>
            <a:ext cx="914400" cy="400110"/>
          </a:xfrm>
          <a:prstGeom prst="rect">
            <a:avLst/>
          </a:prstGeom>
          <a:noFill/>
        </p:spPr>
        <p:txBody>
          <a:bodyPr wrap="square" rtlCol="0">
            <a:spAutoFit/>
          </a:bodyPr>
          <a:lstStyle/>
          <a:p>
            <a:pPr algn="ctr"/>
            <a:r>
              <a:rPr lang="en-US" sz="2000" dirty="0" smtClean="0"/>
              <a:t>Light</a:t>
            </a:r>
            <a:endParaRPr lang="en-US" sz="2000" dirty="0"/>
          </a:p>
        </p:txBody>
      </p:sp>
      <p:sp>
        <p:nvSpPr>
          <p:cNvPr id="18" name="TextBox 17"/>
          <p:cNvSpPr txBox="1"/>
          <p:nvPr/>
        </p:nvSpPr>
        <p:spPr>
          <a:xfrm>
            <a:off x="4267200" y="3370039"/>
            <a:ext cx="1676400" cy="369332"/>
          </a:xfrm>
          <a:prstGeom prst="rect">
            <a:avLst/>
          </a:prstGeom>
          <a:noFill/>
        </p:spPr>
        <p:txBody>
          <a:bodyPr wrap="square" rtlCol="0">
            <a:spAutoFit/>
          </a:bodyPr>
          <a:lstStyle/>
          <a:p>
            <a:r>
              <a:rPr lang="en-US" dirty="0" smtClean="0">
                <a:solidFill>
                  <a:schemeClr val="accent6">
                    <a:lumMod val="75000"/>
                  </a:schemeClr>
                </a:solidFill>
              </a:rPr>
              <a:t>Remove b6-ion</a:t>
            </a:r>
            <a:endParaRPr lang="en-US" dirty="0">
              <a:solidFill>
                <a:schemeClr val="accent6">
                  <a:lumMod val="75000"/>
                </a:schemeClr>
              </a:solidFill>
            </a:endParaRPr>
          </a:p>
        </p:txBody>
      </p:sp>
      <p:sp>
        <p:nvSpPr>
          <p:cNvPr id="19" name="Right Arrow 18"/>
          <p:cNvSpPr/>
          <p:nvPr/>
        </p:nvSpPr>
        <p:spPr>
          <a:xfrm>
            <a:off x="4256041" y="3635298"/>
            <a:ext cx="1821373" cy="35350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Left Arrow 2"/>
          <p:cNvSpPr/>
          <p:nvPr/>
        </p:nvSpPr>
        <p:spPr>
          <a:xfrm rot="19318742">
            <a:off x="3639594" y="4796334"/>
            <a:ext cx="663466" cy="45498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3944946" y="4412720"/>
            <a:ext cx="1676400" cy="369332"/>
          </a:xfrm>
          <a:prstGeom prst="rect">
            <a:avLst/>
          </a:prstGeom>
          <a:noFill/>
        </p:spPr>
        <p:txBody>
          <a:bodyPr wrap="square" rtlCol="0">
            <a:spAutoFit/>
          </a:bodyPr>
          <a:lstStyle/>
          <a:p>
            <a:r>
              <a:rPr lang="en-US" dirty="0" smtClean="0">
                <a:solidFill>
                  <a:schemeClr val="accent6">
                    <a:lumMod val="75000"/>
                  </a:schemeClr>
                </a:solidFill>
              </a:rPr>
              <a:t>Interfering Peak</a:t>
            </a:r>
            <a:endParaRPr lang="en-US" dirty="0">
              <a:solidFill>
                <a:schemeClr val="accent6">
                  <a:lumMod val="75000"/>
                </a:schemeClr>
              </a:solidFill>
            </a:endParaRPr>
          </a:p>
        </p:txBody>
      </p:sp>
    </p:spTree>
    <p:extLst>
      <p:ext uri="{BB962C8B-B14F-4D97-AF65-F5344CB8AC3E}">
        <p14:creationId xmlns:p14="http://schemas.microsoft.com/office/powerpoint/2010/main" val="27486843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8341112" cy="384721"/>
          </a:xfrm>
        </p:spPr>
        <p:txBody>
          <a:bodyPr/>
          <a:lstStyle/>
          <a:p>
            <a:r>
              <a:rPr lang="en-US" dirty="0" smtClean="0"/>
              <a:t>Spectral libraries visualization through Skyline</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137" y="1610306"/>
            <a:ext cx="6756239" cy="4500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35236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384721"/>
          </a:xfrm>
        </p:spPr>
        <p:txBody>
          <a:bodyPr/>
          <a:lstStyle/>
          <a:p>
            <a:r>
              <a:rPr lang="en-US" dirty="0" smtClean="0"/>
              <a:t>Transition scheduling</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3374" y="1405800"/>
            <a:ext cx="6697252" cy="5197867"/>
          </a:xfrm>
          <a:prstGeom prst="rect">
            <a:avLst/>
          </a:prstGeom>
        </p:spPr>
      </p:pic>
    </p:spTree>
    <p:extLst>
      <p:ext uri="{BB962C8B-B14F-4D97-AF65-F5344CB8AC3E}">
        <p14:creationId xmlns:p14="http://schemas.microsoft.com/office/powerpoint/2010/main" val="2461033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614"/>
            <a:ext cx="6629400" cy="384721"/>
          </a:xfrm>
        </p:spPr>
        <p:txBody>
          <a:bodyPr/>
          <a:lstStyle/>
          <a:p>
            <a:r>
              <a:rPr lang="en-US" dirty="0"/>
              <a:t>Transition </a:t>
            </a:r>
            <a:r>
              <a:rPr lang="en-US" dirty="0" smtClean="0"/>
              <a:t>scheduling</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25296" y="1408176"/>
            <a:ext cx="6692002" cy="5193792"/>
          </a:xfrm>
        </p:spPr>
      </p:pic>
    </p:spTree>
    <p:extLst>
      <p:ext uri="{BB962C8B-B14F-4D97-AF65-F5344CB8AC3E}">
        <p14:creationId xmlns:p14="http://schemas.microsoft.com/office/powerpoint/2010/main" val="3589944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PNNL Platinum Theme">
  <a:themeElements>
    <a:clrScheme name="PNNL v1">
      <a:dk1>
        <a:srgbClr val="707276"/>
      </a:dk1>
      <a:lt1>
        <a:srgbClr val="FFFFFF"/>
      </a:lt1>
      <a:dk2>
        <a:srgbClr val="D57500"/>
      </a:dk2>
      <a:lt2>
        <a:srgbClr val="B2B3B5"/>
      </a:lt2>
      <a:accent1>
        <a:srgbClr val="A83C0F"/>
      </a:accent1>
      <a:accent2>
        <a:srgbClr val="242424"/>
      </a:accent2>
      <a:accent3>
        <a:srgbClr val="F1AB00"/>
      </a:accent3>
      <a:accent4>
        <a:srgbClr val="007229"/>
      </a:accent4>
      <a:accent5>
        <a:srgbClr val="C10435"/>
      </a:accent5>
      <a:accent6>
        <a:srgbClr val="007FAC"/>
      </a:accent6>
      <a:hlink>
        <a:srgbClr val="003698"/>
      </a:hlink>
      <a:folHlink>
        <a:srgbClr val="8A075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PNNL Silver Theme">
  <a:themeElements>
    <a:clrScheme name="PNNL v1">
      <a:dk1>
        <a:srgbClr val="707276"/>
      </a:dk1>
      <a:lt1>
        <a:srgbClr val="FFFFFF"/>
      </a:lt1>
      <a:dk2>
        <a:srgbClr val="D57500"/>
      </a:dk2>
      <a:lt2>
        <a:srgbClr val="B2B3B5"/>
      </a:lt2>
      <a:accent1>
        <a:srgbClr val="A83C0F"/>
      </a:accent1>
      <a:accent2>
        <a:srgbClr val="242424"/>
      </a:accent2>
      <a:accent3>
        <a:srgbClr val="F1AB00"/>
      </a:accent3>
      <a:accent4>
        <a:srgbClr val="007229"/>
      </a:accent4>
      <a:accent5>
        <a:srgbClr val="C10435"/>
      </a:accent5>
      <a:accent6>
        <a:srgbClr val="007FAC"/>
      </a:accent6>
      <a:hlink>
        <a:srgbClr val="003698"/>
      </a:hlink>
      <a:folHlink>
        <a:srgbClr val="8A075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NNL White Theme">
  <a:themeElements>
    <a:clrScheme name="PNNL v1">
      <a:dk1>
        <a:srgbClr val="707276"/>
      </a:dk1>
      <a:lt1>
        <a:srgbClr val="FFFFFF"/>
      </a:lt1>
      <a:dk2>
        <a:srgbClr val="D57500"/>
      </a:dk2>
      <a:lt2>
        <a:srgbClr val="B2B3B5"/>
      </a:lt2>
      <a:accent1>
        <a:srgbClr val="A83C0F"/>
      </a:accent1>
      <a:accent2>
        <a:srgbClr val="242424"/>
      </a:accent2>
      <a:accent3>
        <a:srgbClr val="F1AB00"/>
      </a:accent3>
      <a:accent4>
        <a:srgbClr val="007229"/>
      </a:accent4>
      <a:accent5>
        <a:srgbClr val="C10435"/>
      </a:accent5>
      <a:accent6>
        <a:srgbClr val="007FAC"/>
      </a:accent6>
      <a:hlink>
        <a:srgbClr val="003698"/>
      </a:hlink>
      <a:folHlink>
        <a:srgbClr val="8A075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PNNL_PowerPoint_Template</Template>
  <TotalTime>20760</TotalTime>
  <Words>2128</Words>
  <Application>Microsoft Office PowerPoint</Application>
  <PresentationFormat>On-screen Show (4:3)</PresentationFormat>
  <Paragraphs>299</Paragraphs>
  <Slides>17</Slides>
  <Notes>17</Notes>
  <HiddenSlides>0</HiddenSlides>
  <MMClips>0</MMClip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PNNL Platinum Theme</vt:lpstr>
      <vt:lpstr>PNNL Silver Theme</vt:lpstr>
      <vt:lpstr>PNNL White Theme</vt:lpstr>
      <vt:lpstr>Effective design of multiplexed quantitative SRM assays with Skyline</vt:lpstr>
      <vt:lpstr>SRM pipeline flowchart</vt:lpstr>
      <vt:lpstr>Investing on assay development simplifies data analysis</vt:lpstr>
      <vt:lpstr>How do you choose the “best” transition, or is an “OK” transition sufficient?</vt:lpstr>
      <vt:lpstr>SRM Collider to predict potential matrix interferences</vt:lpstr>
      <vt:lpstr>Assessing matrix interference</vt:lpstr>
      <vt:lpstr>Spectral libraries visualization through Skyline</vt:lpstr>
      <vt:lpstr>Transition scheduling</vt:lpstr>
      <vt:lpstr>Transition scheduling</vt:lpstr>
      <vt:lpstr>Collision energy optimization</vt:lpstr>
      <vt:lpstr>Skyline automates collision energy optimization</vt:lpstr>
      <vt:lpstr>Peptide distinguishes T1D from healthy control</vt:lpstr>
      <vt:lpstr>Increased fractionation with PRISM-SRM facilitates deep-dive approach</vt:lpstr>
      <vt:lpstr>Use Skyline to visualize and inspect fractions</vt:lpstr>
      <vt:lpstr>Detection of an ERG peptide in TMPRSS2-ERG  positive vs negative prostate cancer cell lines</vt:lpstr>
      <vt:lpstr>Acknowledgments</vt:lpstr>
      <vt:lpstr>T1D-specific peptide</vt:lpstr>
    </vt:vector>
  </TitlesOfParts>
  <Company>PNNL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dc:creator>
  <cp:lastModifiedBy>Brendan</cp:lastModifiedBy>
  <cp:revision>228</cp:revision>
  <dcterms:created xsi:type="dcterms:W3CDTF">2013-05-13T00:36:24Z</dcterms:created>
  <dcterms:modified xsi:type="dcterms:W3CDTF">2013-06-09T16:04:24Z</dcterms:modified>
</cp:coreProperties>
</file>