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1"/>
  </p:notesMasterIdLst>
  <p:sldIdLst>
    <p:sldId id="257" r:id="rId2"/>
    <p:sldId id="352" r:id="rId3"/>
    <p:sldId id="374" r:id="rId4"/>
    <p:sldId id="372" r:id="rId5"/>
    <p:sldId id="373" r:id="rId6"/>
    <p:sldId id="392" r:id="rId7"/>
    <p:sldId id="371" r:id="rId8"/>
    <p:sldId id="375" r:id="rId9"/>
    <p:sldId id="376" r:id="rId10"/>
    <p:sldId id="377" r:id="rId11"/>
    <p:sldId id="378" r:id="rId12"/>
    <p:sldId id="379" r:id="rId13"/>
    <p:sldId id="380" r:id="rId14"/>
    <p:sldId id="381" r:id="rId15"/>
    <p:sldId id="382" r:id="rId16"/>
    <p:sldId id="383" r:id="rId17"/>
    <p:sldId id="384" r:id="rId18"/>
    <p:sldId id="393" r:id="rId19"/>
    <p:sldId id="387" r:id="rId20"/>
    <p:sldId id="386" r:id="rId21"/>
    <p:sldId id="385" r:id="rId22"/>
    <p:sldId id="388" r:id="rId23"/>
    <p:sldId id="391" r:id="rId24"/>
    <p:sldId id="397" r:id="rId25"/>
    <p:sldId id="394" r:id="rId26"/>
    <p:sldId id="395" r:id="rId27"/>
    <p:sldId id="396" r:id="rId28"/>
    <p:sldId id="389" r:id="rId29"/>
    <p:sldId id="39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170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53" autoAdjust="0"/>
    <p:restoredTop sz="96115" autoAdjust="0"/>
  </p:normalViewPr>
  <p:slideViewPr>
    <p:cSldViewPr>
      <p:cViewPr>
        <p:scale>
          <a:sx n="100" d="100"/>
          <a:sy n="100" d="100"/>
        </p:scale>
        <p:origin x="-1104" y="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E2A2C-9FC6-4B16-8FB9-EC9DA5455836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BD96C-26F9-4159-8922-8111DE4706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4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CPTC and NCI logos</a:t>
            </a:r>
            <a:r>
              <a:rPr lang="en-US" baseline="0" dirty="0" smtClean="0"/>
              <a:t> to title page?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Confidence in</a:t>
            </a:r>
            <a:r>
              <a:rPr lang="en-US" baseline="0" dirty="0" smtClean="0"/>
              <a:t> what is being measured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883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Response curves</a:t>
            </a:r>
          </a:p>
          <a:p>
            <a:r>
              <a:rPr lang="en-US" dirty="0" smtClean="0"/>
              <a:t>Protein</a:t>
            </a:r>
            <a:r>
              <a:rPr lang="en-US" baseline="0" dirty="0" smtClean="0"/>
              <a:t> estimation</a:t>
            </a:r>
          </a:p>
          <a:p>
            <a:r>
              <a:rPr lang="en-US" baseline="0" dirty="0" smtClean="0"/>
              <a:t>Suppression of ionization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Interference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49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1609725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479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0C71727-75FE-4A18-BF67-EEE09AB572B7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13716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27717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13716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27717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0C71727-75FE-4A18-BF67-EEE09AB572B7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C71727-75FE-4A18-BF67-EEE09AB572B7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1524000"/>
            <a:ext cx="3810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Targeted Proteomics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Environment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1576" y="2819400"/>
            <a:ext cx="5785623" cy="533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700" dirty="0" smtClean="0"/>
              <a:t>Status of the Skyline open-source software project five years after its inception</a:t>
            </a:r>
            <a:endParaRPr lang="en-US" sz="17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5040868"/>
            <a:ext cx="224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Brendan MacLean</a:t>
            </a:r>
            <a:endParaRPr lang="en-US" dirty="0">
              <a:latin typeface="+mj-lt"/>
            </a:endParaRPr>
          </a:p>
        </p:txBody>
      </p:sp>
      <p:pic>
        <p:nvPicPr>
          <p:cNvPr id="8" name="Picture 7" descr="skyline_logo_h_whit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447800"/>
            <a:ext cx="2895600" cy="1084030"/>
          </a:xfrm>
          <a:prstGeom prst="rect">
            <a:avLst/>
          </a:prstGeom>
        </p:spPr>
      </p:pic>
      <p:pic>
        <p:nvPicPr>
          <p:cNvPr id="10" name="Picture 9" descr="UW.Signature_stack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5836920"/>
            <a:ext cx="1300977" cy="64008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4732050" y="5603975"/>
            <a:ext cx="3211508" cy="873025"/>
            <a:chOff x="4732050" y="5572040"/>
            <a:chExt cx="3211508" cy="873025"/>
          </a:xfrm>
        </p:grpSpPr>
        <p:grpSp>
          <p:nvGrpSpPr>
            <p:cNvPr id="12" name="Group 11"/>
            <p:cNvGrpSpPr/>
            <p:nvPr/>
          </p:nvGrpSpPr>
          <p:grpSpPr>
            <a:xfrm>
              <a:off x="4732050" y="5572040"/>
              <a:ext cx="3211508" cy="873025"/>
              <a:chOff x="2032000" y="1104900"/>
              <a:chExt cx="5824538" cy="1352550"/>
            </a:xfrm>
          </p:grpSpPr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20320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20320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/>
            </p:nvSpPr>
            <p:spPr bwMode="auto">
              <a:xfrm>
                <a:off x="4013200" y="110490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4013200" y="2266950"/>
                <a:ext cx="1862138" cy="190500"/>
              </a:xfrm>
              <a:prstGeom prst="rect">
                <a:avLst/>
              </a:prstGeom>
              <a:gradFill rotWithShape="1">
                <a:gsLst>
                  <a:gs pos="0">
                    <a:srgbClr val="DDE9EC">
                      <a:gamma/>
                      <a:shade val="46275"/>
                      <a:invGamma/>
                    </a:srgbClr>
                  </a:gs>
                  <a:gs pos="50000">
                    <a:srgbClr val="DDE9EC"/>
                  </a:gs>
                  <a:gs pos="100000">
                    <a:srgbClr val="DDE9E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5994400" y="110490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5994400" y="2266950"/>
                <a:ext cx="1862138" cy="1905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21" name="Line 13"/>
              <p:cNvSpPr>
                <a:spLocks noChangeShapeType="1"/>
              </p:cNvSpPr>
              <p:nvPr/>
            </p:nvSpPr>
            <p:spPr bwMode="auto">
              <a:xfrm>
                <a:off x="2032000" y="1409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Line 14"/>
              <p:cNvSpPr>
                <a:spLocks noChangeShapeType="1"/>
              </p:cNvSpPr>
              <p:nvPr/>
            </p:nvSpPr>
            <p:spPr bwMode="auto">
              <a:xfrm>
                <a:off x="2032000" y="15621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Line 15"/>
              <p:cNvSpPr>
                <a:spLocks noChangeShapeType="1"/>
              </p:cNvSpPr>
              <p:nvPr/>
            </p:nvSpPr>
            <p:spPr bwMode="auto">
              <a:xfrm>
                <a:off x="2032000" y="17145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Line 16"/>
              <p:cNvSpPr>
                <a:spLocks noChangeShapeType="1"/>
              </p:cNvSpPr>
              <p:nvPr/>
            </p:nvSpPr>
            <p:spPr bwMode="auto">
              <a:xfrm flipV="1">
                <a:off x="2032000" y="1866900"/>
                <a:ext cx="2319338" cy="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>
                <a:off x="2032000" y="20193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Line 18"/>
              <p:cNvSpPr>
                <a:spLocks noChangeShapeType="1"/>
              </p:cNvSpPr>
              <p:nvPr/>
            </p:nvSpPr>
            <p:spPr bwMode="auto">
              <a:xfrm>
                <a:off x="2032000" y="2171700"/>
                <a:ext cx="6604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Line 19"/>
              <p:cNvSpPr>
                <a:spLocks noChangeShapeType="1"/>
              </p:cNvSpPr>
              <p:nvPr/>
            </p:nvSpPr>
            <p:spPr bwMode="auto">
              <a:xfrm>
                <a:off x="6011863" y="1409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>
                <a:off x="6011863" y="15621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Line 22"/>
              <p:cNvSpPr>
                <a:spLocks noChangeShapeType="1"/>
              </p:cNvSpPr>
              <p:nvPr/>
            </p:nvSpPr>
            <p:spPr bwMode="auto">
              <a:xfrm>
                <a:off x="6011863" y="1866900"/>
                <a:ext cx="76993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 flipV="1">
                <a:off x="6011863" y="20193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Line 24"/>
              <p:cNvSpPr>
                <a:spLocks noChangeShapeType="1"/>
              </p:cNvSpPr>
              <p:nvPr/>
            </p:nvSpPr>
            <p:spPr bwMode="auto">
              <a:xfrm>
                <a:off x="6011863" y="2171700"/>
                <a:ext cx="769937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Line 25"/>
              <p:cNvSpPr>
                <a:spLocks noChangeShapeType="1"/>
              </p:cNvSpPr>
              <p:nvPr/>
            </p:nvSpPr>
            <p:spPr bwMode="auto">
              <a:xfrm>
                <a:off x="4741863" y="1409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Line 26"/>
              <p:cNvSpPr>
                <a:spLocks noChangeShapeType="1"/>
              </p:cNvSpPr>
              <p:nvPr/>
            </p:nvSpPr>
            <p:spPr bwMode="auto">
              <a:xfrm>
                <a:off x="4741863" y="15621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Line 27"/>
              <p:cNvSpPr>
                <a:spLocks noChangeShapeType="1"/>
              </p:cNvSpPr>
              <p:nvPr/>
            </p:nvSpPr>
            <p:spPr bwMode="auto">
              <a:xfrm>
                <a:off x="4741863" y="17145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Line 28"/>
              <p:cNvSpPr>
                <a:spLocks noChangeShapeType="1"/>
              </p:cNvSpPr>
              <p:nvPr/>
            </p:nvSpPr>
            <p:spPr bwMode="auto">
              <a:xfrm>
                <a:off x="4741863" y="1866900"/>
                <a:ext cx="1270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Line 29"/>
              <p:cNvSpPr>
                <a:spLocks noChangeShapeType="1"/>
              </p:cNvSpPr>
              <p:nvPr/>
            </p:nvSpPr>
            <p:spPr bwMode="auto">
              <a:xfrm>
                <a:off x="4741863" y="20193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Line 30"/>
              <p:cNvSpPr>
                <a:spLocks noChangeShapeType="1"/>
              </p:cNvSpPr>
              <p:nvPr/>
            </p:nvSpPr>
            <p:spPr bwMode="auto">
              <a:xfrm>
                <a:off x="4741863" y="2171700"/>
                <a:ext cx="127000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Line 31"/>
              <p:cNvSpPr>
                <a:spLocks noChangeShapeType="1"/>
              </p:cNvSpPr>
              <p:nvPr/>
            </p:nvSpPr>
            <p:spPr bwMode="auto">
              <a:xfrm flipV="1">
                <a:off x="4386263" y="1409700"/>
                <a:ext cx="338137" cy="4572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Line 32"/>
              <p:cNvSpPr>
                <a:spLocks noChangeShapeType="1"/>
              </p:cNvSpPr>
              <p:nvPr/>
            </p:nvSpPr>
            <p:spPr bwMode="auto">
              <a:xfrm flipV="1">
                <a:off x="4402138" y="1581150"/>
                <a:ext cx="322262" cy="28575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Line 33"/>
              <p:cNvSpPr>
                <a:spLocks noChangeShapeType="1"/>
              </p:cNvSpPr>
              <p:nvPr/>
            </p:nvSpPr>
            <p:spPr bwMode="auto">
              <a:xfrm flipV="1">
                <a:off x="4368800" y="17145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Line 34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Line 35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55600" cy="1524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Line 36"/>
              <p:cNvSpPr>
                <a:spLocks noChangeShapeType="1"/>
              </p:cNvSpPr>
              <p:nvPr/>
            </p:nvSpPr>
            <p:spPr bwMode="auto">
              <a:xfrm>
                <a:off x="4368800" y="1866900"/>
                <a:ext cx="373063" cy="3048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" name="Line 20"/>
            <p:cNvSpPr>
              <a:spLocks noChangeShapeType="1"/>
            </p:cNvSpPr>
            <p:nvPr/>
          </p:nvSpPr>
          <p:spPr bwMode="auto">
            <a:xfrm>
              <a:off x="6926450" y="5965517"/>
              <a:ext cx="42452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29442" y="4602544"/>
            <a:ext cx="3371558" cy="80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Haptoglobin</a:t>
            </a:r>
            <a:r>
              <a:rPr lang="pt-BR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295400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3810000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3980" y="1143000"/>
            <a:ext cx="18982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LQTEGDGIYTLNSEK 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916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Haptoglobin</a:t>
            </a:r>
            <a:r>
              <a:rPr lang="pt-BR" dirty="0" smtClean="0"/>
              <a:t>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306414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3979" y="1143000"/>
            <a:ext cx="18982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LQTEGDGIYTLNSEK 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646587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12080" y="3132237"/>
            <a:ext cx="771752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2080" y="3475137"/>
            <a:ext cx="11961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SVVDIGLIK  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08887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Mitochondrial 39S ribosomal protein L9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343025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3867150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3980" y="1143000"/>
            <a:ext cx="18235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/>
              <a:t>C</a:t>
            </a:r>
            <a:r>
              <a:rPr lang="en-US" sz="1400" dirty="0"/>
              <a:t>SSLLWAGAAWLR  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23296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Mitochondrial 39S ribosomal protein L9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304925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3867150"/>
            <a:ext cx="75819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12080" y="3124200"/>
            <a:ext cx="771752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2080" y="3654623"/>
            <a:ext cx="11961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SVVDIGLIK  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473980" y="1143000"/>
            <a:ext cx="18235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u="sng" dirty="0"/>
              <a:t>C</a:t>
            </a:r>
            <a:r>
              <a:rPr lang="en-US" sz="1400" dirty="0"/>
              <a:t>SSLLWAGAAWLR  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5394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C</a:t>
            </a:r>
            <a:r>
              <a:rPr lang="en-US" dirty="0"/>
              <a:t>SSLLWAGAAWLR</a:t>
            </a:r>
          </a:p>
        </p:txBody>
      </p:sp>
      <p:sp>
        <p:nvSpPr>
          <p:cNvPr id="6" name="Rectangle 5"/>
          <p:cNvSpPr/>
          <p:nvPr/>
        </p:nvSpPr>
        <p:spPr>
          <a:xfrm>
            <a:off x="1447800" y="1295400"/>
            <a:ext cx="13131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H_159_REP1   </a:t>
            </a:r>
            <a:endParaRPr lang="en-US" sz="1400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47825"/>
            <a:ext cx="293370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19250"/>
            <a:ext cx="293370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286507" y="1295400"/>
            <a:ext cx="12666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D_138_REP3  </a:t>
            </a:r>
            <a:endParaRPr lang="en-US" sz="1400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47825"/>
            <a:ext cx="293370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4095750"/>
            <a:ext cx="75819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409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Truncated and Missing Peaks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" y="1479437"/>
            <a:ext cx="7643813" cy="484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629400" y="1143000"/>
            <a:ext cx="1749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TGTNLMDFLSR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00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Deciphering the Unexpected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24" y="1372586"/>
            <a:ext cx="8723376" cy="2437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53604" y="1295400"/>
            <a:ext cx="2709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YGQTIRPI</a:t>
            </a:r>
            <a:r>
              <a:rPr lang="en-US" b="1" u="sng" dirty="0"/>
              <a:t>C</a:t>
            </a:r>
            <a:r>
              <a:rPr lang="en-US" dirty="0"/>
              <a:t>LP</a:t>
            </a:r>
            <a:r>
              <a:rPr lang="en-US" b="1" u="sng" dirty="0"/>
              <a:t>C</a:t>
            </a:r>
            <a:r>
              <a:rPr lang="en-US" dirty="0"/>
              <a:t>TEGTT</a:t>
            </a:r>
            <a:r>
              <a:rPr lang="en-US" b="1" dirty="0"/>
              <a:t>R</a:t>
            </a:r>
            <a:r>
              <a:rPr lang="en-US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57400" y="3581400"/>
            <a:ext cx="1922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 to 22-Feb-2012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17135" y="3581400"/>
            <a:ext cx="1940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 to 17-Mar-2012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05300"/>
            <a:ext cx="854392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771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Aligned by </a:t>
            </a:r>
            <a:r>
              <a:rPr lang="en-US" dirty="0" err="1" smtClean="0"/>
              <a:t>iRT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04" y="1371600"/>
            <a:ext cx="8769096" cy="244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053604" y="1295400"/>
            <a:ext cx="2709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YGQTIRPI</a:t>
            </a:r>
            <a:r>
              <a:rPr lang="en-US" b="1" u="sng" dirty="0"/>
              <a:t>C</a:t>
            </a:r>
            <a:r>
              <a:rPr lang="en-US" dirty="0"/>
              <a:t>LP</a:t>
            </a:r>
            <a:r>
              <a:rPr lang="en-US" b="1" u="sng" dirty="0"/>
              <a:t>C</a:t>
            </a:r>
            <a:r>
              <a:rPr lang="en-US" dirty="0"/>
              <a:t>TEGTT</a:t>
            </a:r>
            <a:r>
              <a:rPr lang="en-US" b="1" dirty="0"/>
              <a:t>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21654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Integrating with External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GeneSpring</a:t>
            </a:r>
            <a:r>
              <a:rPr lang="en-US" dirty="0" smtClean="0"/>
              <a:t> &amp; Skyline Automation Tool (Agilent)</a:t>
            </a:r>
          </a:p>
          <a:p>
            <a:r>
              <a:rPr lang="en-US" dirty="0" err="1" smtClean="0"/>
              <a:t>MSstats</a:t>
            </a:r>
            <a:r>
              <a:rPr lang="en-US" dirty="0" smtClean="0"/>
              <a:t> (Purdue) – Grouped study analysis</a:t>
            </a:r>
          </a:p>
          <a:p>
            <a:r>
              <a:rPr lang="en-US" dirty="0" err="1" smtClean="0"/>
              <a:t>QuaSAR</a:t>
            </a:r>
            <a:r>
              <a:rPr lang="en-US" dirty="0" smtClean="0"/>
              <a:t> (Broad Institute) – Response curves, LOD, LOQ</a:t>
            </a:r>
          </a:p>
          <a:p>
            <a:r>
              <a:rPr lang="en-US" dirty="0" smtClean="0"/>
              <a:t>MS1 Probe (Buck Institute) – MS1 quant. statistics</a:t>
            </a:r>
          </a:p>
          <a:p>
            <a:pPr lvl="1"/>
            <a:r>
              <a:rPr lang="en-US" dirty="0" smtClean="0"/>
              <a:t>TP28 – Alexandria D’Souza</a:t>
            </a:r>
          </a:p>
          <a:p>
            <a:r>
              <a:rPr lang="en-US" dirty="0" smtClean="0"/>
              <a:t>SRM Collider (IMSB) – Interference probability calculator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712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Tool </a:t>
            </a:r>
            <a:r>
              <a:rPr lang="en-US" dirty="0" err="1" smtClean="0"/>
              <a:t>MSstats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3600450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356235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 descr="Inline image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Inline image 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Inline image 1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299346"/>
            <a:ext cx="3200400" cy="3025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254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Community After 4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560 registered users</a:t>
            </a:r>
          </a:p>
          <a:p>
            <a:r>
              <a:rPr lang="en-US" dirty="0" smtClean="0"/>
              <a:t>150 registered for this meeting</a:t>
            </a:r>
          </a:p>
          <a:p>
            <a:r>
              <a:rPr lang="en-US" dirty="0" smtClean="0"/>
              <a:t>4 new papers in May</a:t>
            </a:r>
          </a:p>
          <a:p>
            <a:pPr lvl="1"/>
            <a:r>
              <a:rPr lang="en-US" sz="1500" b="1" dirty="0"/>
              <a:t>Platform Independent and Label-free Quantitation of Proteomic Data using MS1 Extracted Ion Chromatograms in </a:t>
            </a:r>
            <a:r>
              <a:rPr lang="en-US" sz="1500" b="1" dirty="0" smtClean="0"/>
              <a:t>Skyline – Mol. </a:t>
            </a:r>
            <a:r>
              <a:rPr lang="en-US" sz="1500" b="1" dirty="0" err="1" smtClean="0"/>
              <a:t>Cel</a:t>
            </a:r>
            <a:r>
              <a:rPr lang="en-US" sz="1500" b="1" dirty="0" smtClean="0"/>
              <a:t>. Prot.</a:t>
            </a:r>
            <a:endParaRPr lang="en-US" sz="1500" b="1" dirty="0"/>
          </a:p>
          <a:p>
            <a:pPr lvl="1"/>
            <a:r>
              <a:rPr lang="en-US" sz="1500" b="1" dirty="0"/>
              <a:t>Label-Free Quantitation of Protein Modifications by Pseudo-Selected Reaction Monitoring with Internal Reference </a:t>
            </a:r>
            <a:r>
              <a:rPr lang="en-US" sz="1500" b="1" dirty="0" smtClean="0"/>
              <a:t>Peptides – J. Prot. Res.</a:t>
            </a:r>
            <a:endParaRPr lang="en-US" sz="1500" b="1" dirty="0"/>
          </a:p>
          <a:p>
            <a:pPr lvl="1"/>
            <a:r>
              <a:rPr lang="en-US" sz="1500" b="1" dirty="0" smtClean="0"/>
              <a:t>Using </a:t>
            </a:r>
            <a:r>
              <a:rPr lang="en-US" sz="1500" b="1" dirty="0" err="1"/>
              <a:t>iRT</a:t>
            </a:r>
            <a:r>
              <a:rPr lang="en-US" sz="1500" b="1" dirty="0"/>
              <a:t>, a </a:t>
            </a:r>
            <a:r>
              <a:rPr lang="en-US" sz="1500" b="1" dirty="0" smtClean="0"/>
              <a:t>Normalized Retention Time </a:t>
            </a:r>
            <a:r>
              <a:rPr lang="en-US" sz="1500" b="1" dirty="0"/>
              <a:t>for </a:t>
            </a:r>
            <a:r>
              <a:rPr lang="en-US" sz="1500" b="1" dirty="0" smtClean="0"/>
              <a:t>More Targeted </a:t>
            </a:r>
            <a:r>
              <a:rPr lang="en-US" sz="1500" b="1" dirty="0"/>
              <a:t>M</a:t>
            </a:r>
            <a:r>
              <a:rPr lang="en-US" sz="1500" b="1" dirty="0" smtClean="0"/>
              <a:t>easurement </a:t>
            </a:r>
            <a:r>
              <a:rPr lang="en-US" sz="1500" b="1" dirty="0"/>
              <a:t>of </a:t>
            </a:r>
            <a:r>
              <a:rPr lang="en-US" sz="1500" b="1" dirty="0" smtClean="0"/>
              <a:t>Peptides - Proteomics</a:t>
            </a:r>
            <a:endParaRPr lang="en-US" sz="1500" b="1" dirty="0"/>
          </a:p>
          <a:p>
            <a:pPr lvl="1"/>
            <a:r>
              <a:rPr lang="en-US" sz="1500" b="1" dirty="0" smtClean="0"/>
              <a:t>The </a:t>
            </a:r>
            <a:r>
              <a:rPr lang="en-US" sz="1500" b="1" dirty="0"/>
              <a:t>Development of Selected Reaction Monitoring Methods for Targeted Proteomics via Empirical </a:t>
            </a:r>
            <a:r>
              <a:rPr lang="en-US" sz="1500" b="1" dirty="0" smtClean="0"/>
              <a:t>Refinement - Proteomics</a:t>
            </a:r>
            <a:endParaRPr lang="en-US" sz="1500" b="1" dirty="0"/>
          </a:p>
          <a:p>
            <a:r>
              <a:rPr lang="en-US" dirty="0" smtClean="0"/>
              <a:t>25 abstracts at ASMS mention Skyline</a:t>
            </a:r>
          </a:p>
          <a:p>
            <a:r>
              <a:rPr lang="en-US" dirty="0" smtClean="0"/>
              <a:t>75 citations of original paper (after 2 ½ years)</a:t>
            </a:r>
          </a:p>
          <a:p>
            <a:pPr lvl="1"/>
            <a:r>
              <a:rPr lang="en-US" dirty="0" smtClean="0"/>
              <a:t>30 in 2012</a:t>
            </a:r>
          </a:p>
        </p:txBody>
      </p:sp>
    </p:spTree>
    <p:extLst>
      <p:ext uri="{BB962C8B-B14F-4D97-AF65-F5344CB8AC3E}">
        <p14:creationId xmlns:p14="http://schemas.microsoft.com/office/powerpoint/2010/main" val="3227529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1190625"/>
            <a:ext cx="45529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Replicate Annotations</a:t>
            </a:r>
            <a:endParaRPr lang="en-US" dirty="0"/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90625"/>
            <a:ext cx="358140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581400"/>
            <a:ext cx="469582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585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25" y="228600"/>
            <a:ext cx="5705475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Custom </a:t>
            </a:r>
            <a:br>
              <a:rPr lang="en-US" dirty="0" smtClean="0"/>
            </a:br>
            <a:r>
              <a:rPr lang="en-US" dirty="0" smtClean="0"/>
              <a:t>Reports</a:t>
            </a:r>
            <a:endParaRPr lang="en-US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45339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880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r>
              <a:rPr lang="en-US" sz="2000" dirty="0" smtClean="0"/>
              <a:t>Analysis of reports with R – </a:t>
            </a:r>
            <a:r>
              <a:rPr lang="en-US" sz="2000" dirty="0" err="1" smtClean="0"/>
              <a:t>MSstats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Downstream Analysis with Statistical Tools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85887"/>
            <a:ext cx="4567238" cy="463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92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Automation with </a:t>
            </a:r>
            <a:r>
              <a:rPr lang="en-US" dirty="0" err="1" smtClean="0"/>
              <a:t>SkylineRunner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19200"/>
            <a:ext cx="7315200" cy="5140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8784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MS/MS Spectral Library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Global Proteome Machine</a:t>
            </a:r>
          </a:p>
          <a:p>
            <a:r>
              <a:rPr lang="en-US" dirty="0" smtClean="0"/>
              <a:t>NIST</a:t>
            </a:r>
            <a:endParaRPr lang="en-US" dirty="0" smtClean="0"/>
          </a:p>
          <a:p>
            <a:r>
              <a:rPr lang="en-US" dirty="0" smtClean="0"/>
              <a:t>Peptide Atlas</a:t>
            </a:r>
          </a:p>
          <a:p>
            <a:endParaRPr lang="en-US" dirty="0" smtClean="0"/>
          </a:p>
          <a:p>
            <a:r>
              <a:rPr lang="en-US" dirty="0" smtClean="0"/>
              <a:t>Build your own from peptide search results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3581399"/>
            <a:ext cx="8382000" cy="2924145"/>
          </a:xfrm>
          <a:prstGeom prst="rect">
            <a:avLst/>
          </a:prstGeom>
        </p:spPr>
        <p:txBody>
          <a:bodyPr vert="horz" numCol="2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i="1" dirty="0" smtClean="0"/>
              <a:t>Mascot</a:t>
            </a:r>
          </a:p>
          <a:p>
            <a:pPr lvl="1"/>
            <a:r>
              <a:rPr lang="en-US" b="1" dirty="0" err="1" smtClean="0"/>
              <a:t>MaxQuant</a:t>
            </a:r>
            <a:r>
              <a:rPr lang="en-US" b="1" dirty="0" smtClean="0"/>
              <a:t> Andromeda</a:t>
            </a:r>
          </a:p>
          <a:p>
            <a:pPr lvl="1"/>
            <a:r>
              <a:rPr lang="en-US" b="1" dirty="0" smtClean="0"/>
              <a:t>Morpheus</a:t>
            </a:r>
            <a:endParaRPr lang="en-US" b="1" dirty="0" smtClean="0"/>
          </a:p>
          <a:p>
            <a:pPr lvl="1"/>
            <a:r>
              <a:rPr lang="en-US" dirty="0" err="1"/>
              <a:t>Myrimatch</a:t>
            </a:r>
            <a:r>
              <a:rPr lang="en-US" dirty="0"/>
              <a:t> / </a:t>
            </a:r>
            <a:r>
              <a:rPr lang="en-US" dirty="0" err="1"/>
              <a:t>IDPicker</a:t>
            </a:r>
            <a:endParaRPr lang="en-US" dirty="0"/>
          </a:p>
          <a:p>
            <a:pPr lvl="1"/>
            <a:r>
              <a:rPr lang="en-US" dirty="0"/>
              <a:t>OMSSA</a:t>
            </a:r>
          </a:p>
          <a:p>
            <a:pPr lvl="1"/>
            <a:r>
              <a:rPr lang="en-US" b="1" dirty="0" smtClean="0"/>
              <a:t>PRIDE </a:t>
            </a:r>
            <a:r>
              <a:rPr lang="en-US" b="1" dirty="0" smtClean="0"/>
              <a:t>XML</a:t>
            </a:r>
          </a:p>
          <a:p>
            <a:pPr lvl="1"/>
            <a:r>
              <a:rPr lang="en-US" i="1" dirty="0" smtClean="0"/>
              <a:t>Protein Pilot</a:t>
            </a:r>
          </a:p>
          <a:p>
            <a:pPr lvl="1"/>
            <a:r>
              <a:rPr lang="en-US" dirty="0" smtClean="0"/>
              <a:t>Protein Prospector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/>
              <a:t>Proteome Discoverer (MSF)</a:t>
            </a:r>
          </a:p>
          <a:p>
            <a:pPr lvl="1"/>
            <a:r>
              <a:rPr lang="en-US" i="1" dirty="0" smtClean="0"/>
              <a:t>Scaffold – </a:t>
            </a:r>
            <a:r>
              <a:rPr lang="en-US" i="1" dirty="0" err="1" smtClean="0"/>
              <a:t>mzIdentML</a:t>
            </a:r>
            <a:r>
              <a:rPr lang="en-US" i="1" dirty="0" smtClean="0"/>
              <a:t> / MGF</a:t>
            </a:r>
          </a:p>
          <a:p>
            <a:pPr lvl="1"/>
            <a:r>
              <a:rPr lang="en-US" dirty="0" smtClean="0"/>
              <a:t>Spectrum Mill</a:t>
            </a:r>
          </a:p>
          <a:p>
            <a:pPr lvl="1"/>
            <a:r>
              <a:rPr lang="en-US" dirty="0" smtClean="0"/>
              <a:t>TPP – </a:t>
            </a:r>
            <a:r>
              <a:rPr lang="en-US" dirty="0" err="1" smtClean="0"/>
              <a:t>pepXML</a:t>
            </a:r>
            <a:r>
              <a:rPr lang="en-US" dirty="0" smtClean="0"/>
              <a:t> / </a:t>
            </a:r>
            <a:r>
              <a:rPr lang="en-US" dirty="0" err="1" smtClean="0"/>
              <a:t>mzXML</a:t>
            </a:r>
            <a:r>
              <a:rPr lang="en-US" dirty="0" smtClean="0"/>
              <a:t> files – Peptide Atlas</a:t>
            </a:r>
          </a:p>
          <a:p>
            <a:pPr lvl="1"/>
            <a:r>
              <a:rPr lang="en-US" dirty="0" smtClean="0"/>
              <a:t>Waters </a:t>
            </a:r>
            <a:r>
              <a:rPr lang="en-US" dirty="0" err="1" smtClean="0"/>
              <a:t>Mse</a:t>
            </a:r>
            <a:endParaRPr lang="en-US" dirty="0" smtClean="0"/>
          </a:p>
          <a:p>
            <a:pPr lvl="1"/>
            <a:r>
              <a:rPr lang="en-US" i="1" dirty="0"/>
              <a:t>X! Tandem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48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Integrating Great Ideas (</a:t>
            </a:r>
            <a:r>
              <a:rPr lang="en-US" dirty="0" err="1" smtClean="0"/>
              <a:t>iRT</a:t>
            </a:r>
            <a:r>
              <a:rPr lang="en-US" dirty="0"/>
              <a:t>)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8229600" cy="507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708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Integrating Great Ideas (</a:t>
            </a:r>
            <a:r>
              <a:rPr lang="en-US" dirty="0" err="1" smtClean="0"/>
              <a:t>mProphet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19200"/>
            <a:ext cx="6362700" cy="509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9600" y="6336268"/>
            <a:ext cx="187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TP 499 - MacLean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12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3200400" cy="49377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Nick Shulman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Don Marsh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Kaipo</a:t>
            </a:r>
            <a:r>
              <a:rPr lang="en-US" dirty="0" smtClean="0"/>
              <a:t> Tamura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Danny </a:t>
            </a:r>
            <a:r>
              <a:rPr lang="en-US" dirty="0" err="1" smtClean="0"/>
              <a:t>Broudy</a:t>
            </a:r>
            <a:endParaRPr lang="en-US" dirty="0" smtClean="0"/>
          </a:p>
          <a:p>
            <a:r>
              <a:rPr lang="en-US" dirty="0" smtClean="0"/>
              <a:t>Trevor Killeen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24400" y="1219200"/>
            <a:ext cx="3200400" cy="493776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Vagish</a:t>
            </a:r>
            <a:r>
              <a:rPr lang="en-US" dirty="0" smtClean="0"/>
              <a:t> Sharma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Josh </a:t>
            </a:r>
            <a:r>
              <a:rPr lang="en-US" dirty="0" err="1" smtClean="0"/>
              <a:t>Eckels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Greg Taylor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Jarrett </a:t>
            </a:r>
            <a:r>
              <a:rPr lang="en-US" dirty="0" err="1" smtClean="0"/>
              <a:t>Egertson</a:t>
            </a:r>
            <a:endParaRPr lang="en-US" dirty="0" smtClean="0"/>
          </a:p>
          <a:p>
            <a:r>
              <a:rPr lang="en-US" dirty="0" smtClean="0"/>
              <a:t>Dario </a:t>
            </a:r>
            <a:r>
              <a:rPr lang="en-US" dirty="0" err="1" smtClean="0"/>
              <a:t>Amodei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0" y="1295400"/>
            <a:ext cx="11811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285876"/>
            <a:ext cx="1051560" cy="1161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4000500"/>
            <a:ext cx="11811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619375"/>
            <a:ext cx="101346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2619375"/>
            <a:ext cx="1069000" cy="127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775" y="3986784"/>
            <a:ext cx="1066289" cy="1271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95512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Collaborators: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219200"/>
            <a:ext cx="2971800" cy="5105400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U. of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Eva </a:t>
            </a:r>
            <a:r>
              <a:rPr lang="en-US" sz="1600" dirty="0">
                <a:solidFill>
                  <a:schemeClr val="tx2"/>
                </a:solidFill>
              </a:rPr>
              <a:t>Baker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Jarrett </a:t>
            </a:r>
            <a:r>
              <a:rPr lang="en-US" sz="1600" dirty="0" err="1" smtClean="0">
                <a:solidFill>
                  <a:schemeClr val="tx2"/>
                </a:solidFill>
              </a:rPr>
              <a:t>Egertson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Jimmy </a:t>
            </a:r>
            <a:r>
              <a:rPr lang="en-US" sz="1600" dirty="0" err="1">
                <a:solidFill>
                  <a:schemeClr val="tx2"/>
                </a:solidFill>
              </a:rPr>
              <a:t>Eng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Andrew </a:t>
            </a:r>
            <a:r>
              <a:rPr lang="en-US" sz="1600" dirty="0" err="1" smtClean="0">
                <a:solidFill>
                  <a:schemeClr val="tx2"/>
                </a:solidFill>
              </a:rPr>
              <a:t>Stergachis</a:t>
            </a:r>
            <a:endParaRPr lang="en-US" sz="1600" dirty="0">
              <a:solidFill>
                <a:schemeClr val="tx2"/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err="1" smtClean="0"/>
              <a:t>Biognosys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Lukas Reiter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Oliver </a:t>
            </a:r>
            <a:r>
              <a:rPr lang="en-US" sz="1600" dirty="0" err="1" smtClean="0">
                <a:solidFill>
                  <a:schemeClr val="tx2"/>
                </a:solidFill>
              </a:rPr>
              <a:t>Rinner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Claudia Escher</a:t>
            </a:r>
            <a:endParaRPr lang="en-US" sz="1600" dirty="0">
              <a:solidFill>
                <a:schemeClr val="tx2"/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Broad Institute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Sue </a:t>
            </a:r>
            <a:r>
              <a:rPr lang="en-US" sz="1600" dirty="0" err="1" smtClean="0">
                <a:solidFill>
                  <a:schemeClr val="tx2"/>
                </a:solidFill>
              </a:rPr>
              <a:t>Abbatiello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Steve Carr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Jake Jaffe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D. R. Mani</a:t>
            </a:r>
            <a:endParaRPr lang="en-US" sz="1600" dirty="0">
              <a:solidFill>
                <a:schemeClr val="tx2"/>
              </a:solidFill>
            </a:endParaRPr>
          </a:p>
          <a:p>
            <a:pPr>
              <a:spcBef>
                <a:spcPts val="500"/>
              </a:spcBef>
              <a:buClr>
                <a:schemeClr val="accent2"/>
              </a:buClr>
              <a:buSzPct val="76000"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8000" y="1219200"/>
            <a:ext cx="3429000" cy="4953000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/>
              <a:t>Buck Institute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Birgit Schilling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Matthew </a:t>
            </a:r>
            <a:r>
              <a:rPr lang="en-US" sz="1600" dirty="0" err="1">
                <a:solidFill>
                  <a:schemeClr val="tx2"/>
                </a:solidFill>
              </a:rPr>
              <a:t>Rardin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Brad Gibson</a:t>
            </a:r>
            <a:endParaRPr lang="en-US" sz="2400" dirty="0"/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Duke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Will Thompson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Arthur Moseley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IMSB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Rudolph </a:t>
            </a:r>
            <a:r>
              <a:rPr lang="en-US" sz="1600" dirty="0" err="1">
                <a:solidFill>
                  <a:schemeClr val="tx2"/>
                </a:solidFill>
              </a:rPr>
              <a:t>Aebersold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Christina </a:t>
            </a:r>
            <a:r>
              <a:rPr lang="en-US" sz="1600" dirty="0" smtClean="0">
                <a:solidFill>
                  <a:schemeClr val="tx2"/>
                </a:solidFill>
              </a:rPr>
              <a:t>Ludwig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Olga Schubert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Hannes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Röst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Lucia </a:t>
            </a:r>
            <a:r>
              <a:rPr lang="en-US" sz="1600" dirty="0" err="1" smtClean="0">
                <a:solidFill>
                  <a:schemeClr val="tx2"/>
                </a:solidFill>
              </a:rPr>
              <a:t>Espona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Pernas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274320" lvl="1">
              <a:spcBef>
                <a:spcPts val="500"/>
              </a:spcBef>
              <a:buClr>
                <a:schemeClr val="accent2"/>
              </a:buClr>
              <a:buSzPct val="76000"/>
              <a:defRPr/>
            </a:pPr>
            <a:endParaRPr lang="en-US" sz="1600" dirty="0" smtClean="0">
              <a:solidFill>
                <a:schemeClr val="tx2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43600" y="1219200"/>
            <a:ext cx="3048000" cy="5105400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/>
              <a:t>Purdue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>
                <a:solidFill>
                  <a:schemeClr val="tx2"/>
                </a:solidFill>
              </a:rPr>
              <a:t>Veavi</a:t>
            </a:r>
            <a:r>
              <a:rPr lang="en-US" sz="1600" dirty="0">
                <a:solidFill>
                  <a:schemeClr val="tx2"/>
                </a:solidFill>
              </a:rPr>
              <a:t> Chang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>
                <a:solidFill>
                  <a:schemeClr val="tx2"/>
                </a:solidFill>
              </a:rPr>
              <a:t>Meena</a:t>
            </a:r>
            <a:r>
              <a:rPr lang="en-US" sz="1600" dirty="0">
                <a:solidFill>
                  <a:schemeClr val="tx2"/>
                </a:solidFill>
              </a:rPr>
              <a:t> Choi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Olga </a:t>
            </a:r>
            <a:r>
              <a:rPr lang="en-US" sz="1600" dirty="0" err="1">
                <a:solidFill>
                  <a:schemeClr val="tx2"/>
                </a:solidFill>
              </a:rPr>
              <a:t>Vitek</a:t>
            </a:r>
            <a:endParaRPr lang="en-US" sz="1600" dirty="0">
              <a:solidFill>
                <a:schemeClr val="tx2"/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Stanford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Dario </a:t>
            </a:r>
            <a:r>
              <a:rPr lang="en-US" sz="1600" dirty="0" err="1" smtClean="0">
                <a:solidFill>
                  <a:schemeClr val="tx2"/>
                </a:solidFill>
              </a:rPr>
              <a:t>Amodei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Parag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Mallick</a:t>
            </a:r>
            <a:endParaRPr lang="en-US" sz="2400" dirty="0" smtClean="0"/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Vanderbilt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Matthew </a:t>
            </a:r>
            <a:r>
              <a:rPr lang="en-US" sz="1600" dirty="0">
                <a:solidFill>
                  <a:schemeClr val="tx2"/>
                </a:solidFill>
              </a:rPr>
              <a:t>Chambers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Daniel </a:t>
            </a:r>
            <a:r>
              <a:rPr lang="en-US" sz="1600" dirty="0" err="1">
                <a:solidFill>
                  <a:schemeClr val="tx2"/>
                </a:solidFill>
              </a:rPr>
              <a:t>Liebler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David Tabb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327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 Vendor Support</a:t>
            </a:r>
            <a:endParaRPr lang="en-US" dirty="0"/>
          </a:p>
        </p:txBody>
      </p:sp>
      <p:pic>
        <p:nvPicPr>
          <p:cNvPr id="69633" name="Picture 1" descr="AB SCI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325" y="4610100"/>
            <a:ext cx="24288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4" name="Picture 2" descr="Agilent Technolog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0" y="1676400"/>
            <a:ext cx="27051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5" name="Picture 3" descr="Agilent Technologi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238500"/>
            <a:ext cx="24288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6" name="Picture 4" descr="Thermo Scientifi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152" y="1761460"/>
            <a:ext cx="24288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7" name="Picture 5" descr="Water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0" y="3276600"/>
            <a:ext cx="24288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219200"/>
            <a:ext cx="2971800" cy="5105400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Agilent Technologies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Christine </a:t>
            </a:r>
            <a:r>
              <a:rPr lang="en-US" sz="1600" dirty="0">
                <a:solidFill>
                  <a:schemeClr val="tx2"/>
                </a:solidFill>
              </a:rPr>
              <a:t>Miller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Juli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Salcedo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Shripad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Torvi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>
                <a:solidFill>
                  <a:schemeClr val="tx2"/>
                </a:solidFill>
              </a:rPr>
              <a:t>Yinghang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Yang</a:t>
            </a:r>
            <a:endParaRPr lang="en-US" sz="1600" dirty="0">
              <a:solidFill>
                <a:schemeClr val="tx2"/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err="1" smtClean="0"/>
              <a:t>Bruker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err="1" smtClean="0">
                <a:solidFill>
                  <a:schemeClr val="tx2"/>
                </a:solidFill>
              </a:rPr>
              <a:t>Carsten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Baessmann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Marius </a:t>
            </a:r>
            <a:r>
              <a:rPr lang="en-US" sz="1600" dirty="0" err="1">
                <a:solidFill>
                  <a:schemeClr val="tx2"/>
                </a:solidFill>
              </a:rPr>
              <a:t>Kallhardt</a:t>
            </a:r>
            <a:endParaRPr lang="en-US" sz="1600" dirty="0">
              <a:solidFill>
                <a:schemeClr val="tx2"/>
              </a:solidFill>
            </a:endParaRP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Stephanie </a:t>
            </a:r>
            <a:r>
              <a:rPr lang="en-US" sz="1600" dirty="0" err="1" smtClean="0">
                <a:solidFill>
                  <a:schemeClr val="tx2"/>
                </a:solidFill>
              </a:rPr>
              <a:t>Kaspar</a:t>
            </a:r>
            <a:endParaRPr lang="en-US" sz="1600" dirty="0">
              <a:solidFill>
                <a:schemeClr val="tx2"/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2400" dirty="0" smtClean="0"/>
              <a:t>AB </a:t>
            </a:r>
            <a:r>
              <a:rPr lang="en-US" sz="2400" dirty="0" err="1"/>
              <a:t>Sciex</a:t>
            </a:r>
            <a:endParaRPr lang="en-US" sz="2400" dirty="0"/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David </a:t>
            </a:r>
            <a:r>
              <a:rPr lang="en-US" sz="1600" dirty="0">
                <a:solidFill>
                  <a:schemeClr val="tx2"/>
                </a:solidFill>
              </a:rPr>
              <a:t>Cox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Christie Hunter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Brent Lefebvre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48200" y="1219200"/>
            <a:ext cx="3048000" cy="5105400"/>
          </a:xfrm>
          <a:prstGeom prst="rect">
            <a:avLst/>
          </a:prstGeom>
        </p:spPr>
        <p:txBody>
          <a:bodyPr vert="horz" numCol="1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Thermo-Scientific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Markus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Kellmann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Andreas Kuehn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Vlad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Zabrouskov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Waters</a:t>
            </a:r>
          </a:p>
          <a:p>
            <a: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/>
            </a:pPr>
            <a:r>
              <a:rPr lang="en-US" sz="1600" dirty="0">
                <a:solidFill>
                  <a:schemeClr val="tx2"/>
                </a:solidFill>
              </a:rPr>
              <a:t>Laurence Firth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James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Langridge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Roy Martin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Kieran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Neeson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Keith Richards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1004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Community After 5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1000+ registered users</a:t>
            </a:r>
          </a:p>
          <a:p>
            <a:r>
              <a:rPr lang="en-US" dirty="0" smtClean="0"/>
              <a:t>250 registered for this meeting</a:t>
            </a:r>
          </a:p>
          <a:p>
            <a:r>
              <a:rPr lang="en-US" dirty="0" smtClean="0"/>
              <a:t>More papers and press</a:t>
            </a:r>
          </a:p>
          <a:p>
            <a:pPr lvl="1"/>
            <a:r>
              <a:rPr lang="en-US" sz="1500" b="1" dirty="0" smtClean="0"/>
              <a:t>Targeted proteomics Nature Methods Method of the Year in 2012</a:t>
            </a:r>
            <a:endParaRPr lang="en-US" sz="1500" b="1" dirty="0"/>
          </a:p>
          <a:p>
            <a:pPr lvl="1"/>
            <a:r>
              <a:rPr lang="en-US" sz="1500" b="1" dirty="0"/>
              <a:t>MS1 Label-free Quantification Using Ion Intensity Chromatograms in Skyline (Research and Clinical Applications</a:t>
            </a:r>
            <a:r>
              <a:rPr lang="en-US" sz="1500" b="1" dirty="0" smtClean="0"/>
              <a:t>) (book chapter)</a:t>
            </a:r>
            <a:endParaRPr lang="en-US" sz="1500" b="1" dirty="0"/>
          </a:p>
          <a:p>
            <a:pPr lvl="1"/>
            <a:r>
              <a:rPr lang="en-US" sz="1500" b="1" dirty="0"/>
              <a:t>Design, Implementation, and Multi-Site Evaluation of a System Suitability Protocol for the Quantitative Assessment of Instrument Performance in LC-MRM-MS </a:t>
            </a:r>
            <a:r>
              <a:rPr lang="en-US" sz="1500" b="1" dirty="0" smtClean="0"/>
              <a:t>- MCP</a:t>
            </a:r>
            <a:endParaRPr lang="en-US" sz="1500" b="1" dirty="0"/>
          </a:p>
          <a:p>
            <a:pPr lvl="1"/>
            <a:r>
              <a:rPr lang="en-US" sz="1500" b="1" dirty="0"/>
              <a:t>Viewing the Targeted Proteomics Horizon with </a:t>
            </a:r>
            <a:r>
              <a:rPr lang="en-US" sz="1500" b="1" dirty="0" smtClean="0"/>
              <a:t>Skyline – </a:t>
            </a:r>
            <a:r>
              <a:rPr lang="en-US" sz="1500" b="1" dirty="0" err="1" smtClean="0"/>
              <a:t>eProtein</a:t>
            </a:r>
            <a:r>
              <a:rPr lang="en-US" sz="1500" b="1" dirty="0" smtClean="0"/>
              <a:t> feature</a:t>
            </a:r>
            <a:endParaRPr lang="en-US" sz="1500" b="1" dirty="0"/>
          </a:p>
          <a:p>
            <a:r>
              <a:rPr lang="en-US" dirty="0" smtClean="0"/>
              <a:t>37 abstracts at ASMS mention Skyline</a:t>
            </a:r>
          </a:p>
          <a:p>
            <a:r>
              <a:rPr lang="en-US" dirty="0" smtClean="0"/>
              <a:t>200+ citations of original paper</a:t>
            </a:r>
          </a:p>
        </p:txBody>
      </p:sp>
    </p:spTree>
    <p:extLst>
      <p:ext uri="{BB962C8B-B14F-4D97-AF65-F5344CB8AC3E}">
        <p14:creationId xmlns:p14="http://schemas.microsoft.com/office/powerpoint/2010/main" val="4195930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625"/>
            <a:ext cx="7600950" cy="681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813"/>
            <a:ext cx="8667750" cy="681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Skyline Use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7620000" y="3095626"/>
            <a:ext cx="1524000" cy="2695572"/>
            <a:chOff x="7191375" y="2183814"/>
            <a:chExt cx="1952625" cy="3089283"/>
          </a:xfrm>
        </p:grpSpPr>
        <p:pic>
          <p:nvPicPr>
            <p:cNvPr id="7065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1375" y="2191930"/>
              <a:ext cx="1952625" cy="3076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7456776" y="2183814"/>
              <a:ext cx="131529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Dev</a:t>
              </a:r>
              <a:r>
                <a:rPr lang="en-US" sz="1400" dirty="0" smtClean="0"/>
                <a:t> 64 Release</a:t>
              </a:r>
              <a:endParaRPr lang="en-US" sz="1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447674" y="2623549"/>
              <a:ext cx="108606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Dev</a:t>
              </a:r>
              <a:r>
                <a:rPr lang="en-US" sz="1400" dirty="0" smtClean="0"/>
                <a:t> Release</a:t>
              </a:r>
              <a:endParaRPr lang="en-US" sz="1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423300" y="3538700"/>
              <a:ext cx="1326529" cy="3527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1.3 Release</a:t>
              </a:r>
              <a:endParaRPr lang="en-US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413821" y="4017450"/>
              <a:ext cx="1358251" cy="3527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1.2 Release</a:t>
              </a:r>
              <a:endParaRPr lang="en-US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429038" y="4474083"/>
              <a:ext cx="1320791" cy="3527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1.1 Release</a:t>
              </a:r>
              <a:endParaRPr lang="en-US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438636" y="4920367"/>
              <a:ext cx="1705364" cy="3527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Pre-1.1 Release</a:t>
              </a:r>
              <a:endParaRPr lang="en-US" sz="14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423299" y="3105834"/>
              <a:ext cx="161096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1.3 64 Release</a:t>
              </a:r>
              <a:endParaRPr lang="en-US" sz="14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6617" y="1856601"/>
            <a:ext cx="5373583" cy="4620399"/>
            <a:chOff x="97393" y="1295400"/>
            <a:chExt cx="5373583" cy="4620399"/>
          </a:xfrm>
        </p:grpSpPr>
        <p:grpSp>
          <p:nvGrpSpPr>
            <p:cNvPr id="3" name="Group 2"/>
            <p:cNvGrpSpPr/>
            <p:nvPr/>
          </p:nvGrpSpPr>
          <p:grpSpPr>
            <a:xfrm>
              <a:off x="2560412" y="2406075"/>
              <a:ext cx="2910564" cy="2299275"/>
              <a:chOff x="2941412" y="2406075"/>
              <a:chExt cx="2910564" cy="2299275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3276600" y="4248150"/>
                <a:ext cx="0" cy="457200"/>
              </a:xfrm>
              <a:prstGeom prst="straightConnector1">
                <a:avLst/>
              </a:prstGeom>
              <a:ln w="28575">
                <a:solidFill>
                  <a:schemeClr val="tx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2941412" y="3663375"/>
                <a:ext cx="67037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ASMS</a:t>
                </a:r>
              </a:p>
              <a:p>
                <a:r>
                  <a:rPr lang="en-US" sz="1600" dirty="0" smtClean="0"/>
                  <a:t>2010</a:t>
                </a:r>
                <a:endParaRPr lang="en-US" sz="1600" dirty="0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>
                <a:off x="5516788" y="2990850"/>
                <a:ext cx="0" cy="457200"/>
              </a:xfrm>
              <a:prstGeom prst="straightConnector1">
                <a:avLst/>
              </a:prstGeom>
              <a:ln w="28575">
                <a:solidFill>
                  <a:schemeClr val="tx2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5181600" y="2406075"/>
                <a:ext cx="67037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ASMS</a:t>
                </a:r>
              </a:p>
              <a:p>
                <a:r>
                  <a:rPr lang="en-US" sz="1600" dirty="0" smtClean="0"/>
                  <a:t>2011</a:t>
                </a:r>
                <a:endParaRPr lang="en-US" sz="1600" dirty="0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533400" y="2067699"/>
              <a:ext cx="388779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Skyline Instances Started Trailing 7 Days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676400" y="2406075"/>
              <a:ext cx="3048000" cy="2180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235872" y="4063483"/>
              <a:ext cx="103586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Instances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73733" y="1295400"/>
              <a:ext cx="4924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3500</a:t>
              </a:r>
              <a:endParaRPr lang="en-US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73733" y="1932801"/>
              <a:ext cx="4924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3000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5575" y="2542401"/>
              <a:ext cx="4924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2500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4266" y="3810000"/>
              <a:ext cx="4924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  <a:r>
                <a:rPr lang="en-US" sz="1200" dirty="0" smtClean="0"/>
                <a:t>500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5576" y="4419600"/>
              <a:ext cx="4924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1000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1211" y="5029200"/>
              <a:ext cx="41549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500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5099" y="5638800"/>
              <a:ext cx="26161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74266" y="3152001"/>
              <a:ext cx="4924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2000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12432" y="4038600"/>
              <a:ext cx="240358" cy="3876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612956" y="1219200"/>
            <a:ext cx="49244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4000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12957" y="609600"/>
            <a:ext cx="49244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4500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295400" y="2209800"/>
            <a:ext cx="3028403" cy="3326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7193188" y="1763494"/>
            <a:ext cx="0" cy="457200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858000" y="1178719"/>
            <a:ext cx="670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ASMS</a:t>
            </a:r>
          </a:p>
          <a:p>
            <a:r>
              <a:rPr lang="en-US" sz="1600" dirty="0" smtClean="0"/>
              <a:t>2012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4612957" y="27801"/>
            <a:ext cx="49244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5000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554388" y="4953000"/>
            <a:ext cx="0" cy="457200"/>
          </a:xfrm>
          <a:prstGeom prst="straightConnector1">
            <a:avLst/>
          </a:prstGeom>
          <a:ln w="28575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047187" y="4368225"/>
            <a:ext cx="1010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Panorama</a:t>
            </a:r>
          </a:p>
          <a:p>
            <a:pPr algn="ctr"/>
            <a:r>
              <a:rPr lang="en-US" sz="1600" dirty="0" smtClean="0"/>
              <a:t>2013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130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Skyline Web Site Visits (past 3 months)</a:t>
            </a:r>
            <a:endParaRPr lang="en-US" dirty="0"/>
          </a:p>
        </p:txBody>
      </p:sp>
      <p:pic>
        <p:nvPicPr>
          <p:cNvPr id="2050" name="Picture 2" descr="Skyline 1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76" y="1371600"/>
            <a:ext cx="8058624" cy="477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69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Au PS Workshop, Melbourne (February)</a:t>
            </a:r>
          </a:p>
          <a:p>
            <a:r>
              <a:rPr lang="en-US" dirty="0" smtClean="0"/>
              <a:t>US HUPO Workshop, Baltimore (March)</a:t>
            </a:r>
          </a:p>
          <a:p>
            <a:r>
              <a:rPr lang="en-US" dirty="0" smtClean="0"/>
              <a:t>Skyline User Group Meeting!  here (now)</a:t>
            </a:r>
          </a:p>
          <a:p>
            <a:r>
              <a:rPr lang="en-US" dirty="0" smtClean="0"/>
              <a:t>SRM Course, Zurich (July)</a:t>
            </a:r>
          </a:p>
          <a:p>
            <a:r>
              <a:rPr lang="en-US" dirty="0" smtClean="0"/>
              <a:t>Proteomics Course, Cold Springs Harbor (July)</a:t>
            </a:r>
          </a:p>
          <a:p>
            <a:endParaRPr lang="en-US" dirty="0" smtClean="0"/>
          </a:p>
          <a:p>
            <a:r>
              <a:rPr lang="en-US" sz="4000" dirty="0" smtClean="0"/>
              <a:t>Targeted Quant. Course, Seattle</a:t>
            </a:r>
          </a:p>
          <a:p>
            <a:r>
              <a:rPr lang="en-US" sz="4000" dirty="0" smtClean="0"/>
              <a:t>September 9-14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6243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 Vendor Partnerships</a:t>
            </a:r>
            <a:endParaRPr lang="en-US" dirty="0"/>
          </a:p>
        </p:txBody>
      </p:sp>
      <p:pic>
        <p:nvPicPr>
          <p:cNvPr id="1026" name="Picture 2" descr="Agilent Technolog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3248025"/>
            <a:ext cx="24288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gilent Technolog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0" y="2019300"/>
            <a:ext cx="27051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rmo Scientifi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725" y="3248025"/>
            <a:ext cx="24288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Water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2" y="4610100"/>
            <a:ext cx="22383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62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Panorama Partnership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 – 4 labs</a:t>
            </a:r>
          </a:p>
          <a:p>
            <a:r>
              <a:rPr lang="en-US" dirty="0" smtClean="0"/>
              <a:t>Seeking leading edge targeted proteomics infrastructure</a:t>
            </a:r>
          </a:p>
          <a:p>
            <a:r>
              <a:rPr lang="en-US" dirty="0" smtClean="0"/>
              <a:t>Local Panorama server installation</a:t>
            </a:r>
          </a:p>
          <a:p>
            <a:r>
              <a:rPr lang="en-US" dirty="0" smtClean="0"/>
              <a:t>Direct collaboration with Skyline/Panorama team</a:t>
            </a:r>
          </a:p>
          <a:p>
            <a:r>
              <a:rPr lang="en-US" dirty="0" smtClean="0"/>
              <a:t>Full support for 1 year</a:t>
            </a:r>
            <a:endParaRPr lang="en-US" dirty="0"/>
          </a:p>
        </p:txBody>
      </p:sp>
      <p:pic>
        <p:nvPicPr>
          <p:cNvPr id="4" name="Picture 3" descr="panorama_logo_h_onwhite_bord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1334" y="4132804"/>
            <a:ext cx="4676666" cy="173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533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Prior Knowledge and Consistency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Powerful enough to be used cross-lab / cross experiment</a:t>
            </a:r>
          </a:p>
          <a:p>
            <a:r>
              <a:rPr lang="en-US" dirty="0" smtClean="0"/>
              <a:t>More powerful run-to-run</a:t>
            </a:r>
          </a:p>
          <a:p>
            <a:endParaRPr lang="en-US" dirty="0" smtClean="0"/>
          </a:p>
          <a:p>
            <a:r>
              <a:rPr lang="en-US" dirty="0" smtClean="0"/>
              <a:t>Relative </a:t>
            </a:r>
            <a:r>
              <a:rPr lang="en-US" dirty="0"/>
              <a:t>ion abundance</a:t>
            </a:r>
          </a:p>
          <a:p>
            <a:pPr lvl="1"/>
            <a:r>
              <a:rPr lang="en-US" dirty="0" smtClean="0"/>
              <a:t>Spectral and chromatogram </a:t>
            </a:r>
            <a:r>
              <a:rPr lang="en-US" dirty="0"/>
              <a:t>libraries</a:t>
            </a:r>
          </a:p>
          <a:p>
            <a:r>
              <a:rPr lang="en-US" dirty="0"/>
              <a:t>Retention time</a:t>
            </a:r>
          </a:p>
          <a:p>
            <a:pPr lvl="1"/>
            <a:r>
              <a:rPr lang="en-US" dirty="0" err="1"/>
              <a:t>iRT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Does ensuring comparable measurements require ID?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6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14043</TotalTime>
  <Words>753</Words>
  <Application>Microsoft Office PowerPoint</Application>
  <PresentationFormat>On-screen Show (4:3)</PresentationFormat>
  <Paragraphs>236</Paragraphs>
  <Slides>29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Origin</vt:lpstr>
      <vt:lpstr> Targeted Proteomics Environment</vt:lpstr>
      <vt:lpstr>User Community After 4 Years</vt:lpstr>
      <vt:lpstr>User Community After 5 Years</vt:lpstr>
      <vt:lpstr>Skyline Use</vt:lpstr>
      <vt:lpstr>Skyline Web Site Visits (past 3 months)</vt:lpstr>
      <vt:lpstr>Learning More</vt:lpstr>
      <vt:lpstr>Instrument Vendor Partnerships</vt:lpstr>
      <vt:lpstr>Panorama Partnership Program</vt:lpstr>
      <vt:lpstr>Prior Knowledge and Consistency</vt:lpstr>
      <vt:lpstr>Haptoglobin  </vt:lpstr>
      <vt:lpstr>Haptoglobin </vt:lpstr>
      <vt:lpstr>Mitochondrial 39S ribosomal protein L9</vt:lpstr>
      <vt:lpstr>Mitochondrial 39S ribosomal protein L9</vt:lpstr>
      <vt:lpstr>CSSLLWAGAAWLR</vt:lpstr>
      <vt:lpstr>Truncated and Missing Peaks</vt:lpstr>
      <vt:lpstr>Deciphering the Unexpected</vt:lpstr>
      <vt:lpstr>Aligned by iRT</vt:lpstr>
      <vt:lpstr>Integrating with External Tools</vt:lpstr>
      <vt:lpstr>External Tool MSstats</vt:lpstr>
      <vt:lpstr>Replicate Annotations</vt:lpstr>
      <vt:lpstr>Custom  Reports</vt:lpstr>
      <vt:lpstr>Downstream Analysis with Statistical Tools</vt:lpstr>
      <vt:lpstr>Skyline Automation with SkylineRunner</vt:lpstr>
      <vt:lpstr>MS/MS Spectral Library Sources</vt:lpstr>
      <vt:lpstr>Integrating Great Ideas (iRT)</vt:lpstr>
      <vt:lpstr>Integrating Great Ideas (mProphet)</vt:lpstr>
      <vt:lpstr>Skyline Team</vt:lpstr>
      <vt:lpstr>Collaborators:</vt:lpstr>
      <vt:lpstr>Instrument Vendor Support</vt:lpstr>
    </vt:vector>
  </TitlesOfParts>
  <Company>Sony Electronics,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Skyline – SRM Method Builder</dc:title>
  <dc:creator>Brendan</dc:creator>
  <cp:lastModifiedBy>Brendan</cp:lastModifiedBy>
  <cp:revision>259</cp:revision>
  <dcterms:created xsi:type="dcterms:W3CDTF">2009-03-04T19:02:29Z</dcterms:created>
  <dcterms:modified xsi:type="dcterms:W3CDTF">2013-06-09T14:06:46Z</dcterms:modified>
</cp:coreProperties>
</file>