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516" r:id="rId2"/>
    <p:sldId id="517" r:id="rId3"/>
    <p:sldId id="521" r:id="rId4"/>
    <p:sldId id="526" r:id="rId5"/>
    <p:sldId id="515" r:id="rId6"/>
    <p:sldId id="523" r:id="rId7"/>
    <p:sldId id="457" r:id="rId8"/>
    <p:sldId id="535" r:id="rId9"/>
    <p:sldId id="536" r:id="rId10"/>
    <p:sldId id="528" r:id="rId11"/>
    <p:sldId id="531" r:id="rId12"/>
    <p:sldId id="460" r:id="rId13"/>
    <p:sldId id="537" r:id="rId14"/>
    <p:sldId id="462" r:id="rId15"/>
    <p:sldId id="506" r:id="rId16"/>
    <p:sldId id="538" r:id="rId17"/>
    <p:sldId id="497" r:id="rId18"/>
    <p:sldId id="540" r:id="rId19"/>
    <p:sldId id="532" r:id="rId20"/>
    <p:sldId id="539" r:id="rId21"/>
    <p:sldId id="476" r:id="rId22"/>
    <p:sldId id="508" r:id="rId23"/>
    <p:sldId id="541" r:id="rId24"/>
    <p:sldId id="495" r:id="rId25"/>
  </p:sldIdLst>
  <p:sldSz cx="9144000" cy="6858000" type="screen4x3"/>
  <p:notesSz cx="6797675" cy="987425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  <a:srgbClr val="FFCCCC"/>
    <a:srgbClr val="FF0000"/>
    <a:srgbClr val="FF5050"/>
    <a:srgbClr val="99CCFF"/>
    <a:srgbClr val="33CCFF"/>
    <a:srgbClr val="FFFF99"/>
    <a:srgbClr val="FFCC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8" autoAdjust="0"/>
    <p:restoredTop sz="89771" autoAdjust="0"/>
  </p:normalViewPr>
  <p:slideViewPr>
    <p:cSldViewPr>
      <p:cViewPr>
        <p:scale>
          <a:sx n="70" d="100"/>
          <a:sy n="70" d="100"/>
        </p:scale>
        <p:origin x="-1330" y="-480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67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920"/>
    </p:cViewPr>
  </p:sorterViewPr>
  <p:notesViewPr>
    <p:cSldViewPr>
      <p:cViewPr>
        <p:scale>
          <a:sx n="100" d="100"/>
          <a:sy n="100" d="100"/>
        </p:scale>
        <p:origin x="-330" y="21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16D37C9-916C-4EFC-B9B6-8A351CA5CA5D}" type="datetimeFigureOut">
              <a:rPr lang="fr-FR"/>
              <a:pPr>
                <a:defRPr/>
              </a:pPr>
              <a:t>09/06/2013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2B3E622-A2F9-4D53-98F8-04322713625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18016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ahoma" pitchFamily="34" charset="0"/>
                <a:cs typeface="+mn-cs"/>
              </a:defRPr>
            </a:lvl1pPr>
          </a:lstStyle>
          <a:p>
            <a:pPr>
              <a:defRPr/>
            </a:pPr>
            <a:fld id="{B836845B-C7FB-4E1A-B1F7-35809078F1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991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0531FE2D-2C34-4348-B7C2-797DD2714891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1</a:t>
            </a:fld>
            <a:endParaRPr lang="fr-FR" b="0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 smtClean="0"/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FC96EC7E-C8BF-4D6C-ACC2-083DCCACEF87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18</a:t>
            </a:fld>
            <a:endParaRPr lang="fr-FR" b="0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 smtClean="0"/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723D0787-825D-4827-8753-80B90CD7516A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19</a:t>
            </a:fld>
            <a:endParaRPr lang="fr-FR" b="0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D7A47D23-B951-4EFC-9EE0-54A56C2BE1CB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20</a:t>
            </a:fld>
            <a:endParaRPr lang="fr-FR" b="0" smtClean="0">
              <a:latin typeface="Tahoma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D071E9FB-85F7-4B7F-BD22-D1FE578124C7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24</a:t>
            </a:fld>
            <a:endParaRPr lang="fr-FR" b="0" smtClean="0">
              <a:latin typeface="Tahoma" pitchFamily="34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F7F74FED-B821-453D-A881-4800216BB823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9</a:t>
            </a:fld>
            <a:endParaRPr lang="fr-FR" b="0" smtClean="0">
              <a:latin typeface="Tahoma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2DCCE6E4-307B-42B1-8E5D-20AF2DB5F6E0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10</a:t>
            </a:fld>
            <a:endParaRPr lang="fr-FR" b="0" smtClean="0">
              <a:latin typeface="Tahoma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8B6E9DA0-ED62-4242-91B9-1201FD60E5E9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11</a:t>
            </a:fld>
            <a:endParaRPr lang="fr-FR" b="0" smtClean="0">
              <a:latin typeface="Tahoma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50913"/>
            <a:endParaRPr lang="fr-F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836E616A-386D-4AE4-A4CC-7FFB3F09F4CF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12</a:t>
            </a:fld>
            <a:endParaRPr lang="fr-FR" b="0" smtClean="0">
              <a:latin typeface="Tahoma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9A2358A5-5E5B-4716-987B-796A993804D2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13</a:t>
            </a:fld>
            <a:endParaRPr lang="fr-FR" b="0" smtClean="0">
              <a:latin typeface="Tahoma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E2D22291-2C37-4FD4-96AD-C57B4B3710FB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14</a:t>
            </a:fld>
            <a:endParaRPr lang="fr-FR" b="0" smtClean="0">
              <a:latin typeface="Tahoma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E19F5C44-F9E8-41B9-BE87-096988DE0B81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16</a:t>
            </a:fld>
            <a:endParaRPr lang="fr-FR" b="0" smtClean="0">
              <a:latin typeface="Tahoma" pitchFamily="34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 smtClean="0"/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FC96EC7E-C8BF-4D6C-ACC2-083DCCACEF87}" type="slidenum">
              <a:rPr lang="fr-FR" b="0" smtClean="0">
                <a:latin typeface="Tahoma" pitchFamily="34" charset="0"/>
              </a:rPr>
              <a:pPr algn="r" eaLnBrk="1" hangingPunct="1">
                <a:defRPr/>
              </a:pPr>
              <a:t>17</a:t>
            </a:fld>
            <a:endParaRPr lang="fr-FR" b="0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22540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990600" y="18288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22541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CE021A-717B-455E-B008-192FE27CB5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429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26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670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788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7" descr="logo_iphc_final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4450"/>
            <a:ext cx="2166938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4"/>
          <p:cNvSpPr>
            <a:spLocks noChangeArrowheads="1"/>
          </p:cNvSpPr>
          <p:nvPr/>
        </p:nvSpPr>
        <p:spPr bwMode="auto">
          <a:xfrm rot="16200000">
            <a:off x="7600950" y="4033838"/>
            <a:ext cx="1031875" cy="111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57200"/>
            <a:endParaRPr lang="en-US">
              <a:latin typeface="Calibri" pitchFamily="34" charset="0"/>
            </a:endParaRPr>
          </a:p>
        </p:txBody>
      </p:sp>
      <p:grpSp>
        <p:nvGrpSpPr>
          <p:cNvPr id="4" name="Groupe 38"/>
          <p:cNvGrpSpPr>
            <a:grpSpLocks/>
          </p:cNvGrpSpPr>
          <p:nvPr userDrawn="1"/>
        </p:nvGrpSpPr>
        <p:grpSpPr bwMode="auto">
          <a:xfrm>
            <a:off x="-20638" y="4487863"/>
            <a:ext cx="9056688" cy="1947862"/>
            <a:chOff x="-20193" y="4488040"/>
            <a:chExt cx="9056689" cy="1947564"/>
          </a:xfrm>
        </p:grpSpPr>
        <p:sp>
          <p:nvSpPr>
            <p:cNvPr id="5" name="Rectangle 28"/>
            <p:cNvSpPr>
              <a:spLocks noChangeArrowheads="1"/>
            </p:cNvSpPr>
            <p:nvPr/>
          </p:nvSpPr>
          <p:spPr bwMode="auto">
            <a:xfrm>
              <a:off x="6363146" y="4488040"/>
              <a:ext cx="1804988" cy="1761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defTabSz="457200"/>
              <a:endParaRPr lang="en-US">
                <a:latin typeface="Calibri" pitchFamily="34" charset="0"/>
              </a:endParaRPr>
            </a:p>
          </p:txBody>
        </p:sp>
        <p:sp>
          <p:nvSpPr>
            <p:cNvPr id="6" name="Rectangle 29"/>
            <p:cNvSpPr>
              <a:spLocks noChangeArrowheads="1"/>
            </p:cNvSpPr>
            <p:nvPr/>
          </p:nvSpPr>
          <p:spPr bwMode="auto">
            <a:xfrm>
              <a:off x="6906071" y="4576926"/>
              <a:ext cx="1171575" cy="198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defTabSz="457200"/>
              <a:endParaRPr lang="en-US">
                <a:latin typeface="Calibri" pitchFamily="34" charset="0"/>
              </a:endParaRPr>
            </a:p>
          </p:txBody>
        </p:sp>
        <p:sp>
          <p:nvSpPr>
            <p:cNvPr id="7" name="Rectangle 30"/>
            <p:cNvSpPr>
              <a:spLocks noChangeArrowheads="1"/>
            </p:cNvSpPr>
            <p:nvPr/>
          </p:nvSpPr>
          <p:spPr bwMode="auto">
            <a:xfrm>
              <a:off x="7312471" y="4608672"/>
              <a:ext cx="855663" cy="409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defTabSz="457200"/>
              <a:endParaRPr lang="en-US">
                <a:latin typeface="Calibri" pitchFamily="34" charset="0"/>
              </a:endParaRPr>
            </a:p>
          </p:txBody>
        </p:sp>
        <p:sp>
          <p:nvSpPr>
            <p:cNvPr id="8" name="Rectangle 33"/>
            <p:cNvSpPr>
              <a:spLocks noChangeArrowheads="1"/>
            </p:cNvSpPr>
            <p:nvPr/>
          </p:nvSpPr>
          <p:spPr bwMode="auto">
            <a:xfrm>
              <a:off x="6144071" y="4891203"/>
              <a:ext cx="1273175" cy="126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defTabSz="457200"/>
              <a:endParaRPr lang="en-US">
                <a:latin typeface="Calibri" pitchFamily="34" charset="0"/>
              </a:endParaRPr>
            </a:p>
          </p:txBody>
        </p:sp>
        <p:pic>
          <p:nvPicPr>
            <p:cNvPr id="9" name="Image 19" descr="logo-cnrs-inc-inee-in2p3_FOND_BLANC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8751" y="4488040"/>
              <a:ext cx="1677745" cy="1074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er 20"/>
            <p:cNvGrpSpPr>
              <a:grpSpLocks/>
            </p:cNvGrpSpPr>
            <p:nvPr/>
          </p:nvGrpSpPr>
          <p:grpSpPr bwMode="auto">
            <a:xfrm>
              <a:off x="7141096" y="5746294"/>
              <a:ext cx="1818992" cy="686389"/>
              <a:chOff x="7172325" y="2317192"/>
              <a:chExt cx="1819064" cy="686358"/>
            </a:xfrm>
          </p:grpSpPr>
          <p:cxnSp>
            <p:nvCxnSpPr>
              <p:cNvPr id="13" name="Connecteur droit 7"/>
              <p:cNvCxnSpPr>
                <a:cxnSpLocks noChangeShapeType="1"/>
              </p:cNvCxnSpPr>
              <p:nvPr/>
            </p:nvCxnSpPr>
            <p:spPr bwMode="auto">
              <a:xfrm>
                <a:off x="8229389" y="2317192"/>
                <a:ext cx="762000" cy="1588"/>
              </a:xfrm>
              <a:prstGeom prst="line">
                <a:avLst/>
              </a:prstGeom>
              <a:noFill/>
              <a:ln w="155575" algn="ctr">
                <a:solidFill>
                  <a:srgbClr val="1A369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" name="Connecteur en arc 8"/>
              <p:cNvCxnSpPr>
                <a:cxnSpLocks noChangeShapeType="1"/>
              </p:cNvCxnSpPr>
              <p:nvPr/>
            </p:nvCxnSpPr>
            <p:spPr bwMode="auto">
              <a:xfrm rot="10800000" flipV="1">
                <a:off x="7172325" y="2317750"/>
                <a:ext cx="1066800" cy="685800"/>
              </a:xfrm>
              <a:prstGeom prst="curvedConnector3">
                <a:avLst>
                  <a:gd name="adj1" fmla="val 50000"/>
                </a:avLst>
              </a:prstGeom>
              <a:noFill/>
              <a:ln w="155575" algn="ctr">
                <a:solidFill>
                  <a:srgbClr val="1A369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1" name="ZoneTexte 6"/>
            <p:cNvSpPr txBox="1">
              <a:spLocks noChangeArrowheads="1"/>
            </p:cNvSpPr>
            <p:nvPr/>
          </p:nvSpPr>
          <p:spPr bwMode="auto">
            <a:xfrm rot="1000040">
              <a:off x="6731446" y="5886413"/>
              <a:ext cx="2049463" cy="2745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/>
          </p:spPr>
          <p:txBody>
            <a:bodyPr wrap="none"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72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72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72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72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Calibri" pitchFamily="34" charset="0"/>
                  <a:cs typeface="+mn-cs"/>
                </a:rPr>
                <a:t>UNIVERSITÉ DE </a:t>
              </a:r>
              <a:r>
                <a:rPr lang="en-US" sz="1200" dirty="0">
                  <a:solidFill>
                    <a:srgbClr val="1A369A"/>
                  </a:solidFill>
                  <a:latin typeface="Calibri" pitchFamily="34" charset="0"/>
                  <a:cs typeface="+mn-cs"/>
                </a:rPr>
                <a:t>STRASBOURG</a:t>
              </a:r>
            </a:p>
          </p:txBody>
        </p:sp>
        <p:cxnSp>
          <p:nvCxnSpPr>
            <p:cNvPr id="12" name="Connecteur droit 24"/>
            <p:cNvCxnSpPr/>
            <p:nvPr/>
          </p:nvCxnSpPr>
          <p:spPr bwMode="auto">
            <a:xfrm rot="10800000">
              <a:off x="-20193" y="6434017"/>
              <a:ext cx="7165977" cy="1587"/>
            </a:xfrm>
            <a:prstGeom prst="line">
              <a:avLst/>
            </a:prstGeom>
            <a:ln w="155575" cap="flat" cmpd="sng" algn="ctr">
              <a:solidFill>
                <a:srgbClr val="1A369A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92075" y="6453188"/>
            <a:ext cx="2895600" cy="365125"/>
          </a:xfrm>
          <a:prstGeom prst="rect">
            <a:avLst/>
          </a:prstGeom>
        </p:spPr>
        <p:txBody>
          <a:bodyPr/>
          <a:lstStyle>
            <a:lvl1pPr algn="l">
              <a:defRPr sz="1600" i="1">
                <a:solidFill>
                  <a:srgbClr val="00206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fr-BE"/>
              <a:t>AERES 23 – 27 janvier 2012</a:t>
            </a:r>
          </a:p>
        </p:txBody>
      </p:sp>
    </p:spTree>
    <p:extLst>
      <p:ext uri="{BB962C8B-B14F-4D97-AF65-F5344CB8AC3E}">
        <p14:creationId xmlns:p14="http://schemas.microsoft.com/office/powerpoint/2010/main" val="679205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31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363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0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267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897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2810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596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6448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46050"/>
            <a:ext cx="438150" cy="474663"/>
          </a:xfrm>
          <a:prstGeom prst="rect">
            <a:avLst/>
          </a:prstGeom>
          <a:solidFill>
            <a:srgbClr val="EFEF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fr-FR" sz="2400" b="0">
              <a:latin typeface="Tahoma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46050"/>
            <a:ext cx="328613" cy="474663"/>
          </a:xfrm>
          <a:prstGeom prst="rect">
            <a:avLst/>
          </a:prstGeom>
          <a:gradFill rotWithShape="0">
            <a:gsLst>
              <a:gs pos="0">
                <a:srgbClr val="EFEF1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fr-FR" sz="2400" b="0">
              <a:latin typeface="Tahoma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5683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fr-FR" sz="2400" b="0">
              <a:latin typeface="Tahoma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5683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fr-FR" sz="2400" b="0">
              <a:latin typeface="Tahoma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4953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fr-FR" sz="2400" b="0">
              <a:latin typeface="Tahoma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381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fr-FR" sz="2400" b="0">
              <a:latin typeface="Tahoma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8286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fr-FR" sz="2400" b="0"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5" r:id="rId1"/>
    <p:sldLayoutId id="2147484304" r:id="rId2"/>
    <p:sldLayoutId id="2147484305" r:id="rId3"/>
    <p:sldLayoutId id="2147484306" r:id="rId4"/>
    <p:sldLayoutId id="2147484307" r:id="rId5"/>
    <p:sldLayoutId id="2147484308" r:id="rId6"/>
    <p:sldLayoutId id="2147484309" r:id="rId7"/>
    <p:sldLayoutId id="2147484310" r:id="rId8"/>
    <p:sldLayoutId id="2147484311" r:id="rId9"/>
    <p:sldLayoutId id="2147484312" r:id="rId10"/>
    <p:sldLayoutId id="2147484313" r:id="rId11"/>
    <p:sldLayoutId id="2147484314" r:id="rId12"/>
    <p:sldLayoutId id="214748431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5.emf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19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 txBox="1">
            <a:spLocks/>
          </p:cNvSpPr>
          <p:nvPr/>
        </p:nvSpPr>
        <p:spPr bwMode="auto">
          <a:xfrm>
            <a:off x="292100" y="1887538"/>
            <a:ext cx="852805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 b="0" dirty="0">
                <a:solidFill>
                  <a:srgbClr val="0000FF"/>
                </a:solidFill>
                <a:latin typeface="Calibri" pitchFamily="34" charset="0"/>
              </a:rPr>
              <a:t>Developing, transferring, sharing, combining, and bridging </a:t>
            </a:r>
            <a:endParaRPr lang="en-US" sz="2400" b="0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ctr" eaLnBrk="1" hangingPunct="1"/>
            <a:r>
              <a:rPr lang="en-US" sz="2400" b="0" dirty="0" smtClean="0">
                <a:solidFill>
                  <a:srgbClr val="0000FF"/>
                </a:solidFill>
                <a:latin typeface="Calibri" pitchFamily="34" charset="0"/>
              </a:rPr>
              <a:t>global </a:t>
            </a:r>
            <a:r>
              <a:rPr lang="en-US" sz="2400" b="0" dirty="0">
                <a:solidFill>
                  <a:srgbClr val="0000FF"/>
                </a:solidFill>
                <a:latin typeface="Calibri" pitchFamily="34" charset="0"/>
              </a:rPr>
              <a:t>and targeted quantitative methods and data </a:t>
            </a:r>
            <a:endParaRPr lang="en-US" sz="2400" b="0" dirty="0" smtClean="0">
              <a:solidFill>
                <a:srgbClr val="0000FF"/>
              </a:solidFill>
              <a:latin typeface="Calibri" pitchFamily="34" charset="0"/>
            </a:endParaRPr>
          </a:p>
          <a:p>
            <a:pPr algn="ctr" eaLnBrk="1" hangingPunct="1"/>
            <a:r>
              <a:rPr lang="en-US" sz="2400" b="0" dirty="0" smtClean="0">
                <a:solidFill>
                  <a:srgbClr val="0000FF"/>
                </a:solidFill>
                <a:latin typeface="Calibri" pitchFamily="34" charset="0"/>
              </a:rPr>
              <a:t>in </a:t>
            </a:r>
            <a:r>
              <a:rPr lang="en-US" sz="2400" b="0" dirty="0">
                <a:solidFill>
                  <a:srgbClr val="0000FF"/>
                </a:solidFill>
                <a:latin typeface="Calibri" pitchFamily="34" charset="0"/>
              </a:rPr>
              <a:t>a </a:t>
            </a:r>
            <a:r>
              <a:rPr lang="en-US" sz="2400" b="0" dirty="0" smtClean="0">
                <a:solidFill>
                  <a:srgbClr val="0000FF"/>
                </a:solidFill>
                <a:latin typeface="Calibri" pitchFamily="34" charset="0"/>
              </a:rPr>
              <a:t>platform-independent </a:t>
            </a:r>
            <a:r>
              <a:rPr lang="en-US" sz="2400" b="0" dirty="0">
                <a:solidFill>
                  <a:srgbClr val="0000FF"/>
                </a:solidFill>
                <a:latin typeface="Calibri" pitchFamily="34" charset="0"/>
              </a:rPr>
              <a:t>manner thanks to Skyline</a:t>
            </a:r>
            <a:endParaRPr lang="fr-FR" sz="2400" b="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0" y="0"/>
            <a:ext cx="9144000" cy="17002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4101" name="Text Box 12"/>
          <p:cNvSpPr txBox="1">
            <a:spLocks noChangeArrowheads="1"/>
          </p:cNvSpPr>
          <p:nvPr/>
        </p:nvSpPr>
        <p:spPr bwMode="auto">
          <a:xfrm>
            <a:off x="3578225" y="3470275"/>
            <a:ext cx="1708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1600">
                <a:latin typeface="Calibri" pitchFamily="34" charset="0"/>
              </a:rPr>
              <a:t>Christine Carapito</a:t>
            </a:r>
          </a:p>
        </p:txBody>
      </p:sp>
      <p:sp>
        <p:nvSpPr>
          <p:cNvPr id="4102" name="Text Box 14"/>
          <p:cNvSpPr txBox="1">
            <a:spLocks noChangeArrowheads="1"/>
          </p:cNvSpPr>
          <p:nvPr/>
        </p:nvSpPr>
        <p:spPr bwMode="auto">
          <a:xfrm>
            <a:off x="2124075" y="3884613"/>
            <a:ext cx="47529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GB" sz="1400" b="0">
                <a:latin typeface="Calibri" pitchFamily="34" charset="0"/>
                <a:cs typeface="Times New Roman" pitchFamily="18" charset="0"/>
              </a:rPr>
              <a:t>Laboratory of Bio-Organic Mass Spectrometry </a:t>
            </a:r>
          </a:p>
          <a:p>
            <a:pPr algn="ctr" eaLnBrk="1" hangingPunct="1"/>
            <a:r>
              <a:rPr lang="fr-FR" sz="1400" b="0">
                <a:latin typeface="Calibri" pitchFamily="34" charset="0"/>
              </a:rPr>
              <a:t>CNRS / Strasbourg University</a:t>
            </a:r>
          </a:p>
          <a:p>
            <a:pPr algn="ctr" eaLnBrk="1" hangingPunct="1"/>
            <a:r>
              <a:rPr lang="fr-FR" sz="1400" b="0">
                <a:latin typeface="Calibri" pitchFamily="34" charset="0"/>
              </a:rPr>
              <a:t>Director: A. Van Dorsselaer</a:t>
            </a:r>
          </a:p>
          <a:p>
            <a:pPr algn="ctr"/>
            <a:r>
              <a:rPr lang="en-GB" sz="1400" b="0">
                <a:latin typeface="Calibri" pitchFamily="34" charset="0"/>
                <a:cs typeface="Times New Roman" pitchFamily="18" charset="0"/>
              </a:rPr>
              <a:t>ccarapito@unistra.fr</a:t>
            </a:r>
            <a:endParaRPr lang="fr-FR" sz="1400" b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103" name="Text Box 13"/>
          <p:cNvSpPr txBox="1">
            <a:spLocks noChangeArrowheads="1"/>
          </p:cNvSpPr>
          <p:nvPr/>
        </p:nvSpPr>
        <p:spPr bwMode="auto">
          <a:xfrm>
            <a:off x="1763713" y="5199063"/>
            <a:ext cx="5689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400" b="0">
                <a:latin typeface="Calibri" pitchFamily="34" charset="0"/>
              </a:rPr>
              <a:t>2</a:t>
            </a:r>
            <a:r>
              <a:rPr lang="fr-FR" sz="1400" b="0" baseline="30000">
                <a:latin typeface="Calibri" pitchFamily="34" charset="0"/>
              </a:rPr>
              <a:t>nd</a:t>
            </a:r>
            <a:r>
              <a:rPr lang="fr-FR" sz="1400" b="0">
                <a:latin typeface="Calibri" pitchFamily="34" charset="0"/>
              </a:rPr>
              <a:t> Skyline User Group Meeting ASMS 2013</a:t>
            </a:r>
          </a:p>
          <a:p>
            <a:pPr algn="ctr"/>
            <a:r>
              <a:rPr lang="fr-FR" sz="1400" b="0">
                <a:latin typeface="Calibri" pitchFamily="34" charset="0"/>
              </a:rPr>
              <a:t>June 8</a:t>
            </a:r>
            <a:r>
              <a:rPr lang="fr-FR" sz="1400" b="0" baseline="30000">
                <a:latin typeface="Calibri" pitchFamily="34" charset="0"/>
              </a:rPr>
              <a:t>th</a:t>
            </a:r>
            <a:r>
              <a:rPr lang="fr-FR" sz="1400" b="0">
                <a:latin typeface="Calibri" pitchFamily="34" charset="0"/>
              </a:rPr>
              <a:t>, 2013 </a:t>
            </a:r>
          </a:p>
        </p:txBody>
      </p:sp>
      <p:pic>
        <p:nvPicPr>
          <p:cNvPr id="1026" name="Picture 2" descr="Y:\8- LOGOS\IPHC\Logo IPH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9" y="24473"/>
            <a:ext cx="1392568" cy="96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Image 1" descr="Spectral Library Explor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4" y="2725738"/>
            <a:ext cx="6393717" cy="3583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ZoneTexte 1"/>
          <p:cNvSpPr txBox="1">
            <a:spLocks noChangeArrowheads="1"/>
          </p:cNvSpPr>
          <p:nvPr/>
        </p:nvSpPr>
        <p:spPr bwMode="auto">
          <a:xfrm>
            <a:off x="2339975" y="2400300"/>
            <a:ext cx="22177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1600" b="0">
                <a:latin typeface="Calibri" pitchFamily="34" charset="0"/>
              </a:rPr>
              <a:t>Spectral Library Explorer</a:t>
            </a:r>
          </a:p>
        </p:txBody>
      </p:sp>
      <p:sp>
        <p:nvSpPr>
          <p:cNvPr id="13317" name="AutoShape 12"/>
          <p:cNvSpPr>
            <a:spLocks/>
          </p:cNvSpPr>
          <p:nvPr/>
        </p:nvSpPr>
        <p:spPr bwMode="auto">
          <a:xfrm>
            <a:off x="1522413" y="1198563"/>
            <a:ext cx="360362" cy="5543550"/>
          </a:xfrm>
          <a:prstGeom prst="leftBrace">
            <a:avLst>
              <a:gd name="adj1" fmla="val 123066"/>
              <a:gd name="adj2" fmla="val 30606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26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3. Transitions selection and optimisation</a:t>
            </a: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460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4. SRM analysis</a:t>
            </a:r>
          </a:p>
          <a:p>
            <a:pPr algn="ctr" eaLnBrk="1" hangingPunct="1">
              <a:defRPr/>
            </a:pP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3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13321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2. Proteotypic peptides for proteins of interest</a:t>
            </a:r>
          </a:p>
        </p:txBody>
      </p:sp>
      <p:sp>
        <p:nvSpPr>
          <p:cNvPr id="35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6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7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8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762124" y="1206500"/>
            <a:ext cx="7202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sz="1600" b="0" dirty="0" err="1" smtClean="0">
                <a:latin typeface="Calibri" pitchFamily="34" charset="0"/>
              </a:rPr>
              <a:t>Useful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functionalities</a:t>
            </a:r>
            <a:r>
              <a:rPr lang="fr-FR" sz="1600" b="0" dirty="0" smtClean="0">
                <a:latin typeface="Calibri" pitchFamily="34" charset="0"/>
              </a:rPr>
              <a:t> to </a:t>
            </a:r>
            <a:r>
              <a:rPr lang="fr-FR" sz="1600" b="0" dirty="0" err="1" smtClean="0">
                <a:latin typeface="Calibri" pitchFamily="34" charset="0"/>
              </a:rPr>
              <a:t>identify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dirty="0" smtClean="0">
                <a:solidFill>
                  <a:srgbClr val="FF0000"/>
                </a:solidFill>
                <a:latin typeface="Calibri" pitchFamily="34" charset="0"/>
              </a:rPr>
              <a:t>best flyers </a:t>
            </a:r>
            <a:r>
              <a:rPr lang="fr-FR" sz="1600" b="0" dirty="0" smtClean="0">
                <a:latin typeface="Calibri" pitchFamily="34" charset="0"/>
              </a:rPr>
              <a:t>and unique peptides : 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fr-FR" sz="1600" b="0" dirty="0" smtClean="0">
                <a:latin typeface="Calibri" pitchFamily="34" charset="0"/>
              </a:rPr>
              <a:t>Building of Peptide Spectral </a:t>
            </a:r>
            <a:r>
              <a:rPr lang="fr-FR" sz="1600" b="0" dirty="0" err="1" smtClean="0">
                <a:latin typeface="Calibri" pitchFamily="34" charset="0"/>
              </a:rPr>
              <a:t>Libraries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generated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from</a:t>
            </a:r>
            <a:r>
              <a:rPr lang="fr-FR" sz="1600" b="0" dirty="0" smtClean="0">
                <a:latin typeface="Calibri" pitchFamily="34" charset="0"/>
              </a:rPr>
              <a:t> global </a:t>
            </a:r>
            <a:r>
              <a:rPr lang="fr-FR" sz="1600" b="0" dirty="0" err="1" smtClean="0">
                <a:latin typeface="Calibri" pitchFamily="34" charset="0"/>
              </a:rPr>
              <a:t>proteomics</a:t>
            </a:r>
            <a:r>
              <a:rPr lang="fr-FR" sz="1600" b="0" dirty="0" smtClean="0">
                <a:latin typeface="Calibri" pitchFamily="34" charset="0"/>
              </a:rPr>
              <a:t>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38" y="2509838"/>
            <a:ext cx="23812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ZoneTexte 1"/>
          <p:cNvSpPr txBox="1">
            <a:spLocks noChangeArrowheads="1"/>
          </p:cNvSpPr>
          <p:nvPr/>
        </p:nvSpPr>
        <p:spPr bwMode="auto">
          <a:xfrm>
            <a:off x="1835150" y="5159375"/>
            <a:ext cx="696753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fr-FR" sz="1600" b="0" dirty="0" err="1">
                <a:latin typeface="Calibri" pitchFamily="34" charset="0"/>
              </a:rPr>
              <a:t>Among</a:t>
            </a:r>
            <a:r>
              <a:rPr lang="fr-FR" sz="1600" b="0" dirty="0">
                <a:latin typeface="Calibri" pitchFamily="34" charset="0"/>
              </a:rPr>
              <a:t> all possible peptides of the </a:t>
            </a:r>
            <a:r>
              <a:rPr lang="fr-FR" sz="1600" b="0" dirty="0" err="1">
                <a:latin typeface="Calibri" pitchFamily="34" charset="0"/>
              </a:rPr>
              <a:t>proteins</a:t>
            </a:r>
            <a:r>
              <a:rPr lang="fr-FR" sz="1600" b="0" dirty="0">
                <a:latin typeface="Calibri" pitchFamily="34" charset="0"/>
              </a:rPr>
              <a:t> of </a:t>
            </a:r>
            <a:r>
              <a:rPr lang="fr-FR" sz="1600" b="0" dirty="0" err="1" smtClean="0">
                <a:latin typeface="Calibri" pitchFamily="34" charset="0"/>
              </a:rPr>
              <a:t>interest</a:t>
            </a:r>
            <a:r>
              <a:rPr lang="fr-FR" sz="1600" b="0" dirty="0" smtClean="0">
                <a:latin typeface="Calibri" pitchFamily="34" charset="0"/>
              </a:rPr>
              <a:t>, </a:t>
            </a:r>
            <a:r>
              <a:rPr lang="fr-FR" sz="1600" b="0" dirty="0" err="1" smtClean="0">
                <a:latin typeface="Calibri" pitchFamily="34" charset="0"/>
              </a:rPr>
              <a:t>several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>
                <a:latin typeface="Calibri" pitchFamily="34" charset="0"/>
              </a:rPr>
              <a:t>have </a:t>
            </a:r>
            <a:r>
              <a:rPr lang="fr-FR" sz="1600" b="0" dirty="0" err="1">
                <a:latin typeface="Calibri" pitchFamily="34" charset="0"/>
              </a:rPr>
              <a:t>already</a:t>
            </a:r>
            <a:r>
              <a:rPr lang="fr-FR" sz="1600" b="0" dirty="0">
                <a:latin typeface="Calibri" pitchFamily="34" charset="0"/>
              </a:rPr>
              <a:t> been </a:t>
            </a:r>
            <a:r>
              <a:rPr lang="fr-FR" sz="1600" b="0" dirty="0" err="1">
                <a:latin typeface="Calibri" pitchFamily="34" charset="0"/>
              </a:rPr>
              <a:t>seen</a:t>
            </a:r>
            <a:r>
              <a:rPr lang="fr-FR" sz="1600" b="0" dirty="0">
                <a:latin typeface="Calibri" pitchFamily="34" charset="0"/>
              </a:rPr>
              <a:t> in global </a:t>
            </a:r>
            <a:r>
              <a:rPr lang="fr-FR" sz="1600" b="0" dirty="0" err="1">
                <a:latin typeface="Calibri" pitchFamily="34" charset="0"/>
              </a:rPr>
              <a:t>proteomics</a:t>
            </a:r>
            <a:r>
              <a:rPr lang="fr-FR" sz="1600" b="0" dirty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experiments</a:t>
            </a:r>
            <a:r>
              <a:rPr lang="fr-FR" sz="1600" b="0" dirty="0" smtClean="0">
                <a:latin typeface="Calibri" pitchFamily="34" charset="0"/>
              </a:rPr>
              <a:t> and are </a:t>
            </a:r>
            <a:r>
              <a:rPr lang="fr-FR" sz="1600" b="0" dirty="0" err="1" smtClean="0">
                <a:latin typeface="Calibri" pitchFamily="34" charset="0"/>
              </a:rPr>
              <a:t>likely</a:t>
            </a:r>
            <a:r>
              <a:rPr lang="fr-FR" sz="1600" b="0" dirty="0" smtClean="0">
                <a:latin typeface="Calibri" pitchFamily="34" charset="0"/>
              </a:rPr>
              <a:t> the best candidates</a:t>
            </a:r>
            <a:endParaRPr lang="fr-FR" sz="1600" b="0" dirty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endParaRPr lang="fr-FR" sz="1600" b="0" dirty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fr-FR" sz="1600" b="0" dirty="0">
                <a:latin typeface="Calibri" pitchFamily="34" charset="0"/>
              </a:rPr>
              <a:t> </a:t>
            </a:r>
            <a:r>
              <a:rPr lang="fr-FR" sz="1600" b="0" dirty="0" err="1">
                <a:latin typeface="Calibri" pitchFamily="34" charset="0"/>
              </a:rPr>
              <a:t>Ranking</a:t>
            </a:r>
            <a:r>
              <a:rPr lang="fr-FR" sz="1600" b="0" dirty="0">
                <a:latin typeface="Calibri" pitchFamily="34" charset="0"/>
              </a:rPr>
              <a:t> of peptides </a:t>
            </a:r>
            <a:r>
              <a:rPr lang="fr-FR" sz="1600" b="0" dirty="0" err="1" smtClean="0">
                <a:latin typeface="Calibri" pitchFamily="34" charset="0"/>
              </a:rPr>
              <a:t>added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>
                <a:latin typeface="Calibri" pitchFamily="34" charset="0"/>
              </a:rPr>
              <a:t>(</a:t>
            </a:r>
            <a:r>
              <a:rPr lang="fr-FR" sz="1600" b="0" dirty="0" err="1">
                <a:latin typeface="Calibri" pitchFamily="34" charset="0"/>
              </a:rPr>
              <a:t>Expect</a:t>
            </a:r>
            <a:r>
              <a:rPr lang="fr-FR" sz="1600" b="0" dirty="0">
                <a:latin typeface="Calibri" pitchFamily="34" charset="0"/>
              </a:rPr>
              <a:t> values, </a:t>
            </a:r>
            <a:r>
              <a:rPr lang="fr-FR" sz="1600" b="0" dirty="0" err="1" smtClean="0">
                <a:latin typeface="Calibri" pitchFamily="34" charset="0"/>
              </a:rPr>
              <a:t>picked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intensity</a:t>
            </a:r>
            <a:r>
              <a:rPr lang="fr-FR" sz="1600" b="0" dirty="0">
                <a:latin typeface="Calibri" pitchFamily="34" charset="0"/>
              </a:rPr>
              <a:t>, </a:t>
            </a:r>
            <a:r>
              <a:rPr lang="fr-FR" sz="1600" b="0" dirty="0" err="1" smtClean="0">
                <a:latin typeface="Calibri" pitchFamily="34" charset="0"/>
              </a:rPr>
              <a:t>spectrum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>
                <a:latin typeface="Calibri" pitchFamily="34" charset="0"/>
              </a:rPr>
              <a:t>count)</a:t>
            </a:r>
          </a:p>
        </p:txBody>
      </p:sp>
      <p:sp>
        <p:nvSpPr>
          <p:cNvPr id="14341" name="Ellipse 2"/>
          <p:cNvSpPr>
            <a:spLocks noChangeArrowheads="1"/>
          </p:cNvSpPr>
          <p:nvPr/>
        </p:nvSpPr>
        <p:spPr bwMode="auto">
          <a:xfrm>
            <a:off x="3876675" y="3503613"/>
            <a:ext cx="215900" cy="24765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fr-FR"/>
          </a:p>
        </p:txBody>
      </p:sp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466975"/>
            <a:ext cx="3741738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AutoShape 12"/>
          <p:cNvSpPr>
            <a:spLocks/>
          </p:cNvSpPr>
          <p:nvPr/>
        </p:nvSpPr>
        <p:spPr bwMode="auto">
          <a:xfrm>
            <a:off x="1522413" y="1198563"/>
            <a:ext cx="360362" cy="5543550"/>
          </a:xfrm>
          <a:prstGeom prst="leftBrace">
            <a:avLst>
              <a:gd name="adj1" fmla="val 123066"/>
              <a:gd name="adj2" fmla="val 30606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35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3. Transitions selection and optimisation</a:t>
            </a:r>
          </a:p>
        </p:txBody>
      </p:sp>
      <p:sp>
        <p:nvSpPr>
          <p:cNvPr id="36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460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4. SRM analysis</a:t>
            </a:r>
          </a:p>
          <a:p>
            <a:pPr algn="ctr" eaLnBrk="1" hangingPunct="1">
              <a:defRPr/>
            </a:pP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7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14347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2. Proteotypic peptides for proteins of interest</a:t>
            </a:r>
          </a:p>
        </p:txBody>
      </p:sp>
      <p:sp>
        <p:nvSpPr>
          <p:cNvPr id="39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0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1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2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3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4354" name="Ellipse 4"/>
          <p:cNvSpPr>
            <a:spLocks noChangeArrowheads="1"/>
          </p:cNvSpPr>
          <p:nvPr/>
        </p:nvSpPr>
        <p:spPr bwMode="auto">
          <a:xfrm>
            <a:off x="2508250" y="3032125"/>
            <a:ext cx="288925" cy="249238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fr-FR"/>
          </a:p>
        </p:txBody>
      </p:sp>
      <p:cxnSp>
        <p:nvCxnSpPr>
          <p:cNvPr id="14355" name="Connecteur droit 6"/>
          <p:cNvCxnSpPr>
            <a:cxnSpLocks noChangeShapeType="1"/>
            <a:stCxn id="14354" idx="0"/>
          </p:cNvCxnSpPr>
          <p:nvPr/>
        </p:nvCxnSpPr>
        <p:spPr bwMode="auto">
          <a:xfrm flipV="1">
            <a:off x="2652713" y="2509838"/>
            <a:ext cx="3768725" cy="522287"/>
          </a:xfrm>
          <a:prstGeom prst="line">
            <a:avLst/>
          </a:prstGeom>
          <a:noFill/>
          <a:ln w="3175" algn="ctr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14356" name="Connecteur droit 8"/>
          <p:cNvCxnSpPr>
            <a:cxnSpLocks noChangeShapeType="1"/>
            <a:stCxn id="14354" idx="4"/>
          </p:cNvCxnSpPr>
          <p:nvPr/>
        </p:nvCxnSpPr>
        <p:spPr bwMode="auto">
          <a:xfrm>
            <a:off x="2652713" y="3281363"/>
            <a:ext cx="3768725" cy="1011237"/>
          </a:xfrm>
          <a:prstGeom prst="line">
            <a:avLst/>
          </a:prstGeom>
          <a:noFill/>
          <a:ln w="3175" algn="ctr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762124" y="1206500"/>
            <a:ext cx="7202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sz="1600" b="0" dirty="0" err="1">
                <a:latin typeface="Calibri" pitchFamily="34" charset="0"/>
              </a:rPr>
              <a:t>U</a:t>
            </a:r>
            <a:r>
              <a:rPr lang="fr-FR" sz="1600" b="0" dirty="0" err="1" smtClean="0">
                <a:latin typeface="Calibri" pitchFamily="34" charset="0"/>
              </a:rPr>
              <a:t>seful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functionalities</a:t>
            </a:r>
            <a:r>
              <a:rPr lang="fr-FR" sz="1600" b="0" dirty="0" smtClean="0">
                <a:latin typeface="Calibri" pitchFamily="34" charset="0"/>
              </a:rPr>
              <a:t> to </a:t>
            </a:r>
            <a:r>
              <a:rPr lang="fr-FR" sz="1600" b="0" dirty="0" err="1" smtClean="0">
                <a:latin typeface="Calibri" pitchFamily="34" charset="0"/>
              </a:rPr>
              <a:t>identify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dirty="0" smtClean="0">
                <a:solidFill>
                  <a:srgbClr val="FF0000"/>
                </a:solidFill>
                <a:latin typeface="Calibri" pitchFamily="34" charset="0"/>
              </a:rPr>
              <a:t>best flyers </a:t>
            </a:r>
            <a:r>
              <a:rPr lang="fr-FR" sz="1600" b="0" dirty="0" smtClean="0">
                <a:latin typeface="Calibri" pitchFamily="34" charset="0"/>
              </a:rPr>
              <a:t>and unique peptides : 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fr-FR" sz="1600" b="0" dirty="0" smtClean="0">
                <a:latin typeface="Calibri" pitchFamily="34" charset="0"/>
              </a:rPr>
              <a:t>Building of Peptide Spectral </a:t>
            </a:r>
            <a:r>
              <a:rPr lang="fr-FR" sz="1600" b="0" dirty="0" err="1" smtClean="0">
                <a:latin typeface="Calibri" pitchFamily="34" charset="0"/>
              </a:rPr>
              <a:t>Libraries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generated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from</a:t>
            </a:r>
            <a:r>
              <a:rPr lang="fr-FR" sz="1600" b="0" dirty="0" smtClean="0">
                <a:latin typeface="Calibri" pitchFamily="34" charset="0"/>
              </a:rPr>
              <a:t> global </a:t>
            </a:r>
            <a:r>
              <a:rPr lang="fr-FR" sz="1600" b="0" dirty="0" err="1" smtClean="0">
                <a:latin typeface="Calibri" pitchFamily="34" charset="0"/>
              </a:rPr>
              <a:t>proteomics</a:t>
            </a:r>
            <a:r>
              <a:rPr lang="fr-FR" sz="1600" b="0" dirty="0" smtClean="0">
                <a:latin typeface="Calibri" pitchFamily="34" charset="0"/>
              </a:rPr>
              <a:t>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ZoneTexte 9"/>
          <p:cNvSpPr txBox="1">
            <a:spLocks noChangeArrowheads="1"/>
          </p:cNvSpPr>
          <p:nvPr/>
        </p:nvSpPr>
        <p:spPr bwMode="auto">
          <a:xfrm>
            <a:off x="1547813" y="2398713"/>
            <a:ext cx="53594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600" b="0">
                <a:latin typeface="Calibri" pitchFamily="34" charset="0"/>
              </a:rPr>
              <a:t>Upload a background proteome as a database .fasta file</a:t>
            </a:r>
          </a:p>
        </p:txBody>
      </p:sp>
      <p:pic>
        <p:nvPicPr>
          <p:cNvPr id="15365" name="Image 1" descr="Unique Peptid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767013"/>
            <a:ext cx="3662363" cy="254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AutoShape 12"/>
          <p:cNvSpPr>
            <a:spLocks/>
          </p:cNvSpPr>
          <p:nvPr/>
        </p:nvSpPr>
        <p:spPr bwMode="auto">
          <a:xfrm>
            <a:off x="1522413" y="1198563"/>
            <a:ext cx="360362" cy="5543550"/>
          </a:xfrm>
          <a:prstGeom prst="leftBrace">
            <a:avLst>
              <a:gd name="adj1" fmla="val 123066"/>
              <a:gd name="adj2" fmla="val 30606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38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3. Transitions selection and optimisation</a:t>
            </a: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460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4. SRM analysis</a:t>
            </a:r>
          </a:p>
          <a:p>
            <a:pPr algn="ctr" eaLnBrk="1" hangingPunct="1">
              <a:defRPr/>
            </a:pP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0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15370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2. Proteotypic peptides for proteins of interest</a:t>
            </a:r>
          </a:p>
        </p:txBody>
      </p:sp>
      <p:sp>
        <p:nvSpPr>
          <p:cNvPr id="42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3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4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5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6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762124" y="1206500"/>
            <a:ext cx="72755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sz="1600" b="0" dirty="0" err="1">
                <a:latin typeface="Calibri" pitchFamily="34" charset="0"/>
              </a:rPr>
              <a:t>U</a:t>
            </a:r>
            <a:r>
              <a:rPr lang="fr-FR" sz="1600" b="0" dirty="0" err="1" smtClean="0">
                <a:latin typeface="Calibri" pitchFamily="34" charset="0"/>
              </a:rPr>
              <a:t>seful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functionalities</a:t>
            </a:r>
            <a:r>
              <a:rPr lang="fr-FR" sz="1600" b="0" dirty="0" smtClean="0">
                <a:latin typeface="Calibri" pitchFamily="34" charset="0"/>
              </a:rPr>
              <a:t> to </a:t>
            </a:r>
            <a:r>
              <a:rPr lang="fr-FR" sz="1600" b="0" dirty="0" err="1" smtClean="0">
                <a:latin typeface="Calibri" pitchFamily="34" charset="0"/>
              </a:rPr>
              <a:t>identify</a:t>
            </a:r>
            <a:r>
              <a:rPr lang="fr-FR" sz="1600" b="0" dirty="0" smtClean="0">
                <a:latin typeface="Calibri" pitchFamily="34" charset="0"/>
              </a:rPr>
              <a:t> best flyers and </a:t>
            </a:r>
            <a:r>
              <a:rPr lang="fr-FR" sz="1600" dirty="0" smtClean="0">
                <a:solidFill>
                  <a:srgbClr val="FF0000"/>
                </a:solidFill>
                <a:latin typeface="Calibri" pitchFamily="34" charset="0"/>
              </a:rPr>
              <a:t>unique peptides </a:t>
            </a:r>
            <a:r>
              <a:rPr lang="fr-FR" sz="1600" b="0" dirty="0" smtClean="0">
                <a:latin typeface="Calibri" pitchFamily="34" charset="0"/>
              </a:rPr>
              <a:t>: 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fr-FR" sz="1600" b="0" dirty="0" smtClean="0">
                <a:latin typeface="Calibri" pitchFamily="34" charset="0"/>
              </a:rPr>
              <a:t>Building of Peptide Spectral </a:t>
            </a:r>
            <a:r>
              <a:rPr lang="fr-FR" sz="1600" b="0" dirty="0" err="1" smtClean="0">
                <a:latin typeface="Calibri" pitchFamily="34" charset="0"/>
              </a:rPr>
              <a:t>Libraries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generated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from</a:t>
            </a:r>
            <a:r>
              <a:rPr lang="fr-FR" sz="1600" b="0" dirty="0" smtClean="0">
                <a:latin typeface="Calibri" pitchFamily="34" charset="0"/>
              </a:rPr>
              <a:t> global </a:t>
            </a:r>
            <a:r>
              <a:rPr lang="fr-FR" sz="1600" b="0" dirty="0" err="1" smtClean="0">
                <a:latin typeface="Calibri" pitchFamily="34" charset="0"/>
              </a:rPr>
              <a:t>proteomics</a:t>
            </a:r>
            <a:r>
              <a:rPr lang="fr-FR" sz="1600" b="0" dirty="0" smtClean="0">
                <a:latin typeface="Calibri" pitchFamily="34" charset="0"/>
              </a:rPr>
              <a:t> data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fr-FR" sz="1600" b="0" dirty="0" err="1" smtClean="0">
                <a:latin typeface="Calibri" pitchFamily="34" charset="0"/>
              </a:rPr>
              <a:t>Defining</a:t>
            </a:r>
            <a:r>
              <a:rPr lang="fr-FR" sz="1600" b="0" dirty="0" smtClean="0">
                <a:latin typeface="Calibri" pitchFamily="34" charset="0"/>
              </a:rPr>
              <a:t> a Background </a:t>
            </a:r>
            <a:r>
              <a:rPr lang="fr-FR" sz="1600" b="0" dirty="0" err="1" smtClean="0">
                <a:latin typeface="Calibri" pitchFamily="34" charset="0"/>
              </a:rPr>
              <a:t>proteome</a:t>
            </a:r>
            <a:endParaRPr lang="fr-FR" sz="1600" b="0" dirty="0" smtClean="0">
              <a:latin typeface="Calibri" pitchFamily="34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1811338" y="3844925"/>
            <a:ext cx="7226300" cy="2957513"/>
            <a:chOff x="1811338" y="3844925"/>
            <a:chExt cx="7226300" cy="2957513"/>
          </a:xfrm>
        </p:grpSpPr>
        <p:pic>
          <p:nvPicPr>
            <p:cNvPr id="15363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67630" r="29488" b="19870"/>
            <a:stretch>
              <a:fillRect/>
            </a:stretch>
          </p:blipFill>
          <p:spPr bwMode="auto">
            <a:xfrm>
              <a:off x="5724525" y="3844925"/>
              <a:ext cx="3313113" cy="808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>
              <a:spLocks noChangeArrowheads="1"/>
            </p:cNvSpPr>
            <p:nvPr/>
          </p:nvSpPr>
          <p:spPr bwMode="auto">
            <a:xfrm>
              <a:off x="1811338" y="6216650"/>
              <a:ext cx="6894512" cy="58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fr-FR" sz="1600" b="0" dirty="0" err="1">
                  <a:latin typeface="Calibri" pitchFamily="34" charset="0"/>
                </a:rPr>
                <a:t>Especially</a:t>
              </a:r>
              <a:r>
                <a:rPr lang="fr-FR" sz="1600" b="0" dirty="0">
                  <a:latin typeface="Calibri" pitchFamily="34" charset="0"/>
                </a:rPr>
                <a:t> important for </a:t>
              </a:r>
              <a:r>
                <a:rPr lang="fr-FR" sz="1600" b="0" dirty="0" err="1">
                  <a:latin typeface="Calibri" pitchFamily="34" charset="0"/>
                </a:rPr>
                <a:t>discriminating</a:t>
              </a:r>
              <a:r>
                <a:rPr lang="fr-FR" sz="1600" b="0" dirty="0">
                  <a:latin typeface="Calibri" pitchFamily="34" charset="0"/>
                </a:rPr>
                <a:t> </a:t>
              </a:r>
              <a:r>
                <a:rPr lang="fr-FR" sz="1600" b="0" dirty="0" err="1">
                  <a:latin typeface="Calibri" pitchFamily="34" charset="0"/>
                </a:rPr>
                <a:t>isoforms</a:t>
              </a:r>
              <a:r>
                <a:rPr lang="fr-FR" sz="1600" b="0" dirty="0">
                  <a:latin typeface="Calibri" pitchFamily="34" charset="0"/>
                </a:rPr>
                <a:t> </a:t>
              </a:r>
              <a:r>
                <a:rPr lang="fr-FR" sz="1600" b="0" dirty="0" err="1" smtClean="0">
                  <a:latin typeface="Calibri" pitchFamily="34" charset="0"/>
                </a:rPr>
                <a:t>that</a:t>
              </a:r>
              <a:r>
                <a:rPr lang="fr-FR" sz="1600" b="0" dirty="0" smtClean="0">
                  <a:latin typeface="Calibri" pitchFamily="34" charset="0"/>
                </a:rPr>
                <a:t> are </a:t>
              </a:r>
              <a:r>
                <a:rPr lang="fr-FR" sz="1600" b="0" dirty="0" err="1" smtClean="0">
                  <a:latin typeface="Calibri" pitchFamily="34" charset="0"/>
                </a:rPr>
                <a:t>present</a:t>
              </a:r>
              <a:r>
                <a:rPr lang="fr-FR" sz="1600" b="0" dirty="0" smtClean="0">
                  <a:latin typeface="Calibri" pitchFamily="34" charset="0"/>
                </a:rPr>
                <a:t>/</a:t>
              </a:r>
              <a:r>
                <a:rPr lang="fr-FR" sz="1600" b="0" dirty="0" err="1" smtClean="0">
                  <a:latin typeface="Calibri" pitchFamily="34" charset="0"/>
                </a:rPr>
                <a:t>added</a:t>
              </a:r>
              <a:r>
                <a:rPr lang="fr-FR" sz="1600" b="0" dirty="0" smtClean="0">
                  <a:latin typeface="Calibri" pitchFamily="34" charset="0"/>
                </a:rPr>
                <a:t> in </a:t>
              </a:r>
              <a:r>
                <a:rPr lang="fr-FR" sz="1600" b="0" dirty="0">
                  <a:latin typeface="Calibri" pitchFamily="34" charset="0"/>
                </a:rPr>
                <a:t>the background </a:t>
              </a:r>
              <a:r>
                <a:rPr lang="fr-FR" sz="1600" b="0" dirty="0" err="1" smtClean="0">
                  <a:latin typeface="Calibri" pitchFamily="34" charset="0"/>
                </a:rPr>
                <a:t>proteome</a:t>
              </a:r>
              <a:endParaRPr lang="fr-FR" sz="1600" b="0" dirty="0">
                <a:latin typeface="Calibri" pitchFamily="34" charset="0"/>
              </a:endParaRPr>
            </a:p>
          </p:txBody>
        </p:sp>
      </p:grp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1806575" y="3005341"/>
            <a:ext cx="7445945" cy="3375987"/>
            <a:chOff x="1806575" y="3005341"/>
            <a:chExt cx="7445945" cy="3375987"/>
          </a:xfrm>
        </p:grpSpPr>
        <p:sp>
          <p:nvSpPr>
            <p:cNvPr id="21" name="Rectangle à coins arrondis 20"/>
            <p:cNvSpPr/>
            <p:nvPr/>
          </p:nvSpPr>
          <p:spPr bwMode="auto">
            <a:xfrm>
              <a:off x="4227513" y="5728352"/>
              <a:ext cx="592842" cy="253932"/>
            </a:xfrm>
            <a:prstGeom prst="roundRect">
              <a:avLst/>
            </a:prstGeom>
            <a:solidFill>
              <a:srgbClr val="FFCCCC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ZoneTexte 1"/>
            <p:cNvSpPr txBox="1">
              <a:spLocks noChangeArrowheads="1"/>
            </p:cNvSpPr>
            <p:nvPr/>
          </p:nvSpPr>
          <p:spPr bwMode="auto">
            <a:xfrm>
              <a:off x="1806575" y="5673442"/>
              <a:ext cx="744594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FontTx/>
                <a:buChar char="-"/>
              </a:pPr>
              <a:r>
                <a:rPr lang="fr-FR" sz="1600" b="0" dirty="0" err="1">
                  <a:latin typeface="Calibri" pitchFamily="34" charset="0"/>
                </a:rPr>
                <a:t>Allows</a:t>
              </a:r>
              <a:r>
                <a:rPr lang="fr-FR" sz="1600" b="0" dirty="0">
                  <a:latin typeface="Calibri" pitchFamily="34" charset="0"/>
                </a:rPr>
                <a:t> to </a:t>
              </a:r>
              <a:r>
                <a:rPr lang="fr-FR" sz="1600" b="0" dirty="0" err="1">
                  <a:latin typeface="Calibri" pitchFamily="34" charset="0"/>
                </a:rPr>
                <a:t>easily</a:t>
              </a:r>
              <a:r>
                <a:rPr lang="fr-FR" sz="1600" b="0" dirty="0">
                  <a:latin typeface="Calibri" pitchFamily="34" charset="0"/>
                </a:rPr>
                <a:t> visualise </a:t>
              </a:r>
              <a:r>
                <a:rPr lang="fr-FR" sz="1600" b="0" dirty="0" smtClean="0">
                  <a:latin typeface="Calibri" pitchFamily="34" charset="0"/>
                </a:rPr>
                <a:t>unique / </a:t>
              </a:r>
              <a:r>
                <a:rPr lang="fr-FR" sz="1600" b="0" dirty="0" err="1" smtClean="0">
                  <a:latin typeface="Calibri" pitchFamily="34" charset="0"/>
                </a:rPr>
                <a:t>shared</a:t>
              </a:r>
              <a:r>
                <a:rPr lang="fr-FR" sz="1600" b="0" dirty="0" smtClean="0">
                  <a:latin typeface="Calibri" pitchFamily="34" charset="0"/>
                </a:rPr>
                <a:t> peptides (</a:t>
              </a:r>
              <a:r>
                <a:rPr lang="fr-FR" sz="1600" b="0" dirty="0" err="1" smtClean="0">
                  <a:latin typeface="Calibri" pitchFamily="34" charset="0"/>
                </a:rPr>
                <a:t>much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>
                  <a:latin typeface="Calibri" pitchFamily="34" charset="0"/>
                </a:rPr>
                <a:t>faster</a:t>
              </a:r>
              <a:r>
                <a:rPr lang="fr-FR" sz="1600" b="0" dirty="0">
                  <a:latin typeface="Calibri" pitchFamily="34" charset="0"/>
                </a:rPr>
                <a:t> </a:t>
              </a:r>
              <a:r>
                <a:rPr lang="fr-FR" sz="1600" b="0" dirty="0" err="1">
                  <a:latin typeface="Calibri" pitchFamily="34" charset="0"/>
                </a:rPr>
                <a:t>than</a:t>
              </a:r>
              <a:r>
                <a:rPr lang="fr-FR" sz="1600" b="0" dirty="0">
                  <a:latin typeface="Calibri" pitchFamily="34" charset="0"/>
                </a:rPr>
                <a:t> </a:t>
              </a:r>
              <a:r>
                <a:rPr lang="fr-FR" sz="1600" b="0" dirty="0" err="1">
                  <a:latin typeface="Calibri" pitchFamily="34" charset="0"/>
                </a:rPr>
                <a:t>performing</a:t>
              </a:r>
              <a:r>
                <a:rPr lang="fr-FR" sz="1600" b="0" dirty="0">
                  <a:latin typeface="Calibri" pitchFamily="34" charset="0"/>
                </a:rPr>
                <a:t> BLAST </a:t>
              </a:r>
              <a:r>
                <a:rPr lang="fr-FR" sz="1600" b="0" dirty="0" err="1" smtClean="0">
                  <a:latin typeface="Calibri" pitchFamily="34" charset="0"/>
                </a:rPr>
                <a:t>alignments</a:t>
              </a:r>
              <a:r>
                <a:rPr lang="fr-FR" sz="1600" b="0" dirty="0" smtClean="0">
                  <a:latin typeface="Calibri" pitchFamily="34" charset="0"/>
                </a:rPr>
                <a:t>)</a:t>
              </a:r>
              <a:endParaRPr lang="fr-FR" sz="1600" b="0" dirty="0">
                <a:latin typeface="Calibri" pitchFamily="34" charset="0"/>
              </a:endParaRPr>
            </a:p>
            <a:p>
              <a:pPr eaLnBrk="1" hangingPunct="1">
                <a:buFontTx/>
                <a:buChar char="-"/>
              </a:pPr>
              <a:endParaRPr lang="fr-FR" sz="800" b="0" dirty="0">
                <a:latin typeface="Calibri" pitchFamily="34" charset="0"/>
              </a:endParaRPr>
            </a:p>
          </p:txBody>
        </p:sp>
        <p:sp>
          <p:nvSpPr>
            <p:cNvPr id="4" name="Rectangle à coins arrondis 3"/>
            <p:cNvSpPr/>
            <p:nvPr/>
          </p:nvSpPr>
          <p:spPr bwMode="auto">
            <a:xfrm>
              <a:off x="2708181" y="3005341"/>
              <a:ext cx="2664296" cy="216024"/>
            </a:xfrm>
            <a:prstGeom prst="roundRect">
              <a:avLst/>
            </a:prstGeom>
            <a:solidFill>
              <a:srgbClr val="FF0000">
                <a:alpha val="23922"/>
              </a:srgbClr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ectangle à coins arrondis 22"/>
            <p:cNvSpPr/>
            <p:nvPr/>
          </p:nvSpPr>
          <p:spPr bwMode="auto">
            <a:xfrm>
              <a:off x="2733348" y="3246532"/>
              <a:ext cx="2628080" cy="360000"/>
            </a:xfrm>
            <a:prstGeom prst="roundRect">
              <a:avLst/>
            </a:prstGeom>
            <a:solidFill>
              <a:srgbClr val="0000FF">
                <a:alpha val="38824"/>
              </a:srgbClr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Rectangle à coins arrondis 24"/>
            <p:cNvSpPr/>
            <p:nvPr/>
          </p:nvSpPr>
          <p:spPr bwMode="auto">
            <a:xfrm>
              <a:off x="4957189" y="5732203"/>
              <a:ext cx="594000" cy="252000"/>
            </a:xfrm>
            <a:prstGeom prst="roundRect">
              <a:avLst/>
            </a:prstGeom>
            <a:solidFill>
              <a:srgbClr val="0000FF">
                <a:alpha val="38824"/>
              </a:srgbClr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ZoneTexte 1"/>
          <p:cNvSpPr txBox="1">
            <a:spLocks noChangeArrowheads="1"/>
          </p:cNvSpPr>
          <p:nvPr/>
        </p:nvSpPr>
        <p:spPr bwMode="auto">
          <a:xfrm>
            <a:off x="2051050" y="5527675"/>
            <a:ext cx="69135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fr-FR" sz="1600" b="0" dirty="0">
                <a:latin typeface="Calibri" pitchFamily="34" charset="0"/>
              </a:rPr>
              <a:t>Spectral librairies </a:t>
            </a:r>
            <a:r>
              <a:rPr lang="fr-FR" sz="1600" b="0" dirty="0" err="1">
                <a:latin typeface="Calibri" pitchFamily="34" charset="0"/>
              </a:rPr>
              <a:t>built</a:t>
            </a:r>
            <a:r>
              <a:rPr lang="fr-FR" sz="1600" b="0" dirty="0">
                <a:latin typeface="Calibri" pitchFamily="34" charset="0"/>
              </a:rPr>
              <a:t> on LC-MSMS data </a:t>
            </a:r>
            <a:r>
              <a:rPr lang="fr-FR" sz="1600" b="0" dirty="0" err="1">
                <a:latin typeface="Calibri" pitchFamily="34" charset="0"/>
              </a:rPr>
              <a:t>acquired</a:t>
            </a:r>
            <a:r>
              <a:rPr lang="fr-FR" sz="1600" b="0" dirty="0">
                <a:latin typeface="Calibri" pitchFamily="34" charset="0"/>
              </a:rPr>
              <a:t> on </a:t>
            </a:r>
            <a:r>
              <a:rPr lang="fr-FR" sz="1600" b="0" dirty="0" err="1">
                <a:latin typeface="Calibri" pitchFamily="34" charset="0"/>
              </a:rPr>
              <a:t>heavy</a:t>
            </a:r>
            <a:r>
              <a:rPr lang="fr-FR" sz="1600" b="0" dirty="0">
                <a:latin typeface="Calibri" pitchFamily="34" charset="0"/>
              </a:rPr>
              <a:t> </a:t>
            </a:r>
            <a:r>
              <a:rPr lang="fr-FR" sz="1600" b="0" dirty="0" err="1">
                <a:latin typeface="Calibri" pitchFamily="34" charset="0"/>
              </a:rPr>
              <a:t>labeled</a:t>
            </a:r>
            <a:r>
              <a:rPr lang="fr-FR" sz="1600" b="0" dirty="0">
                <a:latin typeface="Calibri" pitchFamily="34" charset="0"/>
              </a:rPr>
              <a:t> </a:t>
            </a:r>
            <a:r>
              <a:rPr lang="fr-FR" sz="1600" b="0" dirty="0" err="1">
                <a:latin typeface="Calibri" pitchFamily="34" charset="0"/>
              </a:rPr>
              <a:t>synthetic</a:t>
            </a:r>
            <a:r>
              <a:rPr lang="fr-FR" sz="1600" b="0" dirty="0">
                <a:latin typeface="Calibri" pitchFamily="34" charset="0"/>
              </a:rPr>
              <a:t> standard peptides </a:t>
            </a:r>
            <a:r>
              <a:rPr lang="fr-FR" sz="1600" b="0" dirty="0" smtClean="0">
                <a:latin typeface="Calibri" pitchFamily="34" charset="0"/>
              </a:rPr>
              <a:t>(for </a:t>
            </a:r>
            <a:r>
              <a:rPr lang="fr-FR" sz="1600" b="0" dirty="0" err="1" smtClean="0">
                <a:latin typeface="Calibri" pitchFamily="34" charset="0"/>
              </a:rPr>
              <a:t>yet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unseen</a:t>
            </a:r>
            <a:r>
              <a:rPr lang="fr-FR" sz="1600" b="0" dirty="0" smtClean="0">
                <a:latin typeface="Calibri" pitchFamily="34" charset="0"/>
              </a:rPr>
              <a:t> peptides)</a:t>
            </a:r>
            <a:endParaRPr lang="fr-FR" sz="1600" b="0" dirty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fr-FR" sz="1600" b="0" dirty="0" smtClean="0">
                <a:latin typeface="Calibri" pitchFamily="34" charset="0"/>
              </a:rPr>
              <a:t>Transition </a:t>
            </a:r>
            <a:r>
              <a:rPr lang="fr-FR" sz="1600" b="0" dirty="0" err="1">
                <a:latin typeface="Calibri" pitchFamily="34" charset="0"/>
              </a:rPr>
              <a:t>ranking</a:t>
            </a:r>
            <a:r>
              <a:rPr lang="fr-FR" sz="1600" b="0" dirty="0">
                <a:latin typeface="Calibri" pitchFamily="34" charset="0"/>
              </a:rPr>
              <a:t> </a:t>
            </a:r>
            <a:r>
              <a:rPr lang="fr-FR" sz="1600" b="0" dirty="0" smtClean="0">
                <a:latin typeface="Calibri" pitchFamily="34" charset="0"/>
              </a:rPr>
              <a:t>+ </a:t>
            </a:r>
            <a:r>
              <a:rPr lang="fr-FR" sz="1600" b="0" dirty="0" err="1" smtClean="0">
                <a:latin typeface="Calibri" pitchFamily="34" charset="0"/>
              </a:rPr>
              <a:t>many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adjustable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>
                <a:latin typeface="Calibri" pitchFamily="34" charset="0"/>
              </a:rPr>
              <a:t>filters</a:t>
            </a:r>
            <a:endParaRPr lang="fr-FR" sz="1600" b="0" dirty="0">
              <a:latin typeface="Calibri" pitchFamily="34" charset="0"/>
            </a:endParaRP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3. Transitions selection and optimisation</a:t>
            </a:r>
          </a:p>
        </p:txBody>
      </p:sp>
      <p:sp>
        <p:nvSpPr>
          <p:cNvPr id="28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460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4. SRM analysis</a:t>
            </a:r>
          </a:p>
          <a:p>
            <a:pPr algn="ctr" eaLnBrk="1" hangingPunct="1">
              <a:defRPr/>
            </a:pP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30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2. Proteotypic peptides for proteins of interest</a:t>
            </a:r>
          </a:p>
        </p:txBody>
      </p:sp>
      <p:sp>
        <p:nvSpPr>
          <p:cNvPr id="31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2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3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4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5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1522413" y="1196975"/>
            <a:ext cx="7081837" cy="5545138"/>
            <a:chOff x="1522413" y="1196975"/>
            <a:chExt cx="7081837" cy="5545138"/>
          </a:xfrm>
        </p:grpSpPr>
        <p:pic>
          <p:nvPicPr>
            <p:cNvPr id="16387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050" y="2271713"/>
              <a:ext cx="4392613" cy="296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Groupe 1"/>
            <p:cNvGrpSpPr/>
            <p:nvPr/>
          </p:nvGrpSpPr>
          <p:grpSpPr>
            <a:xfrm>
              <a:off x="1522413" y="1196975"/>
              <a:ext cx="7081837" cy="5545138"/>
              <a:chOff x="1522413" y="1196975"/>
              <a:chExt cx="7081837" cy="5545138"/>
            </a:xfrm>
          </p:grpSpPr>
          <p:sp>
            <p:nvSpPr>
              <p:cNvPr id="16398" name="AutoShape 12"/>
              <p:cNvSpPr>
                <a:spLocks/>
              </p:cNvSpPr>
              <p:nvPr/>
            </p:nvSpPr>
            <p:spPr bwMode="auto">
              <a:xfrm>
                <a:off x="1522413" y="1198563"/>
                <a:ext cx="360362" cy="5543550"/>
              </a:xfrm>
              <a:prstGeom prst="leftBrace">
                <a:avLst>
                  <a:gd name="adj1" fmla="val 123066"/>
                  <a:gd name="adj2" fmla="val 54259"/>
                </a:avLst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6" name="Text Box 13"/>
              <p:cNvSpPr txBox="1">
                <a:spLocks noChangeArrowheads="1"/>
              </p:cNvSpPr>
              <p:nvPr/>
            </p:nvSpPr>
            <p:spPr bwMode="auto">
              <a:xfrm>
                <a:off x="1833563" y="1196975"/>
                <a:ext cx="6770687" cy="830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r>
                  <a:rPr lang="fr-FR" sz="1600" b="0" dirty="0" err="1">
                    <a:latin typeface="Calibri" pitchFamily="34" charset="0"/>
                  </a:rPr>
                  <a:t>U</a:t>
                </a:r>
                <a:r>
                  <a:rPr lang="fr-FR" sz="1600" b="0" dirty="0" err="1" smtClean="0">
                    <a:latin typeface="Calibri" pitchFamily="34" charset="0"/>
                  </a:rPr>
                  <a:t>seful</a:t>
                </a:r>
                <a:r>
                  <a:rPr lang="fr-FR" sz="1600" b="0" dirty="0" smtClean="0">
                    <a:latin typeface="Calibri" pitchFamily="34" charset="0"/>
                  </a:rPr>
                  <a:t> </a:t>
                </a:r>
                <a:r>
                  <a:rPr lang="fr-FR" sz="1600" b="0" dirty="0" err="1" smtClean="0">
                    <a:latin typeface="Calibri" pitchFamily="34" charset="0"/>
                  </a:rPr>
                  <a:t>functionalities</a:t>
                </a:r>
                <a:r>
                  <a:rPr lang="fr-FR" sz="1600" b="0" dirty="0" smtClean="0">
                    <a:latin typeface="Calibri" pitchFamily="34" charset="0"/>
                  </a:rPr>
                  <a:t> to select </a:t>
                </a:r>
                <a:r>
                  <a:rPr lang="fr-FR" sz="1600" dirty="0" smtClean="0">
                    <a:solidFill>
                      <a:srgbClr val="FF0000"/>
                    </a:solidFill>
                    <a:latin typeface="Calibri" pitchFamily="34" charset="0"/>
                  </a:rPr>
                  <a:t>the best </a:t>
                </a:r>
                <a:r>
                  <a:rPr lang="fr-FR" sz="1600" b="0" dirty="0" smtClean="0">
                    <a:latin typeface="Calibri" pitchFamily="34" charset="0"/>
                  </a:rPr>
                  <a:t>(</a:t>
                </a:r>
                <a:r>
                  <a:rPr lang="fr-FR" sz="1600" b="0" dirty="0" err="1" smtClean="0">
                    <a:latin typeface="Calibri" pitchFamily="34" charset="0"/>
                  </a:rPr>
                  <a:t>specific</a:t>
                </a:r>
                <a:r>
                  <a:rPr lang="fr-FR" sz="1600" b="0" dirty="0" smtClean="0">
                    <a:latin typeface="Calibri" pitchFamily="34" charset="0"/>
                  </a:rPr>
                  <a:t> (no </a:t>
                </a:r>
                <a:r>
                  <a:rPr lang="fr-FR" sz="1600" b="0" dirty="0" err="1" smtClean="0">
                    <a:latin typeface="Calibri" pitchFamily="34" charset="0"/>
                  </a:rPr>
                  <a:t>interferences</a:t>
                </a:r>
                <a:r>
                  <a:rPr lang="fr-FR" sz="1600" b="0" dirty="0" smtClean="0">
                    <a:latin typeface="Calibri" pitchFamily="34" charset="0"/>
                  </a:rPr>
                  <a:t>) and sensitive) </a:t>
                </a:r>
                <a:r>
                  <a:rPr lang="fr-FR" sz="1600" dirty="0" smtClean="0">
                    <a:solidFill>
                      <a:srgbClr val="FF0000"/>
                    </a:solidFill>
                    <a:latin typeface="Calibri" pitchFamily="34" charset="0"/>
                  </a:rPr>
                  <a:t>transitions </a:t>
                </a:r>
                <a:r>
                  <a:rPr lang="fr-FR" sz="1600" b="0" dirty="0" smtClean="0">
                    <a:latin typeface="Calibri" pitchFamily="34" charset="0"/>
                  </a:rPr>
                  <a:t>/ peptides :</a:t>
                </a:r>
              </a:p>
              <a:p>
                <a:pPr marL="342900" indent="-342900" eaLnBrk="1" hangingPunct="1">
                  <a:buFontTx/>
                  <a:buAutoNum type="arabicPeriod"/>
                  <a:defRPr/>
                </a:pPr>
                <a:r>
                  <a:rPr lang="fr-FR" sz="1600" b="0" dirty="0" err="1" smtClean="0">
                    <a:latin typeface="Calibri" pitchFamily="34" charset="0"/>
                  </a:rPr>
                  <a:t>Again</a:t>
                </a:r>
                <a:r>
                  <a:rPr lang="fr-FR" sz="1600" b="0" dirty="0" smtClean="0">
                    <a:latin typeface="Calibri" pitchFamily="34" charset="0"/>
                  </a:rPr>
                  <a:t> Peptide Spectral </a:t>
                </a:r>
                <a:r>
                  <a:rPr lang="fr-FR" sz="1600" b="0" dirty="0" err="1">
                    <a:latin typeface="Calibri" pitchFamily="34" charset="0"/>
                  </a:rPr>
                  <a:t>L</a:t>
                </a:r>
                <a:r>
                  <a:rPr lang="fr-FR" sz="1600" b="0" dirty="0" err="1" smtClean="0">
                    <a:latin typeface="Calibri" pitchFamily="34" charset="0"/>
                  </a:rPr>
                  <a:t>ibraries</a:t>
                </a:r>
                <a:endParaRPr lang="fr-FR" sz="1600" b="0" dirty="0" smtClean="0">
                  <a:latin typeface="Calibri" pitchFamily="34" charset="0"/>
                </a:endParaRPr>
              </a:p>
            </p:txBody>
          </p:sp>
        </p:grpSp>
      </p:grp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grpSp>
        <p:nvGrpSpPr>
          <p:cNvPr id="7" name="Groupe 6"/>
          <p:cNvGrpSpPr>
            <a:grpSpLocks/>
          </p:cNvGrpSpPr>
          <p:nvPr/>
        </p:nvGrpSpPr>
        <p:grpSpPr bwMode="auto">
          <a:xfrm>
            <a:off x="3276600" y="2565400"/>
            <a:ext cx="5830888" cy="1304925"/>
            <a:chOff x="3275856" y="2564904"/>
            <a:chExt cx="5831086" cy="1305181"/>
          </a:xfrm>
        </p:grpSpPr>
        <p:pic>
          <p:nvPicPr>
            <p:cNvPr id="16401" name="Picture 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234" y="2564904"/>
              <a:ext cx="3205708" cy="13051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16402" name="Connecteur droit 2"/>
            <p:cNvCxnSpPr>
              <a:cxnSpLocks noChangeShapeType="1"/>
            </p:cNvCxnSpPr>
            <p:nvPr/>
          </p:nvCxnSpPr>
          <p:spPr bwMode="auto">
            <a:xfrm>
              <a:off x="3275856" y="2564904"/>
              <a:ext cx="2625378" cy="0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6403" name="Connecteur droit 5"/>
            <p:cNvCxnSpPr>
              <a:cxnSpLocks noChangeShapeType="1"/>
            </p:cNvCxnSpPr>
            <p:nvPr/>
          </p:nvCxnSpPr>
          <p:spPr bwMode="auto">
            <a:xfrm>
              <a:off x="3275856" y="2780928"/>
              <a:ext cx="2625378" cy="1079872"/>
            </a:xfrm>
            <a:prstGeom prst="line">
              <a:avLst/>
            </a:prstGeom>
            <a:noFill/>
            <a:ln w="9525" algn="ctr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182447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AutoShape 12"/>
          <p:cNvSpPr>
            <a:spLocks/>
          </p:cNvSpPr>
          <p:nvPr/>
        </p:nvSpPr>
        <p:spPr bwMode="auto">
          <a:xfrm>
            <a:off x="1522413" y="1198563"/>
            <a:ext cx="360362" cy="5543550"/>
          </a:xfrm>
          <a:prstGeom prst="leftBrace">
            <a:avLst>
              <a:gd name="adj1" fmla="val 123066"/>
              <a:gd name="adj2" fmla="val 54259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17413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3. Transitions selection and optimisation</a:t>
            </a: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460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4. SRM analysis</a:t>
            </a:r>
          </a:p>
          <a:p>
            <a:pPr algn="ctr" eaLnBrk="1" hangingPunct="1">
              <a:defRPr/>
            </a:pP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0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41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2. Proteotypic peptides for proteins of interest</a:t>
            </a:r>
          </a:p>
        </p:txBody>
      </p:sp>
      <p:sp>
        <p:nvSpPr>
          <p:cNvPr id="42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3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4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5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6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833563" y="1196975"/>
            <a:ext cx="677068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sz="1600" b="0" dirty="0" err="1">
                <a:latin typeface="Calibri" pitchFamily="34" charset="0"/>
              </a:rPr>
              <a:t>Useful</a:t>
            </a:r>
            <a:r>
              <a:rPr lang="fr-FR" sz="1600" b="0" dirty="0">
                <a:latin typeface="Calibri" pitchFamily="34" charset="0"/>
              </a:rPr>
              <a:t> </a:t>
            </a:r>
            <a:r>
              <a:rPr lang="fr-FR" sz="1600" b="0" dirty="0" err="1">
                <a:latin typeface="Calibri" pitchFamily="34" charset="0"/>
              </a:rPr>
              <a:t>functionalities</a:t>
            </a:r>
            <a:r>
              <a:rPr lang="fr-FR" sz="1600" b="0" dirty="0">
                <a:latin typeface="Calibri" pitchFamily="34" charset="0"/>
              </a:rPr>
              <a:t> to select </a:t>
            </a:r>
            <a:r>
              <a:rPr lang="fr-FR" sz="1600" dirty="0">
                <a:solidFill>
                  <a:srgbClr val="FF0000"/>
                </a:solidFill>
                <a:latin typeface="Calibri" pitchFamily="34" charset="0"/>
              </a:rPr>
              <a:t>the best </a:t>
            </a:r>
            <a:r>
              <a:rPr lang="fr-FR" sz="1600" b="0" dirty="0">
                <a:latin typeface="Calibri" pitchFamily="34" charset="0"/>
              </a:rPr>
              <a:t>(</a:t>
            </a:r>
            <a:r>
              <a:rPr lang="fr-FR" sz="1600" b="0" dirty="0" err="1">
                <a:latin typeface="Calibri" pitchFamily="34" charset="0"/>
              </a:rPr>
              <a:t>specific</a:t>
            </a:r>
            <a:r>
              <a:rPr lang="fr-FR" sz="1600" b="0" dirty="0">
                <a:latin typeface="Calibri" pitchFamily="34" charset="0"/>
              </a:rPr>
              <a:t> (no </a:t>
            </a:r>
            <a:r>
              <a:rPr lang="fr-FR" sz="1600" b="0" dirty="0" err="1">
                <a:latin typeface="Calibri" pitchFamily="34" charset="0"/>
              </a:rPr>
              <a:t>interferences</a:t>
            </a:r>
            <a:r>
              <a:rPr lang="fr-FR" sz="1600" b="0" dirty="0">
                <a:latin typeface="Calibri" pitchFamily="34" charset="0"/>
              </a:rPr>
              <a:t>) and sensitive) </a:t>
            </a:r>
            <a:r>
              <a:rPr lang="fr-FR" sz="1600" dirty="0">
                <a:solidFill>
                  <a:srgbClr val="FF0000"/>
                </a:solidFill>
                <a:latin typeface="Calibri" pitchFamily="34" charset="0"/>
              </a:rPr>
              <a:t>transitions </a:t>
            </a:r>
            <a:r>
              <a:rPr lang="fr-FR" sz="1600" b="0" dirty="0">
                <a:latin typeface="Calibri" pitchFamily="34" charset="0"/>
              </a:rPr>
              <a:t>/ peptides :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fr-FR" sz="1600" b="0" dirty="0" err="1" smtClean="0">
                <a:latin typeface="Calibri" pitchFamily="34" charset="0"/>
              </a:rPr>
              <a:t>Again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>
                <a:latin typeface="Calibri" pitchFamily="34" charset="0"/>
              </a:rPr>
              <a:t>Peptide </a:t>
            </a:r>
            <a:r>
              <a:rPr lang="fr-FR" sz="1600" b="0" dirty="0" smtClean="0">
                <a:latin typeface="Calibri" pitchFamily="34" charset="0"/>
              </a:rPr>
              <a:t>Spectral </a:t>
            </a:r>
            <a:r>
              <a:rPr lang="fr-FR" sz="1600" b="0" dirty="0" err="1" smtClean="0">
                <a:latin typeface="Calibri" pitchFamily="34" charset="0"/>
              </a:rPr>
              <a:t>Libraries</a:t>
            </a:r>
            <a:endParaRPr lang="fr-FR" sz="1600" b="0" dirty="0">
              <a:latin typeface="Calibri" pitchFamily="34" charset="0"/>
            </a:endParaRP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fr-FR" sz="1600" b="0" dirty="0" smtClean="0">
                <a:latin typeface="Calibri" pitchFamily="34" charset="0"/>
              </a:rPr>
              <a:t>Collision </a:t>
            </a:r>
            <a:r>
              <a:rPr lang="fr-FR" sz="1600" b="0" dirty="0" err="1" smtClean="0">
                <a:latin typeface="Calibri" pitchFamily="34" charset="0"/>
              </a:rPr>
              <a:t>energy</a:t>
            </a:r>
            <a:r>
              <a:rPr lang="fr-FR" sz="1600" b="0" dirty="0" smtClean="0">
                <a:latin typeface="Calibri" pitchFamily="34" charset="0"/>
              </a:rPr>
              <a:t> optimisation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2058418" y="2753365"/>
            <a:ext cx="7085582" cy="3810888"/>
            <a:chOff x="2058418" y="2753365"/>
            <a:chExt cx="7085582" cy="3810888"/>
          </a:xfrm>
        </p:grpSpPr>
        <p:sp>
          <p:nvSpPr>
            <p:cNvPr id="17410" name="TextBox 20"/>
            <p:cNvSpPr txBox="1">
              <a:spLocks noChangeArrowheads="1"/>
            </p:cNvSpPr>
            <p:nvPr/>
          </p:nvSpPr>
          <p:spPr bwMode="auto">
            <a:xfrm>
              <a:off x="2058418" y="5733256"/>
              <a:ext cx="708558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indent="0" eaLnBrk="1" hangingPunct="1"/>
              <a:r>
                <a:rPr lang="fr-FR" sz="1600" b="0" dirty="0" err="1" smtClean="0">
                  <a:latin typeface="Calibri" pitchFamily="34" charset="0"/>
                </a:rPr>
                <a:t>Easily</a:t>
              </a:r>
              <a:r>
                <a:rPr lang="fr-FR" sz="1600" b="0" dirty="0" smtClean="0">
                  <a:latin typeface="Calibri" pitchFamily="34" charset="0"/>
                </a:rPr>
                <a:t> possible </a:t>
              </a:r>
              <a:r>
                <a:rPr lang="fr-FR" sz="1600" b="0" dirty="0" err="1" smtClean="0">
                  <a:latin typeface="Calibri" pitchFamily="34" charset="0"/>
                </a:rPr>
                <a:t>thanks</a:t>
              </a:r>
              <a:r>
                <a:rPr lang="fr-FR" sz="1600" b="0" dirty="0" smtClean="0">
                  <a:latin typeface="Calibri" pitchFamily="34" charset="0"/>
                </a:rPr>
                <a:t> to : </a:t>
              </a:r>
            </a:p>
            <a:p>
              <a:pPr eaLnBrk="1" hangingPunct="1">
                <a:buFontTx/>
                <a:buChar char="-"/>
              </a:pPr>
              <a:r>
                <a:rPr lang="fr-FR" sz="1600" b="0" dirty="0" err="1" smtClean="0">
                  <a:latin typeface="Calibri" pitchFamily="34" charset="0"/>
                </a:rPr>
                <a:t>Automatic</a:t>
              </a:r>
              <a:r>
                <a:rPr lang="fr-FR" sz="1600" b="0" dirty="0" smtClean="0">
                  <a:latin typeface="Calibri" pitchFamily="34" charset="0"/>
                </a:rPr>
                <a:t> collision </a:t>
              </a:r>
              <a:r>
                <a:rPr lang="fr-FR" sz="1600" b="0" dirty="0" err="1" smtClean="0">
                  <a:latin typeface="Calibri" pitchFamily="34" charset="0"/>
                </a:rPr>
                <a:t>energy</a:t>
              </a:r>
              <a:r>
                <a:rPr lang="fr-FR" sz="1600" b="0" dirty="0" smtClean="0">
                  <a:latin typeface="Calibri" pitchFamily="34" charset="0"/>
                </a:rPr>
                <a:t> optimisation </a:t>
              </a:r>
              <a:r>
                <a:rPr lang="fr-FR" sz="1600" b="0" dirty="0" err="1" smtClean="0">
                  <a:latin typeface="Calibri" pitchFamily="34" charset="0"/>
                </a:rPr>
                <a:t>methods</a:t>
              </a:r>
              <a:r>
                <a:rPr lang="fr-FR" sz="1600" b="0" dirty="0" smtClean="0">
                  <a:latin typeface="Calibri" pitchFamily="34" charset="0"/>
                </a:rPr>
                <a:t> setup </a:t>
              </a:r>
              <a:r>
                <a:rPr lang="fr-FR" sz="1600" b="0" dirty="0" err="1" smtClean="0">
                  <a:latin typeface="Calibri" pitchFamily="34" charset="0"/>
                </a:rPr>
                <a:t>with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 smtClean="0">
                  <a:latin typeface="Calibri" pitchFamily="34" charset="0"/>
                </a:rPr>
                <a:t>different</a:t>
              </a:r>
              <a:r>
                <a:rPr lang="fr-FR" sz="1600" b="0" dirty="0" smtClean="0">
                  <a:latin typeface="Calibri" pitchFamily="34" charset="0"/>
                </a:rPr>
                <a:t> CE </a:t>
              </a:r>
              <a:r>
                <a:rPr lang="fr-FR" sz="1600" b="0" dirty="0" err="1" smtClean="0">
                  <a:latin typeface="Calibri" pitchFamily="34" charset="0"/>
                </a:rPr>
                <a:t>steps</a:t>
              </a:r>
              <a:endParaRPr lang="fr-FR" sz="1600" b="0" dirty="0" smtClean="0">
                <a:latin typeface="Calibri" pitchFamily="34" charset="0"/>
              </a:endParaRPr>
            </a:p>
            <a:p>
              <a:pPr eaLnBrk="1" hangingPunct="1">
                <a:buFontTx/>
                <a:buChar char="-"/>
              </a:pPr>
              <a:r>
                <a:rPr lang="fr-FR" sz="1600" b="0" dirty="0" err="1" smtClean="0">
                  <a:latin typeface="Calibri" pitchFamily="34" charset="0"/>
                </a:rPr>
                <a:t>Availability</a:t>
              </a:r>
              <a:r>
                <a:rPr lang="fr-FR" sz="1600" b="0" dirty="0" smtClean="0">
                  <a:latin typeface="Calibri" pitchFamily="34" charset="0"/>
                </a:rPr>
                <a:t> of </a:t>
              </a:r>
              <a:r>
                <a:rPr lang="fr-FR" sz="1600" b="0" dirty="0" err="1" smtClean="0">
                  <a:latin typeface="Calibri" pitchFamily="34" charset="0"/>
                </a:rPr>
                <a:t>heavy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 smtClean="0">
                  <a:latin typeface="Calibri" pitchFamily="34" charset="0"/>
                </a:rPr>
                <a:t>labeled</a:t>
              </a:r>
              <a:r>
                <a:rPr lang="fr-FR" sz="1600" b="0" dirty="0" smtClean="0">
                  <a:latin typeface="Calibri" pitchFamily="34" charset="0"/>
                </a:rPr>
                <a:t> standard peptides</a:t>
              </a:r>
            </a:p>
          </p:txBody>
        </p:sp>
        <p:sp>
          <p:nvSpPr>
            <p:cNvPr id="19" name="Rectangle 274"/>
            <p:cNvSpPr>
              <a:spLocks noChangeArrowheads="1"/>
            </p:cNvSpPr>
            <p:nvPr/>
          </p:nvSpPr>
          <p:spPr bwMode="auto">
            <a:xfrm>
              <a:off x="3769510" y="3319096"/>
              <a:ext cx="3065934" cy="14502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Line 275"/>
            <p:cNvSpPr>
              <a:spLocks noChangeShapeType="1"/>
            </p:cNvSpPr>
            <p:nvPr/>
          </p:nvSpPr>
          <p:spPr bwMode="auto">
            <a:xfrm flipH="1">
              <a:off x="3758938" y="4716635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Line 276"/>
            <p:cNvSpPr>
              <a:spLocks noChangeShapeType="1"/>
            </p:cNvSpPr>
            <p:nvPr/>
          </p:nvSpPr>
          <p:spPr bwMode="auto">
            <a:xfrm>
              <a:off x="3774796" y="4716635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Line 277"/>
            <p:cNvSpPr>
              <a:spLocks noChangeShapeType="1"/>
            </p:cNvSpPr>
            <p:nvPr/>
          </p:nvSpPr>
          <p:spPr bwMode="auto">
            <a:xfrm flipH="1">
              <a:off x="3758938" y="4666581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Line 278"/>
            <p:cNvSpPr>
              <a:spLocks noChangeShapeType="1"/>
            </p:cNvSpPr>
            <p:nvPr/>
          </p:nvSpPr>
          <p:spPr bwMode="auto">
            <a:xfrm>
              <a:off x="3774796" y="4666581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Line 279"/>
            <p:cNvSpPr>
              <a:spLocks noChangeShapeType="1"/>
            </p:cNvSpPr>
            <p:nvPr/>
          </p:nvSpPr>
          <p:spPr bwMode="auto">
            <a:xfrm flipH="1">
              <a:off x="3758938" y="4616528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Line 280"/>
            <p:cNvSpPr>
              <a:spLocks noChangeShapeType="1"/>
            </p:cNvSpPr>
            <p:nvPr/>
          </p:nvSpPr>
          <p:spPr bwMode="auto">
            <a:xfrm>
              <a:off x="3774796" y="4616528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Line 281"/>
            <p:cNvSpPr>
              <a:spLocks noChangeShapeType="1"/>
            </p:cNvSpPr>
            <p:nvPr/>
          </p:nvSpPr>
          <p:spPr bwMode="auto">
            <a:xfrm flipH="1">
              <a:off x="3758938" y="4517739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Line 282"/>
            <p:cNvSpPr>
              <a:spLocks noChangeShapeType="1"/>
            </p:cNvSpPr>
            <p:nvPr/>
          </p:nvSpPr>
          <p:spPr bwMode="auto">
            <a:xfrm>
              <a:off x="3774796" y="4517739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Line 283"/>
            <p:cNvSpPr>
              <a:spLocks noChangeShapeType="1"/>
            </p:cNvSpPr>
            <p:nvPr/>
          </p:nvSpPr>
          <p:spPr bwMode="auto">
            <a:xfrm flipH="1">
              <a:off x="3758938" y="446768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Line 284"/>
            <p:cNvSpPr>
              <a:spLocks noChangeShapeType="1"/>
            </p:cNvSpPr>
            <p:nvPr/>
          </p:nvSpPr>
          <p:spPr bwMode="auto">
            <a:xfrm>
              <a:off x="3774796" y="446768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Line 285"/>
            <p:cNvSpPr>
              <a:spLocks noChangeShapeType="1"/>
            </p:cNvSpPr>
            <p:nvPr/>
          </p:nvSpPr>
          <p:spPr bwMode="auto">
            <a:xfrm flipH="1">
              <a:off x="3758938" y="441763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Line 286"/>
            <p:cNvSpPr>
              <a:spLocks noChangeShapeType="1"/>
            </p:cNvSpPr>
            <p:nvPr/>
          </p:nvSpPr>
          <p:spPr bwMode="auto">
            <a:xfrm>
              <a:off x="3774796" y="441763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Line 287"/>
            <p:cNvSpPr>
              <a:spLocks noChangeShapeType="1"/>
            </p:cNvSpPr>
            <p:nvPr/>
          </p:nvSpPr>
          <p:spPr bwMode="auto">
            <a:xfrm flipH="1">
              <a:off x="3758938" y="431752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Line 288"/>
            <p:cNvSpPr>
              <a:spLocks noChangeShapeType="1"/>
            </p:cNvSpPr>
            <p:nvPr/>
          </p:nvSpPr>
          <p:spPr bwMode="auto">
            <a:xfrm>
              <a:off x="3774796" y="431752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Line 289"/>
            <p:cNvSpPr>
              <a:spLocks noChangeShapeType="1"/>
            </p:cNvSpPr>
            <p:nvPr/>
          </p:nvSpPr>
          <p:spPr bwMode="auto">
            <a:xfrm flipH="1">
              <a:off x="3758938" y="4267473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Line 290"/>
            <p:cNvSpPr>
              <a:spLocks noChangeShapeType="1"/>
            </p:cNvSpPr>
            <p:nvPr/>
          </p:nvSpPr>
          <p:spPr bwMode="auto">
            <a:xfrm>
              <a:off x="3774796" y="4267473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Line 291"/>
            <p:cNvSpPr>
              <a:spLocks noChangeShapeType="1"/>
            </p:cNvSpPr>
            <p:nvPr/>
          </p:nvSpPr>
          <p:spPr bwMode="auto">
            <a:xfrm flipH="1">
              <a:off x="3758938" y="4217420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Line 292"/>
            <p:cNvSpPr>
              <a:spLocks noChangeShapeType="1"/>
            </p:cNvSpPr>
            <p:nvPr/>
          </p:nvSpPr>
          <p:spPr bwMode="auto">
            <a:xfrm>
              <a:off x="3774796" y="4217420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Line 293"/>
            <p:cNvSpPr>
              <a:spLocks noChangeShapeType="1"/>
            </p:cNvSpPr>
            <p:nvPr/>
          </p:nvSpPr>
          <p:spPr bwMode="auto">
            <a:xfrm flipH="1">
              <a:off x="3758938" y="4118630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Line 294"/>
            <p:cNvSpPr>
              <a:spLocks noChangeShapeType="1"/>
            </p:cNvSpPr>
            <p:nvPr/>
          </p:nvSpPr>
          <p:spPr bwMode="auto">
            <a:xfrm>
              <a:off x="3774796" y="4118630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Line 295"/>
            <p:cNvSpPr>
              <a:spLocks noChangeShapeType="1"/>
            </p:cNvSpPr>
            <p:nvPr/>
          </p:nvSpPr>
          <p:spPr bwMode="auto">
            <a:xfrm flipH="1">
              <a:off x="3758938" y="4068577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Line 296"/>
            <p:cNvSpPr>
              <a:spLocks noChangeShapeType="1"/>
            </p:cNvSpPr>
            <p:nvPr/>
          </p:nvSpPr>
          <p:spPr bwMode="auto">
            <a:xfrm>
              <a:off x="3774796" y="4068577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Line 297"/>
            <p:cNvSpPr>
              <a:spLocks noChangeShapeType="1"/>
            </p:cNvSpPr>
            <p:nvPr/>
          </p:nvSpPr>
          <p:spPr bwMode="auto">
            <a:xfrm flipH="1">
              <a:off x="3758938" y="4018524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Line 298"/>
            <p:cNvSpPr>
              <a:spLocks noChangeShapeType="1"/>
            </p:cNvSpPr>
            <p:nvPr/>
          </p:nvSpPr>
          <p:spPr bwMode="auto">
            <a:xfrm>
              <a:off x="3774796" y="4018524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Line 299"/>
            <p:cNvSpPr>
              <a:spLocks noChangeShapeType="1"/>
            </p:cNvSpPr>
            <p:nvPr/>
          </p:nvSpPr>
          <p:spPr bwMode="auto">
            <a:xfrm flipH="1">
              <a:off x="3758938" y="3918417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Line 300"/>
            <p:cNvSpPr>
              <a:spLocks noChangeShapeType="1"/>
            </p:cNvSpPr>
            <p:nvPr/>
          </p:nvSpPr>
          <p:spPr bwMode="auto">
            <a:xfrm>
              <a:off x="3774796" y="3918417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Line 301"/>
            <p:cNvSpPr>
              <a:spLocks noChangeShapeType="1"/>
            </p:cNvSpPr>
            <p:nvPr/>
          </p:nvSpPr>
          <p:spPr bwMode="auto">
            <a:xfrm flipH="1">
              <a:off x="3758938" y="3868364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Line 302"/>
            <p:cNvSpPr>
              <a:spLocks noChangeShapeType="1"/>
            </p:cNvSpPr>
            <p:nvPr/>
          </p:nvSpPr>
          <p:spPr bwMode="auto">
            <a:xfrm>
              <a:off x="3774796" y="3868364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Line 303"/>
            <p:cNvSpPr>
              <a:spLocks noChangeShapeType="1"/>
            </p:cNvSpPr>
            <p:nvPr/>
          </p:nvSpPr>
          <p:spPr bwMode="auto">
            <a:xfrm flipH="1">
              <a:off x="3758938" y="3818311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Line 304"/>
            <p:cNvSpPr>
              <a:spLocks noChangeShapeType="1"/>
            </p:cNvSpPr>
            <p:nvPr/>
          </p:nvSpPr>
          <p:spPr bwMode="auto">
            <a:xfrm>
              <a:off x="3774796" y="3818311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Line 305"/>
            <p:cNvSpPr>
              <a:spLocks noChangeShapeType="1"/>
            </p:cNvSpPr>
            <p:nvPr/>
          </p:nvSpPr>
          <p:spPr bwMode="auto">
            <a:xfrm flipH="1">
              <a:off x="3758938" y="371952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Line 306"/>
            <p:cNvSpPr>
              <a:spLocks noChangeShapeType="1"/>
            </p:cNvSpPr>
            <p:nvPr/>
          </p:nvSpPr>
          <p:spPr bwMode="auto">
            <a:xfrm>
              <a:off x="3774796" y="371952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Line 307"/>
            <p:cNvSpPr>
              <a:spLocks noChangeShapeType="1"/>
            </p:cNvSpPr>
            <p:nvPr/>
          </p:nvSpPr>
          <p:spPr bwMode="auto">
            <a:xfrm flipH="1">
              <a:off x="3758938" y="3669468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Line 308"/>
            <p:cNvSpPr>
              <a:spLocks noChangeShapeType="1"/>
            </p:cNvSpPr>
            <p:nvPr/>
          </p:nvSpPr>
          <p:spPr bwMode="auto">
            <a:xfrm>
              <a:off x="3774796" y="3669468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Line 309"/>
            <p:cNvSpPr>
              <a:spLocks noChangeShapeType="1"/>
            </p:cNvSpPr>
            <p:nvPr/>
          </p:nvSpPr>
          <p:spPr bwMode="auto">
            <a:xfrm flipH="1">
              <a:off x="3758938" y="361941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Line 310"/>
            <p:cNvSpPr>
              <a:spLocks noChangeShapeType="1"/>
            </p:cNvSpPr>
            <p:nvPr/>
          </p:nvSpPr>
          <p:spPr bwMode="auto">
            <a:xfrm>
              <a:off x="3774796" y="361941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Line 311"/>
            <p:cNvSpPr>
              <a:spLocks noChangeShapeType="1"/>
            </p:cNvSpPr>
            <p:nvPr/>
          </p:nvSpPr>
          <p:spPr bwMode="auto">
            <a:xfrm flipH="1">
              <a:off x="3758938" y="3519309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Line 312"/>
            <p:cNvSpPr>
              <a:spLocks noChangeShapeType="1"/>
            </p:cNvSpPr>
            <p:nvPr/>
          </p:nvSpPr>
          <p:spPr bwMode="auto">
            <a:xfrm>
              <a:off x="3774796" y="3519309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Line 313"/>
            <p:cNvSpPr>
              <a:spLocks noChangeShapeType="1"/>
            </p:cNvSpPr>
            <p:nvPr/>
          </p:nvSpPr>
          <p:spPr bwMode="auto">
            <a:xfrm flipH="1">
              <a:off x="3758938" y="346925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Line 314"/>
            <p:cNvSpPr>
              <a:spLocks noChangeShapeType="1"/>
            </p:cNvSpPr>
            <p:nvPr/>
          </p:nvSpPr>
          <p:spPr bwMode="auto">
            <a:xfrm>
              <a:off x="3774796" y="346925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Line 315"/>
            <p:cNvSpPr>
              <a:spLocks noChangeShapeType="1"/>
            </p:cNvSpPr>
            <p:nvPr/>
          </p:nvSpPr>
          <p:spPr bwMode="auto">
            <a:xfrm flipH="1">
              <a:off x="3758938" y="341920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Line 316"/>
            <p:cNvSpPr>
              <a:spLocks noChangeShapeType="1"/>
            </p:cNvSpPr>
            <p:nvPr/>
          </p:nvSpPr>
          <p:spPr bwMode="auto">
            <a:xfrm>
              <a:off x="3774796" y="341920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Rectangle 317"/>
            <p:cNvSpPr>
              <a:spLocks noChangeArrowheads="1"/>
            </p:cNvSpPr>
            <p:nvPr/>
          </p:nvSpPr>
          <p:spPr bwMode="auto">
            <a:xfrm>
              <a:off x="4641715" y="4237177"/>
              <a:ext cx="111008" cy="529510"/>
            </a:xfrm>
            <a:prstGeom prst="rect">
              <a:avLst/>
            </a:prstGeom>
            <a:solidFill>
              <a:srgbClr val="FF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Rectangle 318"/>
            <p:cNvSpPr>
              <a:spLocks noChangeArrowheads="1"/>
            </p:cNvSpPr>
            <p:nvPr/>
          </p:nvSpPr>
          <p:spPr bwMode="auto">
            <a:xfrm>
              <a:off x="5664574" y="4239812"/>
              <a:ext cx="111008" cy="526876"/>
            </a:xfrm>
            <a:prstGeom prst="rect">
              <a:avLst/>
            </a:prstGeom>
            <a:solidFill>
              <a:srgbClr val="FF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Rectangle 319"/>
            <p:cNvSpPr>
              <a:spLocks noChangeArrowheads="1"/>
            </p:cNvSpPr>
            <p:nvPr/>
          </p:nvSpPr>
          <p:spPr bwMode="auto">
            <a:xfrm>
              <a:off x="6688755" y="4233226"/>
              <a:ext cx="111008" cy="533462"/>
            </a:xfrm>
            <a:prstGeom prst="rect">
              <a:avLst/>
            </a:prstGeom>
            <a:solidFill>
              <a:srgbClr val="FF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Rectangle 320"/>
            <p:cNvSpPr>
              <a:spLocks noChangeArrowheads="1"/>
            </p:cNvSpPr>
            <p:nvPr/>
          </p:nvSpPr>
          <p:spPr bwMode="auto">
            <a:xfrm>
              <a:off x="4508241" y="3823579"/>
              <a:ext cx="111008" cy="94310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Rectangle 321"/>
            <p:cNvSpPr>
              <a:spLocks noChangeArrowheads="1"/>
            </p:cNvSpPr>
            <p:nvPr/>
          </p:nvSpPr>
          <p:spPr bwMode="auto">
            <a:xfrm>
              <a:off x="5531100" y="4038281"/>
              <a:ext cx="111008" cy="728406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Rectangle 322"/>
            <p:cNvSpPr>
              <a:spLocks noChangeArrowheads="1"/>
            </p:cNvSpPr>
            <p:nvPr/>
          </p:nvSpPr>
          <p:spPr bwMode="auto">
            <a:xfrm>
              <a:off x="6553960" y="3981643"/>
              <a:ext cx="112329" cy="78504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Rectangle 323"/>
            <p:cNvSpPr>
              <a:spLocks noChangeArrowheads="1"/>
            </p:cNvSpPr>
            <p:nvPr/>
          </p:nvSpPr>
          <p:spPr bwMode="auto">
            <a:xfrm>
              <a:off x="4374768" y="3628636"/>
              <a:ext cx="111008" cy="1138052"/>
            </a:xfrm>
            <a:prstGeom prst="rect">
              <a:avLst/>
            </a:prstGeom>
            <a:solidFill>
              <a:srgbClr val="00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Rectangle 324"/>
            <p:cNvSpPr>
              <a:spLocks noChangeArrowheads="1"/>
            </p:cNvSpPr>
            <p:nvPr/>
          </p:nvSpPr>
          <p:spPr bwMode="auto">
            <a:xfrm>
              <a:off x="5397626" y="3669468"/>
              <a:ext cx="111008" cy="1097219"/>
            </a:xfrm>
            <a:prstGeom prst="rect">
              <a:avLst/>
            </a:prstGeom>
            <a:solidFill>
              <a:srgbClr val="00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Rectangle 325"/>
            <p:cNvSpPr>
              <a:spLocks noChangeArrowheads="1"/>
            </p:cNvSpPr>
            <p:nvPr/>
          </p:nvSpPr>
          <p:spPr bwMode="auto">
            <a:xfrm>
              <a:off x="6420486" y="3753769"/>
              <a:ext cx="112329" cy="1012919"/>
            </a:xfrm>
            <a:prstGeom prst="rect">
              <a:avLst/>
            </a:prstGeom>
            <a:solidFill>
              <a:srgbClr val="00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Rectangle 326"/>
            <p:cNvSpPr>
              <a:spLocks noChangeArrowheads="1"/>
            </p:cNvSpPr>
            <p:nvPr/>
          </p:nvSpPr>
          <p:spPr bwMode="auto">
            <a:xfrm>
              <a:off x="4241294" y="3506137"/>
              <a:ext cx="111008" cy="126055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Rectangle 327"/>
            <p:cNvSpPr>
              <a:spLocks noChangeArrowheads="1"/>
            </p:cNvSpPr>
            <p:nvPr/>
          </p:nvSpPr>
          <p:spPr bwMode="auto">
            <a:xfrm>
              <a:off x="5264153" y="3652345"/>
              <a:ext cx="111008" cy="111434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Rectangle 328"/>
            <p:cNvSpPr>
              <a:spLocks noChangeArrowheads="1"/>
            </p:cNvSpPr>
            <p:nvPr/>
          </p:nvSpPr>
          <p:spPr bwMode="auto">
            <a:xfrm>
              <a:off x="6288334" y="3653662"/>
              <a:ext cx="111008" cy="111302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Rectangle 329"/>
            <p:cNvSpPr>
              <a:spLocks noChangeArrowheads="1"/>
            </p:cNvSpPr>
            <p:nvPr/>
          </p:nvSpPr>
          <p:spPr bwMode="auto">
            <a:xfrm>
              <a:off x="4107820" y="3658931"/>
              <a:ext cx="111008" cy="1107756"/>
            </a:xfrm>
            <a:prstGeom prst="rect">
              <a:avLst/>
            </a:prstGeom>
            <a:solidFill>
              <a:srgbClr val="A5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Rectangle 330"/>
            <p:cNvSpPr>
              <a:spLocks noChangeArrowheads="1"/>
            </p:cNvSpPr>
            <p:nvPr/>
          </p:nvSpPr>
          <p:spPr bwMode="auto">
            <a:xfrm>
              <a:off x="5130679" y="3830166"/>
              <a:ext cx="111008" cy="936522"/>
            </a:xfrm>
            <a:prstGeom prst="rect">
              <a:avLst/>
            </a:prstGeom>
            <a:solidFill>
              <a:srgbClr val="A5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Rectangle 331"/>
            <p:cNvSpPr>
              <a:spLocks noChangeArrowheads="1"/>
            </p:cNvSpPr>
            <p:nvPr/>
          </p:nvSpPr>
          <p:spPr bwMode="auto">
            <a:xfrm>
              <a:off x="6153538" y="3842020"/>
              <a:ext cx="112329" cy="924667"/>
            </a:xfrm>
            <a:prstGeom prst="rect">
              <a:avLst/>
            </a:prstGeom>
            <a:solidFill>
              <a:srgbClr val="A5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Rectangle 332"/>
            <p:cNvSpPr>
              <a:spLocks noChangeArrowheads="1"/>
            </p:cNvSpPr>
            <p:nvPr/>
          </p:nvSpPr>
          <p:spPr bwMode="auto">
            <a:xfrm>
              <a:off x="3974346" y="4040916"/>
              <a:ext cx="111008" cy="725771"/>
            </a:xfrm>
            <a:prstGeom prst="rect">
              <a:avLst/>
            </a:prstGeom>
            <a:solidFill>
              <a:srgbClr val="8A2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Rectangle 333"/>
            <p:cNvSpPr>
              <a:spLocks noChangeArrowheads="1"/>
            </p:cNvSpPr>
            <p:nvPr/>
          </p:nvSpPr>
          <p:spPr bwMode="auto">
            <a:xfrm>
              <a:off x="4997205" y="4054088"/>
              <a:ext cx="111008" cy="712600"/>
            </a:xfrm>
            <a:prstGeom prst="rect">
              <a:avLst/>
            </a:prstGeom>
            <a:solidFill>
              <a:srgbClr val="8A2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Rectangle 334"/>
            <p:cNvSpPr>
              <a:spLocks noChangeArrowheads="1"/>
            </p:cNvSpPr>
            <p:nvPr/>
          </p:nvSpPr>
          <p:spPr bwMode="auto">
            <a:xfrm>
              <a:off x="6021386" y="4101507"/>
              <a:ext cx="111008" cy="665181"/>
            </a:xfrm>
            <a:prstGeom prst="rect">
              <a:avLst/>
            </a:prstGeom>
            <a:solidFill>
              <a:srgbClr val="8A2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Rectangle 335"/>
            <p:cNvSpPr>
              <a:spLocks noChangeArrowheads="1"/>
            </p:cNvSpPr>
            <p:nvPr/>
          </p:nvSpPr>
          <p:spPr bwMode="auto">
            <a:xfrm>
              <a:off x="3840872" y="4368896"/>
              <a:ext cx="111008" cy="397791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Rectangle 336"/>
            <p:cNvSpPr>
              <a:spLocks noChangeArrowheads="1"/>
            </p:cNvSpPr>
            <p:nvPr/>
          </p:nvSpPr>
          <p:spPr bwMode="auto">
            <a:xfrm>
              <a:off x="4863731" y="4393923"/>
              <a:ext cx="111008" cy="37276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Rectangle 337"/>
            <p:cNvSpPr>
              <a:spLocks noChangeArrowheads="1"/>
            </p:cNvSpPr>
            <p:nvPr/>
          </p:nvSpPr>
          <p:spPr bwMode="auto">
            <a:xfrm>
              <a:off x="5886590" y="4416315"/>
              <a:ext cx="111008" cy="35037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Line 338"/>
            <p:cNvSpPr>
              <a:spLocks noChangeShapeType="1"/>
            </p:cNvSpPr>
            <p:nvPr/>
          </p:nvSpPr>
          <p:spPr bwMode="auto">
            <a:xfrm>
              <a:off x="3774796" y="4766687"/>
              <a:ext cx="3063291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Line 339"/>
            <p:cNvSpPr>
              <a:spLocks noChangeShapeType="1"/>
            </p:cNvSpPr>
            <p:nvPr/>
          </p:nvSpPr>
          <p:spPr bwMode="auto">
            <a:xfrm>
              <a:off x="4296798" y="4766687"/>
              <a:ext cx="0" cy="31612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Line 340"/>
            <p:cNvSpPr>
              <a:spLocks noChangeShapeType="1"/>
            </p:cNvSpPr>
            <p:nvPr/>
          </p:nvSpPr>
          <p:spPr bwMode="auto">
            <a:xfrm flipV="1">
              <a:off x="4296798" y="4736392"/>
              <a:ext cx="0" cy="30295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Line 347"/>
            <p:cNvSpPr>
              <a:spLocks noChangeShapeType="1"/>
            </p:cNvSpPr>
            <p:nvPr/>
          </p:nvSpPr>
          <p:spPr bwMode="auto">
            <a:xfrm>
              <a:off x="5319657" y="4766687"/>
              <a:ext cx="0" cy="31612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Line 348"/>
            <p:cNvSpPr>
              <a:spLocks noChangeShapeType="1"/>
            </p:cNvSpPr>
            <p:nvPr/>
          </p:nvSpPr>
          <p:spPr bwMode="auto">
            <a:xfrm flipV="1">
              <a:off x="5319657" y="4736392"/>
              <a:ext cx="0" cy="30295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Line 355"/>
            <p:cNvSpPr>
              <a:spLocks noChangeShapeType="1"/>
            </p:cNvSpPr>
            <p:nvPr/>
          </p:nvSpPr>
          <p:spPr bwMode="auto">
            <a:xfrm>
              <a:off x="6343837" y="4766687"/>
              <a:ext cx="0" cy="31612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Line 356"/>
            <p:cNvSpPr>
              <a:spLocks noChangeShapeType="1"/>
            </p:cNvSpPr>
            <p:nvPr/>
          </p:nvSpPr>
          <p:spPr bwMode="auto">
            <a:xfrm flipV="1">
              <a:off x="6343837" y="4736392"/>
              <a:ext cx="0" cy="30295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Line 364"/>
            <p:cNvSpPr>
              <a:spLocks noChangeShapeType="1"/>
            </p:cNvSpPr>
            <p:nvPr/>
          </p:nvSpPr>
          <p:spPr bwMode="auto">
            <a:xfrm>
              <a:off x="3774796" y="3321730"/>
              <a:ext cx="0" cy="1444957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Line 365"/>
            <p:cNvSpPr>
              <a:spLocks noChangeShapeType="1"/>
            </p:cNvSpPr>
            <p:nvPr/>
          </p:nvSpPr>
          <p:spPr bwMode="auto">
            <a:xfrm flipH="1">
              <a:off x="3743080" y="4766687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Line 366"/>
            <p:cNvSpPr>
              <a:spLocks noChangeShapeType="1"/>
            </p:cNvSpPr>
            <p:nvPr/>
          </p:nvSpPr>
          <p:spPr bwMode="auto">
            <a:xfrm>
              <a:off x="3774796" y="4766687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Rectangle 367"/>
            <p:cNvSpPr>
              <a:spLocks noChangeArrowheads="1"/>
            </p:cNvSpPr>
            <p:nvPr/>
          </p:nvSpPr>
          <p:spPr bwMode="auto">
            <a:xfrm>
              <a:off x="3561628" y="4694116"/>
              <a:ext cx="67951" cy="145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fr-FR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Line 368"/>
            <p:cNvSpPr>
              <a:spLocks noChangeShapeType="1"/>
            </p:cNvSpPr>
            <p:nvPr/>
          </p:nvSpPr>
          <p:spPr bwMode="auto">
            <a:xfrm flipH="1">
              <a:off x="3743080" y="4566475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Line 369"/>
            <p:cNvSpPr>
              <a:spLocks noChangeShapeType="1"/>
            </p:cNvSpPr>
            <p:nvPr/>
          </p:nvSpPr>
          <p:spPr bwMode="auto">
            <a:xfrm>
              <a:off x="3774796" y="4566475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Rectangle 370"/>
            <p:cNvSpPr>
              <a:spLocks noChangeArrowheads="1"/>
            </p:cNvSpPr>
            <p:nvPr/>
          </p:nvSpPr>
          <p:spPr bwMode="auto">
            <a:xfrm>
              <a:off x="3537841" y="4488634"/>
              <a:ext cx="15709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Line 371"/>
            <p:cNvSpPr>
              <a:spLocks noChangeShapeType="1"/>
            </p:cNvSpPr>
            <p:nvPr/>
          </p:nvSpPr>
          <p:spPr bwMode="auto">
            <a:xfrm flipH="1">
              <a:off x="3743080" y="4367579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Line 372"/>
            <p:cNvSpPr>
              <a:spLocks noChangeShapeType="1"/>
            </p:cNvSpPr>
            <p:nvPr/>
          </p:nvSpPr>
          <p:spPr bwMode="auto">
            <a:xfrm>
              <a:off x="3774796" y="4367579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Rectangle 373"/>
            <p:cNvSpPr>
              <a:spLocks noChangeArrowheads="1"/>
            </p:cNvSpPr>
            <p:nvPr/>
          </p:nvSpPr>
          <p:spPr bwMode="auto">
            <a:xfrm>
              <a:off x="3537841" y="4291055"/>
              <a:ext cx="15709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Line 374"/>
            <p:cNvSpPr>
              <a:spLocks noChangeShapeType="1"/>
            </p:cNvSpPr>
            <p:nvPr/>
          </p:nvSpPr>
          <p:spPr bwMode="auto">
            <a:xfrm flipH="1">
              <a:off x="3743080" y="4167366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Line 375"/>
            <p:cNvSpPr>
              <a:spLocks noChangeShapeType="1"/>
            </p:cNvSpPr>
            <p:nvPr/>
          </p:nvSpPr>
          <p:spPr bwMode="auto">
            <a:xfrm>
              <a:off x="3774796" y="4167366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Rectangle 376"/>
            <p:cNvSpPr>
              <a:spLocks noChangeArrowheads="1"/>
            </p:cNvSpPr>
            <p:nvPr/>
          </p:nvSpPr>
          <p:spPr bwMode="auto">
            <a:xfrm>
              <a:off x="3537841" y="4092161"/>
              <a:ext cx="15709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Line 377"/>
            <p:cNvSpPr>
              <a:spLocks noChangeShapeType="1"/>
            </p:cNvSpPr>
            <p:nvPr/>
          </p:nvSpPr>
          <p:spPr bwMode="auto">
            <a:xfrm flipH="1">
              <a:off x="3743080" y="3968471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Line 378"/>
            <p:cNvSpPr>
              <a:spLocks noChangeShapeType="1"/>
            </p:cNvSpPr>
            <p:nvPr/>
          </p:nvSpPr>
          <p:spPr bwMode="auto">
            <a:xfrm>
              <a:off x="3774796" y="3968471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Rectangle 379"/>
            <p:cNvSpPr>
              <a:spLocks noChangeArrowheads="1"/>
            </p:cNvSpPr>
            <p:nvPr/>
          </p:nvSpPr>
          <p:spPr bwMode="auto">
            <a:xfrm>
              <a:off x="3537841" y="3894582"/>
              <a:ext cx="15709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80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Line 380"/>
            <p:cNvSpPr>
              <a:spLocks noChangeShapeType="1"/>
            </p:cNvSpPr>
            <p:nvPr/>
          </p:nvSpPr>
          <p:spPr bwMode="auto">
            <a:xfrm flipH="1">
              <a:off x="3743080" y="3768258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Line 381"/>
            <p:cNvSpPr>
              <a:spLocks noChangeShapeType="1"/>
            </p:cNvSpPr>
            <p:nvPr/>
          </p:nvSpPr>
          <p:spPr bwMode="auto">
            <a:xfrm>
              <a:off x="3774796" y="3768258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Rectangle 382"/>
            <p:cNvSpPr>
              <a:spLocks noChangeArrowheads="1"/>
            </p:cNvSpPr>
            <p:nvPr/>
          </p:nvSpPr>
          <p:spPr bwMode="auto">
            <a:xfrm>
              <a:off x="3512731" y="3695686"/>
              <a:ext cx="23564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Line 383"/>
            <p:cNvSpPr>
              <a:spLocks noChangeShapeType="1"/>
            </p:cNvSpPr>
            <p:nvPr/>
          </p:nvSpPr>
          <p:spPr bwMode="auto">
            <a:xfrm flipH="1">
              <a:off x="3743080" y="3569362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Line 384"/>
            <p:cNvSpPr>
              <a:spLocks noChangeShapeType="1"/>
            </p:cNvSpPr>
            <p:nvPr/>
          </p:nvSpPr>
          <p:spPr bwMode="auto">
            <a:xfrm>
              <a:off x="3774796" y="3569362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Rectangle 385"/>
            <p:cNvSpPr>
              <a:spLocks noChangeArrowheads="1"/>
            </p:cNvSpPr>
            <p:nvPr/>
          </p:nvSpPr>
          <p:spPr bwMode="auto">
            <a:xfrm>
              <a:off x="3512731" y="3491522"/>
              <a:ext cx="23564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120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Line 386"/>
            <p:cNvSpPr>
              <a:spLocks noChangeShapeType="1"/>
            </p:cNvSpPr>
            <p:nvPr/>
          </p:nvSpPr>
          <p:spPr bwMode="auto">
            <a:xfrm flipH="1">
              <a:off x="3743080" y="3369150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Line 387"/>
            <p:cNvSpPr>
              <a:spLocks noChangeShapeType="1"/>
            </p:cNvSpPr>
            <p:nvPr/>
          </p:nvSpPr>
          <p:spPr bwMode="auto">
            <a:xfrm>
              <a:off x="3774796" y="3369150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Rectangle 388"/>
            <p:cNvSpPr>
              <a:spLocks noChangeArrowheads="1"/>
            </p:cNvSpPr>
            <p:nvPr/>
          </p:nvSpPr>
          <p:spPr bwMode="auto">
            <a:xfrm>
              <a:off x="3512731" y="3292626"/>
              <a:ext cx="23564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140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Rectangle 389"/>
            <p:cNvSpPr>
              <a:spLocks noChangeArrowheads="1"/>
            </p:cNvSpPr>
            <p:nvPr/>
          </p:nvSpPr>
          <p:spPr bwMode="auto">
            <a:xfrm rot="16200000">
              <a:off x="2971928" y="3926542"/>
              <a:ext cx="80791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Area (10</a:t>
              </a:r>
              <a:r>
                <a:rPr kumimoji="0" lang="fr-FR" sz="1300" b="0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 3</a:t>
              </a:r>
              <a:r>
                <a:rPr kumimoji="0" lang="fr-FR" sz="13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fr-FR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Rectangle 421"/>
            <p:cNvSpPr>
              <a:spLocks noChangeArrowheads="1"/>
            </p:cNvSpPr>
            <p:nvPr/>
          </p:nvSpPr>
          <p:spPr bwMode="auto">
            <a:xfrm>
              <a:off x="4808227" y="3652345"/>
              <a:ext cx="1013608" cy="1114342"/>
            </a:xfrm>
            <a:prstGeom prst="rect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Rectangle 423"/>
            <p:cNvSpPr>
              <a:spLocks noChangeArrowheads="1"/>
            </p:cNvSpPr>
            <p:nvPr/>
          </p:nvSpPr>
          <p:spPr bwMode="auto">
            <a:xfrm>
              <a:off x="3769510" y="3319096"/>
              <a:ext cx="3065934" cy="14502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Line 424"/>
            <p:cNvSpPr>
              <a:spLocks noChangeShapeType="1"/>
            </p:cNvSpPr>
            <p:nvPr/>
          </p:nvSpPr>
          <p:spPr bwMode="auto">
            <a:xfrm flipH="1">
              <a:off x="3758938" y="4716635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Line 425"/>
            <p:cNvSpPr>
              <a:spLocks noChangeShapeType="1"/>
            </p:cNvSpPr>
            <p:nvPr/>
          </p:nvSpPr>
          <p:spPr bwMode="auto">
            <a:xfrm>
              <a:off x="3774796" y="4716635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Line 426"/>
            <p:cNvSpPr>
              <a:spLocks noChangeShapeType="1"/>
            </p:cNvSpPr>
            <p:nvPr/>
          </p:nvSpPr>
          <p:spPr bwMode="auto">
            <a:xfrm flipH="1">
              <a:off x="3758938" y="4666581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Line 427"/>
            <p:cNvSpPr>
              <a:spLocks noChangeShapeType="1"/>
            </p:cNvSpPr>
            <p:nvPr/>
          </p:nvSpPr>
          <p:spPr bwMode="auto">
            <a:xfrm>
              <a:off x="3774796" y="4666581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Line 428"/>
            <p:cNvSpPr>
              <a:spLocks noChangeShapeType="1"/>
            </p:cNvSpPr>
            <p:nvPr/>
          </p:nvSpPr>
          <p:spPr bwMode="auto">
            <a:xfrm flipH="1">
              <a:off x="3758938" y="4616528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Line 429"/>
            <p:cNvSpPr>
              <a:spLocks noChangeShapeType="1"/>
            </p:cNvSpPr>
            <p:nvPr/>
          </p:nvSpPr>
          <p:spPr bwMode="auto">
            <a:xfrm>
              <a:off x="3774796" y="4616528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Line 430"/>
            <p:cNvSpPr>
              <a:spLocks noChangeShapeType="1"/>
            </p:cNvSpPr>
            <p:nvPr/>
          </p:nvSpPr>
          <p:spPr bwMode="auto">
            <a:xfrm flipH="1">
              <a:off x="3758938" y="4517739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Line 431"/>
            <p:cNvSpPr>
              <a:spLocks noChangeShapeType="1"/>
            </p:cNvSpPr>
            <p:nvPr/>
          </p:nvSpPr>
          <p:spPr bwMode="auto">
            <a:xfrm>
              <a:off x="3774796" y="4517739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Line 432"/>
            <p:cNvSpPr>
              <a:spLocks noChangeShapeType="1"/>
            </p:cNvSpPr>
            <p:nvPr/>
          </p:nvSpPr>
          <p:spPr bwMode="auto">
            <a:xfrm flipH="1">
              <a:off x="3758938" y="446768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Line 433"/>
            <p:cNvSpPr>
              <a:spLocks noChangeShapeType="1"/>
            </p:cNvSpPr>
            <p:nvPr/>
          </p:nvSpPr>
          <p:spPr bwMode="auto">
            <a:xfrm>
              <a:off x="3774796" y="446768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Line 434"/>
            <p:cNvSpPr>
              <a:spLocks noChangeShapeType="1"/>
            </p:cNvSpPr>
            <p:nvPr/>
          </p:nvSpPr>
          <p:spPr bwMode="auto">
            <a:xfrm flipH="1">
              <a:off x="3758938" y="441763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Line 435"/>
            <p:cNvSpPr>
              <a:spLocks noChangeShapeType="1"/>
            </p:cNvSpPr>
            <p:nvPr/>
          </p:nvSpPr>
          <p:spPr bwMode="auto">
            <a:xfrm>
              <a:off x="3774796" y="441763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Line 436"/>
            <p:cNvSpPr>
              <a:spLocks noChangeShapeType="1"/>
            </p:cNvSpPr>
            <p:nvPr/>
          </p:nvSpPr>
          <p:spPr bwMode="auto">
            <a:xfrm flipH="1">
              <a:off x="3758938" y="431752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Line 437"/>
            <p:cNvSpPr>
              <a:spLocks noChangeShapeType="1"/>
            </p:cNvSpPr>
            <p:nvPr/>
          </p:nvSpPr>
          <p:spPr bwMode="auto">
            <a:xfrm>
              <a:off x="3774796" y="431752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Line 438"/>
            <p:cNvSpPr>
              <a:spLocks noChangeShapeType="1"/>
            </p:cNvSpPr>
            <p:nvPr/>
          </p:nvSpPr>
          <p:spPr bwMode="auto">
            <a:xfrm flipH="1">
              <a:off x="3758938" y="4267473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Line 439"/>
            <p:cNvSpPr>
              <a:spLocks noChangeShapeType="1"/>
            </p:cNvSpPr>
            <p:nvPr/>
          </p:nvSpPr>
          <p:spPr bwMode="auto">
            <a:xfrm>
              <a:off x="3774796" y="4267473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Line 440"/>
            <p:cNvSpPr>
              <a:spLocks noChangeShapeType="1"/>
            </p:cNvSpPr>
            <p:nvPr/>
          </p:nvSpPr>
          <p:spPr bwMode="auto">
            <a:xfrm flipH="1">
              <a:off x="3758938" y="4217420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Line 441"/>
            <p:cNvSpPr>
              <a:spLocks noChangeShapeType="1"/>
            </p:cNvSpPr>
            <p:nvPr/>
          </p:nvSpPr>
          <p:spPr bwMode="auto">
            <a:xfrm>
              <a:off x="3774796" y="4217420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Line 442"/>
            <p:cNvSpPr>
              <a:spLocks noChangeShapeType="1"/>
            </p:cNvSpPr>
            <p:nvPr/>
          </p:nvSpPr>
          <p:spPr bwMode="auto">
            <a:xfrm flipH="1">
              <a:off x="3758938" y="4118630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Line 443"/>
            <p:cNvSpPr>
              <a:spLocks noChangeShapeType="1"/>
            </p:cNvSpPr>
            <p:nvPr/>
          </p:nvSpPr>
          <p:spPr bwMode="auto">
            <a:xfrm>
              <a:off x="3774796" y="4118630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Line 444"/>
            <p:cNvSpPr>
              <a:spLocks noChangeShapeType="1"/>
            </p:cNvSpPr>
            <p:nvPr/>
          </p:nvSpPr>
          <p:spPr bwMode="auto">
            <a:xfrm flipH="1">
              <a:off x="3758938" y="4068577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Line 445"/>
            <p:cNvSpPr>
              <a:spLocks noChangeShapeType="1"/>
            </p:cNvSpPr>
            <p:nvPr/>
          </p:nvSpPr>
          <p:spPr bwMode="auto">
            <a:xfrm>
              <a:off x="3774796" y="4068577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Line 446"/>
            <p:cNvSpPr>
              <a:spLocks noChangeShapeType="1"/>
            </p:cNvSpPr>
            <p:nvPr/>
          </p:nvSpPr>
          <p:spPr bwMode="auto">
            <a:xfrm flipH="1">
              <a:off x="3758938" y="4018524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Line 447"/>
            <p:cNvSpPr>
              <a:spLocks noChangeShapeType="1"/>
            </p:cNvSpPr>
            <p:nvPr/>
          </p:nvSpPr>
          <p:spPr bwMode="auto">
            <a:xfrm>
              <a:off x="3774796" y="4018524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Line 448"/>
            <p:cNvSpPr>
              <a:spLocks noChangeShapeType="1"/>
            </p:cNvSpPr>
            <p:nvPr/>
          </p:nvSpPr>
          <p:spPr bwMode="auto">
            <a:xfrm flipH="1">
              <a:off x="3758938" y="3918417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Line 449"/>
            <p:cNvSpPr>
              <a:spLocks noChangeShapeType="1"/>
            </p:cNvSpPr>
            <p:nvPr/>
          </p:nvSpPr>
          <p:spPr bwMode="auto">
            <a:xfrm>
              <a:off x="3774796" y="3918417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Line 450"/>
            <p:cNvSpPr>
              <a:spLocks noChangeShapeType="1"/>
            </p:cNvSpPr>
            <p:nvPr/>
          </p:nvSpPr>
          <p:spPr bwMode="auto">
            <a:xfrm flipH="1">
              <a:off x="3758938" y="3868364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Line 451"/>
            <p:cNvSpPr>
              <a:spLocks noChangeShapeType="1"/>
            </p:cNvSpPr>
            <p:nvPr/>
          </p:nvSpPr>
          <p:spPr bwMode="auto">
            <a:xfrm>
              <a:off x="3774796" y="3868364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Line 452"/>
            <p:cNvSpPr>
              <a:spLocks noChangeShapeType="1"/>
            </p:cNvSpPr>
            <p:nvPr/>
          </p:nvSpPr>
          <p:spPr bwMode="auto">
            <a:xfrm flipH="1">
              <a:off x="3758938" y="3818311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Line 453"/>
            <p:cNvSpPr>
              <a:spLocks noChangeShapeType="1"/>
            </p:cNvSpPr>
            <p:nvPr/>
          </p:nvSpPr>
          <p:spPr bwMode="auto">
            <a:xfrm>
              <a:off x="3774796" y="3818311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Line 454"/>
            <p:cNvSpPr>
              <a:spLocks noChangeShapeType="1"/>
            </p:cNvSpPr>
            <p:nvPr/>
          </p:nvSpPr>
          <p:spPr bwMode="auto">
            <a:xfrm flipH="1">
              <a:off x="3758938" y="371952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Line 455"/>
            <p:cNvSpPr>
              <a:spLocks noChangeShapeType="1"/>
            </p:cNvSpPr>
            <p:nvPr/>
          </p:nvSpPr>
          <p:spPr bwMode="auto">
            <a:xfrm>
              <a:off x="3774796" y="371952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Line 456"/>
            <p:cNvSpPr>
              <a:spLocks noChangeShapeType="1"/>
            </p:cNvSpPr>
            <p:nvPr/>
          </p:nvSpPr>
          <p:spPr bwMode="auto">
            <a:xfrm flipH="1">
              <a:off x="3758938" y="3669468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Line 457"/>
            <p:cNvSpPr>
              <a:spLocks noChangeShapeType="1"/>
            </p:cNvSpPr>
            <p:nvPr/>
          </p:nvSpPr>
          <p:spPr bwMode="auto">
            <a:xfrm>
              <a:off x="3774796" y="3669468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Line 458"/>
            <p:cNvSpPr>
              <a:spLocks noChangeShapeType="1"/>
            </p:cNvSpPr>
            <p:nvPr/>
          </p:nvSpPr>
          <p:spPr bwMode="auto">
            <a:xfrm flipH="1">
              <a:off x="3758938" y="361941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Line 459"/>
            <p:cNvSpPr>
              <a:spLocks noChangeShapeType="1"/>
            </p:cNvSpPr>
            <p:nvPr/>
          </p:nvSpPr>
          <p:spPr bwMode="auto">
            <a:xfrm>
              <a:off x="3774796" y="361941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Line 460"/>
            <p:cNvSpPr>
              <a:spLocks noChangeShapeType="1"/>
            </p:cNvSpPr>
            <p:nvPr/>
          </p:nvSpPr>
          <p:spPr bwMode="auto">
            <a:xfrm flipH="1">
              <a:off x="3758938" y="3519309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Line 461"/>
            <p:cNvSpPr>
              <a:spLocks noChangeShapeType="1"/>
            </p:cNvSpPr>
            <p:nvPr/>
          </p:nvSpPr>
          <p:spPr bwMode="auto">
            <a:xfrm>
              <a:off x="3774796" y="3519309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Line 462"/>
            <p:cNvSpPr>
              <a:spLocks noChangeShapeType="1"/>
            </p:cNvSpPr>
            <p:nvPr/>
          </p:nvSpPr>
          <p:spPr bwMode="auto">
            <a:xfrm flipH="1">
              <a:off x="3758938" y="346925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Line 463"/>
            <p:cNvSpPr>
              <a:spLocks noChangeShapeType="1"/>
            </p:cNvSpPr>
            <p:nvPr/>
          </p:nvSpPr>
          <p:spPr bwMode="auto">
            <a:xfrm>
              <a:off x="3774796" y="3469256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Line 464"/>
            <p:cNvSpPr>
              <a:spLocks noChangeShapeType="1"/>
            </p:cNvSpPr>
            <p:nvPr/>
          </p:nvSpPr>
          <p:spPr bwMode="auto">
            <a:xfrm flipH="1">
              <a:off x="3758938" y="341920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Line 465"/>
            <p:cNvSpPr>
              <a:spLocks noChangeShapeType="1"/>
            </p:cNvSpPr>
            <p:nvPr/>
          </p:nvSpPr>
          <p:spPr bwMode="auto">
            <a:xfrm>
              <a:off x="3774796" y="3419202"/>
              <a:ext cx="15858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Rectangle 466"/>
            <p:cNvSpPr>
              <a:spLocks noChangeArrowheads="1"/>
            </p:cNvSpPr>
            <p:nvPr/>
          </p:nvSpPr>
          <p:spPr bwMode="auto">
            <a:xfrm>
              <a:off x="4641715" y="4237177"/>
              <a:ext cx="111008" cy="529510"/>
            </a:xfrm>
            <a:prstGeom prst="rect">
              <a:avLst/>
            </a:prstGeom>
            <a:solidFill>
              <a:srgbClr val="FF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Rectangle 467"/>
            <p:cNvSpPr>
              <a:spLocks noChangeArrowheads="1"/>
            </p:cNvSpPr>
            <p:nvPr/>
          </p:nvSpPr>
          <p:spPr bwMode="auto">
            <a:xfrm>
              <a:off x="5664574" y="4239812"/>
              <a:ext cx="111008" cy="526876"/>
            </a:xfrm>
            <a:prstGeom prst="rect">
              <a:avLst/>
            </a:prstGeom>
            <a:solidFill>
              <a:srgbClr val="FF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Rectangle 468"/>
            <p:cNvSpPr>
              <a:spLocks noChangeArrowheads="1"/>
            </p:cNvSpPr>
            <p:nvPr/>
          </p:nvSpPr>
          <p:spPr bwMode="auto">
            <a:xfrm>
              <a:off x="6688755" y="4233226"/>
              <a:ext cx="111008" cy="533462"/>
            </a:xfrm>
            <a:prstGeom prst="rect">
              <a:avLst/>
            </a:prstGeom>
            <a:solidFill>
              <a:srgbClr val="FF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Rectangle 469"/>
            <p:cNvSpPr>
              <a:spLocks noChangeArrowheads="1"/>
            </p:cNvSpPr>
            <p:nvPr/>
          </p:nvSpPr>
          <p:spPr bwMode="auto">
            <a:xfrm>
              <a:off x="4508241" y="3823579"/>
              <a:ext cx="111008" cy="94310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Rectangle 470"/>
            <p:cNvSpPr>
              <a:spLocks noChangeArrowheads="1"/>
            </p:cNvSpPr>
            <p:nvPr/>
          </p:nvSpPr>
          <p:spPr bwMode="auto">
            <a:xfrm>
              <a:off x="5531100" y="4038281"/>
              <a:ext cx="111008" cy="728406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Rectangle 471"/>
            <p:cNvSpPr>
              <a:spLocks noChangeArrowheads="1"/>
            </p:cNvSpPr>
            <p:nvPr/>
          </p:nvSpPr>
          <p:spPr bwMode="auto">
            <a:xfrm>
              <a:off x="6553960" y="3981643"/>
              <a:ext cx="112329" cy="78504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Rectangle 473"/>
            <p:cNvSpPr>
              <a:spLocks noChangeArrowheads="1"/>
            </p:cNvSpPr>
            <p:nvPr/>
          </p:nvSpPr>
          <p:spPr bwMode="auto">
            <a:xfrm>
              <a:off x="4374768" y="3628636"/>
              <a:ext cx="111008" cy="1138052"/>
            </a:xfrm>
            <a:prstGeom prst="rect">
              <a:avLst/>
            </a:prstGeom>
            <a:solidFill>
              <a:srgbClr val="00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Rectangle 474"/>
            <p:cNvSpPr>
              <a:spLocks noChangeArrowheads="1"/>
            </p:cNvSpPr>
            <p:nvPr/>
          </p:nvSpPr>
          <p:spPr bwMode="auto">
            <a:xfrm>
              <a:off x="5397626" y="3669469"/>
              <a:ext cx="111008" cy="1097219"/>
            </a:xfrm>
            <a:prstGeom prst="rect">
              <a:avLst/>
            </a:prstGeom>
            <a:solidFill>
              <a:srgbClr val="00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Rectangle 475"/>
            <p:cNvSpPr>
              <a:spLocks noChangeArrowheads="1"/>
            </p:cNvSpPr>
            <p:nvPr/>
          </p:nvSpPr>
          <p:spPr bwMode="auto">
            <a:xfrm>
              <a:off x="6420486" y="3753769"/>
              <a:ext cx="112329" cy="1012919"/>
            </a:xfrm>
            <a:prstGeom prst="rect">
              <a:avLst/>
            </a:prstGeom>
            <a:solidFill>
              <a:srgbClr val="00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Rectangle 476"/>
            <p:cNvSpPr>
              <a:spLocks noChangeArrowheads="1"/>
            </p:cNvSpPr>
            <p:nvPr/>
          </p:nvSpPr>
          <p:spPr bwMode="auto">
            <a:xfrm>
              <a:off x="4241294" y="3506138"/>
              <a:ext cx="111008" cy="126055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Rectangle 477"/>
            <p:cNvSpPr>
              <a:spLocks noChangeArrowheads="1"/>
            </p:cNvSpPr>
            <p:nvPr/>
          </p:nvSpPr>
          <p:spPr bwMode="auto">
            <a:xfrm>
              <a:off x="5264153" y="3652345"/>
              <a:ext cx="111008" cy="111434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Rectangle 478"/>
            <p:cNvSpPr>
              <a:spLocks noChangeArrowheads="1"/>
            </p:cNvSpPr>
            <p:nvPr/>
          </p:nvSpPr>
          <p:spPr bwMode="auto">
            <a:xfrm>
              <a:off x="6288334" y="3653663"/>
              <a:ext cx="111008" cy="111302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Rectangle 479"/>
            <p:cNvSpPr>
              <a:spLocks noChangeArrowheads="1"/>
            </p:cNvSpPr>
            <p:nvPr/>
          </p:nvSpPr>
          <p:spPr bwMode="auto">
            <a:xfrm>
              <a:off x="4107820" y="3658931"/>
              <a:ext cx="111008" cy="1107757"/>
            </a:xfrm>
            <a:prstGeom prst="rect">
              <a:avLst/>
            </a:prstGeom>
            <a:solidFill>
              <a:srgbClr val="A5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Rectangle 480"/>
            <p:cNvSpPr>
              <a:spLocks noChangeArrowheads="1"/>
            </p:cNvSpPr>
            <p:nvPr/>
          </p:nvSpPr>
          <p:spPr bwMode="auto">
            <a:xfrm>
              <a:off x="5130679" y="3830166"/>
              <a:ext cx="111008" cy="936522"/>
            </a:xfrm>
            <a:prstGeom prst="rect">
              <a:avLst/>
            </a:prstGeom>
            <a:solidFill>
              <a:srgbClr val="A5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Rectangle 481"/>
            <p:cNvSpPr>
              <a:spLocks noChangeArrowheads="1"/>
            </p:cNvSpPr>
            <p:nvPr/>
          </p:nvSpPr>
          <p:spPr bwMode="auto">
            <a:xfrm>
              <a:off x="6153538" y="3842020"/>
              <a:ext cx="112329" cy="924668"/>
            </a:xfrm>
            <a:prstGeom prst="rect">
              <a:avLst/>
            </a:prstGeom>
            <a:solidFill>
              <a:srgbClr val="A5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Rectangle 482"/>
            <p:cNvSpPr>
              <a:spLocks noChangeArrowheads="1"/>
            </p:cNvSpPr>
            <p:nvPr/>
          </p:nvSpPr>
          <p:spPr bwMode="auto">
            <a:xfrm>
              <a:off x="3974346" y="4040916"/>
              <a:ext cx="111008" cy="725772"/>
            </a:xfrm>
            <a:prstGeom prst="rect">
              <a:avLst/>
            </a:prstGeom>
            <a:solidFill>
              <a:srgbClr val="8A2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Rectangle 483"/>
            <p:cNvSpPr>
              <a:spLocks noChangeArrowheads="1"/>
            </p:cNvSpPr>
            <p:nvPr/>
          </p:nvSpPr>
          <p:spPr bwMode="auto">
            <a:xfrm>
              <a:off x="4997205" y="4054088"/>
              <a:ext cx="111008" cy="712600"/>
            </a:xfrm>
            <a:prstGeom prst="rect">
              <a:avLst/>
            </a:prstGeom>
            <a:solidFill>
              <a:srgbClr val="8A2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Rectangle 484"/>
            <p:cNvSpPr>
              <a:spLocks noChangeArrowheads="1"/>
            </p:cNvSpPr>
            <p:nvPr/>
          </p:nvSpPr>
          <p:spPr bwMode="auto">
            <a:xfrm>
              <a:off x="6021386" y="4101507"/>
              <a:ext cx="111008" cy="665181"/>
            </a:xfrm>
            <a:prstGeom prst="rect">
              <a:avLst/>
            </a:prstGeom>
            <a:solidFill>
              <a:srgbClr val="8A2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Rectangle 485"/>
            <p:cNvSpPr>
              <a:spLocks noChangeArrowheads="1"/>
            </p:cNvSpPr>
            <p:nvPr/>
          </p:nvSpPr>
          <p:spPr bwMode="auto">
            <a:xfrm>
              <a:off x="3840872" y="4368897"/>
              <a:ext cx="111008" cy="397791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Rectangle 486"/>
            <p:cNvSpPr>
              <a:spLocks noChangeArrowheads="1"/>
            </p:cNvSpPr>
            <p:nvPr/>
          </p:nvSpPr>
          <p:spPr bwMode="auto">
            <a:xfrm>
              <a:off x="4863731" y="4393923"/>
              <a:ext cx="111008" cy="37276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Rectangle 487"/>
            <p:cNvSpPr>
              <a:spLocks noChangeArrowheads="1"/>
            </p:cNvSpPr>
            <p:nvPr/>
          </p:nvSpPr>
          <p:spPr bwMode="auto">
            <a:xfrm>
              <a:off x="5886590" y="4416315"/>
              <a:ext cx="111008" cy="35037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Line 488"/>
            <p:cNvSpPr>
              <a:spLocks noChangeShapeType="1"/>
            </p:cNvSpPr>
            <p:nvPr/>
          </p:nvSpPr>
          <p:spPr bwMode="auto">
            <a:xfrm>
              <a:off x="3774796" y="4766688"/>
              <a:ext cx="3063291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Line 489"/>
            <p:cNvSpPr>
              <a:spLocks noChangeShapeType="1"/>
            </p:cNvSpPr>
            <p:nvPr/>
          </p:nvSpPr>
          <p:spPr bwMode="auto">
            <a:xfrm>
              <a:off x="4296798" y="4766688"/>
              <a:ext cx="0" cy="31612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Rectangle 492"/>
            <p:cNvSpPr>
              <a:spLocks noChangeArrowheads="1"/>
            </p:cNvSpPr>
            <p:nvPr/>
          </p:nvSpPr>
          <p:spPr bwMode="auto">
            <a:xfrm rot="16200000">
              <a:off x="4299441" y="4901981"/>
              <a:ext cx="0" cy="229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Line 497"/>
            <p:cNvSpPr>
              <a:spLocks noChangeShapeType="1"/>
            </p:cNvSpPr>
            <p:nvPr/>
          </p:nvSpPr>
          <p:spPr bwMode="auto">
            <a:xfrm>
              <a:off x="5319657" y="4766688"/>
              <a:ext cx="0" cy="31612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Line 505"/>
            <p:cNvSpPr>
              <a:spLocks noChangeShapeType="1"/>
            </p:cNvSpPr>
            <p:nvPr/>
          </p:nvSpPr>
          <p:spPr bwMode="auto">
            <a:xfrm>
              <a:off x="6343837" y="4766688"/>
              <a:ext cx="0" cy="31612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Rectangle 513"/>
            <p:cNvSpPr>
              <a:spLocks noChangeArrowheads="1"/>
            </p:cNvSpPr>
            <p:nvPr/>
          </p:nvSpPr>
          <p:spPr bwMode="auto">
            <a:xfrm>
              <a:off x="5032581" y="4881285"/>
              <a:ext cx="779059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Replicates</a:t>
              </a:r>
              <a:endPara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" name="Line 514"/>
            <p:cNvSpPr>
              <a:spLocks noChangeShapeType="1"/>
            </p:cNvSpPr>
            <p:nvPr/>
          </p:nvSpPr>
          <p:spPr bwMode="auto">
            <a:xfrm>
              <a:off x="3774796" y="3321731"/>
              <a:ext cx="0" cy="1444957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Line 515"/>
            <p:cNvSpPr>
              <a:spLocks noChangeShapeType="1"/>
            </p:cNvSpPr>
            <p:nvPr/>
          </p:nvSpPr>
          <p:spPr bwMode="auto">
            <a:xfrm flipH="1">
              <a:off x="3743080" y="4766688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Line 516"/>
            <p:cNvSpPr>
              <a:spLocks noChangeShapeType="1"/>
            </p:cNvSpPr>
            <p:nvPr/>
          </p:nvSpPr>
          <p:spPr bwMode="auto">
            <a:xfrm>
              <a:off x="3774796" y="4766688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Line 518"/>
            <p:cNvSpPr>
              <a:spLocks noChangeShapeType="1"/>
            </p:cNvSpPr>
            <p:nvPr/>
          </p:nvSpPr>
          <p:spPr bwMode="auto">
            <a:xfrm flipH="1">
              <a:off x="3743080" y="4566475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Line 519"/>
            <p:cNvSpPr>
              <a:spLocks noChangeShapeType="1"/>
            </p:cNvSpPr>
            <p:nvPr/>
          </p:nvSpPr>
          <p:spPr bwMode="auto">
            <a:xfrm>
              <a:off x="3774796" y="4566475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Line 521"/>
            <p:cNvSpPr>
              <a:spLocks noChangeShapeType="1"/>
            </p:cNvSpPr>
            <p:nvPr/>
          </p:nvSpPr>
          <p:spPr bwMode="auto">
            <a:xfrm flipH="1">
              <a:off x="3743080" y="4367580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" name="Line 522"/>
            <p:cNvSpPr>
              <a:spLocks noChangeShapeType="1"/>
            </p:cNvSpPr>
            <p:nvPr/>
          </p:nvSpPr>
          <p:spPr bwMode="auto">
            <a:xfrm>
              <a:off x="3774796" y="4367580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" name="Line 524"/>
            <p:cNvSpPr>
              <a:spLocks noChangeShapeType="1"/>
            </p:cNvSpPr>
            <p:nvPr/>
          </p:nvSpPr>
          <p:spPr bwMode="auto">
            <a:xfrm flipH="1">
              <a:off x="3743080" y="4167366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Line 525"/>
            <p:cNvSpPr>
              <a:spLocks noChangeShapeType="1"/>
            </p:cNvSpPr>
            <p:nvPr/>
          </p:nvSpPr>
          <p:spPr bwMode="auto">
            <a:xfrm>
              <a:off x="3774796" y="4167366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" name="Line 527"/>
            <p:cNvSpPr>
              <a:spLocks noChangeShapeType="1"/>
            </p:cNvSpPr>
            <p:nvPr/>
          </p:nvSpPr>
          <p:spPr bwMode="auto">
            <a:xfrm flipH="1">
              <a:off x="3743080" y="3968471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" name="Line 528"/>
            <p:cNvSpPr>
              <a:spLocks noChangeShapeType="1"/>
            </p:cNvSpPr>
            <p:nvPr/>
          </p:nvSpPr>
          <p:spPr bwMode="auto">
            <a:xfrm>
              <a:off x="3774796" y="3968471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" name="Line 530"/>
            <p:cNvSpPr>
              <a:spLocks noChangeShapeType="1"/>
            </p:cNvSpPr>
            <p:nvPr/>
          </p:nvSpPr>
          <p:spPr bwMode="auto">
            <a:xfrm flipH="1">
              <a:off x="3743080" y="3768258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Line 531"/>
            <p:cNvSpPr>
              <a:spLocks noChangeShapeType="1"/>
            </p:cNvSpPr>
            <p:nvPr/>
          </p:nvSpPr>
          <p:spPr bwMode="auto">
            <a:xfrm>
              <a:off x="3774796" y="3768258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" name="Line 533"/>
            <p:cNvSpPr>
              <a:spLocks noChangeShapeType="1"/>
            </p:cNvSpPr>
            <p:nvPr/>
          </p:nvSpPr>
          <p:spPr bwMode="auto">
            <a:xfrm flipH="1">
              <a:off x="3743080" y="3569362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" name="Line 534"/>
            <p:cNvSpPr>
              <a:spLocks noChangeShapeType="1"/>
            </p:cNvSpPr>
            <p:nvPr/>
          </p:nvSpPr>
          <p:spPr bwMode="auto">
            <a:xfrm>
              <a:off x="3774796" y="3569362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" name="Line 536"/>
            <p:cNvSpPr>
              <a:spLocks noChangeShapeType="1"/>
            </p:cNvSpPr>
            <p:nvPr/>
          </p:nvSpPr>
          <p:spPr bwMode="auto">
            <a:xfrm flipH="1">
              <a:off x="3743080" y="3369150"/>
              <a:ext cx="31716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2" name="Line 537"/>
            <p:cNvSpPr>
              <a:spLocks noChangeShapeType="1"/>
            </p:cNvSpPr>
            <p:nvPr/>
          </p:nvSpPr>
          <p:spPr bwMode="auto">
            <a:xfrm>
              <a:off x="3774796" y="3369150"/>
              <a:ext cx="30395" cy="0"/>
            </a:xfrm>
            <a:prstGeom prst="line">
              <a:avLst/>
            </a:prstGeom>
            <a:noFill/>
            <a:ln w="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3" name="Rectangle 556"/>
            <p:cNvSpPr>
              <a:spLocks noChangeArrowheads="1"/>
            </p:cNvSpPr>
            <p:nvPr/>
          </p:nvSpPr>
          <p:spPr bwMode="auto">
            <a:xfrm>
              <a:off x="4234229" y="2753365"/>
              <a:ext cx="36067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CE -6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Rectangle 557"/>
            <p:cNvSpPr>
              <a:spLocks noChangeArrowheads="1"/>
            </p:cNvSpPr>
            <p:nvPr/>
          </p:nvSpPr>
          <p:spPr bwMode="auto">
            <a:xfrm>
              <a:off x="4029393" y="2804736"/>
              <a:ext cx="174441" cy="4346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15" name="Rectangle 558"/>
            <p:cNvSpPr>
              <a:spLocks noChangeArrowheads="1"/>
            </p:cNvSpPr>
            <p:nvPr/>
          </p:nvSpPr>
          <p:spPr bwMode="auto">
            <a:xfrm>
              <a:off x="4234229" y="2891301"/>
              <a:ext cx="36067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CE -4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Rectangle 559"/>
            <p:cNvSpPr>
              <a:spLocks noChangeArrowheads="1"/>
            </p:cNvSpPr>
            <p:nvPr/>
          </p:nvSpPr>
          <p:spPr bwMode="auto">
            <a:xfrm>
              <a:off x="4029393" y="2942673"/>
              <a:ext cx="174441" cy="43467"/>
            </a:xfrm>
            <a:prstGeom prst="rect">
              <a:avLst/>
            </a:prstGeom>
            <a:solidFill>
              <a:srgbClr val="8A2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17" name="Rectangle 560"/>
            <p:cNvSpPr>
              <a:spLocks noChangeArrowheads="1"/>
            </p:cNvSpPr>
            <p:nvPr/>
          </p:nvSpPr>
          <p:spPr bwMode="auto">
            <a:xfrm>
              <a:off x="4234229" y="3030909"/>
              <a:ext cx="36067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CE -2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Rectangle 561"/>
            <p:cNvSpPr>
              <a:spLocks noChangeArrowheads="1"/>
            </p:cNvSpPr>
            <p:nvPr/>
          </p:nvSpPr>
          <p:spPr bwMode="auto">
            <a:xfrm>
              <a:off x="4029393" y="3082280"/>
              <a:ext cx="174441" cy="43467"/>
            </a:xfrm>
            <a:prstGeom prst="rect">
              <a:avLst/>
            </a:prstGeom>
            <a:solidFill>
              <a:srgbClr val="A5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19" name="Rectangle 562"/>
            <p:cNvSpPr>
              <a:spLocks noChangeArrowheads="1"/>
            </p:cNvSpPr>
            <p:nvPr/>
          </p:nvSpPr>
          <p:spPr bwMode="auto">
            <a:xfrm>
              <a:off x="4234229" y="3161873"/>
              <a:ext cx="1420261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GPNLTEISK - 483.8++ (</a:t>
              </a:r>
              <a:r>
                <a:rPr kumimoji="0" lang="fr-FR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heavy</a:t>
              </a:r>
              <a:r>
                <a:rPr kumimoji="0" lang="fr-FR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fr-F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Rectangle 563"/>
            <p:cNvSpPr>
              <a:spLocks noChangeArrowheads="1"/>
            </p:cNvSpPr>
            <p:nvPr/>
          </p:nvSpPr>
          <p:spPr bwMode="auto">
            <a:xfrm>
              <a:off x="4029393" y="3213245"/>
              <a:ext cx="174441" cy="4346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21" name="Rectangle 564"/>
            <p:cNvSpPr>
              <a:spLocks noChangeArrowheads="1"/>
            </p:cNvSpPr>
            <p:nvPr/>
          </p:nvSpPr>
          <p:spPr bwMode="auto">
            <a:xfrm>
              <a:off x="5985799" y="2758351"/>
              <a:ext cx="39594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CE +2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565"/>
            <p:cNvSpPr>
              <a:spLocks noChangeArrowheads="1"/>
            </p:cNvSpPr>
            <p:nvPr/>
          </p:nvSpPr>
          <p:spPr bwMode="auto">
            <a:xfrm>
              <a:off x="5791535" y="2809722"/>
              <a:ext cx="174441" cy="43467"/>
            </a:xfrm>
            <a:prstGeom prst="rect">
              <a:avLst/>
            </a:prstGeom>
            <a:solidFill>
              <a:srgbClr val="00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23" name="Rectangle 566"/>
            <p:cNvSpPr>
              <a:spLocks noChangeArrowheads="1"/>
            </p:cNvSpPr>
            <p:nvPr/>
          </p:nvSpPr>
          <p:spPr bwMode="auto">
            <a:xfrm>
              <a:off x="5985799" y="2896287"/>
              <a:ext cx="39594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CE +4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Rectangle 567"/>
            <p:cNvSpPr>
              <a:spLocks noChangeArrowheads="1"/>
            </p:cNvSpPr>
            <p:nvPr/>
          </p:nvSpPr>
          <p:spPr bwMode="auto">
            <a:xfrm>
              <a:off x="5791535" y="2947659"/>
              <a:ext cx="174441" cy="43467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25" name="Rectangle 568"/>
            <p:cNvSpPr>
              <a:spLocks noChangeArrowheads="1"/>
            </p:cNvSpPr>
            <p:nvPr/>
          </p:nvSpPr>
          <p:spPr bwMode="auto">
            <a:xfrm>
              <a:off x="5991638" y="3037994"/>
              <a:ext cx="66859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CE +6</a:t>
              </a:r>
              <a:endParaRPr kumimoji="0" 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Rectangle 569"/>
            <p:cNvSpPr>
              <a:spLocks noChangeArrowheads="1"/>
            </p:cNvSpPr>
            <p:nvPr/>
          </p:nvSpPr>
          <p:spPr bwMode="auto">
            <a:xfrm>
              <a:off x="5791535" y="3087266"/>
              <a:ext cx="174441" cy="43467"/>
            </a:xfrm>
            <a:prstGeom prst="rect">
              <a:avLst/>
            </a:prstGeom>
            <a:solidFill>
              <a:srgbClr val="FF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221038"/>
            <a:ext cx="20383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12"/>
          <p:cNvSpPr txBox="1">
            <a:spLocks noChangeArrowheads="1"/>
          </p:cNvSpPr>
          <p:nvPr/>
        </p:nvSpPr>
        <p:spPr bwMode="auto">
          <a:xfrm>
            <a:off x="2209800" y="5745163"/>
            <a:ext cx="3081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/>
              <a:t>After optimisation / Equation prediction</a:t>
            </a:r>
            <a:endParaRPr lang="en-US" sz="120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2843213" y="3043238"/>
          <a:ext cx="1447800" cy="223837"/>
        </p:xfrm>
        <a:graphic>
          <a:graphicData uri="http://schemas.openxmlformats.org/drawingml/2006/table">
            <a:tbl>
              <a:tblPr/>
              <a:tblGrid>
                <a:gridCol w="1447800"/>
              </a:tblGrid>
              <a:tr h="22383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VVSQYHELVVQAR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4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439" name="AutoShape 12"/>
          <p:cNvSpPr>
            <a:spLocks/>
          </p:cNvSpPr>
          <p:nvPr/>
        </p:nvSpPr>
        <p:spPr bwMode="auto">
          <a:xfrm>
            <a:off x="1522413" y="1198563"/>
            <a:ext cx="360362" cy="5543550"/>
          </a:xfrm>
          <a:prstGeom prst="leftBrace">
            <a:avLst>
              <a:gd name="adj1" fmla="val 123066"/>
              <a:gd name="adj2" fmla="val 54259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18440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3. Transitions selection and optimisation</a:t>
            </a:r>
          </a:p>
        </p:txBody>
      </p:sp>
      <p:sp>
        <p:nvSpPr>
          <p:cNvPr id="46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460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4. SRM analysis</a:t>
            </a:r>
          </a:p>
          <a:p>
            <a:pPr algn="ctr" eaLnBrk="1" hangingPunct="1">
              <a:defRPr/>
            </a:pP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7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48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2. Proteotypic peptides for proteins of interest</a:t>
            </a:r>
          </a:p>
        </p:txBody>
      </p:sp>
      <p:sp>
        <p:nvSpPr>
          <p:cNvPr id="49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50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51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52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53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833563" y="1196975"/>
            <a:ext cx="677068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sz="1600" b="0" dirty="0" err="1">
                <a:latin typeface="Calibri" pitchFamily="34" charset="0"/>
              </a:rPr>
              <a:t>U</a:t>
            </a:r>
            <a:r>
              <a:rPr lang="fr-FR" sz="1600" b="0" dirty="0" err="1" smtClean="0">
                <a:latin typeface="Calibri" pitchFamily="34" charset="0"/>
              </a:rPr>
              <a:t>seful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 smtClean="0">
                <a:latin typeface="Calibri" pitchFamily="34" charset="0"/>
              </a:rPr>
              <a:t>functionalities</a:t>
            </a:r>
            <a:r>
              <a:rPr lang="fr-FR" sz="1600" b="0" dirty="0" smtClean="0">
                <a:latin typeface="Calibri" pitchFamily="34" charset="0"/>
              </a:rPr>
              <a:t> to select </a:t>
            </a:r>
            <a:r>
              <a:rPr lang="fr-FR" sz="1600" dirty="0" smtClean="0">
                <a:solidFill>
                  <a:srgbClr val="FF0000"/>
                </a:solidFill>
                <a:latin typeface="Calibri" pitchFamily="34" charset="0"/>
              </a:rPr>
              <a:t>the best </a:t>
            </a:r>
            <a:r>
              <a:rPr lang="fr-FR" sz="1600" b="0" dirty="0" smtClean="0">
                <a:latin typeface="Calibri" pitchFamily="34" charset="0"/>
              </a:rPr>
              <a:t>(</a:t>
            </a:r>
            <a:r>
              <a:rPr lang="fr-FR" sz="1600" b="0" dirty="0" err="1" smtClean="0">
                <a:latin typeface="Calibri" pitchFamily="34" charset="0"/>
              </a:rPr>
              <a:t>specific</a:t>
            </a:r>
            <a:r>
              <a:rPr lang="fr-FR" sz="1600" b="0" dirty="0" smtClean="0">
                <a:latin typeface="Calibri" pitchFamily="34" charset="0"/>
              </a:rPr>
              <a:t> (no </a:t>
            </a:r>
            <a:r>
              <a:rPr lang="fr-FR" sz="1600" b="0" dirty="0" err="1" smtClean="0">
                <a:latin typeface="Calibri" pitchFamily="34" charset="0"/>
              </a:rPr>
              <a:t>interferences</a:t>
            </a:r>
            <a:r>
              <a:rPr lang="fr-FR" sz="1600" b="0" dirty="0" smtClean="0">
                <a:latin typeface="Calibri" pitchFamily="34" charset="0"/>
              </a:rPr>
              <a:t>) and sensitive) </a:t>
            </a:r>
            <a:r>
              <a:rPr lang="fr-FR" sz="1600" dirty="0" smtClean="0">
                <a:solidFill>
                  <a:srgbClr val="FF0000"/>
                </a:solidFill>
                <a:latin typeface="Calibri" pitchFamily="34" charset="0"/>
              </a:rPr>
              <a:t>transitions</a:t>
            </a:r>
            <a:r>
              <a:rPr lang="fr-FR" sz="1600" b="0" dirty="0" smtClean="0">
                <a:latin typeface="Calibri" pitchFamily="34" charset="0"/>
              </a:rPr>
              <a:t> / peptides :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fr-FR" sz="1600" b="0" dirty="0" err="1">
                <a:latin typeface="Calibri" pitchFamily="34" charset="0"/>
              </a:rPr>
              <a:t>Again</a:t>
            </a:r>
            <a:r>
              <a:rPr lang="fr-FR" sz="1600" b="0" dirty="0">
                <a:latin typeface="Calibri" pitchFamily="34" charset="0"/>
              </a:rPr>
              <a:t> Peptide </a:t>
            </a:r>
            <a:r>
              <a:rPr lang="fr-FR" sz="1600" b="0" dirty="0" smtClean="0">
                <a:latin typeface="Calibri" pitchFamily="34" charset="0"/>
              </a:rPr>
              <a:t>Spectral </a:t>
            </a:r>
            <a:r>
              <a:rPr lang="fr-FR" sz="1600" b="0" dirty="0" err="1" smtClean="0">
                <a:latin typeface="Calibri" pitchFamily="34" charset="0"/>
              </a:rPr>
              <a:t>Libraries</a:t>
            </a:r>
            <a:endParaRPr lang="fr-FR" sz="1600" b="0" dirty="0">
              <a:latin typeface="Calibri" pitchFamily="34" charset="0"/>
            </a:endParaRP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fr-FR" sz="1600" b="0" dirty="0" smtClean="0">
                <a:latin typeface="Calibri" pitchFamily="34" charset="0"/>
              </a:rPr>
              <a:t>Collision </a:t>
            </a:r>
            <a:r>
              <a:rPr lang="fr-FR" sz="1600" b="0" dirty="0" err="1" smtClean="0">
                <a:latin typeface="Calibri" pitchFamily="34" charset="0"/>
              </a:rPr>
              <a:t>energy</a:t>
            </a:r>
            <a:r>
              <a:rPr lang="fr-FR" sz="1600" b="0" dirty="0" smtClean="0">
                <a:latin typeface="Calibri" pitchFamily="34" charset="0"/>
              </a:rPr>
              <a:t> optimisation</a:t>
            </a:r>
          </a:p>
        </p:txBody>
      </p:sp>
      <p:pic>
        <p:nvPicPr>
          <p:cNvPr id="1845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049" y="3236913"/>
            <a:ext cx="20383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639921"/>
              </p:ext>
            </p:extLst>
          </p:nvPr>
        </p:nvGraphicFramePr>
        <p:xfrm>
          <a:off x="6867699" y="2997200"/>
          <a:ext cx="1447800" cy="223838"/>
        </p:xfrm>
        <a:graphic>
          <a:graphicData uri="http://schemas.openxmlformats.org/drawingml/2006/table">
            <a:tbl>
              <a:tblPr/>
              <a:tblGrid>
                <a:gridCol w="1447800"/>
              </a:tblGrid>
              <a:tr h="22383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LVLEVAQHLGESTVR</a:t>
                      </a:r>
                    </a:p>
                  </a:txBody>
                  <a:tcPr marL="9525" marR="9525" marT="95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453" name="TextBox 12"/>
          <p:cNvSpPr txBox="1">
            <a:spLocks noChangeArrowheads="1"/>
          </p:cNvSpPr>
          <p:nvPr/>
        </p:nvSpPr>
        <p:spPr bwMode="auto">
          <a:xfrm>
            <a:off x="5796136" y="5745163"/>
            <a:ext cx="3081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/>
              <a:t>After optimisation / Equation prediction</a:t>
            </a:r>
            <a:endParaRPr lang="en-US" sz="1200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3174175" y="6237312"/>
            <a:ext cx="4341177" cy="369332"/>
            <a:chOff x="3174175" y="2555612"/>
            <a:chExt cx="4341177" cy="369332"/>
          </a:xfrm>
        </p:grpSpPr>
        <p:sp>
          <p:nvSpPr>
            <p:cNvPr id="2" name="ZoneTexte 1"/>
            <p:cNvSpPr txBox="1"/>
            <p:nvPr/>
          </p:nvSpPr>
          <p:spPr>
            <a:xfrm>
              <a:off x="3419872" y="2555612"/>
              <a:ext cx="4095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0" dirty="0" err="1" smtClean="0">
                  <a:latin typeface="Calibri" pitchFamily="34" charset="0"/>
                </a:rPr>
                <a:t>Increased</a:t>
              </a:r>
              <a:r>
                <a:rPr lang="fr-FR" b="0" dirty="0" smtClean="0">
                  <a:latin typeface="Calibri" pitchFamily="34" charset="0"/>
                </a:rPr>
                <a:t> </a:t>
              </a:r>
              <a:r>
                <a:rPr lang="fr-FR" b="0" dirty="0" err="1" smtClean="0">
                  <a:latin typeface="Calibri" pitchFamily="34" charset="0"/>
                </a:rPr>
                <a:t>sensitivity</a:t>
              </a:r>
              <a:r>
                <a:rPr lang="fr-FR" b="0" dirty="0" smtClean="0">
                  <a:latin typeface="Calibri" pitchFamily="34" charset="0"/>
                </a:rPr>
                <a:t> for </a:t>
              </a:r>
              <a:r>
                <a:rPr lang="fr-FR" b="0" dirty="0" err="1" smtClean="0">
                  <a:latin typeface="Calibri" pitchFamily="34" charset="0"/>
                </a:rPr>
                <a:t>specific</a:t>
              </a:r>
              <a:r>
                <a:rPr lang="fr-FR" b="0" dirty="0" smtClean="0">
                  <a:latin typeface="Calibri" pitchFamily="34" charset="0"/>
                </a:rPr>
                <a:t> peptides</a:t>
              </a:r>
              <a:endParaRPr lang="fr-FR" b="0" dirty="0">
                <a:latin typeface="Calibri" pitchFamily="34" charset="0"/>
              </a:endParaRPr>
            </a:p>
          </p:txBody>
        </p:sp>
        <p:sp>
          <p:nvSpPr>
            <p:cNvPr id="3" name="Flèche droite 2"/>
            <p:cNvSpPr/>
            <p:nvPr/>
          </p:nvSpPr>
          <p:spPr bwMode="auto">
            <a:xfrm>
              <a:off x="3174175" y="2697943"/>
              <a:ext cx="288032" cy="112658"/>
            </a:xfrm>
            <a:prstGeom prst="rightArrow">
              <a:avLst/>
            </a:prstGeom>
            <a:solidFill>
              <a:schemeClr val="hlink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3. Transitions selection and optimisation</a:t>
            </a:r>
          </a:p>
        </p:txBody>
      </p:sp>
      <p:sp>
        <p:nvSpPr>
          <p:cNvPr id="19461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603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4. SRM analysis</a:t>
            </a:r>
          </a:p>
          <a:p>
            <a:pPr algn="ctr" eaLnBrk="1" hangingPunct="1"/>
            <a:endParaRPr lang="fr-FR" sz="1200" b="0">
              <a:solidFill>
                <a:srgbClr val="0000FF"/>
              </a:solidFill>
            </a:endParaRPr>
          </a:p>
        </p:txBody>
      </p:sp>
      <p:sp>
        <p:nvSpPr>
          <p:cNvPr id="33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34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dirty="0" smtClean="0"/>
              <a:t>2. </a:t>
            </a:r>
            <a:r>
              <a:rPr lang="fr-FR" dirty="0" err="1" smtClean="0"/>
              <a:t>Proteotypic</a:t>
            </a:r>
            <a:r>
              <a:rPr lang="fr-FR" dirty="0" smtClean="0"/>
              <a:t> peptides for </a:t>
            </a:r>
            <a:r>
              <a:rPr lang="fr-FR" dirty="0" err="1" smtClean="0"/>
              <a:t>proteins</a:t>
            </a:r>
            <a:r>
              <a:rPr lang="fr-FR" dirty="0" smtClean="0"/>
              <a:t> of </a:t>
            </a:r>
            <a:r>
              <a:rPr lang="fr-FR" dirty="0" err="1" smtClean="0"/>
              <a:t>interest</a:t>
            </a:r>
            <a:endParaRPr lang="fr-FR" dirty="0" smtClean="0"/>
          </a:p>
        </p:txBody>
      </p:sp>
      <p:sp>
        <p:nvSpPr>
          <p:cNvPr id="35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6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7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8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1522413" y="1196975"/>
            <a:ext cx="7081837" cy="5545138"/>
            <a:chOff x="1522413" y="1196975"/>
            <a:chExt cx="7081837" cy="5545138"/>
          </a:xfrm>
        </p:grpSpPr>
        <p:sp>
          <p:nvSpPr>
            <p:cNvPr id="19459" name="AutoShape 12"/>
            <p:cNvSpPr>
              <a:spLocks/>
            </p:cNvSpPr>
            <p:nvPr/>
          </p:nvSpPr>
          <p:spPr bwMode="auto">
            <a:xfrm>
              <a:off x="1522413" y="1198563"/>
              <a:ext cx="360362" cy="5543550"/>
            </a:xfrm>
            <a:prstGeom prst="leftBrace">
              <a:avLst>
                <a:gd name="adj1" fmla="val 123066"/>
                <a:gd name="adj2" fmla="val 74176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/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1833563" y="1196975"/>
              <a:ext cx="677068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fr-FR" sz="1600" b="0" dirty="0" err="1">
                  <a:latin typeface="Calibri" pitchFamily="34" charset="0"/>
                </a:rPr>
                <a:t>U</a:t>
              </a:r>
              <a:r>
                <a:rPr lang="fr-FR" sz="1600" b="0" dirty="0" err="1" smtClean="0">
                  <a:latin typeface="Calibri" pitchFamily="34" charset="0"/>
                </a:rPr>
                <a:t>seful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 smtClean="0">
                  <a:latin typeface="Calibri" pitchFamily="34" charset="0"/>
                </a:rPr>
                <a:t>functionalities</a:t>
              </a:r>
              <a:r>
                <a:rPr lang="fr-FR" sz="1600" b="0" dirty="0" smtClean="0">
                  <a:latin typeface="Calibri" pitchFamily="34" charset="0"/>
                </a:rPr>
                <a:t> to setup up the acquisition </a:t>
              </a:r>
              <a:r>
                <a:rPr lang="fr-FR" sz="1600" b="0" dirty="0" err="1" smtClean="0">
                  <a:latin typeface="Calibri" pitchFamily="34" charset="0"/>
                </a:rPr>
                <a:t>methods</a:t>
              </a:r>
              <a:r>
                <a:rPr lang="fr-FR" sz="1600" b="0" dirty="0" smtClean="0">
                  <a:latin typeface="Calibri" pitchFamily="34" charset="0"/>
                </a:rPr>
                <a:t>:</a:t>
              </a:r>
            </a:p>
            <a:p>
              <a:pPr marL="342900" indent="-342900" eaLnBrk="1" hangingPunct="1">
                <a:buFontTx/>
                <a:buAutoNum type="arabicPeriod"/>
                <a:defRPr/>
              </a:pPr>
              <a:r>
                <a:rPr lang="fr-FR" sz="1600" b="0" dirty="0" err="1" smtClean="0">
                  <a:latin typeface="Calibri" pitchFamily="34" charset="0"/>
                </a:rPr>
                <a:t>Vendor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 smtClean="0">
                  <a:latin typeface="Calibri" pitchFamily="34" charset="0"/>
                </a:rPr>
                <a:t>specific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 smtClean="0">
                  <a:latin typeface="Calibri" pitchFamily="34" charset="0"/>
                </a:rPr>
                <a:t>method</a:t>
              </a:r>
              <a:r>
                <a:rPr lang="fr-FR" sz="1600" b="0" dirty="0" smtClean="0">
                  <a:latin typeface="Calibri" pitchFamily="34" charset="0"/>
                </a:rPr>
                <a:t> export </a:t>
              </a:r>
              <a:r>
                <a:rPr lang="fr-FR" sz="1600" b="0" dirty="0" err="1" smtClean="0">
                  <a:latin typeface="Calibri" pitchFamily="34" charset="0"/>
                </a:rPr>
                <a:t>from</a:t>
              </a:r>
              <a:r>
                <a:rPr lang="fr-FR" sz="1600" b="0" dirty="0" smtClean="0">
                  <a:latin typeface="Calibri" pitchFamily="34" charset="0"/>
                </a:rPr>
                <a:t> a </a:t>
              </a:r>
              <a:r>
                <a:rPr lang="fr-FR" sz="1600" b="0" dirty="0" err="1" smtClean="0">
                  <a:latin typeface="Calibri" pitchFamily="34" charset="0"/>
                </a:rPr>
                <a:t>generic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 smtClean="0">
                  <a:latin typeface="Calibri" pitchFamily="34" charset="0"/>
                </a:rPr>
                <a:t>Skyline</a:t>
              </a:r>
              <a:r>
                <a:rPr lang="fr-FR" sz="1600" b="0" dirty="0" smtClean="0">
                  <a:latin typeface="Calibri" pitchFamily="34" charset="0"/>
                </a:rPr>
                <a:t> file</a:t>
              </a:r>
            </a:p>
          </p:txBody>
        </p:sp>
      </p:grpSp>
      <p:sp>
        <p:nvSpPr>
          <p:cNvPr id="17" name="ZoneTexte 11"/>
          <p:cNvSpPr txBox="1">
            <a:spLocks noChangeArrowheads="1"/>
          </p:cNvSpPr>
          <p:nvPr/>
        </p:nvSpPr>
        <p:spPr bwMode="auto">
          <a:xfrm>
            <a:off x="2076450" y="2132856"/>
            <a:ext cx="67357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000" b="0" dirty="0">
                <a:solidFill>
                  <a:srgbClr val="FF5050"/>
                </a:solidFill>
                <a:latin typeface="Calibri" pitchFamily="34" charset="0"/>
              </a:rPr>
              <a:t>Time </a:t>
            </a:r>
            <a:r>
              <a:rPr lang="fr-FR" sz="2000" b="0" dirty="0" err="1">
                <a:solidFill>
                  <a:srgbClr val="FF5050"/>
                </a:solidFill>
                <a:latin typeface="Calibri" pitchFamily="34" charset="0"/>
              </a:rPr>
              <a:t>scheduling</a:t>
            </a:r>
            <a:r>
              <a:rPr lang="fr-FR" sz="2000" b="0" dirty="0">
                <a:solidFill>
                  <a:srgbClr val="FF5050"/>
                </a:solidFill>
                <a:latin typeface="Calibri" pitchFamily="34" charset="0"/>
              </a:rPr>
              <a:t> </a:t>
            </a:r>
            <a:r>
              <a:rPr lang="fr-FR" sz="2000" b="0" dirty="0" err="1">
                <a:solidFill>
                  <a:srgbClr val="FF5050"/>
                </a:solidFill>
                <a:latin typeface="Calibri" pitchFamily="34" charset="0"/>
              </a:rPr>
              <a:t>is</a:t>
            </a:r>
            <a:r>
              <a:rPr lang="fr-FR" sz="2000" b="0" dirty="0">
                <a:solidFill>
                  <a:srgbClr val="FF5050"/>
                </a:solidFill>
                <a:latin typeface="Calibri" pitchFamily="34" charset="0"/>
              </a:rPr>
              <a:t> </a:t>
            </a:r>
            <a:r>
              <a:rPr lang="fr-FR" sz="2000" b="0" dirty="0" err="1">
                <a:solidFill>
                  <a:srgbClr val="FF5050"/>
                </a:solidFill>
                <a:latin typeface="Calibri" pitchFamily="34" charset="0"/>
              </a:rPr>
              <a:t>challenging</a:t>
            </a:r>
            <a:r>
              <a:rPr lang="fr-FR" sz="2000" b="0" dirty="0">
                <a:solidFill>
                  <a:srgbClr val="FF5050"/>
                </a:solidFill>
                <a:latin typeface="Calibri" pitchFamily="34" charset="0"/>
              </a:rPr>
              <a:t> but </a:t>
            </a:r>
            <a:r>
              <a:rPr lang="fr-FR" sz="2000" b="0" dirty="0" err="1">
                <a:solidFill>
                  <a:srgbClr val="FF5050"/>
                </a:solidFill>
                <a:latin typeface="Calibri" pitchFamily="34" charset="0"/>
              </a:rPr>
              <a:t>mandatory</a:t>
            </a:r>
            <a:r>
              <a:rPr lang="fr-FR" sz="2000" b="0" dirty="0">
                <a:solidFill>
                  <a:srgbClr val="FF5050"/>
                </a:solidFill>
                <a:latin typeface="Calibri" pitchFamily="34" charset="0"/>
              </a:rPr>
              <a:t> for </a:t>
            </a:r>
            <a:r>
              <a:rPr lang="fr-FR" sz="2000" b="0" dirty="0" err="1">
                <a:solidFill>
                  <a:srgbClr val="FF5050"/>
                </a:solidFill>
                <a:latin typeface="Calibri" pitchFamily="34" charset="0"/>
              </a:rPr>
              <a:t>multiplexing</a:t>
            </a:r>
            <a:r>
              <a:rPr lang="fr-FR" sz="2000" b="0" dirty="0">
                <a:solidFill>
                  <a:srgbClr val="FF5050"/>
                </a:solidFill>
                <a:latin typeface="Calibri" pitchFamily="34" charset="0"/>
              </a:rPr>
              <a:t>!</a:t>
            </a:r>
          </a:p>
        </p:txBody>
      </p:sp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1827229" y="2501363"/>
            <a:ext cx="6929438" cy="6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US" sz="1400" b="0" dirty="0" smtClean="0">
                <a:latin typeface="Calibri" pitchFamily="34" charset="0"/>
              </a:rPr>
              <a:t>- Requires precisely controlled chromatography</a:t>
            </a:r>
          </a:p>
          <a:p>
            <a:pPr algn="ctr">
              <a:spcBef>
                <a:spcPts val="0"/>
              </a:spcBef>
            </a:pPr>
            <a:r>
              <a:rPr lang="en-US" sz="1400" b="0" dirty="0" smtClean="0">
                <a:latin typeface="Calibri" pitchFamily="34" charset="0"/>
              </a:rPr>
              <a:t> - Retention times need to be highly reproducibility</a:t>
            </a:r>
          </a:p>
          <a:p>
            <a:pPr algn="ctr">
              <a:spcBef>
                <a:spcPts val="0"/>
              </a:spcBef>
            </a:pPr>
            <a:r>
              <a:rPr lang="en-US" sz="1400" b="0" dirty="0" smtClean="0">
                <a:latin typeface="Calibri" pitchFamily="34" charset="0"/>
              </a:rPr>
              <a:t> - Peak width and retention time shifts limit the multiplexing.</a:t>
            </a:r>
            <a:endParaRPr lang="en-US" sz="1400" b="0" dirty="0">
              <a:latin typeface="Calibri" pitchFamily="34" charset="0"/>
            </a:endParaRPr>
          </a:p>
        </p:txBody>
      </p:sp>
      <p:grpSp>
        <p:nvGrpSpPr>
          <p:cNvPr id="3" name="Groupe 2"/>
          <p:cNvGrpSpPr>
            <a:grpSpLocks/>
          </p:cNvGrpSpPr>
          <p:nvPr/>
        </p:nvGrpSpPr>
        <p:grpSpPr bwMode="auto">
          <a:xfrm>
            <a:off x="1890614" y="6089507"/>
            <a:ext cx="5870390" cy="688768"/>
            <a:chOff x="3161933" y="3213100"/>
            <a:chExt cx="5870390" cy="688144"/>
          </a:xfrm>
        </p:grpSpPr>
        <p:sp>
          <p:nvSpPr>
            <p:cNvPr id="19472" name="ZoneTexte 7"/>
            <p:cNvSpPr txBox="1">
              <a:spLocks noChangeArrowheads="1"/>
            </p:cNvSpPr>
            <p:nvPr/>
          </p:nvSpPr>
          <p:spPr bwMode="auto">
            <a:xfrm>
              <a:off x="3161933" y="3213100"/>
              <a:ext cx="5870390" cy="33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fr-FR" sz="1600" b="0" dirty="0" smtClean="0">
                  <a:latin typeface="Calibri" pitchFamily="34" charset="0"/>
                </a:rPr>
                <a:t>Use </a:t>
              </a:r>
              <a:r>
                <a:rPr lang="fr-FR" sz="1600" b="0" dirty="0">
                  <a:latin typeface="Calibri" pitchFamily="34" charset="0"/>
                </a:rPr>
                <a:t>of </a:t>
              </a:r>
              <a:r>
                <a:rPr lang="fr-FR" sz="1600" b="0" dirty="0" err="1" smtClean="0">
                  <a:latin typeface="Calibri" pitchFamily="34" charset="0"/>
                </a:rPr>
                <a:t>Retention</a:t>
              </a:r>
              <a:r>
                <a:rPr lang="fr-FR" sz="1600" b="0" dirty="0" smtClean="0">
                  <a:latin typeface="Calibri" pitchFamily="34" charset="0"/>
                </a:rPr>
                <a:t> Time </a:t>
              </a:r>
              <a:r>
                <a:rPr lang="fr-FR" sz="1600" b="0" dirty="0" err="1" smtClean="0">
                  <a:latin typeface="Calibri" pitchFamily="34" charset="0"/>
                </a:rPr>
                <a:t>reference</a:t>
              </a:r>
              <a:r>
                <a:rPr lang="fr-FR" sz="1600" b="0" dirty="0" smtClean="0">
                  <a:latin typeface="Calibri" pitchFamily="34" charset="0"/>
                </a:rPr>
                <a:t> (</a:t>
              </a:r>
              <a:r>
                <a:rPr lang="fr-FR" sz="1600" b="0" dirty="0" err="1" smtClean="0">
                  <a:latin typeface="Calibri" pitchFamily="34" charset="0"/>
                </a:rPr>
                <a:t>iRT</a:t>
              </a:r>
              <a:r>
                <a:rPr lang="fr-FR" sz="1600" b="0" dirty="0" smtClean="0">
                  <a:latin typeface="Calibri" pitchFamily="34" charset="0"/>
                </a:rPr>
                <a:t>) </a:t>
              </a:r>
              <a:r>
                <a:rPr lang="fr-FR" sz="1600" b="0" dirty="0">
                  <a:latin typeface="Calibri" pitchFamily="34" charset="0"/>
                </a:rPr>
                <a:t>peptides, </a:t>
              </a:r>
              <a:r>
                <a:rPr lang="fr-FR" sz="1600" b="0" dirty="0" err="1">
                  <a:latin typeface="Calibri" pitchFamily="34" charset="0"/>
                </a:rPr>
                <a:t>spiked</a:t>
              </a:r>
              <a:r>
                <a:rPr lang="fr-FR" sz="1600" b="0" dirty="0">
                  <a:latin typeface="Calibri" pitchFamily="34" charset="0"/>
                </a:rPr>
                <a:t> in all </a:t>
              </a:r>
              <a:r>
                <a:rPr lang="fr-FR" sz="1600" b="0" dirty="0" err="1">
                  <a:latin typeface="Calibri" pitchFamily="34" charset="0"/>
                </a:rPr>
                <a:t>samples</a:t>
              </a:r>
              <a:endParaRPr lang="fr-FR" sz="1600" b="0" dirty="0">
                <a:latin typeface="Calibri" pitchFamily="34" charset="0"/>
              </a:endParaRPr>
            </a:p>
          </p:txBody>
        </p:sp>
        <p:sp>
          <p:nvSpPr>
            <p:cNvPr id="19473" name="Rectangle 18"/>
            <p:cNvSpPr>
              <a:spLocks noChangeArrowheads="1"/>
            </p:cNvSpPr>
            <p:nvPr/>
          </p:nvSpPr>
          <p:spPr bwMode="auto">
            <a:xfrm>
              <a:off x="3170556" y="3470747"/>
              <a:ext cx="4716016" cy="430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1050" b="0" dirty="0">
                  <a:latin typeface="Calibri" pitchFamily="34" charset="0"/>
                </a:rPr>
                <a:t>Escher C, Reiter L, MacLean B, </a:t>
              </a:r>
              <a:r>
                <a:rPr lang="en-GB" sz="1050" b="0" dirty="0" err="1">
                  <a:latin typeface="Calibri" pitchFamily="34" charset="0"/>
                </a:rPr>
                <a:t>Ossola</a:t>
              </a:r>
              <a:r>
                <a:rPr lang="en-GB" sz="1050" b="0" dirty="0">
                  <a:latin typeface="Calibri" pitchFamily="34" charset="0"/>
                </a:rPr>
                <a:t> R, Herzog F, Chilton J, </a:t>
              </a:r>
              <a:r>
                <a:rPr lang="en-GB" sz="1050" b="0" dirty="0" err="1">
                  <a:latin typeface="Calibri" pitchFamily="34" charset="0"/>
                </a:rPr>
                <a:t>MacCoss</a:t>
              </a:r>
              <a:r>
                <a:rPr lang="en-GB" sz="1050" b="0" dirty="0">
                  <a:latin typeface="Calibri" pitchFamily="34" charset="0"/>
                </a:rPr>
                <a:t> M.J, </a:t>
              </a:r>
              <a:r>
                <a:rPr lang="en-GB" sz="1050" b="0" dirty="0" err="1">
                  <a:latin typeface="Calibri" pitchFamily="34" charset="0"/>
                </a:rPr>
                <a:t>Rinner</a:t>
              </a:r>
              <a:r>
                <a:rPr lang="en-GB" sz="1050" b="0" dirty="0">
                  <a:latin typeface="Calibri" pitchFamily="34" charset="0"/>
                </a:rPr>
                <a:t> O Proteomics 2012, 12(8): 1111-1121.</a:t>
              </a:r>
              <a:endParaRPr lang="fr-FR" sz="1050" b="0" dirty="0">
                <a:latin typeface="Calibri" pitchFamily="34" charset="0"/>
              </a:endParaRPr>
            </a:p>
          </p:txBody>
        </p:sp>
      </p:grp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7307" y="1692419"/>
            <a:ext cx="58143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tabLst>
                <a:tab pos="360363" algn="l"/>
              </a:tabLst>
              <a:defRPr/>
            </a:pPr>
            <a:r>
              <a:rPr lang="fr-FR" sz="1600" b="0" dirty="0" smtClean="0">
                <a:latin typeface="Calibri" pitchFamily="34" charset="0"/>
              </a:rPr>
              <a:t>2.	</a:t>
            </a:r>
            <a:r>
              <a:rPr lang="fr-FR" sz="1600" b="0" dirty="0" err="1" smtClean="0">
                <a:latin typeface="Calibri" pitchFamily="34" charset="0"/>
              </a:rPr>
              <a:t>Retention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>
                <a:latin typeface="Calibri" pitchFamily="34" charset="0"/>
              </a:rPr>
              <a:t>time </a:t>
            </a:r>
            <a:r>
              <a:rPr lang="fr-FR" sz="1600" b="0" dirty="0" err="1">
                <a:latin typeface="Calibri" pitchFamily="34" charset="0"/>
              </a:rPr>
              <a:t>scheduling</a:t>
            </a:r>
            <a:r>
              <a:rPr lang="fr-FR" sz="1600" b="0" dirty="0">
                <a:latin typeface="Calibri" pitchFamily="34" charset="0"/>
              </a:rPr>
              <a:t> et </a:t>
            </a:r>
            <a:r>
              <a:rPr lang="fr-FR" sz="1600" b="0" dirty="0" err="1">
                <a:latin typeface="Calibri" pitchFamily="34" charset="0"/>
              </a:rPr>
              <a:t>retention</a:t>
            </a:r>
            <a:r>
              <a:rPr lang="fr-FR" sz="1600" b="0" dirty="0">
                <a:latin typeface="Calibri" pitchFamily="34" charset="0"/>
              </a:rPr>
              <a:t> time </a:t>
            </a:r>
            <a:r>
              <a:rPr lang="fr-FR" sz="1600" b="0" dirty="0" err="1" smtClean="0">
                <a:latin typeface="Calibri" pitchFamily="34" charset="0"/>
              </a:rPr>
              <a:t>prediction</a:t>
            </a:r>
            <a:r>
              <a:rPr lang="fr-FR" sz="1600" b="0" dirty="0" smtClean="0">
                <a:latin typeface="Calibri" pitchFamily="34" charset="0"/>
              </a:rPr>
              <a:t> </a:t>
            </a:r>
            <a:r>
              <a:rPr lang="fr-FR" sz="1600" b="0" dirty="0" err="1">
                <a:latin typeface="Calibri" pitchFamily="34" charset="0"/>
              </a:rPr>
              <a:t>tools</a:t>
            </a:r>
            <a:endParaRPr lang="fr-FR" sz="1600" b="0" dirty="0">
              <a:latin typeface="Calibri" pitchFamily="34" charset="0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3130295" y="3296569"/>
            <a:ext cx="4322025" cy="2775521"/>
            <a:chOff x="3130295" y="3296569"/>
            <a:chExt cx="4322025" cy="2775521"/>
          </a:xfrm>
        </p:grpSpPr>
        <p:grpSp>
          <p:nvGrpSpPr>
            <p:cNvPr id="4" name="Groupe 3"/>
            <p:cNvGrpSpPr/>
            <p:nvPr/>
          </p:nvGrpSpPr>
          <p:grpSpPr>
            <a:xfrm>
              <a:off x="3244752" y="3296569"/>
              <a:ext cx="4207568" cy="2652711"/>
              <a:chOff x="3244752" y="3296569"/>
              <a:chExt cx="4207568" cy="2652711"/>
            </a:xfrm>
          </p:grpSpPr>
          <p:grpSp>
            <p:nvGrpSpPr>
              <p:cNvPr id="2" name="Groupe 1"/>
              <p:cNvGrpSpPr/>
              <p:nvPr/>
            </p:nvGrpSpPr>
            <p:grpSpPr>
              <a:xfrm>
                <a:off x="3244752" y="3296569"/>
                <a:ext cx="4207568" cy="2652711"/>
                <a:chOff x="3244752" y="3296569"/>
                <a:chExt cx="4207568" cy="2652711"/>
              </a:xfrm>
            </p:grpSpPr>
            <p:pic>
              <p:nvPicPr>
                <p:cNvPr id="22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44752" y="3296569"/>
                  <a:ext cx="3919536" cy="26527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" name="ZoneTexte 5"/>
                <p:cNvSpPr txBox="1"/>
                <p:nvPr/>
              </p:nvSpPr>
              <p:spPr>
                <a:xfrm>
                  <a:off x="5724128" y="4221088"/>
                  <a:ext cx="172819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b="0" dirty="0" smtClean="0">
                      <a:solidFill>
                        <a:srgbClr val="0000FF"/>
                      </a:solidFill>
                      <a:latin typeface="Calibri" pitchFamily="34" charset="0"/>
                    </a:rPr>
                    <a:t>220 transitions</a:t>
                  </a:r>
                </a:p>
                <a:p>
                  <a:r>
                    <a:rPr lang="fr-FR" sz="1400" b="0" dirty="0" smtClean="0">
                      <a:solidFill>
                        <a:srgbClr val="0000FF"/>
                      </a:solidFill>
                      <a:latin typeface="Calibri" pitchFamily="34" charset="0"/>
                    </a:rPr>
                    <a:t>5min </a:t>
                  </a:r>
                  <a:r>
                    <a:rPr lang="fr-FR" sz="1400" b="0" dirty="0" err="1" smtClean="0">
                      <a:solidFill>
                        <a:srgbClr val="0000FF"/>
                      </a:solidFill>
                      <a:latin typeface="Calibri" pitchFamily="34" charset="0"/>
                    </a:rPr>
                    <a:t>window</a:t>
                  </a:r>
                  <a:endParaRPr lang="fr-FR" sz="1400" b="0" dirty="0">
                    <a:solidFill>
                      <a:srgbClr val="0000FF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24" name="ZoneTexte 23"/>
                <p:cNvSpPr txBox="1"/>
                <p:nvPr/>
              </p:nvSpPr>
              <p:spPr>
                <a:xfrm>
                  <a:off x="5940152" y="4916001"/>
                  <a:ext cx="151216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b="0" dirty="0" smtClean="0">
                      <a:solidFill>
                        <a:srgbClr val="7030A0"/>
                      </a:solidFill>
                      <a:latin typeface="Calibri" pitchFamily="34" charset="0"/>
                    </a:rPr>
                    <a:t>100 transitions</a:t>
                  </a:r>
                </a:p>
                <a:p>
                  <a:r>
                    <a:rPr lang="fr-FR" sz="1400" b="0" dirty="0" smtClean="0">
                      <a:solidFill>
                        <a:srgbClr val="7030A0"/>
                      </a:solidFill>
                      <a:latin typeface="Calibri" pitchFamily="34" charset="0"/>
                    </a:rPr>
                    <a:t>2min </a:t>
                  </a:r>
                  <a:r>
                    <a:rPr lang="fr-FR" sz="1400" b="0" dirty="0" err="1" smtClean="0">
                      <a:solidFill>
                        <a:srgbClr val="7030A0"/>
                      </a:solidFill>
                      <a:latin typeface="Calibri" pitchFamily="34" charset="0"/>
                    </a:rPr>
                    <a:t>window</a:t>
                  </a:r>
                  <a:endParaRPr lang="fr-FR" sz="1400" b="0" dirty="0">
                    <a:solidFill>
                      <a:srgbClr val="7030A0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25" name="ZoneTexte 24"/>
                <p:cNvSpPr txBox="1"/>
                <p:nvPr/>
              </p:nvSpPr>
              <p:spPr>
                <a:xfrm>
                  <a:off x="5508104" y="3717032"/>
                  <a:ext cx="1800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b="0" dirty="0" smtClean="0">
                      <a:solidFill>
                        <a:srgbClr val="FF9900"/>
                      </a:solidFill>
                      <a:latin typeface="Calibri" pitchFamily="34" charset="0"/>
                    </a:rPr>
                    <a:t>10 min </a:t>
                  </a:r>
                  <a:r>
                    <a:rPr lang="fr-FR" sz="1400" b="0" dirty="0" err="1" smtClean="0">
                      <a:solidFill>
                        <a:srgbClr val="FF9900"/>
                      </a:solidFill>
                      <a:latin typeface="Calibri" pitchFamily="34" charset="0"/>
                    </a:rPr>
                    <a:t>window</a:t>
                  </a:r>
                  <a:endParaRPr lang="fr-FR" sz="1400" b="0" dirty="0">
                    <a:solidFill>
                      <a:srgbClr val="FF9900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8" name="Connecteur droit avec flèche 7"/>
                <p:cNvCxnSpPr>
                  <a:stCxn id="24" idx="1"/>
                </p:cNvCxnSpPr>
                <p:nvPr/>
              </p:nvCxnSpPr>
              <p:spPr bwMode="auto">
                <a:xfrm flipH="1" flipV="1">
                  <a:off x="5083728" y="5167618"/>
                  <a:ext cx="856424" cy="9993"/>
                </a:xfrm>
                <a:prstGeom prst="straightConnector1">
                  <a:avLst/>
                </a:prstGeom>
                <a:solidFill>
                  <a:schemeClr val="hlink"/>
                </a:solidFill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10" name="Connecteur droit avec flèche 9"/>
                <p:cNvCxnSpPr>
                  <a:stCxn id="6" idx="1"/>
                </p:cNvCxnSpPr>
                <p:nvPr/>
              </p:nvCxnSpPr>
              <p:spPr bwMode="auto">
                <a:xfrm flipH="1">
                  <a:off x="5125673" y="4482698"/>
                  <a:ext cx="598455" cy="198359"/>
                </a:xfrm>
                <a:prstGeom prst="straightConnector1">
                  <a:avLst/>
                </a:prstGeom>
                <a:solidFill>
                  <a:schemeClr val="hlink"/>
                </a:solidFill>
                <a:ln w="95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14" name="Connecteur droit avec flèche 13"/>
                <p:cNvCxnSpPr/>
                <p:nvPr/>
              </p:nvCxnSpPr>
              <p:spPr bwMode="auto">
                <a:xfrm flipH="1">
                  <a:off x="5148064" y="3773488"/>
                  <a:ext cx="396044" cy="196850"/>
                </a:xfrm>
                <a:prstGeom prst="straightConnector1">
                  <a:avLst/>
                </a:prstGeom>
                <a:solidFill>
                  <a:schemeClr val="hlink"/>
                </a:solidFill>
                <a:ln w="9525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sp>
            <p:nvSpPr>
              <p:cNvPr id="15" name="ZoneTexte 14"/>
              <p:cNvSpPr txBox="1"/>
              <p:nvPr/>
            </p:nvSpPr>
            <p:spPr>
              <a:xfrm>
                <a:off x="5508104" y="3573016"/>
                <a:ext cx="12742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0" dirty="0" smtClean="0">
                    <a:solidFill>
                      <a:srgbClr val="FF9900"/>
                    </a:solidFill>
                    <a:latin typeface="Calibri" pitchFamily="34" charset="0"/>
                  </a:rPr>
                  <a:t>380 transitions</a:t>
                </a:r>
                <a:endParaRPr lang="fr-FR" sz="1400" b="0" dirty="0">
                  <a:solidFill>
                    <a:srgbClr val="FF9900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 rot="16200000">
              <a:off x="2478450" y="4389027"/>
              <a:ext cx="158068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0" dirty="0" smtClean="0">
                  <a:latin typeface="Calibri" pitchFamily="34" charset="0"/>
                </a:rPr>
                <a:t>Concurrent transitions</a:t>
              </a:r>
              <a:endParaRPr lang="fr-FR" sz="1200" b="0" dirty="0">
                <a:latin typeface="Calibri" pitchFamily="34" charset="0"/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4703881" y="5795091"/>
              <a:ext cx="117692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0" dirty="0" err="1" smtClean="0">
                  <a:latin typeface="Calibri" pitchFamily="34" charset="0"/>
                </a:rPr>
                <a:t>Scheduled</a:t>
              </a:r>
              <a:r>
                <a:rPr lang="fr-FR" sz="1200" b="0" dirty="0" smtClean="0">
                  <a:latin typeface="Calibri" pitchFamily="34" charset="0"/>
                </a:rPr>
                <a:t> Time</a:t>
              </a:r>
              <a:endParaRPr lang="fr-FR" sz="1200" b="0" dirty="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788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3. Transitions selection and optimisation</a:t>
            </a:r>
          </a:p>
        </p:txBody>
      </p:sp>
      <p:sp>
        <p:nvSpPr>
          <p:cNvPr id="20491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603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4. SRM analysis</a:t>
            </a:r>
          </a:p>
          <a:p>
            <a:pPr algn="ctr" eaLnBrk="1" hangingPunct="1"/>
            <a:endParaRPr lang="fr-FR" sz="1200" b="0">
              <a:solidFill>
                <a:srgbClr val="0000FF"/>
              </a:solidFill>
            </a:endParaRPr>
          </a:p>
        </p:txBody>
      </p:sp>
      <p:sp>
        <p:nvSpPr>
          <p:cNvPr id="205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206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dirty="0" smtClean="0"/>
              <a:t>2. </a:t>
            </a:r>
            <a:r>
              <a:rPr lang="fr-FR" dirty="0" err="1" smtClean="0"/>
              <a:t>Proteotypic</a:t>
            </a:r>
            <a:r>
              <a:rPr lang="fr-FR" dirty="0" smtClean="0"/>
              <a:t> peptides for </a:t>
            </a:r>
            <a:r>
              <a:rPr lang="fr-FR" dirty="0" err="1" smtClean="0"/>
              <a:t>proteins</a:t>
            </a:r>
            <a:r>
              <a:rPr lang="fr-FR" dirty="0" smtClean="0"/>
              <a:t> of </a:t>
            </a:r>
            <a:r>
              <a:rPr lang="fr-FR" dirty="0" err="1" smtClean="0"/>
              <a:t>interest</a:t>
            </a:r>
            <a:endParaRPr lang="fr-FR" dirty="0" smtClean="0"/>
          </a:p>
        </p:txBody>
      </p:sp>
      <p:sp>
        <p:nvSpPr>
          <p:cNvPr id="207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08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09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10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11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0499" name="ZoneTexte 2"/>
          <p:cNvSpPr txBox="1">
            <a:spLocks noChangeArrowheads="1"/>
          </p:cNvSpPr>
          <p:nvPr/>
        </p:nvSpPr>
        <p:spPr bwMode="auto">
          <a:xfrm>
            <a:off x="3739366" y="875245"/>
            <a:ext cx="25987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b="0" dirty="0" err="1">
                <a:latin typeface="Calibri" pitchFamily="34" charset="0"/>
              </a:rPr>
              <a:t>Retention</a:t>
            </a:r>
            <a:r>
              <a:rPr lang="fr-FR" b="0" dirty="0">
                <a:latin typeface="Calibri" pitchFamily="34" charset="0"/>
              </a:rPr>
              <a:t> time </a:t>
            </a:r>
            <a:r>
              <a:rPr lang="fr-FR" b="0" dirty="0" err="1" smtClean="0">
                <a:latin typeface="Calibri" pitchFamily="34" charset="0"/>
              </a:rPr>
              <a:t>prediction</a:t>
            </a:r>
            <a:endParaRPr lang="fr-FR" b="0" dirty="0">
              <a:latin typeface="Calibri" pitchFamily="34" charset="0"/>
            </a:endParaRPr>
          </a:p>
        </p:txBody>
      </p:sp>
      <p:sp>
        <p:nvSpPr>
          <p:cNvPr id="81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1522413" y="1198563"/>
            <a:ext cx="7513637" cy="5543550"/>
            <a:chOff x="1522413" y="1198563"/>
            <a:chExt cx="7513637" cy="5543550"/>
          </a:xfrm>
        </p:grpSpPr>
        <p:grpSp>
          <p:nvGrpSpPr>
            <p:cNvPr id="12" name="Groupe 11"/>
            <p:cNvGrpSpPr/>
            <p:nvPr/>
          </p:nvGrpSpPr>
          <p:grpSpPr>
            <a:xfrm>
              <a:off x="1522413" y="1198563"/>
              <a:ext cx="7513637" cy="5543550"/>
              <a:chOff x="1522413" y="1198563"/>
              <a:chExt cx="7513637" cy="5543550"/>
            </a:xfrm>
          </p:grpSpPr>
          <p:sp>
            <p:nvSpPr>
              <p:cNvPr id="150" name="ZoneTexte 149"/>
              <p:cNvSpPr txBox="1"/>
              <p:nvPr/>
            </p:nvSpPr>
            <p:spPr>
              <a:xfrm>
                <a:off x="2268538" y="1235075"/>
                <a:ext cx="1614487" cy="46196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b="0" dirty="0" err="1">
                    <a:latin typeface="Calibri"/>
                    <a:cs typeface="+mn-cs"/>
                  </a:rPr>
                  <a:t>Chromatographic</a:t>
                </a:r>
                <a:r>
                  <a:rPr lang="fr-FR" sz="1200" b="0" dirty="0">
                    <a:latin typeface="Calibri"/>
                    <a:cs typeface="+mn-cs"/>
                  </a:rPr>
                  <a:t> condition A</a:t>
                </a:r>
              </a:p>
            </p:txBody>
          </p:sp>
          <p:grpSp>
            <p:nvGrpSpPr>
              <p:cNvPr id="20485" name="Groupe 151"/>
              <p:cNvGrpSpPr>
                <a:grpSpLocks/>
              </p:cNvGrpSpPr>
              <p:nvPr/>
            </p:nvGrpSpPr>
            <p:grpSpPr bwMode="auto">
              <a:xfrm>
                <a:off x="2174875" y="1393825"/>
                <a:ext cx="2613025" cy="1484313"/>
                <a:chOff x="447265" y="611433"/>
                <a:chExt cx="2612567" cy="1485709"/>
              </a:xfrm>
            </p:grpSpPr>
            <p:grpSp>
              <p:nvGrpSpPr>
                <p:cNvPr id="20535" name="Groupe 152"/>
                <p:cNvGrpSpPr>
                  <a:grpSpLocks/>
                </p:cNvGrpSpPr>
                <p:nvPr/>
              </p:nvGrpSpPr>
              <p:grpSpPr bwMode="auto">
                <a:xfrm>
                  <a:off x="467544" y="692696"/>
                  <a:ext cx="2592288" cy="1404446"/>
                  <a:chOff x="467544" y="692696"/>
                  <a:chExt cx="2592288" cy="1404446"/>
                </a:xfrm>
              </p:grpSpPr>
              <p:grpSp>
                <p:nvGrpSpPr>
                  <p:cNvPr id="20537" name="Groupe 154"/>
                  <p:cNvGrpSpPr>
                    <a:grpSpLocks/>
                  </p:cNvGrpSpPr>
                  <p:nvPr/>
                </p:nvGrpSpPr>
                <p:grpSpPr bwMode="auto">
                  <a:xfrm>
                    <a:off x="467544" y="692696"/>
                    <a:ext cx="1647800" cy="1152128"/>
                    <a:chOff x="467544" y="692696"/>
                    <a:chExt cx="1647800" cy="1152128"/>
                  </a:xfrm>
                </p:grpSpPr>
                <p:cxnSp>
                  <p:nvCxnSpPr>
                    <p:cNvPr id="20539" name="Connecteur droit avec flèche 156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467544" y="692696"/>
                      <a:ext cx="0" cy="1152128"/>
                    </a:xfrm>
                    <a:prstGeom prst="straightConnector1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0" name="Connecteur droit avec flèche 15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67544" y="1844824"/>
                      <a:ext cx="1647800" cy="0"/>
                    </a:xfrm>
                    <a:prstGeom prst="straightConnector1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1" name="Connecteur droit 15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67544" y="1700808"/>
                      <a:ext cx="288032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2" name="Connecteur droit 159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755576" y="980728"/>
                      <a:ext cx="720080" cy="72008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3" name="Connecteur droit 16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475656" y="980728"/>
                      <a:ext cx="319844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4" name="Connecteur droit 16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795500" y="980728"/>
                      <a:ext cx="0" cy="72008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5" name="Connecteur droit 16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795500" y="1700808"/>
                      <a:ext cx="272126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</p:grpSp>
              <p:sp>
                <p:nvSpPr>
                  <p:cNvPr id="156" name="ZoneTexte 155"/>
                  <p:cNvSpPr txBox="1"/>
                  <p:nvPr/>
                </p:nvSpPr>
                <p:spPr>
                  <a:xfrm>
                    <a:off x="1578954" y="1834958"/>
                    <a:ext cx="1480878" cy="262184"/>
                  </a:xfrm>
                  <a:prstGeom prst="rect">
                    <a:avLst/>
                  </a:prstGeom>
                  <a:noFill/>
                </p:spPr>
                <p:txBody>
                  <a:bodyPr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fr-FR" sz="1100" b="0" kern="0" dirty="0">
                        <a:latin typeface="Calibri"/>
                        <a:cs typeface="+mn-cs"/>
                      </a:rPr>
                      <a:t>30min</a:t>
                    </a:r>
                  </a:p>
                </p:txBody>
              </p:sp>
            </p:grpSp>
            <p:sp>
              <p:nvSpPr>
                <p:cNvPr id="154" name="ZoneTexte 153"/>
                <p:cNvSpPr txBox="1"/>
                <p:nvPr/>
              </p:nvSpPr>
              <p:spPr>
                <a:xfrm>
                  <a:off x="447265" y="611433"/>
                  <a:ext cx="533307" cy="262184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100" b="0" kern="0" dirty="0">
                      <a:latin typeface="Calibri"/>
                      <a:cs typeface="+mn-cs"/>
                    </a:rPr>
                    <a:t>%B</a:t>
                  </a:r>
                </a:p>
              </p:txBody>
            </p:sp>
          </p:grpSp>
          <p:sp>
            <p:nvSpPr>
              <p:cNvPr id="20500" name="AutoShape 12"/>
              <p:cNvSpPr>
                <a:spLocks/>
              </p:cNvSpPr>
              <p:nvPr/>
            </p:nvSpPr>
            <p:spPr bwMode="auto">
              <a:xfrm>
                <a:off x="1522413" y="1198563"/>
                <a:ext cx="360362" cy="5543550"/>
              </a:xfrm>
              <a:prstGeom prst="leftBrace">
                <a:avLst>
                  <a:gd name="adj1" fmla="val 123066"/>
                  <a:gd name="adj2" fmla="val 74176"/>
                </a:avLst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20514" name="Connecteur droit avec flèche 168"/>
              <p:cNvCxnSpPr>
                <a:cxnSpLocks noChangeShapeType="1"/>
              </p:cNvCxnSpPr>
              <p:nvPr/>
            </p:nvCxnSpPr>
            <p:spPr bwMode="auto">
              <a:xfrm flipV="1">
                <a:off x="5840536" y="1561845"/>
                <a:ext cx="0" cy="995174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15" name="Connecteur droit avec flèche 169"/>
              <p:cNvCxnSpPr>
                <a:cxnSpLocks noChangeShapeType="1"/>
              </p:cNvCxnSpPr>
              <p:nvPr/>
            </p:nvCxnSpPr>
            <p:spPr bwMode="auto">
              <a:xfrm>
                <a:off x="5840536" y="2557019"/>
                <a:ext cx="2592160" cy="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16" name="Connecteur droit 170"/>
              <p:cNvCxnSpPr>
                <a:cxnSpLocks noChangeShapeType="1"/>
              </p:cNvCxnSpPr>
              <p:nvPr/>
            </p:nvCxnSpPr>
            <p:spPr bwMode="auto">
              <a:xfrm>
                <a:off x="5840536" y="2432622"/>
                <a:ext cx="24666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17" name="Connecteur droit 171"/>
              <p:cNvCxnSpPr>
                <a:cxnSpLocks noChangeShapeType="1"/>
              </p:cNvCxnSpPr>
              <p:nvPr/>
            </p:nvCxnSpPr>
            <p:spPr bwMode="auto">
              <a:xfrm flipV="1">
                <a:off x="6087196" y="1810639"/>
                <a:ext cx="1594290" cy="621984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18" name="Connecteur droit 172"/>
              <p:cNvCxnSpPr>
                <a:cxnSpLocks noChangeShapeType="1"/>
              </p:cNvCxnSpPr>
              <p:nvPr/>
            </p:nvCxnSpPr>
            <p:spPr bwMode="auto">
              <a:xfrm>
                <a:off x="7681486" y="1810639"/>
                <a:ext cx="1770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19" name="Connecteur droit 173"/>
              <p:cNvCxnSpPr>
                <a:cxnSpLocks noChangeShapeType="1"/>
              </p:cNvCxnSpPr>
              <p:nvPr/>
            </p:nvCxnSpPr>
            <p:spPr bwMode="auto">
              <a:xfrm>
                <a:off x="7858523" y="1810639"/>
                <a:ext cx="0" cy="621984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20" name="Connecteur droit 174"/>
              <p:cNvCxnSpPr>
                <a:cxnSpLocks noChangeShapeType="1"/>
              </p:cNvCxnSpPr>
              <p:nvPr/>
            </p:nvCxnSpPr>
            <p:spPr bwMode="auto">
              <a:xfrm>
                <a:off x="7865584" y="2432622"/>
                <a:ext cx="30125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8" name="ZoneTexte 167"/>
              <p:cNvSpPr txBox="1"/>
              <p:nvPr/>
            </p:nvSpPr>
            <p:spPr bwMode="auto">
              <a:xfrm>
                <a:off x="7874000" y="2540000"/>
                <a:ext cx="1162050" cy="2619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100" b="0" kern="0" dirty="0">
                    <a:latin typeface="Calibri"/>
                    <a:cs typeface="+mn-cs"/>
                  </a:rPr>
                  <a:t>90min</a:t>
                </a:r>
              </a:p>
            </p:txBody>
          </p:sp>
          <p:sp>
            <p:nvSpPr>
              <p:cNvPr id="166" name="ZoneTexte 165"/>
              <p:cNvSpPr txBox="1"/>
              <p:nvPr/>
            </p:nvSpPr>
            <p:spPr bwMode="auto">
              <a:xfrm>
                <a:off x="5816600" y="1481138"/>
                <a:ext cx="492125" cy="2619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100" b="0" kern="0" dirty="0">
                    <a:latin typeface="Calibri"/>
                    <a:cs typeface="+mn-cs"/>
                  </a:rPr>
                  <a:t>%B</a:t>
                </a:r>
              </a:p>
            </p:txBody>
          </p:sp>
          <p:sp>
            <p:nvSpPr>
              <p:cNvPr id="214" name="ZoneTexte 213"/>
              <p:cNvSpPr txBox="1"/>
              <p:nvPr/>
            </p:nvSpPr>
            <p:spPr bwMode="auto">
              <a:xfrm>
                <a:off x="6200775" y="1238250"/>
                <a:ext cx="1616075" cy="46196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b="0" dirty="0" err="1">
                    <a:latin typeface="Calibri"/>
                    <a:cs typeface="+mn-cs"/>
                  </a:rPr>
                  <a:t>Chromatographic</a:t>
                </a:r>
                <a:r>
                  <a:rPr lang="fr-FR" sz="1200" b="0" dirty="0">
                    <a:latin typeface="Calibri"/>
                    <a:cs typeface="+mn-cs"/>
                  </a:rPr>
                  <a:t> condition B</a:t>
                </a:r>
              </a:p>
            </p:txBody>
          </p:sp>
          <p:sp>
            <p:nvSpPr>
              <p:cNvPr id="4" name="Flèche droite 3"/>
              <p:cNvSpPr/>
              <p:nvPr/>
            </p:nvSpPr>
            <p:spPr bwMode="auto">
              <a:xfrm>
                <a:off x="3907522" y="2017487"/>
                <a:ext cx="1727820" cy="65437"/>
              </a:xfrm>
              <a:prstGeom prst="rightArrow">
                <a:avLst/>
              </a:prstGeom>
              <a:solidFill>
                <a:schemeClr val="hlink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2" name="ZoneTexte 1"/>
            <p:cNvSpPr txBox="1"/>
            <p:nvPr/>
          </p:nvSpPr>
          <p:spPr>
            <a:xfrm>
              <a:off x="4028594" y="2021498"/>
              <a:ext cx="153263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0" dirty="0" smtClean="0">
                  <a:solidFill>
                    <a:srgbClr val="FF0000"/>
                  </a:solidFill>
                  <a:latin typeface="Calibri" pitchFamily="34" charset="0"/>
                </a:rPr>
                <a:t>Gradient change, </a:t>
              </a:r>
              <a:r>
                <a:rPr lang="fr-FR" sz="1400" b="0" dirty="0" err="1">
                  <a:solidFill>
                    <a:srgbClr val="FF0000"/>
                  </a:solidFill>
                  <a:latin typeface="Calibri" pitchFamily="34" charset="0"/>
                </a:rPr>
                <a:t>C</a:t>
              </a:r>
              <a:r>
                <a:rPr lang="fr-FR" sz="1400" b="0" dirty="0" err="1" smtClean="0">
                  <a:solidFill>
                    <a:srgbClr val="FF0000"/>
                  </a:solidFill>
                  <a:latin typeface="Calibri" pitchFamily="34" charset="0"/>
                </a:rPr>
                <a:t>olumn</a:t>
              </a:r>
              <a:r>
                <a:rPr lang="fr-FR" sz="1400" b="0" dirty="0" smtClean="0">
                  <a:solidFill>
                    <a:srgbClr val="FF0000"/>
                  </a:solidFill>
                  <a:latin typeface="Calibri" pitchFamily="34" charset="0"/>
                </a:rPr>
                <a:t> change, </a:t>
              </a:r>
              <a:endParaRPr lang="fr-FR" sz="1000" b="0" dirty="0">
                <a:solidFill>
                  <a:srgbClr val="FF0000"/>
                </a:solidFill>
                <a:latin typeface="Calibri" pitchFamily="34" charset="0"/>
              </a:endParaRPr>
            </a:p>
            <a:p>
              <a:pPr algn="ctr"/>
              <a:r>
                <a:rPr lang="fr-FR" sz="1400" b="0" dirty="0">
                  <a:solidFill>
                    <a:srgbClr val="FF0000"/>
                  </a:solidFill>
                  <a:latin typeface="Calibri" pitchFamily="34" charset="0"/>
                </a:rPr>
                <a:t>S</a:t>
              </a:r>
              <a:r>
                <a:rPr lang="fr-FR" sz="1400" b="0" dirty="0" smtClean="0">
                  <a:solidFill>
                    <a:srgbClr val="FF0000"/>
                  </a:solidFill>
                  <a:latin typeface="Calibri" pitchFamily="34" charset="0"/>
                </a:rPr>
                <a:t>ystem change, …</a:t>
              </a:r>
              <a:endParaRPr lang="fr-FR" sz="1400" b="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e 16"/>
          <p:cNvGrpSpPr>
            <a:grpSpLocks/>
          </p:cNvGrpSpPr>
          <p:nvPr/>
        </p:nvGrpSpPr>
        <p:grpSpPr bwMode="auto">
          <a:xfrm>
            <a:off x="6038850" y="1811338"/>
            <a:ext cx="2565400" cy="3443287"/>
            <a:chOff x="6038850" y="1811338"/>
            <a:chExt cx="2565400" cy="3443287"/>
          </a:xfrm>
        </p:grpSpPr>
        <p:grpSp>
          <p:nvGrpSpPr>
            <p:cNvPr id="20552" name="Groupe 15"/>
            <p:cNvGrpSpPr>
              <a:grpSpLocks/>
            </p:cNvGrpSpPr>
            <p:nvPr/>
          </p:nvGrpSpPr>
          <p:grpSpPr bwMode="auto">
            <a:xfrm>
              <a:off x="6038850" y="1811338"/>
              <a:ext cx="2565400" cy="3265487"/>
              <a:chOff x="6038850" y="1811338"/>
              <a:chExt cx="2565400" cy="3265487"/>
            </a:xfrm>
          </p:grpSpPr>
          <p:grpSp>
            <p:nvGrpSpPr>
              <p:cNvPr id="20554" name="Groupe 190"/>
              <p:cNvGrpSpPr>
                <a:grpSpLocks/>
              </p:cNvGrpSpPr>
              <p:nvPr/>
            </p:nvGrpSpPr>
            <p:grpSpPr bwMode="auto">
              <a:xfrm>
                <a:off x="6038850" y="3905250"/>
                <a:ext cx="2270125" cy="1171575"/>
                <a:chOff x="4963782" y="2397433"/>
                <a:chExt cx="4529440" cy="2442664"/>
              </a:xfrm>
            </p:grpSpPr>
            <p:pic>
              <p:nvPicPr>
                <p:cNvPr id="20559" name="Image 191" descr="Capture d’écran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92080" y="2397433"/>
                  <a:ext cx="4201142" cy="24426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4" name="ZoneTexte 193"/>
                <p:cNvSpPr txBox="1"/>
                <p:nvPr/>
              </p:nvSpPr>
              <p:spPr>
                <a:xfrm rot="16200000">
                  <a:off x="4111334" y="3398825"/>
                  <a:ext cx="2227523" cy="522629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100" b="0" kern="0" dirty="0" err="1">
                      <a:solidFill>
                        <a:prstClr val="black"/>
                      </a:solidFill>
                      <a:latin typeface="Calibri"/>
                      <a:cs typeface="+mn-cs"/>
                    </a:rPr>
                    <a:t>Retention</a:t>
                  </a:r>
                  <a:r>
                    <a:rPr lang="fr-FR" sz="1100" b="0" kern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 time</a:t>
                  </a:r>
                </a:p>
              </p:txBody>
            </p:sp>
          </p:grpSp>
          <p:grpSp>
            <p:nvGrpSpPr>
              <p:cNvPr id="20555" name="Groupe 11"/>
              <p:cNvGrpSpPr>
                <a:grpSpLocks/>
              </p:cNvGrpSpPr>
              <p:nvPr/>
            </p:nvGrpSpPr>
            <p:grpSpPr bwMode="auto">
              <a:xfrm>
                <a:off x="6084888" y="1811338"/>
                <a:ext cx="2519362" cy="1546225"/>
                <a:chOff x="6084888" y="1811338"/>
                <a:chExt cx="2519362" cy="1546225"/>
              </a:xfrm>
            </p:grpSpPr>
            <p:cxnSp>
              <p:nvCxnSpPr>
                <p:cNvPr id="20556" name="Connecteur droit 184"/>
                <p:cNvCxnSpPr>
                  <a:cxnSpLocks noChangeShapeType="1"/>
                </p:cNvCxnSpPr>
                <p:nvPr/>
              </p:nvCxnSpPr>
              <p:spPr bwMode="auto">
                <a:xfrm flipV="1">
                  <a:off x="6084888" y="1811338"/>
                  <a:ext cx="1597025" cy="627062"/>
                </a:xfrm>
                <a:prstGeom prst="line">
                  <a:avLst/>
                </a:prstGeom>
                <a:noFill/>
                <a:ln w="88900" algn="ctr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557" name="Connecteur droit avec flèche 214"/>
                <p:cNvCxnSpPr>
                  <a:cxnSpLocks noChangeShapeType="1"/>
                </p:cNvCxnSpPr>
                <p:nvPr/>
              </p:nvCxnSpPr>
              <p:spPr bwMode="auto">
                <a:xfrm>
                  <a:off x="6948488" y="2708275"/>
                  <a:ext cx="0" cy="649288"/>
                </a:xfrm>
                <a:prstGeom prst="straightConnector1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16" name="ZoneTexte 215"/>
                <p:cNvSpPr txBox="1"/>
                <p:nvPr/>
              </p:nvSpPr>
              <p:spPr>
                <a:xfrm>
                  <a:off x="6632575" y="2833688"/>
                  <a:ext cx="1971675" cy="52387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400" b="0" dirty="0" err="1">
                      <a:solidFill>
                        <a:prstClr val="black"/>
                      </a:solidFill>
                      <a:latin typeface="Calibri"/>
                      <a:cs typeface="+mn-cs"/>
                    </a:rPr>
                    <a:t>iRT</a:t>
                  </a:r>
                  <a:r>
                    <a:rPr lang="fr-FR" sz="1400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 </a:t>
                  </a:r>
                  <a:r>
                    <a:rPr lang="fr-FR" sz="1400" b="0" dirty="0" err="1">
                      <a:solidFill>
                        <a:prstClr val="black"/>
                      </a:solidFill>
                      <a:latin typeface="Calibri"/>
                      <a:cs typeface="+mn-cs"/>
                    </a:rPr>
                    <a:t>measured</a:t>
                  </a:r>
                  <a:r>
                    <a:rPr lang="fr-FR" sz="1400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 in condition B</a:t>
                  </a:r>
                </a:p>
              </p:txBody>
            </p:sp>
          </p:grpSp>
        </p:grpSp>
        <p:sp>
          <p:nvSpPr>
            <p:cNvPr id="217" name="ZoneTexte 216"/>
            <p:cNvSpPr txBox="1"/>
            <p:nvPr/>
          </p:nvSpPr>
          <p:spPr>
            <a:xfrm>
              <a:off x="7561263" y="4992688"/>
              <a:ext cx="787400" cy="261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100" b="0" kern="0" dirty="0" err="1">
                  <a:solidFill>
                    <a:prstClr val="black"/>
                  </a:solidFill>
                  <a:latin typeface="Calibri"/>
                  <a:cs typeface="+mn-cs"/>
                </a:rPr>
                <a:t>iRT</a:t>
              </a:r>
              <a:r>
                <a:rPr lang="fr-FR" sz="1100" b="0" kern="0" dirty="0">
                  <a:solidFill>
                    <a:prstClr val="black"/>
                  </a:solidFill>
                  <a:latin typeface="Calibri"/>
                  <a:cs typeface="+mn-cs"/>
                </a:rPr>
                <a:t>-value</a:t>
              </a:r>
            </a:p>
          </p:txBody>
        </p:sp>
      </p:grpSp>
      <p:grpSp>
        <p:nvGrpSpPr>
          <p:cNvPr id="8" name="Groupe 7"/>
          <p:cNvGrpSpPr>
            <a:grpSpLocks/>
          </p:cNvGrpSpPr>
          <p:nvPr/>
        </p:nvGrpSpPr>
        <p:grpSpPr bwMode="auto">
          <a:xfrm>
            <a:off x="1908175" y="4767263"/>
            <a:ext cx="2765425" cy="1952625"/>
            <a:chOff x="1908175" y="4767645"/>
            <a:chExt cx="2765801" cy="1952243"/>
          </a:xfrm>
        </p:grpSpPr>
        <p:sp>
          <p:nvSpPr>
            <p:cNvPr id="178" name="ZoneTexte 177"/>
            <p:cNvSpPr txBox="1"/>
            <p:nvPr/>
          </p:nvSpPr>
          <p:spPr>
            <a:xfrm>
              <a:off x="2081237" y="4767645"/>
              <a:ext cx="2592739" cy="3380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b="0" dirty="0" err="1">
                  <a:solidFill>
                    <a:srgbClr val="FF0000"/>
                  </a:solidFill>
                  <a:latin typeface="Calibri"/>
                  <a:cs typeface="+mn-cs"/>
                </a:rPr>
                <a:t>Calculator</a:t>
              </a:r>
              <a:endParaRPr lang="fr-FR" sz="1600" b="0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  <p:grpSp>
          <p:nvGrpSpPr>
            <p:cNvPr id="20547" name="Groupe 145"/>
            <p:cNvGrpSpPr>
              <a:grpSpLocks/>
            </p:cNvGrpSpPr>
            <p:nvPr/>
          </p:nvGrpSpPr>
          <p:grpSpPr bwMode="auto">
            <a:xfrm>
              <a:off x="1908175" y="5384800"/>
              <a:ext cx="2016125" cy="1335088"/>
              <a:chOff x="2936367" y="4934308"/>
              <a:chExt cx="2954487" cy="2056371"/>
            </a:xfrm>
          </p:grpSpPr>
          <p:sp>
            <p:nvSpPr>
              <p:cNvPr id="147" name="ZoneTexte 146"/>
              <p:cNvSpPr txBox="1"/>
              <p:nvPr/>
            </p:nvSpPr>
            <p:spPr>
              <a:xfrm>
                <a:off x="4697667" y="6587308"/>
                <a:ext cx="1193588" cy="403371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100" b="0" kern="0" dirty="0">
                    <a:solidFill>
                      <a:prstClr val="black"/>
                    </a:solidFill>
                    <a:latin typeface="Calibri"/>
                    <a:cs typeface="+mn-cs"/>
                  </a:rPr>
                  <a:t>iRT-value</a:t>
                </a:r>
              </a:p>
            </p:txBody>
          </p:sp>
          <p:pic>
            <p:nvPicPr>
              <p:cNvPr id="20550" name="Image 147" descr="Capture d’écran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920" b="6535"/>
              <a:stretch>
                <a:fillRect/>
              </a:stretch>
            </p:blipFill>
            <p:spPr bwMode="auto">
              <a:xfrm>
                <a:off x="3214201" y="4934308"/>
                <a:ext cx="2465607" cy="173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9" name="ZoneTexte 148"/>
              <p:cNvSpPr txBox="1"/>
              <p:nvPr/>
            </p:nvSpPr>
            <p:spPr>
              <a:xfrm rot="16200000">
                <a:off x="2247015" y="5716960"/>
                <a:ext cx="1762609" cy="383904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100" b="0" kern="0" dirty="0" err="1">
                    <a:solidFill>
                      <a:prstClr val="black"/>
                    </a:solidFill>
                    <a:latin typeface="Calibri"/>
                    <a:cs typeface="+mn-cs"/>
                  </a:rPr>
                  <a:t>Retention</a:t>
                </a:r>
                <a:r>
                  <a:rPr lang="fr-FR" sz="1100" b="0" kern="0" dirty="0">
                    <a:solidFill>
                      <a:prstClr val="black"/>
                    </a:solidFill>
                    <a:latin typeface="Calibri"/>
                    <a:cs typeface="+mn-cs"/>
                  </a:rPr>
                  <a:t> time</a:t>
                </a:r>
              </a:p>
            </p:txBody>
          </p:sp>
        </p:grpSp>
        <p:cxnSp>
          <p:nvCxnSpPr>
            <p:cNvPr id="20548" name="Connecteur droit avec flèche 211"/>
            <p:cNvCxnSpPr>
              <a:cxnSpLocks noChangeShapeType="1"/>
            </p:cNvCxnSpPr>
            <p:nvPr/>
          </p:nvCxnSpPr>
          <p:spPr bwMode="auto">
            <a:xfrm>
              <a:off x="2864226" y="4793045"/>
              <a:ext cx="0" cy="45720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0" name="Groupe 179"/>
          <p:cNvGrpSpPr>
            <a:grpSpLocks/>
          </p:cNvGrpSpPr>
          <p:nvPr/>
        </p:nvGrpSpPr>
        <p:grpSpPr bwMode="auto">
          <a:xfrm>
            <a:off x="1908175" y="3429000"/>
            <a:ext cx="2016125" cy="1341438"/>
            <a:chOff x="-146477" y="3165870"/>
            <a:chExt cx="3053935" cy="1805694"/>
          </a:xfrm>
        </p:grpSpPr>
        <p:sp>
          <p:nvSpPr>
            <p:cNvPr id="181" name="ZoneTexte 180"/>
            <p:cNvSpPr txBox="1"/>
            <p:nvPr/>
          </p:nvSpPr>
          <p:spPr>
            <a:xfrm>
              <a:off x="1714740" y="4618972"/>
              <a:ext cx="1192718" cy="35259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100" b="0" kern="0" dirty="0" err="1">
                  <a:solidFill>
                    <a:prstClr val="black"/>
                  </a:solidFill>
                  <a:latin typeface="Calibri"/>
                  <a:cs typeface="+mn-cs"/>
                </a:rPr>
                <a:t>iRT</a:t>
              </a:r>
              <a:r>
                <a:rPr lang="fr-FR" sz="1100" b="0" kern="0" dirty="0">
                  <a:solidFill>
                    <a:prstClr val="black"/>
                  </a:solidFill>
                  <a:latin typeface="Calibri"/>
                  <a:cs typeface="+mn-cs"/>
                </a:rPr>
                <a:t>-value</a:t>
              </a:r>
            </a:p>
          </p:txBody>
        </p:sp>
        <p:pic>
          <p:nvPicPr>
            <p:cNvPr id="20533" name="Image 181" descr="Capture d’écran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26" b="7323"/>
            <a:stretch>
              <a:fillRect/>
            </a:stretch>
          </p:blipFill>
          <p:spPr bwMode="auto">
            <a:xfrm>
              <a:off x="114965" y="3165870"/>
              <a:ext cx="2574356" cy="1550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3" name="ZoneTexte 182"/>
            <p:cNvSpPr txBox="1"/>
            <p:nvPr/>
          </p:nvSpPr>
          <p:spPr>
            <a:xfrm rot="16200000">
              <a:off x="-748366" y="3814771"/>
              <a:ext cx="1600550" cy="39677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100" b="0" kern="0" dirty="0" err="1">
                  <a:solidFill>
                    <a:prstClr val="black"/>
                  </a:solidFill>
                  <a:latin typeface="Calibri"/>
                  <a:cs typeface="+mn-cs"/>
                </a:rPr>
                <a:t>Retention</a:t>
              </a:r>
              <a:r>
                <a:rPr lang="fr-FR" sz="1100" b="0" kern="0" dirty="0">
                  <a:solidFill>
                    <a:prstClr val="black"/>
                  </a:solidFill>
                  <a:latin typeface="Calibri"/>
                  <a:cs typeface="+mn-cs"/>
                </a:rPr>
                <a:t> time</a:t>
              </a:r>
            </a:p>
          </p:txBody>
        </p:sp>
      </p:grpSp>
      <p:grpSp>
        <p:nvGrpSpPr>
          <p:cNvPr id="9" name="Groupe 8"/>
          <p:cNvGrpSpPr>
            <a:grpSpLocks/>
          </p:cNvGrpSpPr>
          <p:nvPr/>
        </p:nvGrpSpPr>
        <p:grpSpPr bwMode="auto">
          <a:xfrm>
            <a:off x="2264457" y="5627682"/>
            <a:ext cx="3171640" cy="762449"/>
            <a:chOff x="2263892" y="5627523"/>
            <a:chExt cx="3172191" cy="762615"/>
          </a:xfrm>
        </p:grpSpPr>
        <p:sp>
          <p:nvSpPr>
            <p:cNvPr id="184" name="ZoneTexte 183"/>
            <p:cNvSpPr txBox="1"/>
            <p:nvPr/>
          </p:nvSpPr>
          <p:spPr>
            <a:xfrm>
              <a:off x="3706995" y="5650203"/>
              <a:ext cx="1729088" cy="7399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0" dirty="0" err="1">
                  <a:solidFill>
                    <a:prstClr val="black"/>
                  </a:solidFill>
                  <a:latin typeface="Calibri"/>
                  <a:cs typeface="+mn-cs"/>
                </a:rPr>
                <a:t>Determination</a:t>
              </a:r>
              <a:r>
                <a:rPr lang="fr-FR" sz="1400" b="0" dirty="0">
                  <a:solidFill>
                    <a:prstClr val="black"/>
                  </a:solidFill>
                  <a:latin typeface="Calibri"/>
                  <a:cs typeface="+mn-cs"/>
                </a:rPr>
                <a:t> of </a:t>
              </a:r>
              <a:r>
                <a:rPr lang="fr-FR" sz="1400" b="0" dirty="0" err="1">
                  <a:solidFill>
                    <a:prstClr val="black"/>
                  </a:solidFill>
                  <a:latin typeface="Calibri"/>
                  <a:cs typeface="+mn-cs"/>
                </a:rPr>
                <a:t>iRT</a:t>
              </a:r>
              <a:r>
                <a:rPr lang="fr-FR" sz="1400" b="0" dirty="0">
                  <a:solidFill>
                    <a:prstClr val="black"/>
                  </a:solidFill>
                  <a:latin typeface="Calibri"/>
                  <a:cs typeface="+mn-cs"/>
                </a:rPr>
                <a:t> values for the peptides of </a:t>
              </a:r>
              <a:r>
                <a:rPr lang="fr-FR" sz="1400" b="0" dirty="0" err="1">
                  <a:solidFill>
                    <a:prstClr val="black"/>
                  </a:solidFill>
                  <a:latin typeface="Calibri"/>
                  <a:cs typeface="+mn-cs"/>
                </a:rPr>
                <a:t>interest</a:t>
              </a:r>
              <a:endParaRPr lang="fr-FR" sz="1400" b="0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cxnSp>
          <p:nvCxnSpPr>
            <p:cNvPr id="20530" name="Connecteur droit avec flèche 188"/>
            <p:cNvCxnSpPr>
              <a:cxnSpLocks noChangeShapeType="1"/>
            </p:cNvCxnSpPr>
            <p:nvPr/>
          </p:nvCxnSpPr>
          <p:spPr bwMode="auto">
            <a:xfrm>
              <a:off x="2263892" y="5627523"/>
              <a:ext cx="1344502" cy="0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1" name="Connecteur droit avec flèche 189"/>
            <p:cNvCxnSpPr>
              <a:cxnSpLocks noChangeShapeType="1"/>
            </p:cNvCxnSpPr>
            <p:nvPr/>
          </p:nvCxnSpPr>
          <p:spPr bwMode="auto">
            <a:xfrm>
              <a:off x="3586618" y="5627523"/>
              <a:ext cx="0" cy="750550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" name="Groupe 10"/>
          <p:cNvGrpSpPr>
            <a:grpSpLocks/>
          </p:cNvGrpSpPr>
          <p:nvPr/>
        </p:nvGrpSpPr>
        <p:grpSpPr bwMode="auto">
          <a:xfrm>
            <a:off x="5799138" y="3429000"/>
            <a:ext cx="2592387" cy="1489075"/>
            <a:chOff x="5799138" y="3429000"/>
            <a:chExt cx="2592387" cy="1488387"/>
          </a:xfrm>
        </p:grpSpPr>
        <p:cxnSp>
          <p:nvCxnSpPr>
            <p:cNvPr id="20526" name="Connecteur droit avec flèche 194"/>
            <p:cNvCxnSpPr>
              <a:cxnSpLocks noChangeShapeType="1"/>
            </p:cNvCxnSpPr>
            <p:nvPr/>
          </p:nvCxnSpPr>
          <p:spPr bwMode="auto">
            <a:xfrm flipV="1">
              <a:off x="7377353" y="4426693"/>
              <a:ext cx="9855" cy="490694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7" name="Connecteur droit avec flèche 195"/>
            <p:cNvCxnSpPr>
              <a:cxnSpLocks noChangeShapeType="1"/>
            </p:cNvCxnSpPr>
            <p:nvPr/>
          </p:nvCxnSpPr>
          <p:spPr bwMode="auto">
            <a:xfrm flipH="1">
              <a:off x="6400843" y="4437305"/>
              <a:ext cx="977112" cy="0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7" name="ZoneTexte 196"/>
            <p:cNvSpPr txBox="1"/>
            <p:nvPr/>
          </p:nvSpPr>
          <p:spPr>
            <a:xfrm>
              <a:off x="5799138" y="3429000"/>
              <a:ext cx="2592387" cy="3681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0" dirty="0" err="1">
                  <a:solidFill>
                    <a:srgbClr val="FF0000"/>
                  </a:solidFill>
                  <a:latin typeface="Calibri"/>
                  <a:cs typeface="+mn-cs"/>
                </a:rPr>
                <a:t>Predictor</a:t>
              </a:r>
              <a:endParaRPr lang="fr-FR" b="0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203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3. Transitions selection and optimisation</a:t>
            </a:r>
          </a:p>
        </p:txBody>
      </p:sp>
      <p:sp>
        <p:nvSpPr>
          <p:cNvPr id="20491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603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4. SRM analysis</a:t>
            </a:r>
          </a:p>
          <a:p>
            <a:pPr algn="ctr" eaLnBrk="1" hangingPunct="1"/>
            <a:endParaRPr lang="fr-FR" sz="1200" b="0">
              <a:solidFill>
                <a:srgbClr val="0000FF"/>
              </a:solidFill>
            </a:endParaRPr>
          </a:p>
        </p:txBody>
      </p:sp>
      <p:sp>
        <p:nvSpPr>
          <p:cNvPr id="205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206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dirty="0" smtClean="0"/>
              <a:t>2. </a:t>
            </a:r>
            <a:r>
              <a:rPr lang="fr-FR" dirty="0" err="1" smtClean="0"/>
              <a:t>Proteotypic</a:t>
            </a:r>
            <a:r>
              <a:rPr lang="fr-FR" dirty="0" smtClean="0"/>
              <a:t> peptides for </a:t>
            </a:r>
            <a:r>
              <a:rPr lang="fr-FR" dirty="0" err="1" smtClean="0"/>
              <a:t>proteins</a:t>
            </a:r>
            <a:r>
              <a:rPr lang="fr-FR" dirty="0" smtClean="0"/>
              <a:t> of </a:t>
            </a:r>
            <a:r>
              <a:rPr lang="fr-FR" dirty="0" err="1" smtClean="0"/>
              <a:t>interest</a:t>
            </a:r>
            <a:endParaRPr lang="fr-FR" dirty="0" smtClean="0"/>
          </a:p>
        </p:txBody>
      </p:sp>
      <p:sp>
        <p:nvSpPr>
          <p:cNvPr id="207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08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09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10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11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1522413" y="1198563"/>
            <a:ext cx="3265487" cy="5543550"/>
            <a:chOff x="1522413" y="1198563"/>
            <a:chExt cx="3265487" cy="5543550"/>
          </a:xfrm>
        </p:grpSpPr>
        <p:grpSp>
          <p:nvGrpSpPr>
            <p:cNvPr id="6" name="Groupe 5"/>
            <p:cNvGrpSpPr/>
            <p:nvPr/>
          </p:nvGrpSpPr>
          <p:grpSpPr>
            <a:xfrm>
              <a:off x="2174875" y="1235075"/>
              <a:ext cx="2613025" cy="1643063"/>
              <a:chOff x="2174875" y="1235075"/>
              <a:chExt cx="2613025" cy="1643063"/>
            </a:xfrm>
          </p:grpSpPr>
          <p:sp>
            <p:nvSpPr>
              <p:cNvPr id="150" name="ZoneTexte 149"/>
              <p:cNvSpPr txBox="1"/>
              <p:nvPr/>
            </p:nvSpPr>
            <p:spPr>
              <a:xfrm>
                <a:off x="2268538" y="1235075"/>
                <a:ext cx="1614487" cy="46196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b="0" dirty="0" err="1">
                    <a:latin typeface="Calibri"/>
                    <a:cs typeface="+mn-cs"/>
                  </a:rPr>
                  <a:t>Chromatographic</a:t>
                </a:r>
                <a:r>
                  <a:rPr lang="fr-FR" sz="1200" b="0" dirty="0">
                    <a:latin typeface="Calibri"/>
                    <a:cs typeface="+mn-cs"/>
                  </a:rPr>
                  <a:t> condition A</a:t>
                </a:r>
              </a:p>
            </p:txBody>
          </p:sp>
          <p:grpSp>
            <p:nvGrpSpPr>
              <p:cNvPr id="20485" name="Groupe 151"/>
              <p:cNvGrpSpPr>
                <a:grpSpLocks/>
              </p:cNvGrpSpPr>
              <p:nvPr/>
            </p:nvGrpSpPr>
            <p:grpSpPr bwMode="auto">
              <a:xfrm>
                <a:off x="2174875" y="1393825"/>
                <a:ext cx="2613025" cy="1484313"/>
                <a:chOff x="447265" y="611433"/>
                <a:chExt cx="2612567" cy="1485709"/>
              </a:xfrm>
            </p:grpSpPr>
            <p:grpSp>
              <p:nvGrpSpPr>
                <p:cNvPr id="20535" name="Groupe 152"/>
                <p:cNvGrpSpPr>
                  <a:grpSpLocks/>
                </p:cNvGrpSpPr>
                <p:nvPr/>
              </p:nvGrpSpPr>
              <p:grpSpPr bwMode="auto">
                <a:xfrm>
                  <a:off x="467544" y="692696"/>
                  <a:ext cx="2592288" cy="1404446"/>
                  <a:chOff x="467544" y="692696"/>
                  <a:chExt cx="2592288" cy="1404446"/>
                </a:xfrm>
              </p:grpSpPr>
              <p:grpSp>
                <p:nvGrpSpPr>
                  <p:cNvPr id="20537" name="Groupe 154"/>
                  <p:cNvGrpSpPr>
                    <a:grpSpLocks/>
                  </p:cNvGrpSpPr>
                  <p:nvPr/>
                </p:nvGrpSpPr>
                <p:grpSpPr bwMode="auto">
                  <a:xfrm>
                    <a:off x="467544" y="692696"/>
                    <a:ext cx="1647800" cy="1152128"/>
                    <a:chOff x="467544" y="692696"/>
                    <a:chExt cx="1647800" cy="1152128"/>
                  </a:xfrm>
                </p:grpSpPr>
                <p:cxnSp>
                  <p:nvCxnSpPr>
                    <p:cNvPr id="20539" name="Connecteur droit avec flèche 156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467544" y="692696"/>
                      <a:ext cx="0" cy="1152128"/>
                    </a:xfrm>
                    <a:prstGeom prst="straightConnector1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0" name="Connecteur droit avec flèche 15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67544" y="1844824"/>
                      <a:ext cx="1647800" cy="0"/>
                    </a:xfrm>
                    <a:prstGeom prst="straightConnector1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1" name="Connecteur droit 15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67544" y="1700808"/>
                      <a:ext cx="288032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2" name="Connecteur droit 159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755576" y="980728"/>
                      <a:ext cx="720080" cy="72008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3" name="Connecteur droit 16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475656" y="980728"/>
                      <a:ext cx="319844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4" name="Connecteur droit 16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795500" y="980728"/>
                      <a:ext cx="0" cy="72008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45" name="Connecteur droit 16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795500" y="1700808"/>
                      <a:ext cx="272126" cy="0"/>
                    </a:xfrm>
                    <a:prstGeom prst="line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</p:grpSp>
              <p:sp>
                <p:nvSpPr>
                  <p:cNvPr id="156" name="ZoneTexte 155"/>
                  <p:cNvSpPr txBox="1"/>
                  <p:nvPr/>
                </p:nvSpPr>
                <p:spPr>
                  <a:xfrm>
                    <a:off x="1578954" y="1834958"/>
                    <a:ext cx="1480878" cy="262184"/>
                  </a:xfrm>
                  <a:prstGeom prst="rect">
                    <a:avLst/>
                  </a:prstGeom>
                  <a:noFill/>
                </p:spPr>
                <p:txBody>
                  <a:bodyPr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fr-FR" sz="1100" b="0" kern="0" dirty="0">
                        <a:latin typeface="Calibri"/>
                        <a:cs typeface="+mn-cs"/>
                      </a:rPr>
                      <a:t>30min</a:t>
                    </a:r>
                  </a:p>
                </p:txBody>
              </p:sp>
            </p:grpSp>
            <p:sp>
              <p:nvSpPr>
                <p:cNvPr id="154" name="ZoneTexte 153"/>
                <p:cNvSpPr txBox="1"/>
                <p:nvPr/>
              </p:nvSpPr>
              <p:spPr>
                <a:xfrm>
                  <a:off x="447265" y="611433"/>
                  <a:ext cx="533307" cy="262184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100" b="0" kern="0" dirty="0">
                      <a:latin typeface="Calibri"/>
                      <a:cs typeface="+mn-cs"/>
                    </a:rPr>
                    <a:t>%B</a:t>
                  </a:r>
                </a:p>
              </p:txBody>
            </p:sp>
          </p:grpSp>
        </p:grpSp>
        <p:sp>
          <p:nvSpPr>
            <p:cNvPr id="20500" name="AutoShape 12"/>
            <p:cNvSpPr>
              <a:spLocks/>
            </p:cNvSpPr>
            <p:nvPr/>
          </p:nvSpPr>
          <p:spPr bwMode="auto">
            <a:xfrm>
              <a:off x="1522413" y="1198563"/>
              <a:ext cx="360362" cy="5543550"/>
            </a:xfrm>
            <a:prstGeom prst="leftBrace">
              <a:avLst>
                <a:gd name="adj1" fmla="val 123066"/>
                <a:gd name="adj2" fmla="val 74176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/>
            </a:p>
          </p:txBody>
        </p:sp>
      </p:grp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2484438" y="1762125"/>
            <a:ext cx="2016125" cy="1595438"/>
            <a:chOff x="2484438" y="1762125"/>
            <a:chExt cx="2016125" cy="1595438"/>
          </a:xfrm>
        </p:grpSpPr>
        <p:cxnSp>
          <p:nvCxnSpPr>
            <p:cNvPr id="20523" name="Connecteur droit avec flèche 175"/>
            <p:cNvCxnSpPr>
              <a:cxnSpLocks noChangeShapeType="1"/>
            </p:cNvCxnSpPr>
            <p:nvPr/>
          </p:nvCxnSpPr>
          <p:spPr bwMode="auto">
            <a:xfrm>
              <a:off x="2843213" y="2708275"/>
              <a:ext cx="0" cy="6492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7" name="ZoneTexte 176"/>
            <p:cNvSpPr txBox="1"/>
            <p:nvPr/>
          </p:nvSpPr>
          <p:spPr>
            <a:xfrm>
              <a:off x="2527300" y="2833688"/>
              <a:ext cx="197326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0" dirty="0" err="1">
                  <a:solidFill>
                    <a:prstClr val="black"/>
                  </a:solidFill>
                  <a:latin typeface="Calibri"/>
                  <a:cs typeface="+mn-cs"/>
                </a:rPr>
                <a:t>iRT</a:t>
              </a:r>
              <a:r>
                <a:rPr lang="fr-FR" sz="1400" b="0" dirty="0">
                  <a:solidFill>
                    <a:prstClr val="black"/>
                  </a:solidFill>
                  <a:latin typeface="Calibri"/>
                  <a:cs typeface="+mn-cs"/>
                </a:rPr>
                <a:t> </a:t>
              </a:r>
              <a:r>
                <a:rPr lang="fr-FR" sz="1400" b="0" dirty="0" err="1">
                  <a:solidFill>
                    <a:prstClr val="black"/>
                  </a:solidFill>
                  <a:latin typeface="Calibri"/>
                  <a:cs typeface="+mn-cs"/>
                </a:rPr>
                <a:t>measured</a:t>
              </a:r>
              <a:r>
                <a:rPr lang="fr-FR" sz="1400" b="0" dirty="0">
                  <a:solidFill>
                    <a:prstClr val="black"/>
                  </a:solidFill>
                  <a:latin typeface="Calibri"/>
                  <a:cs typeface="+mn-cs"/>
                </a:rPr>
                <a:t> in condition A</a:t>
              </a:r>
            </a:p>
          </p:txBody>
        </p:sp>
        <p:cxnSp>
          <p:nvCxnSpPr>
            <p:cNvPr id="20525" name="Connecteur droit 70"/>
            <p:cNvCxnSpPr>
              <a:cxnSpLocks noChangeShapeType="1"/>
            </p:cNvCxnSpPr>
            <p:nvPr/>
          </p:nvCxnSpPr>
          <p:spPr bwMode="auto">
            <a:xfrm flipV="1">
              <a:off x="2484438" y="1762125"/>
              <a:ext cx="719137" cy="720725"/>
            </a:xfrm>
            <a:prstGeom prst="line">
              <a:avLst/>
            </a:prstGeom>
            <a:noFill/>
            <a:ln w="47625" algn="ctr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3" name="Groupe 12"/>
          <p:cNvGrpSpPr>
            <a:grpSpLocks/>
          </p:cNvGrpSpPr>
          <p:nvPr/>
        </p:nvGrpSpPr>
        <p:grpSpPr bwMode="auto">
          <a:xfrm>
            <a:off x="6444208" y="5227638"/>
            <a:ext cx="2117725" cy="1360487"/>
            <a:chOff x="6444208" y="5227984"/>
            <a:chExt cx="2117725" cy="1360716"/>
          </a:xfrm>
        </p:grpSpPr>
        <p:sp>
          <p:nvSpPr>
            <p:cNvPr id="200" name="ZoneTexte 199"/>
            <p:cNvSpPr txBox="1"/>
            <p:nvPr/>
          </p:nvSpPr>
          <p:spPr>
            <a:xfrm>
              <a:off x="6444208" y="6004402"/>
              <a:ext cx="2117725" cy="5842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b="0" dirty="0">
                  <a:solidFill>
                    <a:prstClr val="black"/>
                  </a:solidFill>
                  <a:latin typeface="Calibri"/>
                  <a:cs typeface="+mn-cs"/>
                </a:rPr>
                <a:t>Export of </a:t>
              </a:r>
              <a:r>
                <a:rPr lang="fr-FR" sz="1600" b="0" dirty="0" err="1">
                  <a:solidFill>
                    <a:prstClr val="black"/>
                  </a:solidFill>
                  <a:latin typeface="Calibri"/>
                  <a:cs typeface="+mn-cs"/>
                </a:rPr>
                <a:t>scheduled</a:t>
              </a:r>
              <a:r>
                <a:rPr lang="fr-FR" sz="1600" b="0" dirty="0">
                  <a:solidFill>
                    <a:prstClr val="black"/>
                  </a:solidFill>
                  <a:latin typeface="Calibri"/>
                  <a:cs typeface="+mn-cs"/>
                </a:rPr>
                <a:t> SRM </a:t>
              </a:r>
              <a:r>
                <a:rPr lang="fr-FR" sz="1600" b="0" dirty="0" err="1">
                  <a:solidFill>
                    <a:prstClr val="black"/>
                  </a:solidFill>
                  <a:latin typeface="Calibri"/>
                  <a:cs typeface="+mn-cs"/>
                </a:rPr>
                <a:t>method</a:t>
              </a:r>
              <a:endParaRPr lang="fr-FR" sz="1600" b="0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cxnSp>
          <p:nvCxnSpPr>
            <p:cNvPr id="20522" name="Connecteur droit avec flèche 72"/>
            <p:cNvCxnSpPr>
              <a:cxnSpLocks noChangeShapeType="1"/>
            </p:cNvCxnSpPr>
            <p:nvPr/>
          </p:nvCxnSpPr>
          <p:spPr bwMode="auto">
            <a:xfrm>
              <a:off x="7236296" y="5227984"/>
              <a:ext cx="0" cy="6492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oupe 4"/>
          <p:cNvGrpSpPr/>
          <p:nvPr/>
        </p:nvGrpSpPr>
        <p:grpSpPr>
          <a:xfrm>
            <a:off x="5816600" y="1238250"/>
            <a:ext cx="3219450" cy="1563364"/>
            <a:chOff x="5816600" y="1238250"/>
            <a:chExt cx="3219450" cy="1563364"/>
          </a:xfrm>
        </p:grpSpPr>
        <p:grpSp>
          <p:nvGrpSpPr>
            <p:cNvPr id="20508" name="Groupe 163"/>
            <p:cNvGrpSpPr>
              <a:grpSpLocks/>
            </p:cNvGrpSpPr>
            <p:nvPr/>
          </p:nvGrpSpPr>
          <p:grpSpPr bwMode="auto">
            <a:xfrm>
              <a:off x="5816600" y="1480585"/>
              <a:ext cx="3219450" cy="1321029"/>
              <a:chOff x="5842212" y="598620"/>
              <a:chExt cx="3487908" cy="1529375"/>
            </a:xfrm>
          </p:grpSpPr>
          <p:grpSp>
            <p:nvGrpSpPr>
              <p:cNvPr id="20510" name="Groupe 164"/>
              <p:cNvGrpSpPr>
                <a:grpSpLocks/>
              </p:cNvGrpSpPr>
              <p:nvPr/>
            </p:nvGrpSpPr>
            <p:grpSpPr bwMode="auto">
              <a:xfrm>
                <a:off x="5868144" y="692696"/>
                <a:ext cx="3461976" cy="1435299"/>
                <a:chOff x="5868144" y="692696"/>
                <a:chExt cx="3461976" cy="1435299"/>
              </a:xfrm>
            </p:grpSpPr>
            <p:grpSp>
              <p:nvGrpSpPr>
                <p:cNvPr id="20512" name="Groupe 166"/>
                <p:cNvGrpSpPr>
                  <a:grpSpLocks/>
                </p:cNvGrpSpPr>
                <p:nvPr/>
              </p:nvGrpSpPr>
              <p:grpSpPr bwMode="auto">
                <a:xfrm>
                  <a:off x="5868144" y="692696"/>
                  <a:ext cx="2808311" cy="1152128"/>
                  <a:chOff x="644169" y="692696"/>
                  <a:chExt cx="1170780" cy="1152128"/>
                </a:xfrm>
              </p:grpSpPr>
              <p:cxnSp>
                <p:nvCxnSpPr>
                  <p:cNvPr id="20514" name="Connecteur droit avec flèche 16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644169" y="692696"/>
                    <a:ext cx="0" cy="115212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0515" name="Connecteur droit avec flèche 16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44169" y="1844824"/>
                    <a:ext cx="1170780" cy="0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0516" name="Connecteur droit 17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44169" y="1700808"/>
                    <a:ext cx="111407" cy="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0517" name="Connecteur droit 171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755576" y="980728"/>
                    <a:ext cx="720080" cy="72008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0518" name="Connecteur droit 17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475656" y="980728"/>
                    <a:ext cx="79961" cy="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0519" name="Connecteur droit 17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55617" y="980728"/>
                    <a:ext cx="0" cy="72008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0520" name="Connecteur droit 17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58806" y="1700808"/>
                    <a:ext cx="136063" cy="0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168" name="ZoneTexte 167"/>
                <p:cNvSpPr txBox="1"/>
                <p:nvPr/>
              </p:nvSpPr>
              <p:spPr>
                <a:xfrm>
                  <a:off x="8071171" y="1825121"/>
                  <a:ext cx="1258949" cy="30325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FR" sz="1100" b="0" kern="0" dirty="0">
                      <a:latin typeface="Calibri"/>
                      <a:cs typeface="+mn-cs"/>
                    </a:rPr>
                    <a:t>90min</a:t>
                  </a:r>
                </a:p>
              </p:txBody>
            </p:sp>
          </p:grpSp>
          <p:sp>
            <p:nvSpPr>
              <p:cNvPr id="166" name="ZoneTexte 165"/>
              <p:cNvSpPr txBox="1"/>
              <p:nvPr/>
            </p:nvSpPr>
            <p:spPr>
              <a:xfrm>
                <a:off x="5842212" y="599260"/>
                <a:ext cx="533161" cy="3032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100" b="0" kern="0" dirty="0">
                    <a:latin typeface="Calibri"/>
                    <a:cs typeface="+mn-cs"/>
                  </a:rPr>
                  <a:t>%B</a:t>
                </a:r>
              </a:p>
            </p:txBody>
          </p:sp>
        </p:grpSp>
        <p:sp>
          <p:nvSpPr>
            <p:cNvPr id="214" name="ZoneTexte 213"/>
            <p:cNvSpPr txBox="1"/>
            <p:nvPr/>
          </p:nvSpPr>
          <p:spPr bwMode="auto">
            <a:xfrm>
              <a:off x="6200775" y="1238250"/>
              <a:ext cx="1616075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b="0" dirty="0" err="1">
                  <a:latin typeface="Calibri"/>
                  <a:cs typeface="+mn-cs"/>
                </a:rPr>
                <a:t>Chromatographic</a:t>
              </a:r>
              <a:r>
                <a:rPr lang="fr-FR" sz="1200" b="0" dirty="0">
                  <a:latin typeface="Calibri"/>
                  <a:cs typeface="+mn-cs"/>
                </a:rPr>
                <a:t> condition B</a:t>
              </a:r>
            </a:p>
          </p:txBody>
        </p:sp>
      </p:grpSp>
      <p:grpSp>
        <p:nvGrpSpPr>
          <p:cNvPr id="20505" name="Groupe 13"/>
          <p:cNvGrpSpPr>
            <a:grpSpLocks/>
          </p:cNvGrpSpPr>
          <p:nvPr/>
        </p:nvGrpSpPr>
        <p:grpSpPr bwMode="auto">
          <a:xfrm>
            <a:off x="4500563" y="2050080"/>
            <a:ext cx="1151557" cy="3577608"/>
            <a:chOff x="4500563" y="2050534"/>
            <a:chExt cx="1151557" cy="3576989"/>
          </a:xfrm>
        </p:grpSpPr>
        <p:cxnSp>
          <p:nvCxnSpPr>
            <p:cNvPr id="20506" name="Connecteur droit 3"/>
            <p:cNvCxnSpPr>
              <a:cxnSpLocks noChangeShapeType="1"/>
            </p:cNvCxnSpPr>
            <p:nvPr/>
          </p:nvCxnSpPr>
          <p:spPr bwMode="auto">
            <a:xfrm flipV="1">
              <a:off x="4500563" y="2050534"/>
              <a:ext cx="0" cy="3576989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0507" name="Connecteur droit avec flèche 5"/>
            <p:cNvCxnSpPr>
              <a:cxnSpLocks noChangeShapeType="1"/>
            </p:cNvCxnSpPr>
            <p:nvPr/>
          </p:nvCxnSpPr>
          <p:spPr bwMode="auto">
            <a:xfrm>
              <a:off x="4500563" y="2050534"/>
              <a:ext cx="1151557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sp>
        <p:nvSpPr>
          <p:cNvPr id="81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sp>
        <p:nvSpPr>
          <p:cNvPr id="82" name="ZoneTexte 2"/>
          <p:cNvSpPr txBox="1">
            <a:spLocks noChangeArrowheads="1"/>
          </p:cNvSpPr>
          <p:nvPr/>
        </p:nvSpPr>
        <p:spPr bwMode="auto">
          <a:xfrm>
            <a:off x="3739366" y="875245"/>
            <a:ext cx="25987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b="0" dirty="0" err="1">
                <a:latin typeface="Calibri" pitchFamily="34" charset="0"/>
              </a:rPr>
              <a:t>Retention</a:t>
            </a:r>
            <a:r>
              <a:rPr lang="fr-FR" b="0" dirty="0">
                <a:latin typeface="Calibri" pitchFamily="34" charset="0"/>
              </a:rPr>
              <a:t> time </a:t>
            </a:r>
            <a:r>
              <a:rPr lang="fr-FR" b="0" dirty="0" err="1" smtClean="0">
                <a:latin typeface="Calibri" pitchFamily="34" charset="0"/>
              </a:rPr>
              <a:t>prediction</a:t>
            </a:r>
            <a:endParaRPr lang="fr-FR" b="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19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3. Transitions selection and optimisation</a:t>
            </a:r>
          </a:p>
        </p:txBody>
      </p:sp>
      <p:sp>
        <p:nvSpPr>
          <p:cNvPr id="21508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603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4. SRM analysis</a:t>
            </a:r>
          </a:p>
          <a:p>
            <a:pPr algn="ctr" eaLnBrk="1" hangingPunct="1"/>
            <a:endParaRPr lang="fr-FR" sz="1200" b="0">
              <a:solidFill>
                <a:srgbClr val="0000FF"/>
              </a:solidFill>
            </a:endParaRPr>
          </a:p>
        </p:txBody>
      </p:sp>
      <p:sp>
        <p:nvSpPr>
          <p:cNvPr id="205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206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dirty="0" smtClean="0"/>
              <a:t>2. </a:t>
            </a:r>
            <a:r>
              <a:rPr lang="fr-FR" dirty="0" err="1" smtClean="0"/>
              <a:t>Proteotypic</a:t>
            </a:r>
            <a:r>
              <a:rPr lang="fr-FR" dirty="0" smtClean="0"/>
              <a:t> peptides for </a:t>
            </a:r>
            <a:r>
              <a:rPr lang="fr-FR" dirty="0" err="1" smtClean="0"/>
              <a:t>proteins</a:t>
            </a:r>
            <a:r>
              <a:rPr lang="fr-FR" dirty="0" smtClean="0"/>
              <a:t> of </a:t>
            </a:r>
            <a:r>
              <a:rPr lang="fr-FR" dirty="0" err="1" smtClean="0"/>
              <a:t>interest</a:t>
            </a:r>
            <a:endParaRPr lang="fr-FR" dirty="0" smtClean="0"/>
          </a:p>
        </p:txBody>
      </p:sp>
      <p:sp>
        <p:nvSpPr>
          <p:cNvPr id="207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08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09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10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11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1907704" y="1844824"/>
            <a:ext cx="6875462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Tx/>
              <a:buChar char="-"/>
              <a:defRPr/>
            </a:pPr>
            <a:r>
              <a:rPr lang="fr-FR" b="0" dirty="0">
                <a:latin typeface="Calibri" pitchFamily="34" charset="0"/>
                <a:cs typeface="+mn-cs"/>
              </a:rPr>
              <a:t>Gain of time for </a:t>
            </a:r>
            <a:r>
              <a:rPr lang="fr-FR" b="0" dirty="0" err="1">
                <a:latin typeface="Calibri" pitchFamily="34" charset="0"/>
                <a:cs typeface="+mn-cs"/>
              </a:rPr>
              <a:t>determining</a:t>
            </a:r>
            <a:r>
              <a:rPr lang="fr-FR" b="0" dirty="0">
                <a:latin typeface="Calibri" pitchFamily="34" charset="0"/>
                <a:cs typeface="+mn-cs"/>
              </a:rPr>
              <a:t> peptides’ </a:t>
            </a:r>
            <a:r>
              <a:rPr lang="fr-FR" b="0" dirty="0" err="1">
                <a:latin typeface="Calibri" pitchFamily="34" charset="0"/>
                <a:cs typeface="+mn-cs"/>
              </a:rPr>
              <a:t>retention</a:t>
            </a:r>
            <a:r>
              <a:rPr lang="fr-FR" b="0" dirty="0">
                <a:latin typeface="Calibri" pitchFamily="34" charset="0"/>
                <a:cs typeface="+mn-cs"/>
              </a:rPr>
              <a:t> times</a:t>
            </a:r>
          </a:p>
          <a:p>
            <a:pPr marL="342900" indent="-342900">
              <a:buFontTx/>
              <a:buChar char="-"/>
              <a:defRPr/>
            </a:pPr>
            <a:endParaRPr lang="fr-FR" sz="800" b="0" dirty="0">
              <a:latin typeface="Calibri" pitchFamily="34" charset="0"/>
              <a:cs typeface="+mn-cs"/>
            </a:endParaRPr>
          </a:p>
          <a:p>
            <a:pPr marL="342900" indent="-342900">
              <a:buFontTx/>
              <a:buChar char="-"/>
              <a:defRPr/>
            </a:pPr>
            <a:r>
              <a:rPr lang="fr-FR" b="0" dirty="0" err="1">
                <a:latin typeface="Calibri" pitchFamily="34" charset="0"/>
                <a:cs typeface="+mn-cs"/>
              </a:rPr>
              <a:t>Less</a:t>
            </a:r>
            <a:r>
              <a:rPr lang="fr-FR" b="0" dirty="0">
                <a:latin typeface="Calibri" pitchFamily="34" charset="0"/>
                <a:cs typeface="+mn-cs"/>
              </a:rPr>
              <a:t> </a:t>
            </a:r>
            <a:r>
              <a:rPr lang="fr-FR" b="0" dirty="0" err="1">
                <a:latin typeface="Calibri" pitchFamily="34" charset="0"/>
                <a:cs typeface="+mn-cs"/>
              </a:rPr>
              <a:t>sample</a:t>
            </a:r>
            <a:r>
              <a:rPr lang="fr-FR" b="0" dirty="0">
                <a:latin typeface="Calibri" pitchFamily="34" charset="0"/>
                <a:cs typeface="+mn-cs"/>
              </a:rPr>
              <a:t> </a:t>
            </a:r>
            <a:r>
              <a:rPr lang="fr-FR" b="0" dirty="0" err="1">
                <a:latin typeface="Calibri" pitchFamily="34" charset="0"/>
                <a:cs typeface="+mn-cs"/>
              </a:rPr>
              <a:t>consumption</a:t>
            </a:r>
            <a:endParaRPr lang="fr-FR" b="0" dirty="0">
              <a:latin typeface="Calibri" pitchFamily="34" charset="0"/>
              <a:cs typeface="+mn-cs"/>
            </a:endParaRPr>
          </a:p>
          <a:p>
            <a:pPr marL="342900" indent="-342900">
              <a:buFontTx/>
              <a:buChar char="-"/>
              <a:defRPr/>
            </a:pPr>
            <a:endParaRPr lang="fr-FR" sz="800" b="0" dirty="0">
              <a:latin typeface="Calibri" pitchFamily="34" charset="0"/>
              <a:cs typeface="+mn-cs"/>
            </a:endParaRPr>
          </a:p>
          <a:p>
            <a:pPr marL="342900" indent="-342900">
              <a:buFontTx/>
              <a:buChar char="-"/>
              <a:defRPr/>
            </a:pPr>
            <a:r>
              <a:rPr lang="fr-FR" b="0" dirty="0" err="1">
                <a:latin typeface="Calibri" pitchFamily="34" charset="0"/>
                <a:cs typeface="+mn-cs"/>
              </a:rPr>
              <a:t>Easy</a:t>
            </a:r>
            <a:r>
              <a:rPr lang="fr-FR" b="0" dirty="0">
                <a:latin typeface="Calibri" pitchFamily="34" charset="0"/>
                <a:cs typeface="+mn-cs"/>
              </a:rPr>
              <a:t> change in </a:t>
            </a:r>
            <a:r>
              <a:rPr lang="fr-FR" b="0" dirty="0" err="1">
                <a:latin typeface="Calibri" pitchFamily="34" charset="0"/>
                <a:cs typeface="+mn-cs"/>
              </a:rPr>
              <a:t>chromatography</a:t>
            </a:r>
            <a:r>
              <a:rPr lang="fr-FR" b="0" dirty="0">
                <a:latin typeface="Calibri" pitchFamily="34" charset="0"/>
                <a:cs typeface="+mn-cs"/>
              </a:rPr>
              <a:t>  </a:t>
            </a:r>
            <a:r>
              <a:rPr lang="fr-FR" b="0" dirty="0" smtClean="0">
                <a:latin typeface="Calibri" pitchFamily="34" charset="0"/>
                <a:cs typeface="+mn-cs"/>
              </a:rPr>
              <a:t>type and </a:t>
            </a:r>
            <a:r>
              <a:rPr lang="fr-FR" b="0" dirty="0" err="1" smtClean="0">
                <a:latin typeface="Calibri" pitchFamily="34" charset="0"/>
                <a:cs typeface="+mn-cs"/>
              </a:rPr>
              <a:t>scale</a:t>
            </a:r>
            <a:r>
              <a:rPr lang="fr-FR" b="0" dirty="0" smtClean="0">
                <a:latin typeface="Calibri" pitchFamily="34" charset="0"/>
                <a:cs typeface="+mn-cs"/>
              </a:rPr>
              <a:t> </a:t>
            </a:r>
          </a:p>
          <a:p>
            <a:pPr>
              <a:tabLst>
                <a:tab pos="360363" algn="l"/>
              </a:tabLst>
              <a:defRPr/>
            </a:pPr>
            <a:r>
              <a:rPr lang="fr-FR" b="0" dirty="0">
                <a:latin typeface="Calibri" pitchFamily="34" charset="0"/>
                <a:cs typeface="+mn-cs"/>
              </a:rPr>
              <a:t>	</a:t>
            </a:r>
            <a:r>
              <a:rPr lang="fr-FR" b="0" dirty="0" smtClean="0">
                <a:latin typeface="Calibri" pitchFamily="34" charset="0"/>
                <a:cs typeface="+mn-cs"/>
              </a:rPr>
              <a:t>(</a:t>
            </a:r>
            <a:r>
              <a:rPr lang="fr-FR" b="0" dirty="0" err="1">
                <a:latin typeface="Calibri" pitchFamily="34" charset="0"/>
                <a:cs typeface="+mn-cs"/>
              </a:rPr>
              <a:t>nanoLC</a:t>
            </a:r>
            <a:r>
              <a:rPr lang="fr-FR" b="0" dirty="0">
                <a:latin typeface="Calibri" pitchFamily="34" charset="0"/>
                <a:cs typeface="+mn-cs"/>
              </a:rPr>
              <a:t> </a:t>
            </a:r>
            <a:r>
              <a:rPr lang="fr-FR" b="0" dirty="0" smtClean="0">
                <a:latin typeface="Calibri" pitchFamily="34" charset="0"/>
                <a:cs typeface="+mn-cs"/>
              </a:rPr>
              <a:t>      </a:t>
            </a:r>
            <a:r>
              <a:rPr lang="fr-FR" b="0" dirty="0" err="1" smtClean="0">
                <a:latin typeface="Calibri" pitchFamily="34" charset="0"/>
                <a:cs typeface="+mn-cs"/>
                <a:sym typeface="Wingdings" pitchFamily="2" charset="2"/>
              </a:rPr>
              <a:t>microLC</a:t>
            </a:r>
            <a:r>
              <a:rPr lang="fr-FR" b="0" dirty="0" smtClean="0">
                <a:latin typeface="Calibri" pitchFamily="34" charset="0"/>
                <a:cs typeface="+mn-cs"/>
                <a:sym typeface="Wingdings" pitchFamily="2" charset="2"/>
              </a:rPr>
              <a:t>        LC</a:t>
            </a:r>
            <a:r>
              <a:rPr lang="fr-FR" b="0" dirty="0">
                <a:latin typeface="Calibri" pitchFamily="34" charset="0"/>
                <a:cs typeface="+mn-cs"/>
                <a:sym typeface="Wingdings" pitchFamily="2" charset="2"/>
              </a:rPr>
              <a:t>)</a:t>
            </a:r>
          </a:p>
          <a:p>
            <a:pPr marL="342900" indent="-342900">
              <a:buFontTx/>
              <a:buChar char="-"/>
              <a:defRPr/>
            </a:pPr>
            <a:endParaRPr lang="fr-FR" sz="800" b="0" dirty="0">
              <a:latin typeface="Calibri" pitchFamily="34" charset="0"/>
              <a:cs typeface="+mn-cs"/>
            </a:endParaRPr>
          </a:p>
          <a:p>
            <a:pPr marL="342900" indent="-342900">
              <a:buFontTx/>
              <a:buChar char="-"/>
              <a:defRPr/>
            </a:pPr>
            <a:r>
              <a:rPr lang="fr-FR" b="0" dirty="0" err="1">
                <a:latin typeface="Calibri" pitchFamily="34" charset="0"/>
                <a:cs typeface="+mn-cs"/>
              </a:rPr>
              <a:t>Easy</a:t>
            </a:r>
            <a:r>
              <a:rPr lang="fr-FR" b="0" dirty="0">
                <a:latin typeface="Calibri" pitchFamily="34" charset="0"/>
                <a:cs typeface="+mn-cs"/>
              </a:rPr>
              <a:t> </a:t>
            </a:r>
            <a:r>
              <a:rPr lang="fr-FR" b="0" dirty="0" err="1">
                <a:latin typeface="Calibri" pitchFamily="34" charset="0"/>
                <a:cs typeface="+mn-cs"/>
              </a:rPr>
              <a:t>method</a:t>
            </a:r>
            <a:r>
              <a:rPr lang="fr-FR" b="0" dirty="0">
                <a:latin typeface="Calibri" pitchFamily="34" charset="0"/>
                <a:cs typeface="+mn-cs"/>
              </a:rPr>
              <a:t> </a:t>
            </a:r>
            <a:r>
              <a:rPr lang="fr-FR" b="0" dirty="0" err="1">
                <a:latin typeface="Calibri" pitchFamily="34" charset="0"/>
                <a:cs typeface="+mn-cs"/>
              </a:rPr>
              <a:t>transfer</a:t>
            </a:r>
            <a:r>
              <a:rPr lang="fr-FR" b="0" dirty="0">
                <a:latin typeface="Calibri" pitchFamily="34" charset="0"/>
                <a:cs typeface="+mn-cs"/>
              </a:rPr>
              <a:t> </a:t>
            </a:r>
            <a:r>
              <a:rPr lang="fr-FR" b="0" dirty="0" err="1">
                <a:latin typeface="Calibri" pitchFamily="34" charset="0"/>
                <a:cs typeface="+mn-cs"/>
              </a:rPr>
              <a:t>inside</a:t>
            </a:r>
            <a:r>
              <a:rPr lang="fr-FR" b="0" dirty="0">
                <a:latin typeface="Calibri" pitchFamily="34" charset="0"/>
                <a:cs typeface="+mn-cs"/>
              </a:rPr>
              <a:t> the </a:t>
            </a:r>
            <a:r>
              <a:rPr lang="fr-FR" b="0" dirty="0" err="1">
                <a:latin typeface="Calibri" pitchFamily="34" charset="0"/>
                <a:cs typeface="+mn-cs"/>
              </a:rPr>
              <a:t>laboratory</a:t>
            </a:r>
            <a:r>
              <a:rPr lang="fr-FR" b="0" dirty="0">
                <a:latin typeface="Calibri" pitchFamily="34" charset="0"/>
                <a:cs typeface="+mn-cs"/>
              </a:rPr>
              <a:t> and </a:t>
            </a:r>
            <a:r>
              <a:rPr lang="fr-FR" b="0" dirty="0" err="1">
                <a:latin typeface="Calibri" pitchFamily="34" charset="0"/>
                <a:cs typeface="+mn-cs"/>
              </a:rPr>
              <a:t>with</a:t>
            </a:r>
            <a:r>
              <a:rPr lang="fr-FR" b="0" dirty="0">
                <a:latin typeface="Calibri" pitchFamily="34" charset="0"/>
                <a:cs typeface="+mn-cs"/>
              </a:rPr>
              <a:t> </a:t>
            </a:r>
            <a:r>
              <a:rPr lang="fr-FR" b="0" dirty="0" err="1">
                <a:latin typeface="Calibri" pitchFamily="34" charset="0"/>
                <a:cs typeface="+mn-cs"/>
              </a:rPr>
              <a:t>collaborating</a:t>
            </a:r>
            <a:r>
              <a:rPr lang="fr-FR" b="0" dirty="0">
                <a:latin typeface="Calibri" pitchFamily="34" charset="0"/>
                <a:cs typeface="+mn-cs"/>
              </a:rPr>
              <a:t> </a:t>
            </a:r>
            <a:r>
              <a:rPr lang="fr-FR" b="0" dirty="0" err="1">
                <a:latin typeface="Calibri" pitchFamily="34" charset="0"/>
                <a:cs typeface="+mn-cs"/>
              </a:rPr>
              <a:t>laboratories</a:t>
            </a:r>
            <a:endParaRPr lang="fr-FR" b="0" dirty="0">
              <a:latin typeface="Calibri" pitchFamily="34" charset="0"/>
              <a:cs typeface="+mn-cs"/>
            </a:endParaRPr>
          </a:p>
        </p:txBody>
      </p:sp>
      <p:sp>
        <p:nvSpPr>
          <p:cNvPr id="21517" name="AutoShape 12"/>
          <p:cNvSpPr>
            <a:spLocks/>
          </p:cNvSpPr>
          <p:nvPr/>
        </p:nvSpPr>
        <p:spPr bwMode="auto">
          <a:xfrm>
            <a:off x="1522413" y="1198563"/>
            <a:ext cx="360362" cy="5543550"/>
          </a:xfrm>
          <a:prstGeom prst="leftBrace">
            <a:avLst>
              <a:gd name="adj1" fmla="val 123066"/>
              <a:gd name="adj2" fmla="val 74176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cxnSp>
        <p:nvCxnSpPr>
          <p:cNvPr id="3" name="Connecteur droit avec flèche 2"/>
          <p:cNvCxnSpPr/>
          <p:nvPr/>
        </p:nvCxnSpPr>
        <p:spPr bwMode="auto">
          <a:xfrm>
            <a:off x="3165708" y="3102828"/>
            <a:ext cx="288032" cy="0"/>
          </a:xfrm>
          <a:prstGeom prst="straightConnector1">
            <a:avLst/>
          </a:prstGeom>
          <a:solidFill>
            <a:schemeClr val="hlink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1" name="Connecteur droit avec flèche 20"/>
          <p:cNvCxnSpPr/>
          <p:nvPr/>
        </p:nvCxnSpPr>
        <p:spPr bwMode="auto">
          <a:xfrm>
            <a:off x="4326527" y="3102828"/>
            <a:ext cx="288032" cy="0"/>
          </a:xfrm>
          <a:prstGeom prst="straightConnector1">
            <a:avLst/>
          </a:prstGeom>
          <a:solidFill>
            <a:schemeClr val="hlink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9" name="ZoneTexte 2"/>
          <p:cNvSpPr txBox="1">
            <a:spLocks noChangeArrowheads="1"/>
          </p:cNvSpPr>
          <p:nvPr/>
        </p:nvSpPr>
        <p:spPr bwMode="auto">
          <a:xfrm>
            <a:off x="3739366" y="875245"/>
            <a:ext cx="25987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b="0" dirty="0" err="1">
                <a:latin typeface="Calibri" pitchFamily="34" charset="0"/>
              </a:rPr>
              <a:t>Retention</a:t>
            </a:r>
            <a:r>
              <a:rPr lang="fr-FR" b="0" dirty="0">
                <a:latin typeface="Calibri" pitchFamily="34" charset="0"/>
              </a:rPr>
              <a:t> time </a:t>
            </a:r>
            <a:r>
              <a:rPr lang="fr-FR" b="0" dirty="0" err="1" smtClean="0">
                <a:latin typeface="Calibri" pitchFamily="34" charset="0"/>
              </a:rPr>
              <a:t>prediction</a:t>
            </a:r>
            <a:endParaRPr lang="fr-FR" b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643063" y="188913"/>
            <a:ext cx="6384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>
                <a:latin typeface="Calibri" pitchFamily="34" charset="0"/>
              </a:rPr>
              <a:t>From </a:t>
            </a:r>
            <a:r>
              <a:rPr lang="fr-FR" sz="2400" b="0">
                <a:solidFill>
                  <a:schemeClr val="hlink"/>
                </a:solidFill>
                <a:latin typeface="Calibri" pitchFamily="34" charset="0"/>
              </a:rPr>
              <a:t>Global </a:t>
            </a:r>
            <a:r>
              <a:rPr lang="fr-FR" sz="2400" b="0">
                <a:latin typeface="Calibri" pitchFamily="34" charset="0"/>
              </a:rPr>
              <a:t>to </a:t>
            </a:r>
            <a:r>
              <a:rPr lang="fr-FR" sz="2400" b="0">
                <a:solidFill>
                  <a:schemeClr val="hlink"/>
                </a:solidFill>
                <a:latin typeface="Calibri" pitchFamily="34" charset="0"/>
              </a:rPr>
              <a:t>Targeted</a:t>
            </a:r>
            <a:r>
              <a:rPr lang="fr-FR" sz="2400" b="0">
                <a:latin typeface="Calibri" pitchFamily="34" charset="0"/>
              </a:rPr>
              <a:t> Proteomics Approaches</a:t>
            </a:r>
            <a:endParaRPr lang="en-US" sz="2400" b="0">
              <a:latin typeface="Calibri" pitchFamily="34" charset="0"/>
            </a:endParaRPr>
          </a:p>
        </p:txBody>
      </p:sp>
      <p:sp>
        <p:nvSpPr>
          <p:cNvPr id="5123" name="ZoneTexte 9"/>
          <p:cNvSpPr txBox="1">
            <a:spLocks noChangeArrowheads="1"/>
          </p:cNvSpPr>
          <p:nvPr/>
        </p:nvSpPr>
        <p:spPr bwMode="auto">
          <a:xfrm>
            <a:off x="250825" y="1457325"/>
            <a:ext cx="304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b="0">
                <a:solidFill>
                  <a:srgbClr val="0000FF"/>
                </a:solidFill>
                <a:latin typeface="Calibri" pitchFamily="34" charset="0"/>
              </a:rPr>
              <a:t>Global, Discovery Proteomics </a:t>
            </a:r>
          </a:p>
        </p:txBody>
      </p:sp>
      <p:pic>
        <p:nvPicPr>
          <p:cNvPr id="5125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3" r="4916" b="14409"/>
          <a:stretch>
            <a:fillRect/>
          </a:stretch>
        </p:blipFill>
        <p:spPr bwMode="auto">
          <a:xfrm>
            <a:off x="2238375" y="2130425"/>
            <a:ext cx="669925" cy="539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26" name="Group 79"/>
          <p:cNvGrpSpPr>
            <a:grpSpLocks/>
          </p:cNvGrpSpPr>
          <p:nvPr/>
        </p:nvGrpSpPr>
        <p:grpSpPr bwMode="auto">
          <a:xfrm>
            <a:off x="528638" y="2803525"/>
            <a:ext cx="1279525" cy="1096963"/>
            <a:chOff x="4429124" y="2285992"/>
            <a:chExt cx="3695911" cy="3924841"/>
          </a:xfrm>
        </p:grpSpPr>
        <p:pic>
          <p:nvPicPr>
            <p:cNvPr id="5246" name="Picture 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9124" y="2285992"/>
              <a:ext cx="3695911" cy="3494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47" name="Rectangle 77"/>
            <p:cNvSpPr>
              <a:spLocks noChangeArrowheads="1"/>
            </p:cNvSpPr>
            <p:nvPr/>
          </p:nvSpPr>
          <p:spPr bwMode="auto">
            <a:xfrm>
              <a:off x="4637190" y="5633905"/>
              <a:ext cx="3188352" cy="576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600" b="0">
                  <a:cs typeface="Times New Roman" pitchFamily="18" charset="0"/>
                </a:rPr>
                <a:t>From Mueller, L. N.,  et al., 2008</a:t>
              </a:r>
              <a:endParaRPr lang="fr-FR" sz="1100" b="0"/>
            </a:p>
          </p:txBody>
        </p:sp>
      </p:grpSp>
      <p:sp>
        <p:nvSpPr>
          <p:cNvPr id="5127" name="ZoneTexte 17"/>
          <p:cNvSpPr txBox="1">
            <a:spLocks noChangeArrowheads="1"/>
          </p:cNvSpPr>
          <p:nvPr/>
        </p:nvSpPr>
        <p:spPr bwMode="auto">
          <a:xfrm>
            <a:off x="1744663" y="3011488"/>
            <a:ext cx="160172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1050" b="0">
                <a:latin typeface="Calibri" pitchFamily="34" charset="0"/>
              </a:rPr>
              <a:t>- Label-free quantification</a:t>
            </a:r>
          </a:p>
          <a:p>
            <a:pPr eaLnBrk="1" hangingPunct="1"/>
            <a:r>
              <a:rPr lang="fr-FR" sz="1050" b="0">
                <a:latin typeface="Calibri" pitchFamily="34" charset="0"/>
              </a:rPr>
              <a:t>- Isotopic labeling</a:t>
            </a:r>
          </a:p>
          <a:p>
            <a:pPr eaLnBrk="1" hangingPunct="1"/>
            <a:r>
              <a:rPr lang="fr-FR" sz="1050" b="0">
                <a:latin typeface="Calibri" pitchFamily="34" charset="0"/>
              </a:rPr>
              <a:t>- Spectral counting</a:t>
            </a:r>
          </a:p>
        </p:txBody>
      </p:sp>
      <p:sp>
        <p:nvSpPr>
          <p:cNvPr id="5128" name="Rectangle 18"/>
          <p:cNvSpPr>
            <a:spLocks noChangeArrowheads="1"/>
          </p:cNvSpPr>
          <p:nvPr/>
        </p:nvSpPr>
        <p:spPr bwMode="auto">
          <a:xfrm>
            <a:off x="525463" y="1773238"/>
            <a:ext cx="131762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000" b="0">
                <a:latin typeface="Calibri" pitchFamily="34" charset="0"/>
              </a:rPr>
              <a:t>Shotgun, LC/LC-MSMS approaches</a:t>
            </a:r>
          </a:p>
        </p:txBody>
      </p:sp>
      <p:sp>
        <p:nvSpPr>
          <p:cNvPr id="5129" name="Rectangle 153"/>
          <p:cNvSpPr>
            <a:spLocks noChangeArrowheads="1"/>
          </p:cNvSpPr>
          <p:nvPr/>
        </p:nvSpPr>
        <p:spPr bwMode="auto">
          <a:xfrm>
            <a:off x="1803400" y="1773238"/>
            <a:ext cx="131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000" b="0">
                <a:latin typeface="Calibri" pitchFamily="34" charset="0"/>
              </a:rPr>
              <a:t>1D-2D Gel Electrophoresis</a:t>
            </a:r>
          </a:p>
        </p:txBody>
      </p:sp>
      <p:pic>
        <p:nvPicPr>
          <p:cNvPr id="5130" name="Picture 6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0" y="2130425"/>
            <a:ext cx="206375" cy="539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1" name="Accolade fermante 20"/>
          <p:cNvSpPr>
            <a:spLocks/>
          </p:cNvSpPr>
          <p:nvPr/>
        </p:nvSpPr>
        <p:spPr bwMode="auto">
          <a:xfrm>
            <a:off x="3163888" y="1558925"/>
            <a:ext cx="215900" cy="2339975"/>
          </a:xfrm>
          <a:prstGeom prst="rightBrace">
            <a:avLst>
              <a:gd name="adj1" fmla="val 8329"/>
              <a:gd name="adj2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fr-FR"/>
          </a:p>
        </p:txBody>
      </p:sp>
      <p:grpSp>
        <p:nvGrpSpPr>
          <p:cNvPr id="6" name="Groupe 5"/>
          <p:cNvGrpSpPr>
            <a:grpSpLocks/>
          </p:cNvGrpSpPr>
          <p:nvPr/>
        </p:nvGrpSpPr>
        <p:grpSpPr bwMode="auto">
          <a:xfrm>
            <a:off x="5314950" y="1651000"/>
            <a:ext cx="3241675" cy="2033588"/>
            <a:chOff x="5314751" y="1685925"/>
            <a:chExt cx="3241874" cy="2033588"/>
          </a:xfrm>
        </p:grpSpPr>
        <p:sp>
          <p:nvSpPr>
            <p:cNvPr id="5181" name="ZoneTexte 6"/>
            <p:cNvSpPr txBox="1">
              <a:spLocks noChangeArrowheads="1"/>
            </p:cNvSpPr>
            <p:nvPr/>
          </p:nvSpPr>
          <p:spPr bwMode="auto">
            <a:xfrm>
              <a:off x="5900738" y="3286125"/>
              <a:ext cx="1395412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100" b="0">
                  <a:latin typeface="Calibri" pitchFamily="34" charset="0"/>
                </a:rPr>
                <a:t>500-2000 identified proteins</a:t>
              </a:r>
            </a:p>
          </p:txBody>
        </p:sp>
        <p:grpSp>
          <p:nvGrpSpPr>
            <p:cNvPr id="5182" name="Groupe 236"/>
            <p:cNvGrpSpPr>
              <a:grpSpLocks/>
            </p:cNvGrpSpPr>
            <p:nvPr/>
          </p:nvGrpSpPr>
          <p:grpSpPr bwMode="auto">
            <a:xfrm>
              <a:off x="6065838" y="2019300"/>
              <a:ext cx="1047750" cy="1266825"/>
              <a:chOff x="6505612" y="2336452"/>
              <a:chExt cx="1200182" cy="1402260"/>
            </a:xfrm>
          </p:grpSpPr>
          <p:pic>
            <p:nvPicPr>
              <p:cNvPr id="200706" name="Picture 2" descr="http://nounoubricabrac.n.o.pic.centerblog.net/6i2kuevc.jpg"/>
              <p:cNvPicPr>
                <a:picLocks noChangeAspect="1" noChangeArrowheads="1"/>
              </p:cNvPicPr>
              <p:nvPr/>
            </p:nvPicPr>
            <p:blipFill rotWithShape="1">
              <a:blip r:embed="rId5"/>
              <a:srcRect l="1211" t="1916" r="1146" b="3585"/>
              <a:stretch/>
            </p:blipFill>
            <p:spPr bwMode="auto">
              <a:xfrm>
                <a:off x="6505437" y="2336452"/>
                <a:ext cx="1200255" cy="1402260"/>
              </a:xfrm>
              <a:prstGeom prst="rect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</p:spPr>
          </p:pic>
          <p:sp>
            <p:nvSpPr>
              <p:cNvPr id="8" name="Ellipse 7"/>
              <p:cNvSpPr/>
              <p:nvPr/>
            </p:nvSpPr>
            <p:spPr bwMode="auto">
              <a:xfrm>
                <a:off x="6829142" y="336442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2" name="Ellipse 61"/>
              <p:cNvSpPr/>
              <p:nvPr/>
            </p:nvSpPr>
            <p:spPr bwMode="auto">
              <a:xfrm>
                <a:off x="6987357" y="3331037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3" name="Ellipse 62"/>
              <p:cNvSpPr/>
              <p:nvPr/>
            </p:nvSpPr>
            <p:spPr bwMode="auto">
              <a:xfrm>
                <a:off x="6914614" y="3213304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4" name="Ellipse 63"/>
              <p:cNvSpPr/>
              <p:nvPr/>
            </p:nvSpPr>
            <p:spPr bwMode="auto">
              <a:xfrm>
                <a:off x="7116476" y="340835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5" name="Ellipse 64"/>
              <p:cNvSpPr/>
              <p:nvPr/>
            </p:nvSpPr>
            <p:spPr bwMode="auto">
              <a:xfrm>
                <a:off x="7189219" y="3357396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6" name="Ellipse 65"/>
              <p:cNvSpPr/>
              <p:nvPr/>
            </p:nvSpPr>
            <p:spPr bwMode="auto">
              <a:xfrm>
                <a:off x="7292876" y="337672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7" name="Ellipse 66"/>
              <p:cNvSpPr/>
              <p:nvPr/>
            </p:nvSpPr>
            <p:spPr bwMode="auto">
              <a:xfrm>
                <a:off x="7365619" y="3499730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8" name="Ellipse 67"/>
              <p:cNvSpPr/>
              <p:nvPr/>
            </p:nvSpPr>
            <p:spPr bwMode="auto">
              <a:xfrm>
                <a:off x="6923708" y="3130715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9" name="Ellipse 68"/>
              <p:cNvSpPr/>
              <p:nvPr/>
            </p:nvSpPr>
            <p:spPr bwMode="auto">
              <a:xfrm>
                <a:off x="7080104" y="309908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0" name="Ellipse 69"/>
              <p:cNvSpPr/>
              <p:nvPr/>
            </p:nvSpPr>
            <p:spPr bwMode="auto">
              <a:xfrm>
                <a:off x="7007362" y="2981352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1" name="Ellipse 70"/>
              <p:cNvSpPr/>
              <p:nvPr/>
            </p:nvSpPr>
            <p:spPr bwMode="auto">
              <a:xfrm>
                <a:off x="7209222" y="3174646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2" name="Ellipse 71"/>
              <p:cNvSpPr/>
              <p:nvPr/>
            </p:nvSpPr>
            <p:spPr bwMode="auto">
              <a:xfrm>
                <a:off x="7281965" y="3123686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3" name="Ellipse 72"/>
              <p:cNvSpPr/>
              <p:nvPr/>
            </p:nvSpPr>
            <p:spPr bwMode="auto">
              <a:xfrm>
                <a:off x="7385624" y="3143016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4" name="Ellipse 73"/>
              <p:cNvSpPr/>
              <p:nvPr/>
            </p:nvSpPr>
            <p:spPr bwMode="auto">
              <a:xfrm>
                <a:off x="7458367" y="3267778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5" name="Ellipse 74"/>
              <p:cNvSpPr/>
              <p:nvPr/>
            </p:nvSpPr>
            <p:spPr bwMode="auto">
              <a:xfrm>
                <a:off x="6809137" y="2990137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6" name="Ellipse 75"/>
              <p:cNvSpPr/>
              <p:nvPr/>
            </p:nvSpPr>
            <p:spPr bwMode="auto">
              <a:xfrm>
                <a:off x="6965534" y="2958507"/>
                <a:ext cx="74562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7" name="Ellipse 76"/>
              <p:cNvSpPr/>
              <p:nvPr/>
            </p:nvSpPr>
            <p:spPr bwMode="auto">
              <a:xfrm>
                <a:off x="6892791" y="2840774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8" name="Ellipse 77"/>
              <p:cNvSpPr/>
              <p:nvPr/>
            </p:nvSpPr>
            <p:spPr bwMode="auto">
              <a:xfrm>
                <a:off x="7094653" y="303582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9" name="Ellipse 78"/>
              <p:cNvSpPr/>
              <p:nvPr/>
            </p:nvSpPr>
            <p:spPr bwMode="auto">
              <a:xfrm>
                <a:off x="7167396" y="2983108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0" name="Ellipse 79"/>
              <p:cNvSpPr/>
              <p:nvPr/>
            </p:nvSpPr>
            <p:spPr bwMode="auto">
              <a:xfrm>
                <a:off x="7271054" y="3002438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1" name="Ellipse 80"/>
              <p:cNvSpPr/>
              <p:nvPr/>
            </p:nvSpPr>
            <p:spPr bwMode="auto">
              <a:xfrm>
                <a:off x="7343796" y="3127200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2" name="Ellipse 81"/>
              <p:cNvSpPr/>
              <p:nvPr/>
            </p:nvSpPr>
            <p:spPr bwMode="auto">
              <a:xfrm>
                <a:off x="6714572" y="3461072"/>
                <a:ext cx="74562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3" name="Ellipse 82"/>
              <p:cNvSpPr/>
              <p:nvPr/>
            </p:nvSpPr>
            <p:spPr bwMode="auto">
              <a:xfrm>
                <a:off x="6872788" y="3429442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4" name="Ellipse 83"/>
              <p:cNvSpPr/>
              <p:nvPr/>
            </p:nvSpPr>
            <p:spPr bwMode="auto">
              <a:xfrm>
                <a:off x="6800045" y="3311709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5" name="Ellipse 84"/>
              <p:cNvSpPr/>
              <p:nvPr/>
            </p:nvSpPr>
            <p:spPr bwMode="auto">
              <a:xfrm>
                <a:off x="7001905" y="3505003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6" name="Ellipse 85"/>
              <p:cNvSpPr/>
              <p:nvPr/>
            </p:nvSpPr>
            <p:spPr bwMode="auto">
              <a:xfrm>
                <a:off x="7074648" y="3454043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7" name="Ellipse 86"/>
              <p:cNvSpPr/>
              <p:nvPr/>
            </p:nvSpPr>
            <p:spPr bwMode="auto">
              <a:xfrm>
                <a:off x="7178307" y="3473373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8" name="Ellipse 87"/>
              <p:cNvSpPr/>
              <p:nvPr/>
            </p:nvSpPr>
            <p:spPr bwMode="auto">
              <a:xfrm>
                <a:off x="7251050" y="359813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9" name="Ellipse 88"/>
              <p:cNvSpPr/>
              <p:nvPr/>
            </p:nvSpPr>
            <p:spPr bwMode="auto">
              <a:xfrm>
                <a:off x="6714572" y="3248449"/>
                <a:ext cx="74562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0" name="Ellipse 89"/>
              <p:cNvSpPr/>
              <p:nvPr/>
            </p:nvSpPr>
            <p:spPr bwMode="auto">
              <a:xfrm>
                <a:off x="6872788" y="3216819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1" name="Ellipse 90"/>
              <p:cNvSpPr/>
              <p:nvPr/>
            </p:nvSpPr>
            <p:spPr bwMode="auto">
              <a:xfrm>
                <a:off x="6800045" y="309908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2" name="Ellipse 91"/>
              <p:cNvSpPr/>
              <p:nvPr/>
            </p:nvSpPr>
            <p:spPr bwMode="auto">
              <a:xfrm>
                <a:off x="7001905" y="3292379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3" name="Ellipse 92"/>
              <p:cNvSpPr/>
              <p:nvPr/>
            </p:nvSpPr>
            <p:spPr bwMode="auto">
              <a:xfrm>
                <a:off x="7074648" y="3241420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4" name="Ellipse 93"/>
              <p:cNvSpPr/>
              <p:nvPr/>
            </p:nvSpPr>
            <p:spPr bwMode="auto">
              <a:xfrm>
                <a:off x="7178307" y="3260749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5" name="Ellipse 94"/>
              <p:cNvSpPr/>
              <p:nvPr/>
            </p:nvSpPr>
            <p:spPr bwMode="auto">
              <a:xfrm>
                <a:off x="7251050" y="3385512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6" name="Ellipse 95"/>
              <p:cNvSpPr/>
              <p:nvPr/>
            </p:nvSpPr>
            <p:spPr bwMode="auto">
              <a:xfrm>
                <a:off x="7001905" y="3012982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7" name="Ellipse 96"/>
              <p:cNvSpPr/>
              <p:nvPr/>
            </p:nvSpPr>
            <p:spPr bwMode="auto">
              <a:xfrm>
                <a:off x="7158302" y="2981352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8" name="Ellipse 97"/>
              <p:cNvSpPr/>
              <p:nvPr/>
            </p:nvSpPr>
            <p:spPr bwMode="auto">
              <a:xfrm>
                <a:off x="7085560" y="2863617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9" name="Ellipse 98"/>
              <p:cNvSpPr/>
              <p:nvPr/>
            </p:nvSpPr>
            <p:spPr bwMode="auto">
              <a:xfrm>
                <a:off x="7287421" y="3056911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00" name="Ellipse 99"/>
              <p:cNvSpPr/>
              <p:nvPr/>
            </p:nvSpPr>
            <p:spPr bwMode="auto">
              <a:xfrm>
                <a:off x="7360164" y="3005953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01" name="Ellipse 100"/>
              <p:cNvSpPr/>
              <p:nvPr/>
            </p:nvSpPr>
            <p:spPr bwMode="auto">
              <a:xfrm>
                <a:off x="7463822" y="3025281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02" name="Ellipse 101"/>
              <p:cNvSpPr/>
              <p:nvPr/>
            </p:nvSpPr>
            <p:spPr bwMode="auto">
              <a:xfrm>
                <a:off x="7536565" y="315004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03" name="Ellipse 102"/>
              <p:cNvSpPr/>
              <p:nvPr/>
            </p:nvSpPr>
            <p:spPr bwMode="auto">
              <a:xfrm>
                <a:off x="6980083" y="3343338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04" name="Ellipse 103"/>
              <p:cNvSpPr/>
              <p:nvPr/>
            </p:nvSpPr>
            <p:spPr bwMode="auto">
              <a:xfrm>
                <a:off x="7138299" y="3311709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05" name="Ellipse 104"/>
              <p:cNvSpPr/>
              <p:nvPr/>
            </p:nvSpPr>
            <p:spPr bwMode="auto">
              <a:xfrm>
                <a:off x="7065556" y="3193974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06" name="Ellipse 105"/>
              <p:cNvSpPr/>
              <p:nvPr/>
            </p:nvSpPr>
            <p:spPr bwMode="auto">
              <a:xfrm>
                <a:off x="7267416" y="3387268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07" name="Ellipse 106"/>
              <p:cNvSpPr/>
              <p:nvPr/>
            </p:nvSpPr>
            <p:spPr bwMode="auto">
              <a:xfrm>
                <a:off x="7340159" y="3336310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08" name="Ellipse 107"/>
              <p:cNvSpPr/>
              <p:nvPr/>
            </p:nvSpPr>
            <p:spPr bwMode="auto">
              <a:xfrm>
                <a:off x="7443818" y="3355638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09" name="Ellipse 108"/>
              <p:cNvSpPr/>
              <p:nvPr/>
            </p:nvSpPr>
            <p:spPr bwMode="auto">
              <a:xfrm>
                <a:off x="7516561" y="3480402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" name="Étoile à 5 branches 8"/>
              <p:cNvSpPr/>
              <p:nvPr/>
            </p:nvSpPr>
            <p:spPr bwMode="auto">
              <a:xfrm>
                <a:off x="6841871" y="3536632"/>
                <a:ext cx="114570" cy="124762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2" name="Étoile à 5 branches 111"/>
              <p:cNvSpPr/>
              <p:nvPr/>
            </p:nvSpPr>
            <p:spPr bwMode="auto">
              <a:xfrm>
                <a:off x="6963716" y="3099085"/>
                <a:ext cx="114569" cy="124763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3" name="Étoile à 5 branches 112"/>
              <p:cNvSpPr/>
              <p:nvPr/>
            </p:nvSpPr>
            <p:spPr bwMode="auto">
              <a:xfrm>
                <a:off x="7267416" y="3216819"/>
                <a:ext cx="112751" cy="123005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4" name="Étoile à 5 branches 113"/>
              <p:cNvSpPr/>
              <p:nvPr/>
            </p:nvSpPr>
            <p:spPr bwMode="auto">
              <a:xfrm>
                <a:off x="7267416" y="3457557"/>
                <a:ext cx="112751" cy="124763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5" name="Étoile à 5 branches 114"/>
              <p:cNvSpPr/>
              <p:nvPr/>
            </p:nvSpPr>
            <p:spPr bwMode="auto">
              <a:xfrm>
                <a:off x="6712754" y="3032310"/>
                <a:ext cx="114569" cy="124763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</p:grpSp>
        <p:pic>
          <p:nvPicPr>
            <p:cNvPr id="5183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9675" y="2397125"/>
              <a:ext cx="647700" cy="601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84" name="Rectangle 26"/>
            <p:cNvSpPr>
              <a:spLocks noChangeArrowheads="1"/>
            </p:cNvSpPr>
            <p:nvPr/>
          </p:nvSpPr>
          <p:spPr bwMode="auto">
            <a:xfrm>
              <a:off x="5900738" y="1712206"/>
              <a:ext cx="2590800" cy="2007307"/>
            </a:xfrm>
            <a:prstGeom prst="rect">
              <a:avLst/>
            </a:prstGeom>
            <a:noFill/>
            <a:ln w="222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/>
            </a:p>
          </p:txBody>
        </p:sp>
        <p:cxnSp>
          <p:nvCxnSpPr>
            <p:cNvPr id="5185" name="Connecteur droit 28"/>
            <p:cNvCxnSpPr>
              <a:cxnSpLocks noChangeShapeType="1"/>
            </p:cNvCxnSpPr>
            <p:nvPr/>
          </p:nvCxnSpPr>
          <p:spPr bwMode="auto">
            <a:xfrm>
              <a:off x="7196138" y="1712206"/>
              <a:ext cx="0" cy="200730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86" name="Connecteur droit 30"/>
            <p:cNvCxnSpPr>
              <a:cxnSpLocks noChangeShapeType="1"/>
            </p:cNvCxnSpPr>
            <p:nvPr/>
          </p:nvCxnSpPr>
          <p:spPr bwMode="auto">
            <a:xfrm>
              <a:off x="5900738" y="1944009"/>
              <a:ext cx="25908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87" name="ZoneTexte 237"/>
            <p:cNvSpPr txBox="1">
              <a:spLocks noChangeArrowheads="1"/>
            </p:cNvSpPr>
            <p:nvPr/>
          </p:nvSpPr>
          <p:spPr bwMode="auto">
            <a:xfrm>
              <a:off x="6129541" y="1685925"/>
              <a:ext cx="889989" cy="277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Qualitative</a:t>
              </a:r>
            </a:p>
          </p:txBody>
        </p:sp>
        <p:sp>
          <p:nvSpPr>
            <p:cNvPr id="5188" name="ZoneTexte 248"/>
            <p:cNvSpPr txBox="1">
              <a:spLocks noChangeArrowheads="1"/>
            </p:cNvSpPr>
            <p:nvPr/>
          </p:nvSpPr>
          <p:spPr bwMode="auto">
            <a:xfrm>
              <a:off x="7395326" y="1685925"/>
              <a:ext cx="960226" cy="277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Quantitative</a:t>
              </a:r>
            </a:p>
          </p:txBody>
        </p:sp>
        <p:sp>
          <p:nvSpPr>
            <p:cNvPr id="5189" name="ZoneTexte 249"/>
            <p:cNvSpPr txBox="1">
              <a:spLocks noChangeArrowheads="1"/>
            </p:cNvSpPr>
            <p:nvPr/>
          </p:nvSpPr>
          <p:spPr bwMode="auto">
            <a:xfrm>
              <a:off x="7161213" y="3286125"/>
              <a:ext cx="1395412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100" b="0" dirty="0" err="1">
                  <a:latin typeface="Calibri" pitchFamily="34" charset="0"/>
                </a:rPr>
                <a:t>Poorly</a:t>
              </a:r>
              <a:r>
                <a:rPr lang="fr-FR" sz="1100" b="0" dirty="0">
                  <a:latin typeface="Calibri" pitchFamily="34" charset="0"/>
                </a:rPr>
                <a:t> </a:t>
              </a:r>
              <a:r>
                <a:rPr lang="fr-FR" sz="1100" b="0" dirty="0" err="1">
                  <a:latin typeface="Calibri" pitchFamily="34" charset="0"/>
                </a:rPr>
                <a:t>reproducible</a:t>
              </a:r>
              <a:r>
                <a:rPr lang="fr-FR" sz="1100" b="0" dirty="0">
                  <a:latin typeface="Calibri" pitchFamily="34" charset="0"/>
                </a:rPr>
                <a:t>, </a:t>
              </a:r>
              <a:r>
                <a:rPr lang="fr-FR" sz="1100" b="0" dirty="0" err="1" smtClean="0">
                  <a:latin typeface="Calibri" pitchFamily="34" charset="0"/>
                </a:rPr>
                <a:t>approx</a:t>
              </a:r>
              <a:r>
                <a:rPr lang="fr-FR" sz="1100" b="0" dirty="0" smtClean="0">
                  <a:latin typeface="Calibri" pitchFamily="34" charset="0"/>
                </a:rPr>
                <a:t>. </a:t>
              </a:r>
              <a:r>
                <a:rPr lang="fr-FR" sz="1100" b="0" dirty="0" err="1">
                  <a:latin typeface="Calibri" pitchFamily="34" charset="0"/>
                </a:rPr>
                <a:t>quantitation</a:t>
              </a:r>
              <a:endParaRPr lang="fr-FR" sz="1100" b="0" dirty="0">
                <a:latin typeface="Calibri" pitchFamily="34" charset="0"/>
              </a:endParaRPr>
            </a:p>
          </p:txBody>
        </p:sp>
        <p:sp>
          <p:nvSpPr>
            <p:cNvPr id="240" name="Flèche droite 239"/>
            <p:cNvSpPr>
              <a:spLocks noChangeArrowheads="1"/>
            </p:cNvSpPr>
            <p:nvPr/>
          </p:nvSpPr>
          <p:spPr bwMode="auto">
            <a:xfrm>
              <a:off x="5314751" y="2690813"/>
              <a:ext cx="463578" cy="169862"/>
            </a:xfrm>
            <a:prstGeom prst="rightArrow">
              <a:avLst>
                <a:gd name="adj1" fmla="val 50000"/>
                <a:gd name="adj2" fmla="val 50091"/>
              </a:avLst>
            </a:prstGeom>
            <a:solidFill>
              <a:schemeClr val="bg2">
                <a:lumMod val="25000"/>
                <a:lumOff val="75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13" name="Groupe 12"/>
          <p:cNvGrpSpPr>
            <a:grpSpLocks/>
          </p:cNvGrpSpPr>
          <p:nvPr/>
        </p:nvGrpSpPr>
        <p:grpSpPr bwMode="auto">
          <a:xfrm>
            <a:off x="7124700" y="3908425"/>
            <a:ext cx="2047875" cy="730250"/>
            <a:chOff x="7124700" y="3907746"/>
            <a:chExt cx="2047186" cy="730276"/>
          </a:xfrm>
        </p:grpSpPr>
        <p:sp>
          <p:nvSpPr>
            <p:cNvPr id="5179" name="Flèche droite 252"/>
            <p:cNvSpPr>
              <a:spLocks noChangeArrowheads="1"/>
            </p:cNvSpPr>
            <p:nvPr/>
          </p:nvSpPr>
          <p:spPr bwMode="auto">
            <a:xfrm rot="5400000">
              <a:off x="6850063" y="4193521"/>
              <a:ext cx="719138" cy="169863"/>
            </a:xfrm>
            <a:prstGeom prst="rightArrow">
              <a:avLst>
                <a:gd name="adj1" fmla="val 50000"/>
                <a:gd name="adj2" fmla="val 4998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endParaRPr lang="fr-FR"/>
            </a:p>
          </p:txBody>
        </p:sp>
        <p:sp>
          <p:nvSpPr>
            <p:cNvPr id="5180" name="ZoneTexte 242"/>
            <p:cNvSpPr txBox="1">
              <a:spLocks noChangeArrowheads="1"/>
            </p:cNvSpPr>
            <p:nvPr/>
          </p:nvSpPr>
          <p:spPr bwMode="auto">
            <a:xfrm>
              <a:off x="7256548" y="3907746"/>
              <a:ext cx="1915338" cy="707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fr-FR" sz="2000" dirty="0" err="1" smtClean="0">
                  <a:solidFill>
                    <a:srgbClr val="FF0000"/>
                  </a:solidFill>
                  <a:latin typeface="Calibri" pitchFamily="34" charset="0"/>
                </a:rPr>
                <a:t>Proteins</a:t>
              </a:r>
              <a:r>
                <a:rPr lang="fr-FR" sz="2000" dirty="0" smtClean="0">
                  <a:solidFill>
                    <a:srgbClr val="FF0000"/>
                  </a:solidFill>
                  <a:latin typeface="Calibri" pitchFamily="34" charset="0"/>
                </a:rPr>
                <a:t> of </a:t>
              </a:r>
              <a:r>
                <a:rPr lang="fr-FR" sz="2000" dirty="0" err="1" smtClean="0">
                  <a:solidFill>
                    <a:srgbClr val="FF0000"/>
                  </a:solidFill>
                  <a:latin typeface="Calibri" pitchFamily="34" charset="0"/>
                </a:rPr>
                <a:t>interest</a:t>
              </a:r>
              <a:endParaRPr lang="fr-FR" sz="20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grpSp>
        <p:nvGrpSpPr>
          <p:cNvPr id="4" name="Groupe 3"/>
          <p:cNvGrpSpPr>
            <a:grpSpLocks/>
          </p:cNvGrpSpPr>
          <p:nvPr/>
        </p:nvGrpSpPr>
        <p:grpSpPr bwMode="auto">
          <a:xfrm>
            <a:off x="3436938" y="1976438"/>
            <a:ext cx="1905000" cy="1332549"/>
            <a:chOff x="3437062" y="2011363"/>
            <a:chExt cx="1904355" cy="1332549"/>
          </a:xfrm>
        </p:grpSpPr>
        <p:pic>
          <p:nvPicPr>
            <p:cNvPr id="5178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854" y="2669538"/>
              <a:ext cx="1018815" cy="6743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166" name="Groupe 2"/>
            <p:cNvGrpSpPr>
              <a:grpSpLocks/>
            </p:cNvGrpSpPr>
            <p:nvPr/>
          </p:nvGrpSpPr>
          <p:grpSpPr bwMode="auto">
            <a:xfrm>
              <a:off x="3794366" y="2011363"/>
              <a:ext cx="1547051" cy="508000"/>
              <a:chOff x="3817037" y="2011363"/>
              <a:chExt cx="1547051" cy="508000"/>
            </a:xfrm>
          </p:grpSpPr>
          <p:sp>
            <p:nvSpPr>
              <p:cNvPr id="5168" name="ZoneTexte 4"/>
              <p:cNvSpPr txBox="1">
                <a:spLocks noChangeArrowheads="1"/>
              </p:cNvSpPr>
              <p:nvPr/>
            </p:nvSpPr>
            <p:spPr bwMode="auto">
              <a:xfrm>
                <a:off x="3832150" y="2049463"/>
                <a:ext cx="1531938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fr-FR" sz="2400">
                    <a:solidFill>
                      <a:srgbClr val="0000FF"/>
                    </a:solidFill>
                    <a:latin typeface="Calibri" pitchFamily="34" charset="0"/>
                  </a:rPr>
                  <a:t>LC-MS/MS</a:t>
                </a:r>
              </a:p>
            </p:txBody>
          </p:sp>
          <p:sp>
            <p:nvSpPr>
              <p:cNvPr id="5169" name="Ellipse 22"/>
              <p:cNvSpPr>
                <a:spLocks noChangeArrowheads="1"/>
              </p:cNvSpPr>
              <p:nvPr/>
            </p:nvSpPr>
            <p:spPr bwMode="auto">
              <a:xfrm>
                <a:off x="3817037" y="2011363"/>
                <a:ext cx="1531937" cy="508000"/>
              </a:xfrm>
              <a:prstGeom prst="ellipse">
                <a:avLst/>
              </a:prstGeom>
              <a:noFill/>
              <a:ln w="9525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endParaRPr lang="fr-FR"/>
              </a:p>
            </p:txBody>
          </p:sp>
        </p:grpSp>
        <p:sp>
          <p:nvSpPr>
            <p:cNvPr id="123" name="Flèche droite 122"/>
            <p:cNvSpPr>
              <a:spLocks noChangeArrowheads="1"/>
            </p:cNvSpPr>
            <p:nvPr/>
          </p:nvSpPr>
          <p:spPr bwMode="auto">
            <a:xfrm>
              <a:off x="3437062" y="2693988"/>
              <a:ext cx="464980" cy="169862"/>
            </a:xfrm>
            <a:prstGeom prst="rightArrow">
              <a:avLst>
                <a:gd name="adj1" fmla="val 50000"/>
                <a:gd name="adj2" fmla="val 50091"/>
              </a:avLst>
            </a:prstGeom>
            <a:solidFill>
              <a:schemeClr val="bg2">
                <a:lumMod val="25000"/>
                <a:lumOff val="75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11" name="Groupe 10"/>
          <p:cNvGrpSpPr>
            <a:grpSpLocks/>
          </p:cNvGrpSpPr>
          <p:nvPr/>
        </p:nvGrpSpPr>
        <p:grpSpPr bwMode="auto">
          <a:xfrm>
            <a:off x="579438" y="4510088"/>
            <a:ext cx="3305175" cy="2049462"/>
            <a:chOff x="579901" y="4510088"/>
            <a:chExt cx="3304166" cy="2049462"/>
          </a:xfrm>
        </p:grpSpPr>
        <p:grpSp>
          <p:nvGrpSpPr>
            <p:cNvPr id="5149" name="Groupe 11"/>
            <p:cNvGrpSpPr>
              <a:grpSpLocks/>
            </p:cNvGrpSpPr>
            <p:nvPr/>
          </p:nvGrpSpPr>
          <p:grpSpPr bwMode="auto">
            <a:xfrm>
              <a:off x="991063" y="5210175"/>
              <a:ext cx="471488" cy="534988"/>
              <a:chOff x="7321662" y="5743635"/>
              <a:chExt cx="470287" cy="534417"/>
            </a:xfrm>
          </p:grpSpPr>
          <p:pic>
            <p:nvPicPr>
              <p:cNvPr id="5159" name="Picture 2" descr="http://nounoubricabrac.n.o.pic.centerblog.net/6i2kuevc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2" t="1917" r="1146" b="3584"/>
              <a:stretch>
                <a:fillRect/>
              </a:stretch>
            </p:blipFill>
            <p:spPr bwMode="auto">
              <a:xfrm>
                <a:off x="7321662" y="5743635"/>
                <a:ext cx="470287" cy="5344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6" name="Étoile à 5 branches 115"/>
              <p:cNvSpPr/>
              <p:nvPr/>
            </p:nvSpPr>
            <p:spPr bwMode="auto">
              <a:xfrm>
                <a:off x="7432344" y="6133743"/>
                <a:ext cx="77566" cy="76119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7" name="Étoile à 5 branches 116"/>
              <p:cNvSpPr/>
              <p:nvPr/>
            </p:nvSpPr>
            <p:spPr bwMode="auto">
              <a:xfrm>
                <a:off x="7519408" y="6089341"/>
                <a:ext cx="75983" cy="76119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8" name="Étoile à 5 branches 117"/>
              <p:cNvSpPr/>
              <p:nvPr/>
            </p:nvSpPr>
            <p:spPr bwMode="auto">
              <a:xfrm>
                <a:off x="7590642" y="6016394"/>
                <a:ext cx="77566" cy="76119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19" name="Étoile à 5 branches 118"/>
              <p:cNvSpPr/>
              <p:nvPr/>
            </p:nvSpPr>
            <p:spPr bwMode="auto">
              <a:xfrm>
                <a:off x="7590642" y="6160702"/>
                <a:ext cx="77566" cy="76119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120" name="Étoile à 5 branches 119"/>
              <p:cNvSpPr/>
              <p:nvPr/>
            </p:nvSpPr>
            <p:spPr bwMode="auto">
              <a:xfrm>
                <a:off x="7427596" y="6008465"/>
                <a:ext cx="77565" cy="76119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</p:grpSp>
        <p:sp>
          <p:nvSpPr>
            <p:cNvPr id="5150" name="ZoneTexte 149"/>
            <p:cNvSpPr txBox="1">
              <a:spLocks noChangeArrowheads="1"/>
            </p:cNvSpPr>
            <p:nvPr/>
          </p:nvSpPr>
          <p:spPr bwMode="auto">
            <a:xfrm>
              <a:off x="589426" y="6118225"/>
              <a:ext cx="1331912" cy="43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100" b="0">
                  <a:latin typeface="Calibri" pitchFamily="34" charset="0"/>
                </a:rPr>
                <a:t>10-100 candidate proteins</a:t>
              </a:r>
            </a:p>
          </p:txBody>
        </p:sp>
        <p:pic>
          <p:nvPicPr>
            <p:cNvPr id="5151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338" y="4857750"/>
              <a:ext cx="1177925" cy="124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52" name="Rectangle 253"/>
            <p:cNvSpPr>
              <a:spLocks noChangeArrowheads="1"/>
            </p:cNvSpPr>
            <p:nvPr/>
          </p:nvSpPr>
          <p:spPr bwMode="auto">
            <a:xfrm>
              <a:off x="579901" y="4536369"/>
              <a:ext cx="2590800" cy="2007306"/>
            </a:xfrm>
            <a:prstGeom prst="rect">
              <a:avLst/>
            </a:prstGeom>
            <a:noFill/>
            <a:ln w="222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/>
            </a:p>
          </p:txBody>
        </p:sp>
        <p:cxnSp>
          <p:nvCxnSpPr>
            <p:cNvPr id="5153" name="Connecteur droit 254"/>
            <p:cNvCxnSpPr>
              <a:cxnSpLocks noChangeShapeType="1"/>
            </p:cNvCxnSpPr>
            <p:nvPr/>
          </p:nvCxnSpPr>
          <p:spPr bwMode="auto">
            <a:xfrm>
              <a:off x="1875301" y="4536369"/>
              <a:ext cx="0" cy="200730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54" name="Connecteur droit 255"/>
            <p:cNvCxnSpPr>
              <a:cxnSpLocks noChangeShapeType="1"/>
            </p:cNvCxnSpPr>
            <p:nvPr/>
          </p:nvCxnSpPr>
          <p:spPr bwMode="auto">
            <a:xfrm>
              <a:off x="579901" y="4768172"/>
              <a:ext cx="25908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55" name="ZoneTexte 256"/>
            <p:cNvSpPr txBox="1">
              <a:spLocks noChangeArrowheads="1"/>
            </p:cNvSpPr>
            <p:nvPr/>
          </p:nvSpPr>
          <p:spPr bwMode="auto">
            <a:xfrm>
              <a:off x="808704" y="4510088"/>
              <a:ext cx="889989" cy="277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Qualitative</a:t>
              </a:r>
            </a:p>
          </p:txBody>
        </p:sp>
        <p:sp>
          <p:nvSpPr>
            <p:cNvPr id="5156" name="ZoneTexte 257"/>
            <p:cNvSpPr txBox="1">
              <a:spLocks noChangeArrowheads="1"/>
            </p:cNvSpPr>
            <p:nvPr/>
          </p:nvSpPr>
          <p:spPr bwMode="auto">
            <a:xfrm>
              <a:off x="2074489" y="4510088"/>
              <a:ext cx="960226" cy="277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Quantitative</a:t>
              </a:r>
            </a:p>
          </p:txBody>
        </p:sp>
        <p:sp>
          <p:nvSpPr>
            <p:cNvPr id="5157" name="ZoneTexte 260"/>
            <p:cNvSpPr txBox="1">
              <a:spLocks noChangeArrowheads="1"/>
            </p:cNvSpPr>
            <p:nvPr/>
          </p:nvSpPr>
          <p:spPr bwMode="auto">
            <a:xfrm>
              <a:off x="1772113" y="6127750"/>
              <a:ext cx="1511300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100" b="0">
                  <a:latin typeface="Calibri" pitchFamily="34" charset="0"/>
                </a:rPr>
                <a:t>Precise reproducible, absolute quantitation</a:t>
              </a:r>
            </a:p>
          </p:txBody>
        </p:sp>
        <p:sp>
          <p:nvSpPr>
            <p:cNvPr id="124" name="Flèche droite 123"/>
            <p:cNvSpPr>
              <a:spLocks noChangeArrowheads="1"/>
            </p:cNvSpPr>
            <p:nvPr/>
          </p:nvSpPr>
          <p:spPr bwMode="auto">
            <a:xfrm flipH="1">
              <a:off x="3420659" y="5613400"/>
              <a:ext cx="463408" cy="169863"/>
            </a:xfrm>
            <a:prstGeom prst="rightArrow">
              <a:avLst>
                <a:gd name="adj1" fmla="val 50000"/>
                <a:gd name="adj2" fmla="val 50091"/>
              </a:avLst>
            </a:prstGeom>
            <a:solidFill>
              <a:schemeClr val="bg2">
                <a:lumMod val="25000"/>
                <a:lumOff val="75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defRPr/>
              </a:pPr>
              <a:endParaRPr lang="fr-FR">
                <a:cs typeface="+mn-cs"/>
              </a:endParaRPr>
            </a:p>
          </p:txBody>
        </p:sp>
      </p:grp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3919538" y="4870450"/>
            <a:ext cx="5189537" cy="1628775"/>
            <a:chOff x="3919538" y="4870450"/>
            <a:chExt cx="5189537" cy="1628775"/>
          </a:xfrm>
        </p:grpSpPr>
        <p:grpSp>
          <p:nvGrpSpPr>
            <p:cNvPr id="5137" name="Groupe 9"/>
            <p:cNvGrpSpPr>
              <a:grpSpLocks/>
            </p:cNvGrpSpPr>
            <p:nvPr/>
          </p:nvGrpSpPr>
          <p:grpSpPr bwMode="auto">
            <a:xfrm>
              <a:off x="3919538" y="4870450"/>
              <a:ext cx="4613275" cy="1628775"/>
              <a:chOff x="3920191" y="4870450"/>
              <a:chExt cx="4612919" cy="1629045"/>
            </a:xfrm>
          </p:grpSpPr>
          <p:sp>
            <p:nvSpPr>
              <p:cNvPr id="5140" name="ZoneTexte 121"/>
              <p:cNvSpPr txBox="1">
                <a:spLocks noChangeArrowheads="1"/>
              </p:cNvSpPr>
              <p:nvPr/>
            </p:nvSpPr>
            <p:spPr bwMode="auto">
              <a:xfrm>
                <a:off x="6012160" y="4870450"/>
                <a:ext cx="2520950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fr-FR" b="0" dirty="0" err="1">
                    <a:solidFill>
                      <a:srgbClr val="0000FF"/>
                    </a:solidFill>
                    <a:latin typeface="Calibri" pitchFamily="34" charset="0"/>
                  </a:rPr>
                  <a:t>Targeted</a:t>
                </a:r>
                <a:r>
                  <a:rPr lang="fr-FR" b="0" dirty="0">
                    <a:solidFill>
                      <a:srgbClr val="0000FF"/>
                    </a:solidFill>
                    <a:latin typeface="Calibri" pitchFamily="34" charset="0"/>
                  </a:rPr>
                  <a:t> </a:t>
                </a:r>
                <a:r>
                  <a:rPr lang="fr-FR" b="0" dirty="0" err="1">
                    <a:solidFill>
                      <a:srgbClr val="0000FF"/>
                    </a:solidFill>
                    <a:latin typeface="Calibri" pitchFamily="34" charset="0"/>
                  </a:rPr>
                  <a:t>Proteomics</a:t>
                </a:r>
                <a:endParaRPr lang="fr-FR" b="0" dirty="0">
                  <a:solidFill>
                    <a:srgbClr val="0000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5141" name="Groupe 14"/>
              <p:cNvGrpSpPr>
                <a:grpSpLocks/>
              </p:cNvGrpSpPr>
              <p:nvPr/>
            </p:nvGrpSpPr>
            <p:grpSpPr bwMode="auto">
              <a:xfrm>
                <a:off x="3920191" y="4889500"/>
                <a:ext cx="1295400" cy="460375"/>
                <a:chOff x="3917571" y="5572080"/>
                <a:chExt cx="1294944" cy="461665"/>
              </a:xfrm>
            </p:grpSpPr>
            <p:sp>
              <p:nvSpPr>
                <p:cNvPr id="5147" name="ZoneTexte 126"/>
                <p:cNvSpPr txBox="1">
                  <a:spLocks noChangeArrowheads="1"/>
                </p:cNvSpPr>
                <p:nvPr/>
              </p:nvSpPr>
              <p:spPr bwMode="auto">
                <a:xfrm>
                  <a:off x="3993443" y="5572080"/>
                  <a:ext cx="1157113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fr-FR" sz="2400">
                      <a:solidFill>
                        <a:srgbClr val="0000FF"/>
                      </a:solidFill>
                      <a:latin typeface="Calibri" pitchFamily="34" charset="0"/>
                    </a:rPr>
                    <a:t>LC-SRM</a:t>
                  </a:r>
                </a:p>
              </p:txBody>
            </p:sp>
            <p:sp>
              <p:nvSpPr>
                <p:cNvPr id="5148" name="Ellipse 143"/>
                <p:cNvSpPr>
                  <a:spLocks noChangeArrowheads="1"/>
                </p:cNvSpPr>
                <p:nvPr/>
              </p:nvSpPr>
              <p:spPr bwMode="auto">
                <a:xfrm>
                  <a:off x="3917571" y="5607916"/>
                  <a:ext cx="1294944" cy="383160"/>
                </a:xfrm>
                <a:prstGeom prst="ellipse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ctr"/>
                  <a:endParaRPr lang="fr-FR"/>
                </a:p>
              </p:txBody>
            </p:sp>
          </p:grpSp>
          <p:pic>
            <p:nvPicPr>
              <p:cNvPr id="5142" name="Picture 2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47" t="27490" b="9563"/>
              <a:stretch>
                <a:fillRect/>
              </a:stretch>
            </p:blipFill>
            <p:spPr bwMode="auto">
              <a:xfrm>
                <a:off x="4155066" y="5539903"/>
                <a:ext cx="820737" cy="846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43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9485" y="5511800"/>
                <a:ext cx="1828503" cy="7514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144" name="ZoneTexte 25"/>
              <p:cNvSpPr txBox="1">
                <a:spLocks noChangeArrowheads="1"/>
              </p:cNvSpPr>
              <p:nvPr/>
            </p:nvSpPr>
            <p:spPr bwMode="auto">
              <a:xfrm>
                <a:off x="6670973" y="5281613"/>
                <a:ext cx="1052512" cy="246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fr-FR" sz="1000" b="0">
                    <a:latin typeface="Calibri" pitchFamily="34" charset="0"/>
                  </a:rPr>
                  <a:t>QQQ technology</a:t>
                </a:r>
              </a:p>
            </p:txBody>
          </p:sp>
          <p:sp>
            <p:nvSpPr>
              <p:cNvPr id="5145" name="Accolade fermante 120"/>
              <p:cNvSpPr>
                <a:spLocks/>
              </p:cNvSpPr>
              <p:nvPr/>
            </p:nvSpPr>
            <p:spPr bwMode="auto">
              <a:xfrm flipH="1" flipV="1">
                <a:off x="5868267" y="4884274"/>
                <a:ext cx="261273" cy="1615221"/>
              </a:xfrm>
              <a:prstGeom prst="rightBrace">
                <a:avLst>
                  <a:gd name="adj1" fmla="val 8357"/>
                  <a:gd name="adj2" fmla="val 50000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25" name="Flèche droite 124"/>
              <p:cNvSpPr>
                <a:spLocks noChangeArrowheads="1"/>
              </p:cNvSpPr>
              <p:nvPr/>
            </p:nvSpPr>
            <p:spPr bwMode="auto">
              <a:xfrm flipH="1">
                <a:off x="5291685" y="5613523"/>
                <a:ext cx="465101" cy="168303"/>
              </a:xfrm>
              <a:prstGeom prst="rightArrow">
                <a:avLst>
                  <a:gd name="adj1" fmla="val 50000"/>
                  <a:gd name="adj2" fmla="val 50091"/>
                </a:avLst>
              </a:prstGeom>
              <a:solidFill>
                <a:schemeClr val="bg2">
                  <a:lumMod val="25000"/>
                  <a:lumOff val="7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endParaRPr lang="fr-FR">
                  <a:cs typeface="+mn-cs"/>
                </a:endParaRPr>
              </a:p>
            </p:txBody>
          </p:sp>
        </p:grpSp>
        <p:pic>
          <p:nvPicPr>
            <p:cNvPr id="5138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9775" y="5759450"/>
              <a:ext cx="401638" cy="469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39" name="ZoneTexte 13"/>
            <p:cNvSpPr txBox="1">
              <a:spLocks noChangeArrowheads="1"/>
            </p:cNvSpPr>
            <p:nvPr/>
          </p:nvSpPr>
          <p:spPr bwMode="auto">
            <a:xfrm>
              <a:off x="8013700" y="5300663"/>
              <a:ext cx="109537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000" b="0" dirty="0">
                  <a:latin typeface="Calibri" pitchFamily="34" charset="0"/>
                </a:rPr>
                <a:t>Heavy </a:t>
              </a:r>
              <a:r>
                <a:rPr lang="fr-FR" sz="1000" b="0" dirty="0" err="1">
                  <a:latin typeface="Calibri" pitchFamily="34" charset="0"/>
                </a:rPr>
                <a:t>labeled</a:t>
              </a:r>
              <a:r>
                <a:rPr lang="fr-FR" sz="1000" b="0" dirty="0">
                  <a:latin typeface="Calibri" pitchFamily="34" charset="0"/>
                </a:rPr>
                <a:t> </a:t>
              </a:r>
              <a:r>
                <a:rPr lang="fr-FR" sz="1000" b="0" dirty="0" err="1">
                  <a:latin typeface="Calibri" pitchFamily="34" charset="0"/>
                </a:rPr>
                <a:t>synthetic</a:t>
              </a:r>
              <a:r>
                <a:rPr lang="fr-FR" sz="1000" b="0" dirty="0">
                  <a:latin typeface="Calibri" pitchFamily="34" charset="0"/>
                </a:rPr>
                <a:t> </a:t>
              </a:r>
              <a:r>
                <a:rPr lang="fr-FR" sz="1000" b="0" dirty="0" smtClean="0">
                  <a:latin typeface="Calibri" pitchFamily="34" charset="0"/>
                </a:rPr>
                <a:t>standards</a:t>
              </a:r>
              <a:endParaRPr lang="fr-FR" sz="1000" b="0" dirty="0">
                <a:latin typeface="Calibri" pitchFamily="34" charset="0"/>
              </a:endParaRPr>
            </a:p>
          </p:txBody>
        </p:sp>
      </p:grpSp>
      <p:pic>
        <p:nvPicPr>
          <p:cNvPr id="128" name="Picture 5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2130425"/>
            <a:ext cx="1257300" cy="53975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3. Transitions selection and optimisation</a:t>
            </a: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60375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4. SRM analysis</a:t>
            </a:r>
          </a:p>
          <a:p>
            <a:pPr>
              <a:defRPr/>
            </a:pPr>
            <a:endParaRPr lang="fr-FR" smtClean="0"/>
          </a:p>
        </p:txBody>
      </p:sp>
      <p:sp>
        <p:nvSpPr>
          <p:cNvPr id="22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dirty="0" smtClean="0"/>
              <a:t>2. </a:t>
            </a:r>
            <a:r>
              <a:rPr lang="fr-FR" dirty="0" err="1" smtClean="0"/>
              <a:t>Proteotypic</a:t>
            </a:r>
            <a:r>
              <a:rPr lang="fr-FR" dirty="0" smtClean="0"/>
              <a:t> peptides for </a:t>
            </a:r>
            <a:r>
              <a:rPr lang="fr-FR" dirty="0" err="1" smtClean="0"/>
              <a:t>proteins</a:t>
            </a:r>
            <a:r>
              <a:rPr lang="fr-FR" dirty="0" smtClean="0"/>
              <a:t> of </a:t>
            </a:r>
            <a:r>
              <a:rPr lang="fr-FR" dirty="0" err="1" smtClean="0"/>
              <a:t>interest</a:t>
            </a:r>
            <a:endParaRPr lang="fr-FR" dirty="0" smtClean="0"/>
          </a:p>
        </p:txBody>
      </p:sp>
      <p:sp>
        <p:nvSpPr>
          <p:cNvPr id="25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6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7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8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2540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5. Quantitative data interpretation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1522413" y="1196975"/>
            <a:ext cx="7514083" cy="5545138"/>
            <a:chOff x="1522413" y="1196975"/>
            <a:chExt cx="7514083" cy="5545138"/>
          </a:xfrm>
        </p:grpSpPr>
        <p:grpSp>
          <p:nvGrpSpPr>
            <p:cNvPr id="8" name="Groupe 7"/>
            <p:cNvGrpSpPr/>
            <p:nvPr/>
          </p:nvGrpSpPr>
          <p:grpSpPr>
            <a:xfrm>
              <a:off x="1522413" y="1196975"/>
              <a:ext cx="7514083" cy="5545138"/>
              <a:chOff x="1522413" y="1196975"/>
              <a:chExt cx="7514083" cy="5545138"/>
            </a:xfrm>
          </p:grpSpPr>
          <p:sp>
            <p:nvSpPr>
              <p:cNvPr id="22531" name="AutoShape 12"/>
              <p:cNvSpPr>
                <a:spLocks/>
              </p:cNvSpPr>
              <p:nvPr/>
            </p:nvSpPr>
            <p:spPr bwMode="auto">
              <a:xfrm>
                <a:off x="1522413" y="1198563"/>
                <a:ext cx="360362" cy="5543550"/>
              </a:xfrm>
              <a:prstGeom prst="leftBrace">
                <a:avLst>
                  <a:gd name="adj1" fmla="val 123066"/>
                  <a:gd name="adj2" fmla="val 93885"/>
                </a:avLst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1833563" y="1196975"/>
                <a:ext cx="7202933" cy="1569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r>
                  <a:rPr lang="fr-FR" sz="1600" b="0" dirty="0" err="1">
                    <a:latin typeface="Calibri" pitchFamily="34" charset="0"/>
                  </a:rPr>
                  <a:t>Useful</a:t>
                </a:r>
                <a:r>
                  <a:rPr lang="fr-FR" sz="1600" b="0" dirty="0">
                    <a:latin typeface="Calibri" pitchFamily="34" charset="0"/>
                  </a:rPr>
                  <a:t> </a:t>
                </a:r>
                <a:r>
                  <a:rPr lang="fr-FR" sz="1600" b="0" dirty="0" err="1">
                    <a:latin typeface="Calibri" pitchFamily="34" charset="0"/>
                  </a:rPr>
                  <a:t>functionalities</a:t>
                </a:r>
                <a:r>
                  <a:rPr lang="fr-FR" sz="1600" b="0" dirty="0">
                    <a:latin typeface="Calibri" pitchFamily="34" charset="0"/>
                  </a:rPr>
                  <a:t> </a:t>
                </a:r>
                <a:r>
                  <a:rPr lang="fr-FR" sz="1600" b="0" dirty="0" smtClean="0">
                    <a:latin typeface="Calibri" pitchFamily="34" charset="0"/>
                  </a:rPr>
                  <a:t>for quantitative data </a:t>
                </a:r>
                <a:r>
                  <a:rPr lang="fr-FR" sz="1600" b="0" dirty="0" err="1" smtClean="0">
                    <a:latin typeface="Calibri" pitchFamily="34" charset="0"/>
                  </a:rPr>
                  <a:t>interpretation</a:t>
                </a:r>
                <a:r>
                  <a:rPr lang="fr-FR" sz="1600" b="0" dirty="0" smtClean="0">
                    <a:latin typeface="Calibri" pitchFamily="34" charset="0"/>
                  </a:rPr>
                  <a:t>: </a:t>
                </a:r>
              </a:p>
              <a:p>
                <a:pPr marL="285750" indent="-285750" eaLnBrk="1" hangingPunct="1">
                  <a:buFontTx/>
                  <a:buChar char="-"/>
                  <a:defRPr/>
                </a:pPr>
                <a:r>
                  <a:rPr lang="fr-FR" sz="1600" b="0" dirty="0" smtClean="0">
                    <a:latin typeface="Calibri" pitchFamily="34" charset="0"/>
                  </a:rPr>
                  <a:t>All </a:t>
                </a:r>
                <a:r>
                  <a:rPr lang="fr-FR" sz="1600" b="0" dirty="0" err="1" smtClean="0">
                    <a:latin typeface="Calibri" pitchFamily="34" charset="0"/>
                  </a:rPr>
                  <a:t>Skyline</a:t>
                </a:r>
                <a:r>
                  <a:rPr lang="fr-FR" sz="1600" b="0" dirty="0" smtClean="0">
                    <a:latin typeface="Calibri" pitchFamily="34" charset="0"/>
                  </a:rPr>
                  <a:t> </a:t>
                </a:r>
                <a:r>
                  <a:rPr lang="fr-FR" sz="1600" b="0" dirty="0" err="1" smtClean="0">
                    <a:latin typeface="Calibri" pitchFamily="34" charset="0"/>
                  </a:rPr>
                  <a:t>views</a:t>
                </a:r>
                <a:r>
                  <a:rPr lang="fr-FR" sz="1600" b="0" dirty="0" smtClean="0">
                    <a:latin typeface="Calibri" pitchFamily="34" charset="0"/>
                  </a:rPr>
                  <a:t> </a:t>
                </a:r>
              </a:p>
              <a:p>
                <a:pPr marL="285750" indent="-285750" eaLnBrk="1" hangingPunct="1">
                  <a:buFontTx/>
                  <a:buChar char="-"/>
                  <a:defRPr/>
                </a:pPr>
                <a:r>
                  <a:rPr lang="fr-FR" sz="1600" b="0" dirty="0" err="1" smtClean="0">
                    <a:latin typeface="Calibri" pitchFamily="34" charset="0"/>
                  </a:rPr>
                  <a:t>Easy</a:t>
                </a:r>
                <a:r>
                  <a:rPr lang="fr-FR" sz="1600" b="0" dirty="0" smtClean="0">
                    <a:latin typeface="Calibri" pitchFamily="34" charset="0"/>
                  </a:rPr>
                  <a:t> </a:t>
                </a:r>
                <a:r>
                  <a:rPr lang="fr-FR" sz="1600" b="0" dirty="0">
                    <a:latin typeface="Calibri" pitchFamily="34" charset="0"/>
                  </a:rPr>
                  <a:t>data </a:t>
                </a:r>
                <a:r>
                  <a:rPr lang="fr-FR" sz="1600" b="0" dirty="0" err="1">
                    <a:latin typeface="Calibri" pitchFamily="34" charset="0"/>
                  </a:rPr>
                  <a:t>checking</a:t>
                </a:r>
                <a:r>
                  <a:rPr lang="fr-FR" sz="1600" b="0" dirty="0">
                    <a:latin typeface="Calibri" pitchFamily="34" charset="0"/>
                  </a:rPr>
                  <a:t>: </a:t>
                </a:r>
                <a:r>
                  <a:rPr lang="fr-FR" sz="1600" b="0" dirty="0" err="1">
                    <a:latin typeface="Calibri" pitchFamily="34" charset="0"/>
                  </a:rPr>
                  <a:t>manual</a:t>
                </a:r>
                <a:r>
                  <a:rPr lang="fr-FR" sz="1600" b="0" dirty="0">
                    <a:latin typeface="Calibri" pitchFamily="34" charset="0"/>
                  </a:rPr>
                  <a:t> </a:t>
                </a:r>
                <a:r>
                  <a:rPr lang="fr-FR" sz="1600" b="0" dirty="0" err="1">
                    <a:latin typeface="Calibri" pitchFamily="34" charset="0"/>
                  </a:rPr>
                  <a:t>verification</a:t>
                </a:r>
                <a:r>
                  <a:rPr lang="fr-FR" sz="1600" b="0" dirty="0">
                    <a:latin typeface="Calibri" pitchFamily="34" charset="0"/>
                  </a:rPr>
                  <a:t> </a:t>
                </a:r>
                <a:r>
                  <a:rPr lang="fr-FR" sz="1600" b="0" dirty="0" err="1">
                    <a:latin typeface="Calibri" pitchFamily="34" charset="0"/>
                  </a:rPr>
                  <a:t>is</a:t>
                </a:r>
                <a:r>
                  <a:rPr lang="fr-FR" sz="1600" b="0" dirty="0">
                    <a:latin typeface="Calibri" pitchFamily="34" charset="0"/>
                  </a:rPr>
                  <a:t> possible, in a </a:t>
                </a:r>
                <a:r>
                  <a:rPr lang="fr-FR" sz="1600" b="0" dirty="0" err="1">
                    <a:latin typeface="Calibri" pitchFamily="34" charset="0"/>
                  </a:rPr>
                  <a:t>fast</a:t>
                </a:r>
                <a:r>
                  <a:rPr lang="fr-FR" sz="1600" b="0" dirty="0">
                    <a:latin typeface="Calibri" pitchFamily="34" charset="0"/>
                  </a:rPr>
                  <a:t> and efficient </a:t>
                </a:r>
                <a:r>
                  <a:rPr lang="fr-FR" sz="1600" b="0" dirty="0" err="1" smtClean="0">
                    <a:latin typeface="Calibri" pitchFamily="34" charset="0"/>
                  </a:rPr>
                  <a:t>way</a:t>
                </a:r>
                <a:endParaRPr lang="fr-FR" sz="1600" b="0" dirty="0" smtClean="0">
                  <a:latin typeface="Calibri" pitchFamily="34" charset="0"/>
                </a:endParaRPr>
              </a:p>
              <a:p>
                <a:pPr marL="285750" indent="-285750" eaLnBrk="1" hangingPunct="1">
                  <a:buFontTx/>
                  <a:buChar char="-"/>
                  <a:defRPr/>
                </a:pPr>
                <a:r>
                  <a:rPr lang="fr-FR" sz="1600" b="0" dirty="0" err="1">
                    <a:latin typeface="Calibri" pitchFamily="34" charset="0"/>
                  </a:rPr>
                  <a:t>View</a:t>
                </a:r>
                <a:r>
                  <a:rPr lang="fr-FR" sz="1600" b="0" dirty="0">
                    <a:latin typeface="Calibri" pitchFamily="34" charset="0"/>
                  </a:rPr>
                  <a:t> of all </a:t>
                </a:r>
                <a:r>
                  <a:rPr lang="fr-FR" sz="1600" b="0" dirty="0" err="1" smtClean="0">
                    <a:latin typeface="Calibri" pitchFamily="34" charset="0"/>
                  </a:rPr>
                  <a:t>replicates</a:t>
                </a:r>
                <a:endParaRPr lang="fr-FR" sz="1600" b="0" dirty="0" smtClean="0">
                  <a:latin typeface="Calibri" pitchFamily="34" charset="0"/>
                </a:endParaRPr>
              </a:p>
              <a:p>
                <a:pPr marL="285750" indent="-285750" eaLnBrk="1" hangingPunct="1">
                  <a:buFontTx/>
                  <a:buChar char="-"/>
                  <a:defRPr/>
                </a:pPr>
                <a:r>
                  <a:rPr lang="fr-FR" sz="1600" b="0" dirty="0" smtClean="0">
                    <a:latin typeface="Calibri" pitchFamily="34" charset="0"/>
                  </a:rPr>
                  <a:t>Visualisation of </a:t>
                </a:r>
                <a:r>
                  <a:rPr lang="fr-FR" sz="1600" b="0" dirty="0" err="1" smtClean="0">
                    <a:latin typeface="Calibri" pitchFamily="34" charset="0"/>
                  </a:rPr>
                  <a:t>interferences</a:t>
                </a:r>
                <a:endParaRPr lang="fr-FR" sz="1600" b="0" dirty="0" smtClean="0">
                  <a:latin typeface="Calibri" pitchFamily="34" charset="0"/>
                </a:endParaRPr>
              </a:p>
              <a:p>
                <a:pPr marL="285750" indent="-285750" eaLnBrk="1" hangingPunct="1">
                  <a:buFontTx/>
                  <a:buChar char="-"/>
                  <a:defRPr/>
                </a:pPr>
                <a:r>
                  <a:rPr lang="fr-FR" sz="1600" b="0" dirty="0" smtClean="0">
                    <a:latin typeface="Calibri" pitchFamily="34" charset="0"/>
                  </a:rPr>
                  <a:t>Flexible and </a:t>
                </a:r>
                <a:r>
                  <a:rPr lang="fr-FR" sz="1600" b="0" dirty="0" err="1" smtClean="0">
                    <a:latin typeface="Calibri" pitchFamily="34" charset="0"/>
                  </a:rPr>
                  <a:t>rich</a:t>
                </a:r>
                <a:r>
                  <a:rPr lang="fr-FR" sz="1600" b="0" dirty="0" smtClean="0">
                    <a:latin typeface="Calibri" pitchFamily="34" charset="0"/>
                  </a:rPr>
                  <a:t> export </a:t>
                </a:r>
                <a:r>
                  <a:rPr lang="fr-FR" sz="1600" b="0" dirty="0" err="1" smtClean="0">
                    <a:latin typeface="Calibri" pitchFamily="34" charset="0"/>
                  </a:rPr>
                  <a:t>templates</a:t>
                </a:r>
                <a:endParaRPr lang="fr-FR" sz="1600" b="0" dirty="0" smtClean="0">
                  <a:latin typeface="Calibri" pitchFamily="34" charset="0"/>
                </a:endParaRPr>
              </a:p>
            </p:txBody>
          </p:sp>
        </p:grpSp>
        <p:grpSp>
          <p:nvGrpSpPr>
            <p:cNvPr id="4" name="Groupe 3"/>
            <p:cNvGrpSpPr/>
            <p:nvPr/>
          </p:nvGrpSpPr>
          <p:grpSpPr>
            <a:xfrm>
              <a:off x="2627784" y="2790197"/>
              <a:ext cx="5112568" cy="3921753"/>
              <a:chOff x="2627784" y="2790197"/>
              <a:chExt cx="5112568" cy="3921753"/>
            </a:xfrm>
          </p:grpSpPr>
          <p:pic>
            <p:nvPicPr>
              <p:cNvPr id="18" name="Image 17" descr="Skyline - WP4VelosUPS1_1_100_QuantPeptides.sky *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27784" y="2790197"/>
                <a:ext cx="5112568" cy="3921753"/>
              </a:xfrm>
              <a:prstGeom prst="rect">
                <a:avLst/>
              </a:prstGeom>
            </p:spPr>
          </p:pic>
          <p:sp>
            <p:nvSpPr>
              <p:cNvPr id="2" name="Rectangle 1"/>
              <p:cNvSpPr/>
              <p:nvPr/>
            </p:nvSpPr>
            <p:spPr bwMode="auto">
              <a:xfrm>
                <a:off x="3923928" y="4869160"/>
                <a:ext cx="1763808" cy="164234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 bwMode="auto">
              <a:xfrm>
                <a:off x="6084168" y="4869160"/>
                <a:ext cx="912250" cy="22295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7" name="Groupe 6"/>
          <p:cNvGrpSpPr/>
          <p:nvPr/>
        </p:nvGrpSpPr>
        <p:grpSpPr>
          <a:xfrm>
            <a:off x="4156730" y="5064125"/>
            <a:ext cx="2287478" cy="1349936"/>
            <a:chOff x="4156730" y="5064125"/>
            <a:chExt cx="2287478" cy="1349936"/>
          </a:xfrm>
        </p:grpSpPr>
        <p:sp>
          <p:nvSpPr>
            <p:cNvPr id="5" name="Ellipse 4"/>
            <p:cNvSpPr/>
            <p:nvPr/>
          </p:nvSpPr>
          <p:spPr bwMode="auto">
            <a:xfrm>
              <a:off x="6084168" y="5064125"/>
              <a:ext cx="360040" cy="531813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Ellipse 5"/>
            <p:cNvSpPr/>
            <p:nvPr/>
          </p:nvSpPr>
          <p:spPr bwMode="auto">
            <a:xfrm>
              <a:off x="4156730" y="5319479"/>
              <a:ext cx="360040" cy="1094582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840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oneTexte 2"/>
          <p:cNvSpPr txBox="1">
            <a:spLocks noChangeArrowheads="1"/>
          </p:cNvSpPr>
          <p:nvPr/>
        </p:nvSpPr>
        <p:spPr bwMode="auto">
          <a:xfrm>
            <a:off x="395288" y="1196752"/>
            <a:ext cx="83534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48 </a:t>
            </a:r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human</a:t>
            </a:r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proteins</a:t>
            </a:r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 (</a:t>
            </a:r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Universal</a:t>
            </a:r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Proteomics</a:t>
            </a:r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 Standard UPS1)</a:t>
            </a:r>
          </a:p>
          <a:p>
            <a:pPr algn="ctr" eaLnBrk="1" hangingPunct="1"/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spiked</a:t>
            </a:r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into</a:t>
            </a:r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 a </a:t>
            </a:r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yeast</a:t>
            </a:r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cell</a:t>
            </a:r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lysate</a:t>
            </a:r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 background +</a:t>
            </a:r>
          </a:p>
          <a:p>
            <a:pPr algn="ctr" eaLnBrk="1" hangingPunct="1"/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iRT</a:t>
            </a:r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b="0" dirty="0" err="1" smtClean="0">
                <a:solidFill>
                  <a:srgbClr val="0000FF"/>
                </a:solidFill>
                <a:latin typeface="Calibri" pitchFamily="34" charset="0"/>
              </a:rPr>
              <a:t>reference</a:t>
            </a:r>
            <a:r>
              <a:rPr lang="fr-FR" b="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b="0" dirty="0">
                <a:solidFill>
                  <a:srgbClr val="0000FF"/>
                </a:solidFill>
                <a:latin typeface="Calibri" pitchFamily="34" charset="0"/>
              </a:rPr>
              <a:t>peptides</a:t>
            </a: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1547664" y="188640"/>
            <a:ext cx="68094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fr-FR" sz="2400" b="0" dirty="0">
                <a:latin typeface="Calibri" pitchFamily="34" charset="0"/>
              </a:rPr>
              <a:t>An</a:t>
            </a:r>
            <a:r>
              <a:rPr lang="fr-FR" sz="2400" b="0" dirty="0">
                <a:solidFill>
                  <a:srgbClr val="FF0000"/>
                </a:solidFill>
                <a:latin typeface="Calibri" pitchFamily="34" charset="0"/>
              </a:rPr>
              <a:t> inter-</a:t>
            </a:r>
            <a:r>
              <a:rPr lang="fr-FR" sz="2400" b="0" dirty="0" err="1">
                <a:solidFill>
                  <a:srgbClr val="FF0000"/>
                </a:solidFill>
                <a:latin typeface="Calibri" pitchFamily="34" charset="0"/>
              </a:rPr>
              <a:t>laboratory</a:t>
            </a:r>
            <a:r>
              <a:rPr lang="fr-FR" sz="2400" b="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2400" b="0" dirty="0">
                <a:latin typeface="Calibri" pitchFamily="34" charset="0"/>
              </a:rPr>
              <a:t>performance </a:t>
            </a:r>
            <a:r>
              <a:rPr lang="fr-FR" sz="2400" b="0" dirty="0" err="1">
                <a:latin typeface="Calibri" pitchFamily="34" charset="0"/>
              </a:rPr>
              <a:t>evaluation</a:t>
            </a:r>
            <a:r>
              <a:rPr lang="fr-FR" sz="2400" b="0" dirty="0">
                <a:latin typeface="Calibri" pitchFamily="34" charset="0"/>
              </a:rPr>
              <a:t> standard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-972616" y="2780928"/>
            <a:ext cx="7912100" cy="3168352"/>
            <a:chOff x="-972616" y="2780928"/>
            <a:chExt cx="7912100" cy="3168352"/>
          </a:xfrm>
        </p:grpSpPr>
        <p:sp>
          <p:nvSpPr>
            <p:cNvPr id="23556" name="Rectangle 6"/>
            <p:cNvSpPr>
              <a:spLocks noChangeArrowheads="1"/>
            </p:cNvSpPr>
            <p:nvPr/>
          </p:nvSpPr>
          <p:spPr bwMode="auto">
            <a:xfrm>
              <a:off x="-972616" y="2780928"/>
              <a:ext cx="79121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FR" sz="1600" b="0" dirty="0" err="1">
                  <a:latin typeface="Calibri" pitchFamily="34" charset="0"/>
                </a:rPr>
                <a:t>W</a:t>
              </a:r>
              <a:r>
                <a:rPr lang="fr-FR" sz="1600" b="0" dirty="0" err="1" smtClean="0">
                  <a:latin typeface="Calibri" pitchFamily="34" charset="0"/>
                </a:rPr>
                <a:t>eekly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>
                  <a:latin typeface="Calibri" pitchFamily="34" charset="0"/>
                </a:rPr>
                <a:t>injections </a:t>
              </a:r>
              <a:r>
                <a:rPr lang="fr-FR" sz="1600" b="0" dirty="0" smtClean="0">
                  <a:latin typeface="Calibri" pitchFamily="34" charset="0"/>
                </a:rPr>
                <a:t>over 6 </a:t>
              </a:r>
              <a:r>
                <a:rPr lang="fr-FR" sz="1600" b="0" dirty="0" err="1" smtClean="0">
                  <a:latin typeface="Calibri" pitchFamily="34" charset="0"/>
                </a:rPr>
                <a:t>months</a:t>
              </a:r>
              <a:r>
                <a:rPr lang="fr-FR" sz="1600" b="0" dirty="0" smtClean="0">
                  <a:latin typeface="Calibri" pitchFamily="34" charset="0"/>
                </a:rPr>
                <a:t>: </a:t>
              </a:r>
              <a:endParaRPr lang="fr-FR" sz="1600" b="0" dirty="0">
                <a:latin typeface="Calibri" pitchFamily="34" charset="0"/>
              </a:endParaRPr>
            </a:p>
          </p:txBody>
        </p:sp>
        <p:grpSp>
          <p:nvGrpSpPr>
            <p:cNvPr id="23557" name="Groupe 21"/>
            <p:cNvGrpSpPr>
              <a:grpSpLocks/>
            </p:cNvGrpSpPr>
            <p:nvPr/>
          </p:nvGrpSpPr>
          <p:grpSpPr bwMode="auto">
            <a:xfrm>
              <a:off x="10782" y="3293356"/>
              <a:ext cx="5785354" cy="2655924"/>
              <a:chOff x="63436" y="3789040"/>
              <a:chExt cx="6452780" cy="3024336"/>
            </a:xfrm>
          </p:grpSpPr>
          <p:sp>
            <p:nvSpPr>
              <p:cNvPr id="23561" name="ZoneTexte 14"/>
              <p:cNvSpPr txBox="1">
                <a:spLocks noChangeArrowheads="1"/>
              </p:cNvSpPr>
              <p:nvPr/>
            </p:nvSpPr>
            <p:spPr bwMode="auto">
              <a:xfrm>
                <a:off x="4788025" y="4609068"/>
                <a:ext cx="172819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fr-FR" sz="1200" b="0"/>
                  <a:t>TSQ Vantage (Thermo)</a:t>
                </a:r>
              </a:p>
            </p:txBody>
          </p:sp>
          <p:grpSp>
            <p:nvGrpSpPr>
              <p:cNvPr id="23562" name="Groupe 20"/>
              <p:cNvGrpSpPr>
                <a:grpSpLocks/>
              </p:cNvGrpSpPr>
              <p:nvPr/>
            </p:nvGrpSpPr>
            <p:grpSpPr bwMode="auto">
              <a:xfrm>
                <a:off x="63436" y="3789040"/>
                <a:ext cx="6164749" cy="3024336"/>
                <a:chOff x="63436" y="3789040"/>
                <a:chExt cx="6164749" cy="3024336"/>
              </a:xfrm>
            </p:grpSpPr>
            <p:pic>
              <p:nvPicPr>
                <p:cNvPr id="23563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99592" y="3789040"/>
                  <a:ext cx="2714701" cy="280831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3564" name="Picture 14" descr="IMG_5518.JPG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26411" y="3825782"/>
                  <a:ext cx="1178896" cy="78608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3565" name="Picture 9" descr="C:\Users\Cianferani.Sarah\AppData\Local\Microsoft\Windows\Temporary Internet Files\Content.Outlook\UJH8ZD68\photo (5).JP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48065" y="3825782"/>
                  <a:ext cx="1080120" cy="806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566" name="ZoneTexte 8"/>
                <p:cNvSpPr txBox="1">
                  <a:spLocks noChangeArrowheads="1"/>
                </p:cNvSpPr>
                <p:nvPr/>
              </p:nvSpPr>
              <p:spPr bwMode="auto">
                <a:xfrm>
                  <a:off x="3480863" y="4609068"/>
                  <a:ext cx="1728191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fr-FR" sz="1200" b="0"/>
                    <a:t>G6410 </a:t>
                  </a:r>
                </a:p>
                <a:p>
                  <a:pPr algn="ctr" eaLnBrk="1" hangingPunct="1"/>
                  <a:r>
                    <a:rPr lang="fr-FR" sz="1200" b="0"/>
                    <a:t>(Agilent Technologies)</a:t>
                  </a:r>
                </a:p>
              </p:txBody>
            </p:sp>
            <p:pic>
              <p:nvPicPr>
                <p:cNvPr id="23567" name="Picture 25" descr="http://abstracts.aapspharmaceutica.com/ExpoAAPS09/Data/EC/Event/Exhibitors/66/da446780-6206-43d3-be17-eb83cc32b1ef.jpg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13323" y="5373216"/>
                  <a:ext cx="971545" cy="890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3568" name="Picture 25" descr="http://abstracts.aapspharmaceutica.com/ExpoAAPS09/Data/EC/Event/Exhibitors/66/da446780-6206-43d3-be17-eb83cc32b1ef.jpg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0624" y="5707001"/>
                  <a:ext cx="971545" cy="890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569" name="ZoneTexte 13"/>
                <p:cNvSpPr txBox="1">
                  <a:spLocks noChangeArrowheads="1"/>
                </p:cNvSpPr>
                <p:nvPr/>
              </p:nvSpPr>
              <p:spPr bwMode="auto">
                <a:xfrm>
                  <a:off x="3702879" y="6215278"/>
                  <a:ext cx="1392432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fr-FR" sz="1200" b="0"/>
                    <a:t>Q-Trap (ABSciex)</a:t>
                  </a:r>
                </a:p>
              </p:txBody>
            </p:sp>
            <p:sp>
              <p:nvSpPr>
                <p:cNvPr id="23570" name="ZoneTexte 18"/>
                <p:cNvSpPr txBox="1">
                  <a:spLocks noChangeArrowheads="1"/>
                </p:cNvSpPr>
                <p:nvPr/>
              </p:nvSpPr>
              <p:spPr bwMode="auto">
                <a:xfrm>
                  <a:off x="63436" y="6536377"/>
                  <a:ext cx="1392432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fr-FR" sz="1200" b="0"/>
                    <a:t>Q-Trap (ABSciex)</a:t>
                  </a:r>
                </a:p>
              </p:txBody>
            </p:sp>
          </p:grpSp>
        </p:grpSp>
      </p:grpSp>
      <p:sp>
        <p:nvSpPr>
          <p:cNvPr id="26" name="Text Box 52"/>
          <p:cNvSpPr txBox="1">
            <a:spLocks noChangeArrowheads="1"/>
          </p:cNvSpPr>
          <p:nvPr/>
        </p:nvSpPr>
        <p:spPr bwMode="auto">
          <a:xfrm>
            <a:off x="5724128" y="3083476"/>
            <a:ext cx="367240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b="0" dirty="0" smtClean="0">
                <a:solidFill>
                  <a:srgbClr val="0000FF"/>
                </a:solidFill>
                <a:latin typeface="Calibri" pitchFamily="34" charset="0"/>
                <a:ea typeface="ＭＳ Ｐゴシック" pitchFamily="34" charset="-128"/>
              </a:rPr>
              <a:t>Definition of a series of  criteria to meet for System OK/Not OK:</a:t>
            </a:r>
          </a:p>
          <a:p>
            <a:pPr marL="285750" indent="-285750">
              <a:spcBef>
                <a:spcPts val="0"/>
              </a:spcBef>
              <a:buFontTx/>
              <a:buChar char="-"/>
            </a:pPr>
            <a:r>
              <a:rPr lang="en-US" sz="1600" b="0" dirty="0" smtClean="0">
                <a:solidFill>
                  <a:srgbClr val="0000FF"/>
                </a:solidFill>
                <a:latin typeface="Calibri" pitchFamily="34" charset="0"/>
                <a:ea typeface="ＭＳ Ｐゴシック" pitchFamily="34" charset="-128"/>
              </a:rPr>
              <a:t>Signal intensities (Peak areas)</a:t>
            </a:r>
          </a:p>
          <a:p>
            <a:pPr marL="285750" indent="-285750">
              <a:spcBef>
                <a:spcPts val="0"/>
              </a:spcBef>
              <a:buFontTx/>
              <a:buChar char="-"/>
            </a:pPr>
            <a:r>
              <a:rPr lang="en-US" sz="1600" b="0" dirty="0" smtClean="0">
                <a:solidFill>
                  <a:srgbClr val="0000FF"/>
                </a:solidFill>
                <a:latin typeface="Calibri" pitchFamily="34" charset="0"/>
                <a:ea typeface="ＭＳ Ｐゴシック" pitchFamily="34" charset="-128"/>
              </a:rPr>
              <a:t>Peak widths</a:t>
            </a:r>
          </a:p>
          <a:p>
            <a:pPr marL="285750" indent="-285750">
              <a:spcBef>
                <a:spcPts val="0"/>
              </a:spcBef>
              <a:buFontTx/>
              <a:buChar char="-"/>
            </a:pPr>
            <a:r>
              <a:rPr lang="en-US" sz="1600" b="0" dirty="0" smtClean="0">
                <a:solidFill>
                  <a:srgbClr val="0000FF"/>
                </a:solidFill>
                <a:latin typeface="Calibri" pitchFamily="34" charset="0"/>
                <a:ea typeface="ＭＳ Ｐゴシック" pitchFamily="34" charset="-128"/>
              </a:rPr>
              <a:t>Retention time</a:t>
            </a:r>
          </a:p>
          <a:p>
            <a:pPr marL="285750" indent="-285750">
              <a:spcBef>
                <a:spcPts val="0"/>
              </a:spcBef>
              <a:buFontTx/>
              <a:buChar char="-"/>
            </a:pPr>
            <a:r>
              <a:rPr lang="en-US" sz="1600" b="0" dirty="0" smtClean="0">
                <a:solidFill>
                  <a:srgbClr val="0000FF"/>
                </a:solidFill>
                <a:latin typeface="Calibri" pitchFamily="34" charset="0"/>
                <a:ea typeface="ＭＳ Ｐゴシック" pitchFamily="34" charset="-128"/>
              </a:rPr>
              <a:t>Peak distribution</a:t>
            </a:r>
          </a:p>
        </p:txBody>
      </p:sp>
      <p:sp>
        <p:nvSpPr>
          <p:cNvPr id="20" name="ZoneTexte 19"/>
          <p:cNvSpPr txBox="1">
            <a:spLocks noChangeArrowheads="1"/>
          </p:cNvSpPr>
          <p:nvPr/>
        </p:nvSpPr>
        <p:spPr bwMode="auto">
          <a:xfrm>
            <a:off x="5724128" y="4725144"/>
            <a:ext cx="336155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Allows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us to check: </a:t>
            </a:r>
          </a:p>
          <a:p>
            <a:pPr marL="285750" indent="-285750" eaLnBrk="1" hangingPunct="1">
              <a:buFontTx/>
              <a:buChar char="-"/>
            </a:pP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Multiplexing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capability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  <a:p>
            <a:pPr eaLnBrk="1" hangingPunct="1">
              <a:tabLst>
                <a:tab pos="273050" algn="l"/>
              </a:tabLst>
            </a:pP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	(689 transitions)</a:t>
            </a:r>
          </a:p>
          <a:p>
            <a:pPr marL="285750" indent="-285750" eaLnBrk="1" hangingPunct="1">
              <a:buFontTx/>
              <a:buChar char="-"/>
            </a:pP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Signal fluctuations</a:t>
            </a:r>
          </a:p>
          <a:p>
            <a:pPr marL="285750" indent="-285750" eaLnBrk="1" hangingPunct="1">
              <a:buFontTx/>
              <a:buChar char="-"/>
            </a:pP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Retention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time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variability</a:t>
            </a:r>
            <a:endParaRPr lang="fr-FR" sz="1600" b="0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285750" indent="-285750" eaLnBrk="1" hangingPunct="1">
              <a:buFontTx/>
              <a:buChar char="-"/>
            </a:pP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Platform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comparisons</a:t>
            </a:r>
            <a:endParaRPr lang="fr-FR" sz="1600" b="0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285750" indent="-285750" eaLnBrk="1" hangingPunct="1">
              <a:buFontTx/>
              <a:buChar char="-"/>
            </a:pP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Robustness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1600" b="0" dirty="0">
                <a:solidFill>
                  <a:srgbClr val="FF0000"/>
                </a:solidFill>
                <a:latin typeface="Calibri" pitchFamily="34" charset="0"/>
              </a:rPr>
              <a:t>over 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time</a:t>
            </a:r>
          </a:p>
          <a:p>
            <a:pPr marL="285750" indent="-285750" eaLnBrk="1" hangingPunct="1">
              <a:buFontTx/>
              <a:buChar char="-"/>
            </a:pP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Peptide </a:t>
            </a:r>
            <a:r>
              <a:rPr lang="fr-FR" sz="1600" b="0" dirty="0" err="1">
                <a:solidFill>
                  <a:srgbClr val="FF0000"/>
                </a:solidFill>
                <a:latin typeface="Calibri" pitchFamily="34" charset="0"/>
              </a:rPr>
              <a:t>storage</a:t>
            </a:r>
            <a:r>
              <a:rPr lang="fr-FR" sz="1600" b="0" dirty="0">
                <a:solidFill>
                  <a:srgbClr val="FF0000"/>
                </a:solidFill>
                <a:latin typeface="Calibri" pitchFamily="34" charset="0"/>
              </a:rPr>
              <a:t> over time, …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5590016" y="2570399"/>
            <a:ext cx="3612170" cy="4098961"/>
            <a:chOff x="5590016" y="2570399"/>
            <a:chExt cx="3612170" cy="4098961"/>
          </a:xfrm>
        </p:grpSpPr>
        <p:sp>
          <p:nvSpPr>
            <p:cNvPr id="24" name="Accolade fermante 23"/>
            <p:cNvSpPr>
              <a:spLocks/>
            </p:cNvSpPr>
            <p:nvPr/>
          </p:nvSpPr>
          <p:spPr bwMode="auto">
            <a:xfrm>
              <a:off x="5590016" y="2570399"/>
              <a:ext cx="206120" cy="4098961"/>
            </a:xfrm>
            <a:prstGeom prst="rightBrace">
              <a:avLst>
                <a:gd name="adj1" fmla="val 8340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anchor="ctr">
              <a:spAutoFit/>
            </a:bodyPr>
            <a:lstStyle/>
            <a:p>
              <a:pPr algn="ctr"/>
              <a:endParaRPr lang="fr-FR"/>
            </a:p>
          </p:txBody>
        </p:sp>
        <p:sp>
          <p:nvSpPr>
            <p:cNvPr id="3" name="Rectangle 2"/>
            <p:cNvSpPr/>
            <p:nvPr/>
          </p:nvSpPr>
          <p:spPr>
            <a:xfrm>
              <a:off x="5724118" y="2780928"/>
              <a:ext cx="34780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600" b="0" dirty="0">
                  <a:solidFill>
                    <a:srgbClr val="0000FF"/>
                  </a:solidFill>
                  <a:latin typeface="Calibri" pitchFamily="34" charset="0"/>
                  <a:ea typeface="ＭＳ Ｐゴシック" pitchFamily="34" charset="-128"/>
                </a:rPr>
                <a:t>Data processing/exchange with Skyline!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oneTexte 2"/>
          <p:cNvSpPr txBox="1">
            <a:spLocks noChangeArrowheads="1"/>
          </p:cNvSpPr>
          <p:nvPr/>
        </p:nvSpPr>
        <p:spPr bwMode="auto">
          <a:xfrm>
            <a:off x="1537921" y="188913"/>
            <a:ext cx="68793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smtClean="0">
                <a:latin typeface="Calibri" pitchFamily="34" charset="0"/>
              </a:rPr>
              <a:t>Global/</a:t>
            </a:r>
            <a:r>
              <a:rPr lang="fr-FR" sz="2400" b="0" dirty="0" err="1" smtClean="0">
                <a:latin typeface="Calibri" pitchFamily="34" charset="0"/>
              </a:rPr>
              <a:t>Discovery</a:t>
            </a:r>
            <a:r>
              <a:rPr lang="fr-FR" sz="2400" b="0" dirty="0" smtClean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 smtClean="0">
                <a:latin typeface="Calibri" pitchFamily="34" charset="0"/>
              </a:rPr>
              <a:t>approaches</a:t>
            </a:r>
            <a:r>
              <a:rPr lang="fr-FR" sz="2400" b="0" dirty="0" smtClean="0">
                <a:latin typeface="Calibri" pitchFamily="34" charset="0"/>
              </a:rPr>
              <a:t> </a:t>
            </a:r>
            <a:r>
              <a:rPr lang="fr-FR" sz="2400" b="0" dirty="0" err="1" smtClean="0">
                <a:latin typeface="Calibri" pitchFamily="34" charset="0"/>
              </a:rPr>
              <a:t>with</a:t>
            </a:r>
            <a:r>
              <a:rPr lang="fr-FR" sz="2400" b="0" dirty="0" smtClean="0">
                <a:latin typeface="Calibri" pitchFamily="34" charset="0"/>
              </a:rPr>
              <a:t> </a:t>
            </a:r>
            <a:r>
              <a:rPr lang="fr-FR" sz="2400" b="0" dirty="0" err="1" smtClean="0">
                <a:latin typeface="Calibri" pitchFamily="34" charset="0"/>
              </a:rPr>
              <a:t>Skyline</a:t>
            </a:r>
            <a:endParaRPr lang="fr-FR" sz="2400" b="0" dirty="0">
              <a:latin typeface="Calibri" pitchFamily="34" charset="0"/>
            </a:endParaRPr>
          </a:p>
        </p:txBody>
      </p:sp>
      <p:pic>
        <p:nvPicPr>
          <p:cNvPr id="18" name="Picture 55" descr="CIMG0875-c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43" y="2736600"/>
            <a:ext cx="1083107" cy="1446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ZoneTexte 14"/>
          <p:cNvSpPr txBox="1">
            <a:spLocks noChangeArrowheads="1"/>
          </p:cNvSpPr>
          <p:nvPr/>
        </p:nvSpPr>
        <p:spPr bwMode="auto">
          <a:xfrm>
            <a:off x="323528" y="4148063"/>
            <a:ext cx="154944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050" b="0" dirty="0" smtClean="0">
                <a:latin typeface="Calibri" pitchFamily="34" charset="0"/>
              </a:rPr>
              <a:t>Q-TOF </a:t>
            </a:r>
            <a:r>
              <a:rPr lang="fr-FR" sz="1050" b="0" dirty="0" err="1" smtClean="0">
                <a:latin typeface="Calibri" pitchFamily="34" charset="0"/>
              </a:rPr>
              <a:t>MaXis</a:t>
            </a:r>
            <a:r>
              <a:rPr lang="fr-FR" sz="1050" b="0" dirty="0" smtClean="0">
                <a:latin typeface="Calibri" pitchFamily="34" charset="0"/>
              </a:rPr>
              <a:t> and </a:t>
            </a:r>
          </a:p>
          <a:p>
            <a:pPr algn="ctr" eaLnBrk="1" hangingPunct="1"/>
            <a:r>
              <a:rPr lang="fr-FR" sz="1050" b="0" dirty="0" smtClean="0">
                <a:latin typeface="Calibri" pitchFamily="34" charset="0"/>
              </a:rPr>
              <a:t>Q-TOF Compact </a:t>
            </a:r>
          </a:p>
          <a:p>
            <a:pPr algn="ctr" eaLnBrk="1" hangingPunct="1"/>
            <a:r>
              <a:rPr lang="fr-FR" sz="1050" b="0" dirty="0" smtClean="0">
                <a:latin typeface="Calibri" pitchFamily="34" charset="0"/>
              </a:rPr>
              <a:t>(</a:t>
            </a:r>
            <a:r>
              <a:rPr lang="fr-FR" sz="1050" b="0" dirty="0" err="1" smtClean="0">
                <a:latin typeface="Calibri" pitchFamily="34" charset="0"/>
              </a:rPr>
              <a:t>Bruker</a:t>
            </a:r>
            <a:r>
              <a:rPr lang="fr-FR" sz="1050" b="0" dirty="0" smtClean="0">
                <a:latin typeface="Calibri" pitchFamily="34" charset="0"/>
              </a:rPr>
              <a:t> </a:t>
            </a:r>
            <a:r>
              <a:rPr lang="fr-FR" sz="1050" b="0" dirty="0" err="1" smtClean="0">
                <a:latin typeface="Calibri" pitchFamily="34" charset="0"/>
              </a:rPr>
              <a:t>Daltonics</a:t>
            </a:r>
            <a:r>
              <a:rPr lang="fr-FR" sz="1050" b="0" dirty="0" smtClean="0">
                <a:latin typeface="Calibri" pitchFamily="34" charset="0"/>
              </a:rPr>
              <a:t>)</a:t>
            </a:r>
            <a:endParaRPr lang="fr-FR" sz="1050" b="0" dirty="0">
              <a:latin typeface="Calibri" pitchFamily="34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-180528" y="6228020"/>
            <a:ext cx="9865096" cy="369332"/>
            <a:chOff x="-180528" y="6228020"/>
            <a:chExt cx="9865096" cy="369332"/>
          </a:xfrm>
        </p:grpSpPr>
        <p:sp>
          <p:nvSpPr>
            <p:cNvPr id="33" name="TextBox 1"/>
            <p:cNvSpPr txBox="1">
              <a:spLocks noChangeArrowheads="1"/>
            </p:cNvSpPr>
            <p:nvPr/>
          </p:nvSpPr>
          <p:spPr bwMode="auto">
            <a:xfrm>
              <a:off x="-180528" y="6228020"/>
              <a:ext cx="98650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b="0" dirty="0" smtClean="0">
                  <a:latin typeface="Calibri" pitchFamily="34" charset="0"/>
                </a:rPr>
                <a:t>Even easier </a:t>
              </a:r>
              <a:r>
                <a:rPr lang="en-US" b="0" dirty="0">
                  <a:latin typeface="Calibri" pitchFamily="34" charset="0"/>
                </a:rPr>
                <a:t>integration of </a:t>
              </a:r>
              <a:r>
                <a:rPr lang="en-US" b="0" dirty="0" smtClean="0">
                  <a:latin typeface="Calibri" pitchFamily="34" charset="0"/>
                </a:rPr>
                <a:t>full-scan/discovery results with </a:t>
              </a:r>
              <a:r>
                <a:rPr lang="en-US" b="0" dirty="0">
                  <a:latin typeface="Calibri" pitchFamily="34" charset="0"/>
                </a:rPr>
                <a:t>follow-up </a:t>
              </a:r>
              <a:r>
                <a:rPr lang="en-US" b="0" dirty="0" smtClean="0">
                  <a:latin typeface="Calibri" pitchFamily="34" charset="0"/>
                </a:rPr>
                <a:t>targeted experiments ! </a:t>
              </a:r>
              <a:endParaRPr lang="en-US" b="0" dirty="0">
                <a:latin typeface="Calibri" pitchFamily="34" charset="0"/>
              </a:endParaRPr>
            </a:p>
          </p:txBody>
        </p:sp>
        <p:sp>
          <p:nvSpPr>
            <p:cNvPr id="4" name="Flèche droite 3"/>
            <p:cNvSpPr/>
            <p:nvPr/>
          </p:nvSpPr>
          <p:spPr bwMode="auto">
            <a:xfrm>
              <a:off x="118390" y="6331092"/>
              <a:ext cx="377408" cy="144016"/>
            </a:xfrm>
            <a:prstGeom prst="rightArrow">
              <a:avLst/>
            </a:prstGeom>
            <a:solidFill>
              <a:schemeClr val="hlink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1" y="1628800"/>
            <a:ext cx="6395323" cy="39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499992" y="1196752"/>
            <a:ext cx="1632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0" dirty="0" smtClean="0">
                <a:latin typeface="Calibri" pitchFamily="34" charset="0"/>
              </a:rPr>
              <a:t>MS1- </a:t>
            </a:r>
            <a:r>
              <a:rPr lang="fr-FR" sz="2000" b="0" dirty="0" err="1" smtClean="0">
                <a:latin typeface="Calibri" pitchFamily="34" charset="0"/>
              </a:rPr>
              <a:t>filtering</a:t>
            </a:r>
            <a:endParaRPr lang="fr-FR" sz="2000" b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èche droite 2"/>
          <p:cNvSpPr/>
          <p:nvPr/>
        </p:nvSpPr>
        <p:spPr bwMode="auto">
          <a:xfrm>
            <a:off x="3779912" y="3121385"/>
            <a:ext cx="1557741" cy="271483"/>
          </a:xfrm>
          <a:prstGeom prst="rightArrow">
            <a:avLst/>
          </a:prstGeom>
          <a:solidFill>
            <a:schemeClr val="hlink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13" b="4903"/>
          <a:stretch>
            <a:fillRect/>
          </a:stretch>
        </p:blipFill>
        <p:spPr bwMode="auto">
          <a:xfrm>
            <a:off x="6542531" y="4581128"/>
            <a:ext cx="1264679" cy="164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e 9"/>
          <p:cNvGrpSpPr>
            <a:grpSpLocks/>
          </p:cNvGrpSpPr>
          <p:nvPr/>
        </p:nvGrpSpPr>
        <p:grpSpPr bwMode="auto">
          <a:xfrm>
            <a:off x="827584" y="2245728"/>
            <a:ext cx="2655724" cy="2033588"/>
            <a:chOff x="5900738" y="1685925"/>
            <a:chExt cx="2655887" cy="2033588"/>
          </a:xfrm>
        </p:grpSpPr>
        <p:sp>
          <p:nvSpPr>
            <p:cNvPr id="11" name="ZoneTexte 6"/>
            <p:cNvSpPr txBox="1">
              <a:spLocks noChangeArrowheads="1"/>
            </p:cNvSpPr>
            <p:nvPr/>
          </p:nvSpPr>
          <p:spPr bwMode="auto">
            <a:xfrm>
              <a:off x="5900738" y="3286125"/>
              <a:ext cx="1395412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100" b="0">
                  <a:latin typeface="Calibri" pitchFamily="34" charset="0"/>
                </a:rPr>
                <a:t>500-2000 identified proteins</a:t>
              </a:r>
            </a:p>
          </p:txBody>
        </p:sp>
        <p:grpSp>
          <p:nvGrpSpPr>
            <p:cNvPr id="12" name="Groupe 236"/>
            <p:cNvGrpSpPr>
              <a:grpSpLocks/>
            </p:cNvGrpSpPr>
            <p:nvPr/>
          </p:nvGrpSpPr>
          <p:grpSpPr bwMode="auto">
            <a:xfrm>
              <a:off x="6065838" y="2019300"/>
              <a:ext cx="1047750" cy="1266825"/>
              <a:chOff x="6505612" y="2336452"/>
              <a:chExt cx="1200182" cy="1402260"/>
            </a:xfrm>
          </p:grpSpPr>
          <p:pic>
            <p:nvPicPr>
              <p:cNvPr id="23" name="Picture 2" descr="http://nounoubricabrac.n.o.pic.centerblog.net/6i2kuevc.jpg"/>
              <p:cNvPicPr>
                <a:picLocks noChangeAspect="1" noChangeArrowheads="1"/>
              </p:cNvPicPr>
              <p:nvPr/>
            </p:nvPicPr>
            <p:blipFill rotWithShape="1">
              <a:blip r:embed="rId3"/>
              <a:srcRect l="1211" t="1916" r="1146" b="3585"/>
              <a:stretch/>
            </p:blipFill>
            <p:spPr bwMode="auto">
              <a:xfrm>
                <a:off x="6505437" y="2336452"/>
                <a:ext cx="1200255" cy="1402260"/>
              </a:xfrm>
              <a:prstGeom prst="rect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</p:spPr>
          </p:pic>
          <p:sp>
            <p:nvSpPr>
              <p:cNvPr id="24" name="Ellipse 23"/>
              <p:cNvSpPr/>
              <p:nvPr/>
            </p:nvSpPr>
            <p:spPr bwMode="auto">
              <a:xfrm>
                <a:off x="6829142" y="336442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25" name="Ellipse 24"/>
              <p:cNvSpPr/>
              <p:nvPr/>
            </p:nvSpPr>
            <p:spPr bwMode="auto">
              <a:xfrm>
                <a:off x="6987357" y="3331037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26" name="Ellipse 25"/>
              <p:cNvSpPr/>
              <p:nvPr/>
            </p:nvSpPr>
            <p:spPr bwMode="auto">
              <a:xfrm>
                <a:off x="6914614" y="3213304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27" name="Ellipse 26"/>
              <p:cNvSpPr/>
              <p:nvPr/>
            </p:nvSpPr>
            <p:spPr bwMode="auto">
              <a:xfrm>
                <a:off x="7116476" y="340835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28" name="Ellipse 27"/>
              <p:cNvSpPr/>
              <p:nvPr/>
            </p:nvSpPr>
            <p:spPr bwMode="auto">
              <a:xfrm>
                <a:off x="7189219" y="3357396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30" name="Ellipse 29"/>
              <p:cNvSpPr/>
              <p:nvPr/>
            </p:nvSpPr>
            <p:spPr bwMode="auto">
              <a:xfrm>
                <a:off x="7292876" y="337672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31" name="Ellipse 30"/>
              <p:cNvSpPr/>
              <p:nvPr/>
            </p:nvSpPr>
            <p:spPr bwMode="auto">
              <a:xfrm>
                <a:off x="7365619" y="3499730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32" name="Ellipse 31"/>
              <p:cNvSpPr/>
              <p:nvPr/>
            </p:nvSpPr>
            <p:spPr bwMode="auto">
              <a:xfrm>
                <a:off x="6923708" y="3130715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36" name="Ellipse 35"/>
              <p:cNvSpPr/>
              <p:nvPr/>
            </p:nvSpPr>
            <p:spPr bwMode="auto">
              <a:xfrm>
                <a:off x="7080104" y="309908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37" name="Ellipse 36"/>
              <p:cNvSpPr/>
              <p:nvPr/>
            </p:nvSpPr>
            <p:spPr bwMode="auto">
              <a:xfrm>
                <a:off x="7007362" y="2981352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38" name="Ellipse 37"/>
              <p:cNvSpPr/>
              <p:nvPr/>
            </p:nvSpPr>
            <p:spPr bwMode="auto">
              <a:xfrm>
                <a:off x="7209222" y="3174646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39" name="Ellipse 38"/>
              <p:cNvSpPr/>
              <p:nvPr/>
            </p:nvSpPr>
            <p:spPr bwMode="auto">
              <a:xfrm>
                <a:off x="7281965" y="3123686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40" name="Ellipse 39"/>
              <p:cNvSpPr/>
              <p:nvPr/>
            </p:nvSpPr>
            <p:spPr bwMode="auto">
              <a:xfrm>
                <a:off x="7385624" y="3143016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41" name="Ellipse 40"/>
              <p:cNvSpPr/>
              <p:nvPr/>
            </p:nvSpPr>
            <p:spPr bwMode="auto">
              <a:xfrm>
                <a:off x="7458367" y="3267778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42" name="Ellipse 41"/>
              <p:cNvSpPr/>
              <p:nvPr/>
            </p:nvSpPr>
            <p:spPr bwMode="auto">
              <a:xfrm>
                <a:off x="6809137" y="2990137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43" name="Ellipse 42"/>
              <p:cNvSpPr/>
              <p:nvPr/>
            </p:nvSpPr>
            <p:spPr bwMode="auto">
              <a:xfrm>
                <a:off x="6965534" y="2958507"/>
                <a:ext cx="74562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44" name="Ellipse 43"/>
              <p:cNvSpPr/>
              <p:nvPr/>
            </p:nvSpPr>
            <p:spPr bwMode="auto">
              <a:xfrm>
                <a:off x="6892791" y="2840774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45" name="Ellipse 44"/>
              <p:cNvSpPr/>
              <p:nvPr/>
            </p:nvSpPr>
            <p:spPr bwMode="auto">
              <a:xfrm>
                <a:off x="7094653" y="303582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46" name="Ellipse 45"/>
              <p:cNvSpPr/>
              <p:nvPr/>
            </p:nvSpPr>
            <p:spPr bwMode="auto">
              <a:xfrm>
                <a:off x="7167396" y="2983108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47" name="Ellipse 46"/>
              <p:cNvSpPr/>
              <p:nvPr/>
            </p:nvSpPr>
            <p:spPr bwMode="auto">
              <a:xfrm>
                <a:off x="7271054" y="3002438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48" name="Ellipse 47"/>
              <p:cNvSpPr/>
              <p:nvPr/>
            </p:nvSpPr>
            <p:spPr bwMode="auto">
              <a:xfrm>
                <a:off x="7343796" y="3127200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49" name="Ellipse 48"/>
              <p:cNvSpPr/>
              <p:nvPr/>
            </p:nvSpPr>
            <p:spPr bwMode="auto">
              <a:xfrm>
                <a:off x="6714572" y="3461072"/>
                <a:ext cx="74562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50" name="Ellipse 49"/>
              <p:cNvSpPr/>
              <p:nvPr/>
            </p:nvSpPr>
            <p:spPr bwMode="auto">
              <a:xfrm>
                <a:off x="6872788" y="3429442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51" name="Ellipse 50"/>
              <p:cNvSpPr/>
              <p:nvPr/>
            </p:nvSpPr>
            <p:spPr bwMode="auto">
              <a:xfrm>
                <a:off x="6800045" y="3311709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52" name="Ellipse 51"/>
              <p:cNvSpPr/>
              <p:nvPr/>
            </p:nvSpPr>
            <p:spPr bwMode="auto">
              <a:xfrm>
                <a:off x="7001905" y="3505003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53" name="Ellipse 52"/>
              <p:cNvSpPr/>
              <p:nvPr/>
            </p:nvSpPr>
            <p:spPr bwMode="auto">
              <a:xfrm>
                <a:off x="7074648" y="3454043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54" name="Ellipse 53"/>
              <p:cNvSpPr/>
              <p:nvPr/>
            </p:nvSpPr>
            <p:spPr bwMode="auto">
              <a:xfrm>
                <a:off x="7178307" y="3473373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55" name="Ellipse 54"/>
              <p:cNvSpPr/>
              <p:nvPr/>
            </p:nvSpPr>
            <p:spPr bwMode="auto">
              <a:xfrm>
                <a:off x="7251050" y="359813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56" name="Ellipse 55"/>
              <p:cNvSpPr/>
              <p:nvPr/>
            </p:nvSpPr>
            <p:spPr bwMode="auto">
              <a:xfrm>
                <a:off x="6714572" y="3248449"/>
                <a:ext cx="74562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57" name="Ellipse 56"/>
              <p:cNvSpPr/>
              <p:nvPr/>
            </p:nvSpPr>
            <p:spPr bwMode="auto">
              <a:xfrm>
                <a:off x="6872788" y="3216819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58" name="Ellipse 57"/>
              <p:cNvSpPr/>
              <p:nvPr/>
            </p:nvSpPr>
            <p:spPr bwMode="auto">
              <a:xfrm>
                <a:off x="6800045" y="309908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59" name="Ellipse 58"/>
              <p:cNvSpPr/>
              <p:nvPr/>
            </p:nvSpPr>
            <p:spPr bwMode="auto">
              <a:xfrm>
                <a:off x="7001905" y="3292379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0" name="Ellipse 59"/>
              <p:cNvSpPr/>
              <p:nvPr/>
            </p:nvSpPr>
            <p:spPr bwMode="auto">
              <a:xfrm>
                <a:off x="7074648" y="3241420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1" name="Ellipse 60"/>
              <p:cNvSpPr/>
              <p:nvPr/>
            </p:nvSpPr>
            <p:spPr bwMode="auto">
              <a:xfrm>
                <a:off x="7178307" y="3260749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2" name="Ellipse 61"/>
              <p:cNvSpPr/>
              <p:nvPr/>
            </p:nvSpPr>
            <p:spPr bwMode="auto">
              <a:xfrm>
                <a:off x="7251050" y="3385512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3" name="Ellipse 62"/>
              <p:cNvSpPr/>
              <p:nvPr/>
            </p:nvSpPr>
            <p:spPr bwMode="auto">
              <a:xfrm>
                <a:off x="7001905" y="3012982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4" name="Ellipse 63"/>
              <p:cNvSpPr/>
              <p:nvPr/>
            </p:nvSpPr>
            <p:spPr bwMode="auto">
              <a:xfrm>
                <a:off x="7158302" y="2981352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5" name="Ellipse 64"/>
              <p:cNvSpPr/>
              <p:nvPr/>
            </p:nvSpPr>
            <p:spPr bwMode="auto">
              <a:xfrm>
                <a:off x="7085560" y="2863617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6" name="Ellipse 65"/>
              <p:cNvSpPr/>
              <p:nvPr/>
            </p:nvSpPr>
            <p:spPr bwMode="auto">
              <a:xfrm>
                <a:off x="7287421" y="3056911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7" name="Ellipse 66"/>
              <p:cNvSpPr/>
              <p:nvPr/>
            </p:nvSpPr>
            <p:spPr bwMode="auto">
              <a:xfrm>
                <a:off x="7360164" y="3005953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8" name="Ellipse 67"/>
              <p:cNvSpPr/>
              <p:nvPr/>
            </p:nvSpPr>
            <p:spPr bwMode="auto">
              <a:xfrm>
                <a:off x="7463822" y="3025281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69" name="Ellipse 68"/>
              <p:cNvSpPr/>
              <p:nvPr/>
            </p:nvSpPr>
            <p:spPr bwMode="auto">
              <a:xfrm>
                <a:off x="7536565" y="3150045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0" name="Ellipse 69"/>
              <p:cNvSpPr/>
              <p:nvPr/>
            </p:nvSpPr>
            <p:spPr bwMode="auto">
              <a:xfrm>
                <a:off x="6980083" y="3343338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1" name="Ellipse 70"/>
              <p:cNvSpPr/>
              <p:nvPr/>
            </p:nvSpPr>
            <p:spPr bwMode="auto">
              <a:xfrm>
                <a:off x="7138299" y="3311709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2" name="Ellipse 71"/>
              <p:cNvSpPr/>
              <p:nvPr/>
            </p:nvSpPr>
            <p:spPr bwMode="auto">
              <a:xfrm>
                <a:off x="7065556" y="3193974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3" name="Ellipse 72"/>
              <p:cNvSpPr/>
              <p:nvPr/>
            </p:nvSpPr>
            <p:spPr bwMode="auto">
              <a:xfrm>
                <a:off x="7267416" y="3387268"/>
                <a:ext cx="72743" cy="89619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4" name="Ellipse 73"/>
              <p:cNvSpPr/>
              <p:nvPr/>
            </p:nvSpPr>
            <p:spPr bwMode="auto">
              <a:xfrm>
                <a:off x="7340159" y="3336310"/>
                <a:ext cx="72743" cy="89618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5" name="Ellipse 74"/>
              <p:cNvSpPr/>
              <p:nvPr/>
            </p:nvSpPr>
            <p:spPr bwMode="auto">
              <a:xfrm>
                <a:off x="7443818" y="3355638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6" name="Ellipse 75"/>
              <p:cNvSpPr/>
              <p:nvPr/>
            </p:nvSpPr>
            <p:spPr bwMode="auto">
              <a:xfrm>
                <a:off x="7516561" y="3480402"/>
                <a:ext cx="72743" cy="87861"/>
              </a:xfrm>
              <a:prstGeom prst="ellipse">
                <a:avLst/>
              </a:prstGeom>
              <a:solidFill>
                <a:schemeClr val="bg2">
                  <a:lumMod val="25000"/>
                  <a:lumOff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7" name="Étoile à 5 branches 76"/>
              <p:cNvSpPr/>
              <p:nvPr/>
            </p:nvSpPr>
            <p:spPr bwMode="auto">
              <a:xfrm>
                <a:off x="6841871" y="3536632"/>
                <a:ext cx="114570" cy="124762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8" name="Étoile à 5 branches 77"/>
              <p:cNvSpPr/>
              <p:nvPr/>
            </p:nvSpPr>
            <p:spPr bwMode="auto">
              <a:xfrm>
                <a:off x="6963716" y="3099085"/>
                <a:ext cx="114569" cy="124763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79" name="Étoile à 5 branches 78"/>
              <p:cNvSpPr/>
              <p:nvPr/>
            </p:nvSpPr>
            <p:spPr bwMode="auto">
              <a:xfrm>
                <a:off x="7267416" y="3216819"/>
                <a:ext cx="112751" cy="123005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0" name="Étoile à 5 branches 79"/>
              <p:cNvSpPr/>
              <p:nvPr/>
            </p:nvSpPr>
            <p:spPr bwMode="auto">
              <a:xfrm>
                <a:off x="7267416" y="3457557"/>
                <a:ext cx="112751" cy="124763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81" name="Étoile à 5 branches 80"/>
              <p:cNvSpPr/>
              <p:nvPr/>
            </p:nvSpPr>
            <p:spPr bwMode="auto">
              <a:xfrm>
                <a:off x="6712754" y="3032310"/>
                <a:ext cx="114569" cy="124763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</p:grpSp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9675" y="2397125"/>
              <a:ext cx="647700" cy="601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26"/>
            <p:cNvSpPr>
              <a:spLocks noChangeArrowheads="1"/>
            </p:cNvSpPr>
            <p:nvPr/>
          </p:nvSpPr>
          <p:spPr bwMode="auto">
            <a:xfrm>
              <a:off x="5900738" y="1712206"/>
              <a:ext cx="2590800" cy="2007307"/>
            </a:xfrm>
            <a:prstGeom prst="rect">
              <a:avLst/>
            </a:prstGeom>
            <a:noFill/>
            <a:ln w="222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/>
            </a:p>
          </p:txBody>
        </p:sp>
        <p:cxnSp>
          <p:nvCxnSpPr>
            <p:cNvPr id="16" name="Connecteur droit 28"/>
            <p:cNvCxnSpPr>
              <a:cxnSpLocks noChangeShapeType="1"/>
            </p:cNvCxnSpPr>
            <p:nvPr/>
          </p:nvCxnSpPr>
          <p:spPr bwMode="auto">
            <a:xfrm>
              <a:off x="7196138" y="1712206"/>
              <a:ext cx="0" cy="200730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Connecteur droit 30"/>
            <p:cNvCxnSpPr>
              <a:cxnSpLocks noChangeShapeType="1"/>
            </p:cNvCxnSpPr>
            <p:nvPr/>
          </p:nvCxnSpPr>
          <p:spPr bwMode="auto">
            <a:xfrm>
              <a:off x="5900738" y="1944009"/>
              <a:ext cx="25908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ZoneTexte 237"/>
            <p:cNvSpPr txBox="1">
              <a:spLocks noChangeArrowheads="1"/>
            </p:cNvSpPr>
            <p:nvPr/>
          </p:nvSpPr>
          <p:spPr bwMode="auto">
            <a:xfrm>
              <a:off x="6129541" y="1685925"/>
              <a:ext cx="889989" cy="277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Qualitative</a:t>
              </a:r>
            </a:p>
          </p:txBody>
        </p:sp>
        <p:sp>
          <p:nvSpPr>
            <p:cNvPr id="20" name="ZoneTexte 248"/>
            <p:cNvSpPr txBox="1">
              <a:spLocks noChangeArrowheads="1"/>
            </p:cNvSpPr>
            <p:nvPr/>
          </p:nvSpPr>
          <p:spPr bwMode="auto">
            <a:xfrm>
              <a:off x="7395326" y="1685925"/>
              <a:ext cx="960226" cy="277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Quantitative</a:t>
              </a:r>
            </a:p>
          </p:txBody>
        </p:sp>
        <p:sp>
          <p:nvSpPr>
            <p:cNvPr id="21" name="ZoneTexte 249"/>
            <p:cNvSpPr txBox="1">
              <a:spLocks noChangeArrowheads="1"/>
            </p:cNvSpPr>
            <p:nvPr/>
          </p:nvSpPr>
          <p:spPr bwMode="auto">
            <a:xfrm>
              <a:off x="7161213" y="3286125"/>
              <a:ext cx="1395412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100" b="0" dirty="0" err="1">
                  <a:latin typeface="Calibri" pitchFamily="34" charset="0"/>
                </a:rPr>
                <a:t>Poorly</a:t>
              </a:r>
              <a:r>
                <a:rPr lang="fr-FR" sz="1100" b="0" dirty="0">
                  <a:latin typeface="Calibri" pitchFamily="34" charset="0"/>
                </a:rPr>
                <a:t> </a:t>
              </a:r>
              <a:r>
                <a:rPr lang="fr-FR" sz="1100" b="0" dirty="0" err="1">
                  <a:latin typeface="Calibri" pitchFamily="34" charset="0"/>
                </a:rPr>
                <a:t>reproducible</a:t>
              </a:r>
              <a:r>
                <a:rPr lang="fr-FR" sz="1100" b="0" dirty="0">
                  <a:latin typeface="Calibri" pitchFamily="34" charset="0"/>
                </a:rPr>
                <a:t>, </a:t>
              </a:r>
              <a:r>
                <a:rPr lang="fr-FR" sz="1100" b="0" dirty="0" err="1" smtClean="0">
                  <a:latin typeface="Calibri" pitchFamily="34" charset="0"/>
                </a:rPr>
                <a:t>approx</a:t>
              </a:r>
              <a:r>
                <a:rPr lang="fr-FR" sz="1100" b="0" dirty="0" smtClean="0">
                  <a:latin typeface="Calibri" pitchFamily="34" charset="0"/>
                </a:rPr>
                <a:t>. </a:t>
              </a:r>
              <a:r>
                <a:rPr lang="fr-FR" sz="1100" b="0" dirty="0" err="1">
                  <a:latin typeface="Calibri" pitchFamily="34" charset="0"/>
                </a:rPr>
                <a:t>quantitation</a:t>
              </a:r>
              <a:endParaRPr lang="fr-FR" sz="1100" b="0" dirty="0">
                <a:latin typeface="Calibri" pitchFamily="34" charset="0"/>
              </a:endParaRPr>
            </a:p>
          </p:txBody>
        </p:sp>
      </p:grpSp>
      <p:grpSp>
        <p:nvGrpSpPr>
          <p:cNvPr id="82" name="Groupe 81"/>
          <p:cNvGrpSpPr>
            <a:grpSpLocks/>
          </p:cNvGrpSpPr>
          <p:nvPr/>
        </p:nvGrpSpPr>
        <p:grpSpPr bwMode="auto">
          <a:xfrm>
            <a:off x="5684086" y="2229854"/>
            <a:ext cx="2704338" cy="2049462"/>
            <a:chOff x="579901" y="4510088"/>
            <a:chExt cx="2703512" cy="2049462"/>
          </a:xfrm>
        </p:grpSpPr>
        <p:grpSp>
          <p:nvGrpSpPr>
            <p:cNvPr id="83" name="Groupe 11"/>
            <p:cNvGrpSpPr>
              <a:grpSpLocks/>
            </p:cNvGrpSpPr>
            <p:nvPr/>
          </p:nvGrpSpPr>
          <p:grpSpPr bwMode="auto">
            <a:xfrm>
              <a:off x="991063" y="5210175"/>
              <a:ext cx="471488" cy="534988"/>
              <a:chOff x="7321662" y="5743635"/>
              <a:chExt cx="470287" cy="534417"/>
            </a:xfrm>
          </p:grpSpPr>
          <p:pic>
            <p:nvPicPr>
              <p:cNvPr id="93" name="Picture 2" descr="http://nounoubricabrac.n.o.pic.centerblog.net/6i2kuevc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2" t="1917" r="1146" b="3584"/>
              <a:stretch>
                <a:fillRect/>
              </a:stretch>
            </p:blipFill>
            <p:spPr bwMode="auto">
              <a:xfrm>
                <a:off x="7321662" y="5743635"/>
                <a:ext cx="470287" cy="5344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4" name="Étoile à 5 branches 93"/>
              <p:cNvSpPr/>
              <p:nvPr/>
            </p:nvSpPr>
            <p:spPr bwMode="auto">
              <a:xfrm>
                <a:off x="7432344" y="6133743"/>
                <a:ext cx="77566" cy="76119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5" name="Étoile à 5 branches 94"/>
              <p:cNvSpPr/>
              <p:nvPr/>
            </p:nvSpPr>
            <p:spPr bwMode="auto">
              <a:xfrm>
                <a:off x="7519408" y="6089341"/>
                <a:ext cx="75983" cy="76119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6" name="Étoile à 5 branches 95"/>
              <p:cNvSpPr/>
              <p:nvPr/>
            </p:nvSpPr>
            <p:spPr bwMode="auto">
              <a:xfrm>
                <a:off x="7590642" y="6016394"/>
                <a:ext cx="77566" cy="76119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7" name="Étoile à 5 branches 96"/>
              <p:cNvSpPr/>
              <p:nvPr/>
            </p:nvSpPr>
            <p:spPr bwMode="auto">
              <a:xfrm>
                <a:off x="7590642" y="6160702"/>
                <a:ext cx="77566" cy="76119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  <p:sp>
            <p:nvSpPr>
              <p:cNvPr id="98" name="Étoile à 5 branches 97"/>
              <p:cNvSpPr/>
              <p:nvPr/>
            </p:nvSpPr>
            <p:spPr bwMode="auto">
              <a:xfrm>
                <a:off x="7427596" y="6008465"/>
                <a:ext cx="77565" cy="76119"/>
              </a:xfrm>
              <a:prstGeom prst="star5">
                <a:avLst/>
              </a:prstGeom>
              <a:solidFill>
                <a:schemeClr val="hlink"/>
              </a:solidFill>
              <a:ln w="127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endParaRPr lang="fr-FR">
                  <a:latin typeface="Arial" charset="0"/>
                  <a:cs typeface="+mn-cs"/>
                </a:endParaRPr>
              </a:p>
            </p:txBody>
          </p:sp>
        </p:grpSp>
        <p:sp>
          <p:nvSpPr>
            <p:cNvPr id="84" name="ZoneTexte 149"/>
            <p:cNvSpPr txBox="1">
              <a:spLocks noChangeArrowheads="1"/>
            </p:cNvSpPr>
            <p:nvPr/>
          </p:nvSpPr>
          <p:spPr bwMode="auto">
            <a:xfrm>
              <a:off x="589426" y="6118225"/>
              <a:ext cx="1331912" cy="43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100" b="0">
                  <a:latin typeface="Calibri" pitchFamily="34" charset="0"/>
                </a:rPr>
                <a:t>10-100 candidate proteins</a:t>
              </a:r>
            </a:p>
          </p:txBody>
        </p:sp>
        <p:pic>
          <p:nvPicPr>
            <p:cNvPr id="85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338" y="4857750"/>
              <a:ext cx="1177925" cy="124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6" name="Rectangle 253"/>
            <p:cNvSpPr>
              <a:spLocks noChangeArrowheads="1"/>
            </p:cNvSpPr>
            <p:nvPr/>
          </p:nvSpPr>
          <p:spPr bwMode="auto">
            <a:xfrm>
              <a:off x="579901" y="4536369"/>
              <a:ext cx="2590800" cy="2007306"/>
            </a:xfrm>
            <a:prstGeom prst="rect">
              <a:avLst/>
            </a:prstGeom>
            <a:noFill/>
            <a:ln w="222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/>
            </a:p>
          </p:txBody>
        </p:sp>
        <p:cxnSp>
          <p:nvCxnSpPr>
            <p:cNvPr id="87" name="Connecteur droit 254"/>
            <p:cNvCxnSpPr>
              <a:cxnSpLocks noChangeShapeType="1"/>
            </p:cNvCxnSpPr>
            <p:nvPr/>
          </p:nvCxnSpPr>
          <p:spPr bwMode="auto">
            <a:xfrm>
              <a:off x="1875301" y="4536369"/>
              <a:ext cx="0" cy="200730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Connecteur droit 255"/>
            <p:cNvCxnSpPr>
              <a:cxnSpLocks noChangeShapeType="1"/>
            </p:cNvCxnSpPr>
            <p:nvPr/>
          </p:nvCxnSpPr>
          <p:spPr bwMode="auto">
            <a:xfrm>
              <a:off x="579901" y="4768172"/>
              <a:ext cx="25908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9" name="ZoneTexte 256"/>
            <p:cNvSpPr txBox="1">
              <a:spLocks noChangeArrowheads="1"/>
            </p:cNvSpPr>
            <p:nvPr/>
          </p:nvSpPr>
          <p:spPr bwMode="auto">
            <a:xfrm>
              <a:off x="808704" y="4510088"/>
              <a:ext cx="889989" cy="277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 dirty="0">
                  <a:latin typeface="Calibri" pitchFamily="34" charset="0"/>
                </a:rPr>
                <a:t>Qualitative</a:t>
              </a:r>
            </a:p>
          </p:txBody>
        </p:sp>
        <p:sp>
          <p:nvSpPr>
            <p:cNvPr id="90" name="ZoneTexte 257"/>
            <p:cNvSpPr txBox="1">
              <a:spLocks noChangeArrowheads="1"/>
            </p:cNvSpPr>
            <p:nvPr/>
          </p:nvSpPr>
          <p:spPr bwMode="auto">
            <a:xfrm>
              <a:off x="2074489" y="4510088"/>
              <a:ext cx="960226" cy="277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Quantitative</a:t>
              </a:r>
            </a:p>
          </p:txBody>
        </p:sp>
        <p:sp>
          <p:nvSpPr>
            <p:cNvPr id="91" name="ZoneTexte 260"/>
            <p:cNvSpPr txBox="1">
              <a:spLocks noChangeArrowheads="1"/>
            </p:cNvSpPr>
            <p:nvPr/>
          </p:nvSpPr>
          <p:spPr bwMode="auto">
            <a:xfrm>
              <a:off x="1772113" y="6127750"/>
              <a:ext cx="1511300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100" b="0">
                  <a:latin typeface="Calibri" pitchFamily="34" charset="0"/>
                </a:rPr>
                <a:t>Precise reproducible, absolute quantitation</a:t>
              </a:r>
            </a:p>
          </p:txBody>
        </p:sp>
      </p:grpSp>
      <p:sp>
        <p:nvSpPr>
          <p:cNvPr id="99" name="ZoneTexte 9"/>
          <p:cNvSpPr txBox="1">
            <a:spLocks noChangeArrowheads="1"/>
          </p:cNvSpPr>
          <p:nvPr/>
        </p:nvSpPr>
        <p:spPr bwMode="auto">
          <a:xfrm>
            <a:off x="-164979" y="1772816"/>
            <a:ext cx="45820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000" b="0" dirty="0" smtClean="0">
                <a:latin typeface="Calibri" pitchFamily="34" charset="0"/>
              </a:rPr>
              <a:t>Global/</a:t>
            </a:r>
            <a:r>
              <a:rPr lang="fr-FR" sz="2000" b="0" dirty="0" err="1" smtClean="0">
                <a:latin typeface="Calibri" pitchFamily="34" charset="0"/>
              </a:rPr>
              <a:t>Discovery</a:t>
            </a:r>
            <a:r>
              <a:rPr lang="fr-FR" sz="2000" b="0" dirty="0" smtClean="0">
                <a:latin typeface="Calibri" pitchFamily="34" charset="0"/>
              </a:rPr>
              <a:t> </a:t>
            </a:r>
            <a:r>
              <a:rPr lang="fr-FR" sz="2000" b="0" dirty="0" err="1">
                <a:latin typeface="Calibri" pitchFamily="34" charset="0"/>
              </a:rPr>
              <a:t>Proteomics</a:t>
            </a:r>
            <a:r>
              <a:rPr lang="fr-FR" sz="2000" b="0" dirty="0">
                <a:latin typeface="Calibri" pitchFamily="34" charset="0"/>
              </a:rPr>
              <a:t> </a:t>
            </a:r>
          </a:p>
        </p:txBody>
      </p:sp>
      <p:sp>
        <p:nvSpPr>
          <p:cNvPr id="100" name="ZoneTexte 9"/>
          <p:cNvSpPr txBox="1">
            <a:spLocks noChangeArrowheads="1"/>
          </p:cNvSpPr>
          <p:nvPr/>
        </p:nvSpPr>
        <p:spPr bwMode="auto">
          <a:xfrm>
            <a:off x="5191608" y="1772816"/>
            <a:ext cx="3577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000" b="0" dirty="0" err="1" smtClean="0">
                <a:latin typeface="Calibri" pitchFamily="34" charset="0"/>
              </a:rPr>
              <a:t>Targeted</a:t>
            </a:r>
            <a:r>
              <a:rPr lang="fr-FR" sz="2000" b="0" dirty="0" smtClean="0">
                <a:latin typeface="Calibri" pitchFamily="34" charset="0"/>
              </a:rPr>
              <a:t> </a:t>
            </a:r>
            <a:r>
              <a:rPr lang="fr-FR" sz="2000" b="0" dirty="0" err="1">
                <a:latin typeface="Calibri" pitchFamily="34" charset="0"/>
              </a:rPr>
              <a:t>Proteomics</a:t>
            </a:r>
            <a:r>
              <a:rPr lang="fr-FR" sz="2000" b="0" dirty="0">
                <a:latin typeface="Calibri" pitchFamily="34" charset="0"/>
              </a:rPr>
              <a:t> </a:t>
            </a:r>
          </a:p>
        </p:txBody>
      </p:sp>
      <p:sp>
        <p:nvSpPr>
          <p:cNvPr id="101" name="Flèche droite 100"/>
          <p:cNvSpPr/>
          <p:nvPr/>
        </p:nvSpPr>
        <p:spPr bwMode="auto">
          <a:xfrm flipH="1">
            <a:off x="3779912" y="5317757"/>
            <a:ext cx="1557741" cy="271483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13" b="4903"/>
          <a:stretch>
            <a:fillRect/>
          </a:stretch>
        </p:blipFill>
        <p:spPr bwMode="auto">
          <a:xfrm>
            <a:off x="1507121" y="4581128"/>
            <a:ext cx="1264679" cy="164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" name="TextBox 1"/>
          <p:cNvSpPr txBox="1">
            <a:spLocks noChangeArrowheads="1"/>
          </p:cNvSpPr>
          <p:nvPr/>
        </p:nvSpPr>
        <p:spPr bwMode="auto">
          <a:xfrm>
            <a:off x="1643063" y="188913"/>
            <a:ext cx="6384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>
                <a:latin typeface="Calibri" pitchFamily="34" charset="0"/>
              </a:rPr>
              <a:t>From </a:t>
            </a:r>
            <a:r>
              <a:rPr lang="fr-FR" sz="2400" b="0">
                <a:solidFill>
                  <a:schemeClr val="hlink"/>
                </a:solidFill>
                <a:latin typeface="Calibri" pitchFamily="34" charset="0"/>
              </a:rPr>
              <a:t>Global </a:t>
            </a:r>
            <a:r>
              <a:rPr lang="fr-FR" sz="2400" b="0">
                <a:latin typeface="Calibri" pitchFamily="34" charset="0"/>
              </a:rPr>
              <a:t>to </a:t>
            </a:r>
            <a:r>
              <a:rPr lang="fr-FR" sz="2400" b="0">
                <a:solidFill>
                  <a:schemeClr val="hlink"/>
                </a:solidFill>
                <a:latin typeface="Calibri" pitchFamily="34" charset="0"/>
              </a:rPr>
              <a:t>Targeted</a:t>
            </a:r>
            <a:r>
              <a:rPr lang="fr-FR" sz="2400" b="0">
                <a:latin typeface="Calibri" pitchFamily="34" charset="0"/>
              </a:rPr>
              <a:t> Proteomics Approaches</a:t>
            </a:r>
            <a:endParaRPr lang="en-US" sz="2400" b="0">
              <a:latin typeface="Calibri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13" b="4903"/>
          <a:stretch>
            <a:fillRect/>
          </a:stretch>
        </p:blipFill>
        <p:spPr bwMode="auto">
          <a:xfrm>
            <a:off x="4138987" y="2069008"/>
            <a:ext cx="839589" cy="109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78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341438"/>
            <a:ext cx="8072438" cy="372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3643313" y="115888"/>
            <a:ext cx="19542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3600" b="0"/>
              <a:t>Thanks !</a:t>
            </a:r>
          </a:p>
        </p:txBody>
      </p:sp>
      <p:sp>
        <p:nvSpPr>
          <p:cNvPr id="29700" name="Rectangle 11"/>
          <p:cNvSpPr>
            <a:spLocks noChangeArrowheads="1"/>
          </p:cNvSpPr>
          <p:nvPr/>
        </p:nvSpPr>
        <p:spPr bwMode="auto">
          <a:xfrm>
            <a:off x="5754688" y="2757488"/>
            <a:ext cx="16748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400" b="0" dirty="0">
                <a:latin typeface="Calibri" pitchFamily="34" charset="0"/>
              </a:rPr>
              <a:t>Van </a:t>
            </a:r>
            <a:r>
              <a:rPr lang="en-US" sz="1400" b="0" dirty="0" err="1">
                <a:latin typeface="Calibri" pitchFamily="34" charset="0"/>
              </a:rPr>
              <a:t>Dorsselaer</a:t>
            </a:r>
            <a:r>
              <a:rPr lang="en-US" sz="1400" b="0" dirty="0">
                <a:latin typeface="Calibri" pitchFamily="34" charset="0"/>
              </a:rPr>
              <a:t> A.</a:t>
            </a:r>
            <a:endParaRPr lang="fr-FR" sz="1400" b="0" dirty="0">
              <a:latin typeface="Calibri" pitchFamily="34" charset="0"/>
            </a:endParaRPr>
          </a:p>
        </p:txBody>
      </p:sp>
      <p:sp>
        <p:nvSpPr>
          <p:cNvPr id="48133" name="Rectangle 1"/>
          <p:cNvSpPr>
            <a:spLocks noChangeArrowheads="1"/>
          </p:cNvSpPr>
          <p:nvPr/>
        </p:nvSpPr>
        <p:spPr bwMode="auto">
          <a:xfrm>
            <a:off x="4244975" y="3133725"/>
            <a:ext cx="11906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400" b="0" dirty="0" err="1">
                <a:latin typeface="Calibri" pitchFamily="34" charset="0"/>
              </a:rPr>
              <a:t>Vaca</a:t>
            </a:r>
            <a:r>
              <a:rPr lang="en-GB" sz="1400" b="0" dirty="0">
                <a:latin typeface="Calibri" pitchFamily="34" charset="0"/>
              </a:rPr>
              <a:t> S.</a:t>
            </a:r>
          </a:p>
          <a:p>
            <a:pPr algn="ctr"/>
            <a:r>
              <a:rPr lang="en-GB" sz="1400" b="0" dirty="0">
                <a:latin typeface="Calibri" pitchFamily="34" charset="0"/>
              </a:rPr>
              <a:t>Opsomer A. </a:t>
            </a:r>
          </a:p>
          <a:p>
            <a:pPr algn="ctr"/>
            <a:r>
              <a:rPr lang="en-GB" sz="1400" b="0" dirty="0">
                <a:latin typeface="Calibri" pitchFamily="34" charset="0"/>
              </a:rPr>
              <a:t>Hovasse A.</a:t>
            </a:r>
          </a:p>
        </p:txBody>
      </p:sp>
      <p:sp>
        <p:nvSpPr>
          <p:cNvPr id="29702" name="Rectangle 1"/>
          <p:cNvSpPr>
            <a:spLocks noChangeArrowheads="1"/>
          </p:cNvSpPr>
          <p:nvPr/>
        </p:nvSpPr>
        <p:spPr bwMode="auto">
          <a:xfrm>
            <a:off x="881063" y="1368425"/>
            <a:ext cx="1733550" cy="1841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48136" name="Rectangle 1"/>
          <p:cNvSpPr>
            <a:spLocks noChangeArrowheads="1"/>
          </p:cNvSpPr>
          <p:nvPr/>
        </p:nvSpPr>
        <p:spPr bwMode="auto">
          <a:xfrm>
            <a:off x="7338913" y="3425825"/>
            <a:ext cx="1090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1400" b="0">
                <a:latin typeface="Calibri" pitchFamily="34" charset="0"/>
              </a:rPr>
              <a:t>Lennon S.</a:t>
            </a:r>
          </a:p>
          <a:p>
            <a:pPr algn="ctr"/>
            <a:r>
              <a:rPr lang="en-GB" sz="1400" b="0">
                <a:latin typeface="Calibri" pitchFamily="34" charset="0"/>
              </a:rPr>
              <a:t>Cianferani S.</a:t>
            </a:r>
          </a:p>
        </p:txBody>
      </p:sp>
      <p:grpSp>
        <p:nvGrpSpPr>
          <p:cNvPr id="4" name="Groupe 3"/>
          <p:cNvGrpSpPr>
            <a:grpSpLocks/>
          </p:cNvGrpSpPr>
          <p:nvPr/>
        </p:nvGrpSpPr>
        <p:grpSpPr bwMode="auto">
          <a:xfrm>
            <a:off x="1187450" y="3265819"/>
            <a:ext cx="5316538" cy="3115929"/>
            <a:chOff x="1187247" y="3266059"/>
            <a:chExt cx="5318349" cy="3115296"/>
          </a:xfrm>
        </p:grpSpPr>
        <p:sp>
          <p:nvSpPr>
            <p:cNvPr id="29705" name="ZoneTexte 1"/>
            <p:cNvSpPr txBox="1">
              <a:spLocks noChangeArrowheads="1"/>
            </p:cNvSpPr>
            <p:nvPr/>
          </p:nvSpPr>
          <p:spPr bwMode="auto">
            <a:xfrm>
              <a:off x="2195876" y="3266059"/>
              <a:ext cx="835307" cy="523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400" b="0" dirty="0">
                  <a:latin typeface="Calibri" pitchFamily="34" charset="0"/>
                </a:rPr>
                <a:t>WP3 of </a:t>
              </a:r>
              <a:r>
                <a:rPr lang="fr-FR" sz="1400" b="0" dirty="0" err="1" smtClean="0">
                  <a:latin typeface="Calibri" pitchFamily="34" charset="0"/>
                </a:rPr>
                <a:t>ProFI</a:t>
              </a:r>
              <a:endParaRPr lang="fr-FR" sz="1400" b="0" dirty="0">
                <a:latin typeface="Calibri" pitchFamily="34" charset="0"/>
              </a:endParaRPr>
            </a:p>
          </p:txBody>
        </p:sp>
        <p:sp>
          <p:nvSpPr>
            <p:cNvPr id="29706" name="ZoneTexte 2"/>
            <p:cNvSpPr txBox="1">
              <a:spLocks noChangeArrowheads="1"/>
            </p:cNvSpPr>
            <p:nvPr/>
          </p:nvSpPr>
          <p:spPr bwMode="auto">
            <a:xfrm>
              <a:off x="1187247" y="5427467"/>
              <a:ext cx="5318349" cy="9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fr-FR" sz="1400" b="0" dirty="0">
                  <a:latin typeface="Calibri" pitchFamily="34" charset="0"/>
                </a:rPr>
                <a:t>WP3 of </a:t>
              </a:r>
              <a:r>
                <a:rPr lang="fr-FR" sz="1400" b="0" dirty="0" smtClean="0">
                  <a:latin typeface="Calibri" pitchFamily="34" charset="0"/>
                </a:rPr>
                <a:t>the French </a:t>
              </a:r>
              <a:r>
                <a:rPr lang="fr-FR" sz="1400" b="0" dirty="0" err="1" smtClean="0">
                  <a:latin typeface="Calibri" pitchFamily="34" charset="0"/>
                </a:rPr>
                <a:t>Proteomics</a:t>
              </a:r>
              <a:r>
                <a:rPr lang="fr-FR" sz="1400" b="0" dirty="0" smtClean="0">
                  <a:latin typeface="Calibri" pitchFamily="34" charset="0"/>
                </a:rPr>
                <a:t> Infrastructure (Garin J.) : </a:t>
              </a:r>
              <a:endParaRPr lang="fr-FR" sz="1400" b="0" dirty="0">
                <a:latin typeface="Calibri" pitchFamily="34" charset="0"/>
              </a:endParaRPr>
            </a:p>
            <a:p>
              <a:pPr eaLnBrk="1" hangingPunct="1"/>
              <a:r>
                <a:rPr lang="fr-FR" sz="1400" b="0" dirty="0">
                  <a:latin typeface="Calibri" pitchFamily="34" charset="0"/>
                </a:rPr>
                <a:t>-Grenoble : </a:t>
              </a:r>
              <a:r>
                <a:rPr lang="fr-FR" sz="1400" b="0" dirty="0" err="1">
                  <a:latin typeface="Calibri" pitchFamily="34" charset="0"/>
                </a:rPr>
                <a:t>Benama</a:t>
              </a:r>
              <a:r>
                <a:rPr lang="fr-FR" sz="1400" b="0" dirty="0">
                  <a:latin typeface="Calibri" pitchFamily="34" charset="0"/>
                </a:rPr>
                <a:t> M., </a:t>
              </a:r>
              <a:r>
                <a:rPr lang="fr-FR" sz="1400" b="0" dirty="0" err="1">
                  <a:latin typeface="Calibri" pitchFamily="34" charset="0"/>
                </a:rPr>
                <a:t>Adrait</a:t>
              </a:r>
              <a:r>
                <a:rPr lang="fr-FR" sz="1400" b="0" dirty="0">
                  <a:latin typeface="Calibri" pitchFamily="34" charset="0"/>
                </a:rPr>
                <a:t> A., Ferro M.</a:t>
              </a:r>
            </a:p>
            <a:p>
              <a:pPr eaLnBrk="1" hangingPunct="1"/>
              <a:r>
                <a:rPr lang="fr-FR" sz="1400" b="0" dirty="0">
                  <a:latin typeface="Calibri" pitchFamily="34" charset="0"/>
                </a:rPr>
                <a:t>-Strasbourg : Opsomer A., </a:t>
              </a:r>
              <a:r>
                <a:rPr lang="fr-FR" sz="1400" b="0" dirty="0" err="1">
                  <a:latin typeface="Calibri" pitchFamily="34" charset="0"/>
                </a:rPr>
                <a:t>Vaca</a:t>
              </a:r>
              <a:r>
                <a:rPr lang="fr-FR" sz="1400" b="0" dirty="0">
                  <a:latin typeface="Calibri" pitchFamily="34" charset="0"/>
                </a:rPr>
                <a:t> S., Hovasse A., Schaeffer C., Carapito C.</a:t>
              </a:r>
            </a:p>
            <a:p>
              <a:pPr eaLnBrk="1" hangingPunct="1"/>
              <a:r>
                <a:rPr lang="fr-FR" sz="1400" b="0" dirty="0">
                  <a:latin typeface="Calibri" pitchFamily="34" charset="0"/>
                </a:rPr>
                <a:t>-Toulouse : </a:t>
              </a:r>
              <a:r>
                <a:rPr lang="fr-FR" sz="1400" b="0" dirty="0" smtClean="0">
                  <a:latin typeface="Calibri" pitchFamily="34" charset="0"/>
                </a:rPr>
                <a:t>Garrigues </a:t>
              </a:r>
              <a:r>
                <a:rPr lang="fr-FR" sz="1400" b="0" dirty="0">
                  <a:latin typeface="Calibri" pitchFamily="34" charset="0"/>
                </a:rPr>
                <a:t>L., </a:t>
              </a:r>
              <a:r>
                <a:rPr lang="fr-FR" sz="1400" b="0" dirty="0" err="1">
                  <a:latin typeface="Calibri" pitchFamily="34" charset="0"/>
                </a:rPr>
                <a:t>Dalvai</a:t>
              </a:r>
              <a:r>
                <a:rPr lang="fr-FR" sz="1400" b="0" dirty="0">
                  <a:latin typeface="Calibri" pitchFamily="34" charset="0"/>
                </a:rPr>
                <a:t> F., Stella A., Bousquet M.P., Gonzales A.</a:t>
              </a:r>
            </a:p>
          </p:txBody>
        </p:sp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212237" y="3691865"/>
            <a:ext cx="11906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400" b="0" dirty="0" err="1" smtClean="0">
                <a:latin typeface="Calibri" pitchFamily="34" charset="0"/>
              </a:rPr>
              <a:t>Plumel</a:t>
            </a:r>
            <a:r>
              <a:rPr lang="en-GB" sz="1400" b="0" dirty="0" smtClean="0">
                <a:latin typeface="Calibri" pitchFamily="34" charset="0"/>
              </a:rPr>
              <a:t> M.</a:t>
            </a:r>
          </a:p>
          <a:p>
            <a:pPr algn="ctr"/>
            <a:r>
              <a:rPr lang="en-GB" sz="1400" b="0" dirty="0" smtClean="0">
                <a:latin typeface="Calibri" pitchFamily="34" charset="0"/>
              </a:rPr>
              <a:t>Delalande F.</a:t>
            </a:r>
            <a:endParaRPr lang="en-GB" sz="1400" b="0" dirty="0">
              <a:latin typeface="Calibri" pitchFamily="34" charset="0"/>
            </a:endParaRPr>
          </a:p>
          <a:p>
            <a:pPr algn="ctr"/>
            <a:r>
              <a:rPr lang="en-GB" sz="1400" b="0" dirty="0" err="1" smtClean="0">
                <a:latin typeface="Calibri" pitchFamily="34" charset="0"/>
              </a:rPr>
              <a:t>Bertaccini</a:t>
            </a:r>
            <a:r>
              <a:rPr lang="en-GB" sz="1400" b="0" dirty="0" smtClean="0">
                <a:latin typeface="Calibri" pitchFamily="34" charset="0"/>
              </a:rPr>
              <a:t> </a:t>
            </a:r>
            <a:r>
              <a:rPr lang="en-GB" sz="1400" b="0" dirty="0">
                <a:latin typeface="Calibri" pitchFamily="34" charset="0"/>
              </a:rPr>
              <a:t>A</a:t>
            </a:r>
            <a:r>
              <a:rPr lang="en-GB" sz="1400" b="0" dirty="0" smtClean="0">
                <a:latin typeface="Calibri" pitchFamily="34" charset="0"/>
              </a:rPr>
              <a:t>.</a:t>
            </a:r>
          </a:p>
          <a:p>
            <a:pPr algn="ctr"/>
            <a:r>
              <a:rPr lang="en-GB" sz="1400" b="0" dirty="0" smtClean="0">
                <a:latin typeface="Calibri" pitchFamily="34" charset="0"/>
              </a:rPr>
              <a:t>Boeuf A. </a:t>
            </a:r>
            <a:endParaRPr lang="en-GB" sz="1400" b="0" dirty="0">
              <a:latin typeface="Calibri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970246" y="129983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FF0000"/>
                </a:solidFill>
                <a:latin typeface="Calibri" pitchFamily="34" charset="0"/>
              </a:rPr>
              <a:t>Brendan </a:t>
            </a:r>
            <a:r>
              <a:rPr lang="fr-FR" sz="1400" dirty="0" err="1" smtClean="0">
                <a:solidFill>
                  <a:srgbClr val="FF0000"/>
                </a:solidFill>
                <a:latin typeface="Calibri" pitchFamily="34" charset="0"/>
              </a:rPr>
              <a:t>MacLean</a:t>
            </a:r>
            <a:r>
              <a:rPr lang="fr-FR" sz="1400" dirty="0" smtClean="0">
                <a:solidFill>
                  <a:srgbClr val="FF0000"/>
                </a:solidFill>
                <a:latin typeface="Calibri" pitchFamily="34" charset="0"/>
              </a:rPr>
              <a:t> and the </a:t>
            </a:r>
            <a:r>
              <a:rPr lang="fr-FR" sz="1400" dirty="0" err="1" smtClean="0">
                <a:solidFill>
                  <a:srgbClr val="FF0000"/>
                </a:solidFill>
                <a:latin typeface="Calibri" pitchFamily="34" charset="0"/>
              </a:rPr>
              <a:t>Skyline</a:t>
            </a:r>
            <a:r>
              <a:rPr lang="fr-FR" sz="1400" dirty="0" smtClean="0">
                <a:solidFill>
                  <a:srgbClr val="FF0000"/>
                </a:solidFill>
                <a:latin typeface="Calibri" pitchFamily="34" charset="0"/>
              </a:rPr>
              <a:t> team</a:t>
            </a:r>
            <a:endParaRPr lang="fr-FR" sz="14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48133" grpId="0"/>
      <p:bldP spid="48136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oneTexte 1"/>
          <p:cNvSpPr txBox="1">
            <a:spLocks noChangeArrowheads="1"/>
          </p:cNvSpPr>
          <p:nvPr/>
        </p:nvSpPr>
        <p:spPr bwMode="auto">
          <a:xfrm>
            <a:off x="2322513" y="188913"/>
            <a:ext cx="4878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>
                <a:latin typeface="Calibri" pitchFamily="34" charset="0"/>
              </a:rPr>
              <a:t>Examples of applications from our lab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2228850" y="1628775"/>
            <a:ext cx="506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000" b="0" dirty="0">
                <a:latin typeface="Calibri" pitchFamily="34" charset="0"/>
              </a:rPr>
              <a:t>Collaboration </a:t>
            </a:r>
            <a:r>
              <a:rPr lang="fr-FR" sz="1000" b="0" dirty="0" err="1">
                <a:latin typeface="Calibri" pitchFamily="34" charset="0"/>
              </a:rPr>
              <a:t>with</a:t>
            </a:r>
            <a:r>
              <a:rPr lang="fr-FR" sz="1000" b="0" dirty="0">
                <a:latin typeface="Calibri" pitchFamily="34" charset="0"/>
              </a:rPr>
              <a:t> Bertin P. and </a:t>
            </a:r>
            <a:r>
              <a:rPr lang="fr-FR" sz="1000" b="0" dirty="0" err="1">
                <a:latin typeface="Calibri" pitchFamily="34" charset="0"/>
              </a:rPr>
              <a:t>Ploetze</a:t>
            </a:r>
            <a:r>
              <a:rPr lang="fr-FR" sz="1000" b="0" dirty="0">
                <a:latin typeface="Calibri" pitchFamily="34" charset="0"/>
              </a:rPr>
              <a:t> </a:t>
            </a:r>
            <a:r>
              <a:rPr lang="fr-FR" sz="1000" b="0" dirty="0" smtClean="0">
                <a:latin typeface="Calibri" pitchFamily="34" charset="0"/>
              </a:rPr>
              <a:t>F., Strasbourg </a:t>
            </a:r>
            <a:r>
              <a:rPr lang="fr-FR" sz="1000" b="0" dirty="0" err="1" smtClean="0">
                <a:latin typeface="Calibri" pitchFamily="34" charset="0"/>
              </a:rPr>
              <a:t>University</a:t>
            </a:r>
            <a:endParaRPr lang="fr-FR" sz="1000" dirty="0">
              <a:latin typeface="Calibri" pitchFamily="34" charset="0"/>
            </a:endParaRPr>
          </a:p>
        </p:txBody>
      </p:sp>
      <p:sp>
        <p:nvSpPr>
          <p:cNvPr id="6148" name="ZoneTexte 5"/>
          <p:cNvSpPr txBox="1">
            <a:spLocks noChangeArrowheads="1"/>
          </p:cNvSpPr>
          <p:nvPr/>
        </p:nvSpPr>
        <p:spPr bwMode="auto">
          <a:xfrm>
            <a:off x="1476375" y="981075"/>
            <a:ext cx="6570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000" b="0">
                <a:latin typeface="Calibri" pitchFamily="34" charset="0"/>
              </a:rPr>
              <a:t>Proteome and Metaproteome Analysis of Arsenic-Resistant Bacteria and Bacterial Communities</a:t>
            </a:r>
          </a:p>
        </p:txBody>
      </p:sp>
      <p:sp>
        <p:nvSpPr>
          <p:cNvPr id="6149" name="ZoneTexte 1"/>
          <p:cNvSpPr txBox="1">
            <a:spLocks noChangeArrowheads="1"/>
          </p:cNvSpPr>
          <p:nvPr/>
        </p:nvSpPr>
        <p:spPr bwMode="auto">
          <a:xfrm>
            <a:off x="19050" y="5877272"/>
            <a:ext cx="22589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800" b="0" dirty="0">
                <a:latin typeface="Calibri" pitchFamily="34" charset="0"/>
              </a:rPr>
              <a:t>Carapito C.,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(2006) Biochimie 88: 595-606</a:t>
            </a:r>
          </a:p>
          <a:p>
            <a:pPr eaLnBrk="1" hangingPunct="1"/>
            <a:r>
              <a:rPr lang="fr-FR" sz="800" b="0" dirty="0">
                <a:latin typeface="Calibri" pitchFamily="34" charset="0"/>
              </a:rPr>
              <a:t>Muller D.,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(2007) </a:t>
            </a:r>
            <a:r>
              <a:rPr lang="fr-FR" sz="800" b="0" dirty="0" err="1">
                <a:latin typeface="Calibri" pitchFamily="34" charset="0"/>
              </a:rPr>
              <a:t>PLoS</a:t>
            </a:r>
            <a:r>
              <a:rPr lang="fr-FR" sz="800" b="0" dirty="0">
                <a:latin typeface="Calibri" pitchFamily="34" charset="0"/>
              </a:rPr>
              <a:t> Genet 3: e53</a:t>
            </a:r>
          </a:p>
          <a:p>
            <a:pPr eaLnBrk="1" hangingPunct="1"/>
            <a:r>
              <a:rPr lang="fr-FR" sz="800" b="0" dirty="0">
                <a:latin typeface="Calibri" pitchFamily="34" charset="0"/>
              </a:rPr>
              <a:t>Weiss S.,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(2009) Biochimie 91: 192-203</a:t>
            </a:r>
          </a:p>
          <a:p>
            <a:pPr eaLnBrk="1" hangingPunct="1"/>
            <a:r>
              <a:rPr lang="fr-FR" sz="800" b="0" dirty="0" err="1">
                <a:latin typeface="Calibri" pitchFamily="34" charset="0"/>
              </a:rPr>
              <a:t>Bruneel</a:t>
            </a:r>
            <a:r>
              <a:rPr lang="fr-FR" sz="800" b="0" dirty="0">
                <a:latin typeface="Calibri" pitchFamily="34" charset="0"/>
              </a:rPr>
              <a:t> O.,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(2011) </a:t>
            </a:r>
            <a:r>
              <a:rPr lang="fr-FR" sz="800" b="0" dirty="0" err="1">
                <a:latin typeface="Calibri" pitchFamily="34" charset="0"/>
              </a:rPr>
              <a:t>Microb</a:t>
            </a:r>
            <a:r>
              <a:rPr lang="fr-FR" sz="800" b="0" dirty="0">
                <a:latin typeface="Calibri" pitchFamily="34" charset="0"/>
              </a:rPr>
              <a:t> </a:t>
            </a:r>
            <a:r>
              <a:rPr lang="fr-FR" sz="800" b="0" dirty="0" err="1">
                <a:latin typeface="Calibri" pitchFamily="34" charset="0"/>
              </a:rPr>
              <a:t>Ecol</a:t>
            </a:r>
            <a:r>
              <a:rPr lang="fr-FR" sz="800" b="0" dirty="0">
                <a:latin typeface="Calibri" pitchFamily="34" charset="0"/>
              </a:rPr>
              <a:t> 61: 793-810</a:t>
            </a:r>
          </a:p>
          <a:p>
            <a:pPr eaLnBrk="1" hangingPunct="1"/>
            <a:r>
              <a:rPr lang="en-US" sz="800" b="0" dirty="0">
                <a:latin typeface="Calibri" pitchFamily="34" charset="0"/>
              </a:rPr>
              <a:t>Bertin P.N., </a:t>
            </a:r>
            <a:r>
              <a:rPr lang="en-US" sz="800" b="0" i="1" dirty="0">
                <a:latin typeface="Calibri" pitchFamily="34" charset="0"/>
              </a:rPr>
              <a:t>et al. (</a:t>
            </a:r>
            <a:r>
              <a:rPr lang="fr-FR" sz="800" b="0" dirty="0">
                <a:latin typeface="Calibri" pitchFamily="34" charset="0"/>
              </a:rPr>
              <a:t>2011) ISME J. 5:1735-1747</a:t>
            </a:r>
          </a:p>
          <a:p>
            <a:pPr eaLnBrk="1" hangingPunct="1"/>
            <a:r>
              <a:rPr lang="fr-FR" sz="800" b="0" dirty="0" err="1">
                <a:latin typeface="Calibri" pitchFamily="34" charset="0"/>
              </a:rPr>
              <a:t>Halter</a:t>
            </a:r>
            <a:r>
              <a:rPr lang="fr-FR" sz="800" b="0" dirty="0">
                <a:latin typeface="Calibri" pitchFamily="34" charset="0"/>
              </a:rPr>
              <a:t> D.,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(2011) </a:t>
            </a:r>
            <a:r>
              <a:rPr lang="fr-FR" sz="800" b="0" dirty="0" err="1">
                <a:latin typeface="Calibri" pitchFamily="34" charset="0"/>
              </a:rPr>
              <a:t>Res</a:t>
            </a:r>
            <a:r>
              <a:rPr lang="fr-FR" sz="800" b="0" dirty="0">
                <a:latin typeface="Calibri" pitchFamily="34" charset="0"/>
              </a:rPr>
              <a:t> </a:t>
            </a:r>
            <a:r>
              <a:rPr lang="fr-FR" sz="800" b="0" dirty="0" err="1">
                <a:latin typeface="Calibri" pitchFamily="34" charset="0"/>
              </a:rPr>
              <a:t>Microbiol</a:t>
            </a:r>
            <a:r>
              <a:rPr lang="fr-FR" sz="800" b="0" dirty="0">
                <a:latin typeface="Calibri" pitchFamily="34" charset="0"/>
              </a:rPr>
              <a:t> 162: 877-887</a:t>
            </a:r>
          </a:p>
          <a:p>
            <a:pPr eaLnBrk="1" hangingPunct="1"/>
            <a:r>
              <a:rPr lang="fr-FR" sz="800" b="0" dirty="0" err="1">
                <a:latin typeface="Calibri" pitchFamily="34" charset="0"/>
              </a:rPr>
              <a:t>Halter</a:t>
            </a:r>
            <a:r>
              <a:rPr lang="fr-FR" sz="800" b="0" dirty="0">
                <a:latin typeface="Calibri" pitchFamily="34" charset="0"/>
              </a:rPr>
              <a:t> D.,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(2012) ISME J. 6: 1391-1402</a:t>
            </a:r>
          </a:p>
        </p:txBody>
      </p:sp>
      <p:grpSp>
        <p:nvGrpSpPr>
          <p:cNvPr id="3" name="Groupe 2"/>
          <p:cNvGrpSpPr>
            <a:grpSpLocks/>
          </p:cNvGrpSpPr>
          <p:nvPr/>
        </p:nvGrpSpPr>
        <p:grpSpPr bwMode="auto">
          <a:xfrm>
            <a:off x="-58738" y="2205038"/>
            <a:ext cx="3937001" cy="3312194"/>
            <a:chOff x="-58738" y="2205038"/>
            <a:chExt cx="3937001" cy="3312194"/>
          </a:xfrm>
        </p:grpSpPr>
        <p:pic>
          <p:nvPicPr>
            <p:cNvPr id="616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3013736"/>
              <a:ext cx="1660052" cy="2503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7" name="Rectangle 4"/>
            <p:cNvSpPr>
              <a:spLocks noChangeArrowheads="1"/>
            </p:cNvSpPr>
            <p:nvPr/>
          </p:nvSpPr>
          <p:spPr bwMode="auto">
            <a:xfrm>
              <a:off x="-58738" y="2205038"/>
              <a:ext cx="2686051" cy="83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200" b="0">
                  <a:latin typeface="Calibri" pitchFamily="34" charset="0"/>
                </a:rPr>
                <a:t>Acid mine drainage (AMD) of the Carnoules mine (south of France) characterized by acid waters containing high concentrations of arsenic and iron.</a:t>
              </a:r>
              <a:endParaRPr lang="fr-FR" sz="1200" b="0">
                <a:latin typeface="Calibri" pitchFamily="34" charset="0"/>
              </a:endParaRPr>
            </a:p>
          </p:txBody>
        </p:sp>
        <p:sp>
          <p:nvSpPr>
            <p:cNvPr id="6168" name="ZoneTexte 30"/>
            <p:cNvSpPr txBox="1">
              <a:spLocks noChangeArrowheads="1"/>
            </p:cNvSpPr>
            <p:nvPr/>
          </p:nvSpPr>
          <p:spPr bwMode="auto">
            <a:xfrm>
              <a:off x="1835150" y="3452813"/>
              <a:ext cx="2043113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fr-FR" sz="1400" b="0">
                  <a:latin typeface="Calibri" pitchFamily="34" charset="0"/>
                </a:rPr>
                <a:t>Sediment analysis: </a:t>
              </a:r>
            </a:p>
            <a:p>
              <a:pPr eaLnBrk="1" hangingPunct="1"/>
              <a:endParaRPr lang="fr-FR" sz="500" b="0">
                <a:latin typeface="Calibri" pitchFamily="34" charset="0"/>
              </a:endParaRPr>
            </a:p>
            <a:p>
              <a:pPr eaLnBrk="1" hangingPunct="1"/>
              <a:r>
                <a:rPr lang="fr-FR" sz="1200" b="0">
                  <a:latin typeface="Calibri" pitchFamily="34" charset="0"/>
                </a:rPr>
                <a:t>- Metagenome sequencing of the community</a:t>
              </a:r>
            </a:p>
            <a:p>
              <a:pPr eaLnBrk="1" hangingPunct="1"/>
              <a:endParaRPr lang="fr-FR" sz="500" b="0">
                <a:latin typeface="Calibri" pitchFamily="34" charset="0"/>
              </a:endParaRPr>
            </a:p>
            <a:p>
              <a:pPr eaLnBrk="1" hangingPunct="1"/>
              <a:r>
                <a:rPr lang="fr-FR" sz="1200" b="0">
                  <a:solidFill>
                    <a:srgbClr val="0000FF"/>
                  </a:solidFill>
                  <a:latin typeface="Calibri" pitchFamily="34" charset="0"/>
                </a:rPr>
                <a:t>- Metaproteome analysis using the metagenome data</a:t>
              </a: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4716016" y="2276475"/>
            <a:ext cx="4177163" cy="3332163"/>
            <a:chOff x="4716016" y="2276475"/>
            <a:chExt cx="4177163" cy="3332163"/>
          </a:xfrm>
        </p:grpSpPr>
        <p:grpSp>
          <p:nvGrpSpPr>
            <p:cNvPr id="5" name="Groupe 4"/>
            <p:cNvGrpSpPr/>
            <p:nvPr/>
          </p:nvGrpSpPr>
          <p:grpSpPr>
            <a:xfrm>
              <a:off x="4716016" y="2276475"/>
              <a:ext cx="4177163" cy="3332163"/>
              <a:chOff x="4716016" y="2276475"/>
              <a:chExt cx="4177163" cy="3332163"/>
            </a:xfrm>
          </p:grpSpPr>
          <p:grpSp>
            <p:nvGrpSpPr>
              <p:cNvPr id="4" name="Groupe 3"/>
              <p:cNvGrpSpPr>
                <a:grpSpLocks/>
              </p:cNvGrpSpPr>
              <p:nvPr/>
            </p:nvGrpSpPr>
            <p:grpSpPr bwMode="auto">
              <a:xfrm>
                <a:off x="4716016" y="2276475"/>
                <a:ext cx="4177163" cy="3332163"/>
                <a:chOff x="4716267" y="2276475"/>
                <a:chExt cx="4176908" cy="3332897"/>
              </a:xfrm>
            </p:grpSpPr>
            <p:sp>
              <p:nvSpPr>
                <p:cNvPr id="6152" name="ZoneTexte 9"/>
                <p:cNvSpPr txBox="1">
                  <a:spLocks noChangeArrowheads="1"/>
                </p:cNvSpPr>
                <p:nvPr/>
              </p:nvSpPr>
              <p:spPr bwMode="auto">
                <a:xfrm>
                  <a:off x="4716267" y="2276475"/>
                  <a:ext cx="3600180" cy="3694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b="0" dirty="0" err="1" smtClean="0">
                      <a:solidFill>
                        <a:srgbClr val="0000FF"/>
                      </a:solidFill>
                      <a:latin typeface="Calibri" pitchFamily="34" charset="0"/>
                    </a:rPr>
                    <a:t>From</a:t>
                  </a:r>
                  <a:r>
                    <a:rPr lang="fr-FR" b="0" dirty="0" smtClean="0">
                      <a:solidFill>
                        <a:srgbClr val="0000FF"/>
                      </a:solidFill>
                      <a:latin typeface="Calibri" pitchFamily="34" charset="0"/>
                    </a:rPr>
                    <a:t> Global/</a:t>
                  </a:r>
                  <a:r>
                    <a:rPr lang="fr-FR" b="0" dirty="0" err="1" smtClean="0">
                      <a:solidFill>
                        <a:srgbClr val="0000FF"/>
                      </a:solidFill>
                      <a:latin typeface="Calibri" pitchFamily="34" charset="0"/>
                    </a:rPr>
                    <a:t>Discovery</a:t>
                  </a:r>
                  <a:r>
                    <a:rPr lang="fr-FR" b="0" dirty="0" smtClean="0">
                      <a:solidFill>
                        <a:srgbClr val="0000FF"/>
                      </a:solidFill>
                      <a:latin typeface="Calibri" pitchFamily="34" charset="0"/>
                    </a:rPr>
                    <a:t> </a:t>
                  </a:r>
                  <a:r>
                    <a:rPr lang="fr-FR" b="0" dirty="0" err="1" smtClean="0">
                      <a:solidFill>
                        <a:srgbClr val="0000FF"/>
                      </a:solidFill>
                      <a:latin typeface="Calibri" pitchFamily="34" charset="0"/>
                    </a:rPr>
                    <a:t>Proteomics</a:t>
                  </a:r>
                  <a:r>
                    <a:rPr lang="fr-FR" b="0" dirty="0" smtClean="0">
                      <a:solidFill>
                        <a:srgbClr val="0000FF"/>
                      </a:solidFill>
                      <a:latin typeface="Calibri" pitchFamily="34" charset="0"/>
                    </a:rPr>
                    <a:t> : </a:t>
                  </a:r>
                  <a:endParaRPr lang="fr-FR" b="0" dirty="0">
                    <a:solidFill>
                      <a:srgbClr val="0000FF"/>
                    </a:solidFill>
                    <a:latin typeface="Calibri" pitchFamily="34" charset="0"/>
                  </a:endParaRPr>
                </a:p>
              </p:txBody>
            </p:sp>
            <p:pic>
              <p:nvPicPr>
                <p:cNvPr id="6153" name="Picture 7" descr="CIMG0865-ca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66181" y="4043363"/>
                  <a:ext cx="774700" cy="581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154" name="Rectangle 3"/>
                <p:cNvSpPr>
                  <a:spLocks noChangeArrowheads="1"/>
                </p:cNvSpPr>
                <p:nvPr/>
              </p:nvSpPr>
              <p:spPr bwMode="auto">
                <a:xfrm>
                  <a:off x="4826000" y="4778375"/>
                  <a:ext cx="4067175" cy="8309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fr-FR" sz="1600" b="0">
                      <a:solidFill>
                        <a:srgbClr val="FF0000"/>
                      </a:solidFill>
                      <a:latin typeface="Calibri" pitchFamily="34" charset="0"/>
                    </a:rPr>
                    <a:t>Identification of ~900 proteins among which interesting candidate proteins involved in arsenic bioremediation</a:t>
                  </a:r>
                </a:p>
              </p:txBody>
            </p:sp>
            <p:pic>
              <p:nvPicPr>
                <p:cNvPr id="6155" name="Picture 2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02" b="17995"/>
                <a:stretch>
                  <a:fillRect/>
                </a:stretch>
              </p:blipFill>
              <p:spPr bwMode="auto">
                <a:xfrm>
                  <a:off x="7663006" y="2989263"/>
                  <a:ext cx="755650" cy="6477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156" name="Picture 5" descr="1d-gel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0154" r="38905"/>
                <a:stretch>
                  <a:fillRect/>
                </a:stretch>
              </p:blipFill>
              <p:spPr bwMode="auto">
                <a:xfrm>
                  <a:off x="5115720" y="3877385"/>
                  <a:ext cx="200978" cy="6937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" name="ZoneTexte 1"/>
                <p:cNvSpPr txBox="1"/>
                <p:nvPr/>
              </p:nvSpPr>
              <p:spPr>
                <a:xfrm>
                  <a:off x="4890924" y="3638962"/>
                  <a:ext cx="652424" cy="253972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fr-FR" sz="1050" b="0" dirty="0" smtClean="0">
                      <a:latin typeface="Calibri" pitchFamily="34" charset="0"/>
                      <a:cs typeface="+mn-cs"/>
                    </a:rPr>
                    <a:t>1D gels</a:t>
                  </a:r>
                  <a:endParaRPr lang="fr-FR" sz="1050" b="0" dirty="0">
                    <a:latin typeface="Calibri" pitchFamily="34" charset="0"/>
                    <a:cs typeface="+mn-cs"/>
                  </a:endParaRPr>
                </a:p>
              </p:txBody>
            </p:sp>
            <p:sp>
              <p:nvSpPr>
                <p:cNvPr id="6158" name="ZoneTexte 8"/>
                <p:cNvSpPr txBox="1">
                  <a:spLocks noChangeArrowheads="1"/>
                </p:cNvSpPr>
                <p:nvPr/>
              </p:nvSpPr>
              <p:spPr bwMode="auto">
                <a:xfrm>
                  <a:off x="5783817" y="3306763"/>
                  <a:ext cx="942975" cy="430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fr-FR" sz="1100" b="0">
                      <a:latin typeface="Calibri" pitchFamily="34" charset="0"/>
                    </a:rPr>
                    <a:t>Systematic cutting</a:t>
                  </a:r>
                </a:p>
              </p:txBody>
            </p:sp>
            <p:sp>
              <p:nvSpPr>
                <p:cNvPr id="6159" name="ZoneTexte 9"/>
                <p:cNvSpPr txBox="1">
                  <a:spLocks noChangeArrowheads="1"/>
                </p:cNvSpPr>
                <p:nvPr/>
              </p:nvSpPr>
              <p:spPr bwMode="auto">
                <a:xfrm>
                  <a:off x="5694914" y="3729038"/>
                  <a:ext cx="1120775" cy="430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fr-FR" sz="1100" b="0" dirty="0">
                      <a:latin typeface="Calibri" pitchFamily="34" charset="0"/>
                    </a:rPr>
                    <a:t>In-gel </a:t>
                  </a:r>
                  <a:r>
                    <a:rPr lang="fr-FR" sz="1100" b="0" dirty="0" err="1">
                      <a:latin typeface="Calibri" pitchFamily="34" charset="0"/>
                    </a:rPr>
                    <a:t>trypsin</a:t>
                  </a:r>
                  <a:endParaRPr lang="fr-FR" sz="1100" b="0" dirty="0">
                    <a:latin typeface="Calibri" pitchFamily="34" charset="0"/>
                  </a:endParaRPr>
                </a:p>
                <a:p>
                  <a:pPr algn="ctr" eaLnBrk="1" hangingPunct="1"/>
                  <a:r>
                    <a:rPr lang="fr-FR" sz="1100" b="0" dirty="0">
                      <a:latin typeface="Calibri" pitchFamily="34" charset="0"/>
                    </a:rPr>
                    <a:t>digestions</a:t>
                  </a:r>
                </a:p>
              </p:txBody>
            </p:sp>
            <p:sp>
              <p:nvSpPr>
                <p:cNvPr id="6160" name="ZoneTexte 10"/>
                <p:cNvSpPr txBox="1">
                  <a:spLocks noChangeArrowheads="1"/>
                </p:cNvSpPr>
                <p:nvPr/>
              </p:nvSpPr>
              <p:spPr bwMode="auto">
                <a:xfrm>
                  <a:off x="6685345" y="3521075"/>
                  <a:ext cx="1115690" cy="460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fr-FR" sz="1200" b="0" dirty="0" err="1">
                      <a:latin typeface="Calibri" pitchFamily="34" charset="0"/>
                    </a:rPr>
                    <a:t>NanoLC</a:t>
                  </a:r>
                  <a:r>
                    <a:rPr lang="fr-FR" sz="1200" b="0" dirty="0">
                      <a:latin typeface="Calibri" pitchFamily="34" charset="0"/>
                    </a:rPr>
                    <a:t>-MS/MS</a:t>
                  </a:r>
                </a:p>
              </p:txBody>
            </p:sp>
            <p:sp>
              <p:nvSpPr>
                <p:cNvPr id="6161" name="Flèche droite 11"/>
                <p:cNvSpPr>
                  <a:spLocks noChangeArrowheads="1"/>
                </p:cNvSpPr>
                <p:nvPr/>
              </p:nvSpPr>
              <p:spPr bwMode="auto">
                <a:xfrm>
                  <a:off x="5767941" y="3695700"/>
                  <a:ext cx="1077912" cy="119063"/>
                </a:xfrm>
                <a:prstGeom prst="rightArrow">
                  <a:avLst>
                    <a:gd name="adj1" fmla="val 50000"/>
                    <a:gd name="adj2" fmla="val 50170"/>
                  </a:avLst>
                </a:prstGeom>
                <a:solidFill>
                  <a:srgbClr val="99CCFF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162" name="Rectangle 23"/>
                <p:cNvSpPr>
                  <a:spLocks noChangeArrowheads="1"/>
                </p:cNvSpPr>
                <p:nvPr/>
              </p:nvSpPr>
              <p:spPr bwMode="auto">
                <a:xfrm>
                  <a:off x="4811072" y="2620963"/>
                  <a:ext cx="3854704" cy="2032000"/>
                </a:xfrm>
                <a:prstGeom prst="rect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163" name="Flèche droite 25"/>
                <p:cNvSpPr>
                  <a:spLocks noChangeArrowheads="1"/>
                </p:cNvSpPr>
                <p:nvPr/>
              </p:nvSpPr>
              <p:spPr bwMode="auto">
                <a:xfrm>
                  <a:off x="4780211" y="4886325"/>
                  <a:ext cx="223837" cy="96838"/>
                </a:xfrm>
                <a:prstGeom prst="rightArrow">
                  <a:avLst>
                    <a:gd name="adj1" fmla="val 50000"/>
                    <a:gd name="adj2" fmla="val 50157"/>
                  </a:avLst>
                </a:prstGeom>
                <a:solidFill>
                  <a:schemeClr val="hlink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7" name="ZoneTexte 26"/>
                <p:cNvSpPr txBox="1"/>
                <p:nvPr/>
              </p:nvSpPr>
              <p:spPr>
                <a:xfrm>
                  <a:off x="7313531" y="2592458"/>
                  <a:ext cx="1481049" cy="430307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fr-FR" sz="1050" dirty="0" err="1">
                      <a:latin typeface="Calibri" pitchFamily="34" charset="0"/>
                      <a:cs typeface="+mn-cs"/>
                    </a:rPr>
                    <a:t>AmaZon</a:t>
                  </a:r>
                  <a:r>
                    <a:rPr lang="fr-FR" sz="1050" dirty="0">
                      <a:latin typeface="Calibri" pitchFamily="34" charset="0"/>
                      <a:cs typeface="+mn-cs"/>
                    </a:rPr>
                    <a:t> ion </a:t>
                  </a:r>
                  <a:r>
                    <a:rPr lang="fr-FR" sz="1050" dirty="0" err="1">
                      <a:latin typeface="Calibri" pitchFamily="34" charset="0"/>
                      <a:cs typeface="+mn-cs"/>
                    </a:rPr>
                    <a:t>trap</a:t>
                  </a:r>
                  <a:r>
                    <a:rPr lang="fr-FR" sz="1050" dirty="0">
                      <a:latin typeface="Calibri" pitchFamily="34" charset="0"/>
                      <a:cs typeface="+mn-cs"/>
                    </a:rPr>
                    <a:t> (</a:t>
                  </a:r>
                  <a:r>
                    <a:rPr lang="fr-FR" sz="1050" dirty="0" err="1">
                      <a:latin typeface="Calibri" pitchFamily="34" charset="0"/>
                      <a:cs typeface="+mn-cs"/>
                    </a:rPr>
                    <a:t>Bruker</a:t>
                  </a:r>
                  <a:r>
                    <a:rPr lang="fr-FR" sz="1050" dirty="0">
                      <a:latin typeface="Calibri" pitchFamily="34" charset="0"/>
                      <a:cs typeface="+mn-cs"/>
                    </a:rPr>
                    <a:t> </a:t>
                  </a:r>
                  <a:r>
                    <a:rPr lang="fr-FR" sz="1050" dirty="0" err="1">
                      <a:latin typeface="Calibri" pitchFamily="34" charset="0"/>
                      <a:cs typeface="+mn-cs"/>
                    </a:rPr>
                    <a:t>Daltonics</a:t>
                  </a:r>
                  <a:r>
                    <a:rPr lang="fr-FR" sz="1050" dirty="0">
                      <a:latin typeface="Calibri" pitchFamily="34" charset="0"/>
                      <a:cs typeface="+mn-cs"/>
                    </a:rPr>
                    <a:t>)</a:t>
                  </a:r>
                </a:p>
              </p:txBody>
            </p:sp>
            <p:sp>
              <p:nvSpPr>
                <p:cNvPr id="51" name="ZoneTexte 50"/>
                <p:cNvSpPr txBox="1"/>
                <p:nvPr/>
              </p:nvSpPr>
              <p:spPr>
                <a:xfrm>
                  <a:off x="7357980" y="3654729"/>
                  <a:ext cx="1482636" cy="416017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fr-FR" sz="1050" dirty="0">
                      <a:latin typeface="Calibri" pitchFamily="34" charset="0"/>
                      <a:cs typeface="+mn-cs"/>
                    </a:rPr>
                    <a:t>Q-TOF </a:t>
                  </a:r>
                  <a:r>
                    <a:rPr lang="fr-FR" sz="1050" dirty="0" err="1">
                      <a:latin typeface="Calibri" pitchFamily="34" charset="0"/>
                      <a:cs typeface="+mn-cs"/>
                    </a:rPr>
                    <a:t>Synapt</a:t>
                  </a:r>
                  <a:endParaRPr lang="fr-FR" sz="1050" dirty="0">
                    <a:latin typeface="Calibri" pitchFamily="34" charset="0"/>
                    <a:cs typeface="+mn-cs"/>
                  </a:endParaRPr>
                </a:p>
                <a:p>
                  <a:pPr algn="ctr">
                    <a:defRPr/>
                  </a:pPr>
                  <a:r>
                    <a:rPr lang="fr-FR" sz="1050" dirty="0">
                      <a:latin typeface="Calibri" pitchFamily="34" charset="0"/>
                      <a:cs typeface="+mn-cs"/>
                    </a:rPr>
                    <a:t>(Waters)</a:t>
                  </a:r>
                </a:p>
              </p:txBody>
            </p:sp>
          </p:grpSp>
          <p:pic>
            <p:nvPicPr>
              <p:cNvPr id="25" name="Image 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333" r="4916" b="14409"/>
              <a:stretch>
                <a:fillRect/>
              </a:stretch>
            </p:blipFill>
            <p:spPr bwMode="auto">
              <a:xfrm>
                <a:off x="4867268" y="3047940"/>
                <a:ext cx="669925" cy="53975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6" name="ZoneTexte 25"/>
            <p:cNvSpPr txBox="1"/>
            <p:nvPr/>
          </p:nvSpPr>
          <p:spPr bwMode="auto">
            <a:xfrm>
              <a:off x="4848643" y="2825554"/>
              <a:ext cx="68399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fr-FR" sz="1050" b="0" dirty="0" smtClean="0">
                  <a:latin typeface="Calibri" pitchFamily="34" charset="0"/>
                  <a:cs typeface="+mn-cs"/>
                </a:rPr>
                <a:t>2D gels</a:t>
              </a:r>
              <a:endParaRPr lang="fr-FR" sz="1050" b="0" dirty="0">
                <a:latin typeface="Calibri" pitchFamily="34" charset="0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oneTexte 1"/>
          <p:cNvSpPr txBox="1">
            <a:spLocks noChangeArrowheads="1"/>
          </p:cNvSpPr>
          <p:nvPr/>
        </p:nvSpPr>
        <p:spPr bwMode="auto">
          <a:xfrm>
            <a:off x="2322513" y="188913"/>
            <a:ext cx="4878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>
                <a:latin typeface="Calibri" pitchFamily="34" charset="0"/>
              </a:rPr>
              <a:t>Examples of applications from our lab</a:t>
            </a:r>
          </a:p>
        </p:txBody>
      </p:sp>
      <p:sp>
        <p:nvSpPr>
          <p:cNvPr id="7172" name="ZoneTexte 5"/>
          <p:cNvSpPr txBox="1">
            <a:spLocks noChangeArrowheads="1"/>
          </p:cNvSpPr>
          <p:nvPr/>
        </p:nvSpPr>
        <p:spPr bwMode="auto">
          <a:xfrm>
            <a:off x="1476375" y="981075"/>
            <a:ext cx="6570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000" b="0">
                <a:latin typeface="Calibri" pitchFamily="34" charset="0"/>
              </a:rPr>
              <a:t>Proteome and Metaproteome Analysis of Arsenic-Resistant Bacteria and Bacterial Communities</a:t>
            </a:r>
          </a:p>
        </p:txBody>
      </p:sp>
      <p:sp>
        <p:nvSpPr>
          <p:cNvPr id="7175" name="Rectangle 4"/>
          <p:cNvSpPr>
            <a:spLocks noChangeArrowheads="1"/>
          </p:cNvSpPr>
          <p:nvPr/>
        </p:nvSpPr>
        <p:spPr bwMode="auto">
          <a:xfrm>
            <a:off x="-58738" y="2205038"/>
            <a:ext cx="2686051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200" b="0">
                <a:latin typeface="Calibri" pitchFamily="34" charset="0"/>
              </a:rPr>
              <a:t>Acid mine drainage (AMD) of the Carnoules mine (south of France) characterized by acid waters containing high concentrations of arsenic and iron.</a:t>
            </a:r>
            <a:endParaRPr lang="fr-FR" sz="1200" b="0">
              <a:latin typeface="Calibri" pitchFamily="34" charset="0"/>
            </a:endParaRPr>
          </a:p>
        </p:txBody>
      </p:sp>
      <p:sp>
        <p:nvSpPr>
          <p:cNvPr id="7176" name="ZoneTexte 30"/>
          <p:cNvSpPr txBox="1">
            <a:spLocks noChangeArrowheads="1"/>
          </p:cNvSpPr>
          <p:nvPr/>
        </p:nvSpPr>
        <p:spPr bwMode="auto">
          <a:xfrm>
            <a:off x="1835150" y="3452813"/>
            <a:ext cx="20431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1400" b="0">
                <a:latin typeface="Calibri" pitchFamily="34" charset="0"/>
              </a:rPr>
              <a:t>Sediment analysis: </a:t>
            </a:r>
          </a:p>
          <a:p>
            <a:pPr eaLnBrk="1" hangingPunct="1"/>
            <a:endParaRPr lang="fr-FR" sz="500" b="0">
              <a:latin typeface="Calibri" pitchFamily="34" charset="0"/>
            </a:endParaRPr>
          </a:p>
          <a:p>
            <a:pPr eaLnBrk="1" hangingPunct="1"/>
            <a:r>
              <a:rPr lang="fr-FR" sz="1200" b="0">
                <a:latin typeface="Calibri" pitchFamily="34" charset="0"/>
              </a:rPr>
              <a:t>- Metagenome sequencing of the community</a:t>
            </a:r>
          </a:p>
          <a:p>
            <a:pPr eaLnBrk="1" hangingPunct="1"/>
            <a:endParaRPr lang="fr-FR" sz="500" b="0">
              <a:latin typeface="Calibri" pitchFamily="34" charset="0"/>
            </a:endParaRPr>
          </a:p>
          <a:p>
            <a:pPr eaLnBrk="1" hangingPunct="1"/>
            <a:r>
              <a:rPr lang="fr-FR" sz="1200" b="0">
                <a:solidFill>
                  <a:srgbClr val="0000FF"/>
                </a:solidFill>
                <a:latin typeface="Calibri" pitchFamily="34" charset="0"/>
              </a:rPr>
              <a:t>- Metaproteome analysis using the metagenome data</a:t>
            </a:r>
          </a:p>
        </p:txBody>
      </p:sp>
      <p:sp>
        <p:nvSpPr>
          <p:cNvPr id="7177" name="ZoneTexte 9"/>
          <p:cNvSpPr txBox="1">
            <a:spLocks noChangeArrowheads="1"/>
          </p:cNvSpPr>
          <p:nvPr/>
        </p:nvSpPr>
        <p:spPr bwMode="auto">
          <a:xfrm>
            <a:off x="4714875" y="2205038"/>
            <a:ext cx="3779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b="0" dirty="0" smtClean="0">
                <a:solidFill>
                  <a:srgbClr val="0000FF"/>
                </a:solidFill>
                <a:latin typeface="Calibri" pitchFamily="34" charset="0"/>
              </a:rPr>
              <a:t>To </a:t>
            </a:r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T</a:t>
            </a:r>
            <a:r>
              <a:rPr lang="fr-FR" b="0" dirty="0" err="1" smtClean="0">
                <a:solidFill>
                  <a:srgbClr val="0000FF"/>
                </a:solidFill>
                <a:latin typeface="Calibri" pitchFamily="34" charset="0"/>
              </a:rPr>
              <a:t>argeted</a:t>
            </a:r>
            <a:r>
              <a:rPr lang="fr-FR" b="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b="0" dirty="0" err="1" smtClean="0">
                <a:solidFill>
                  <a:srgbClr val="0000FF"/>
                </a:solidFill>
                <a:latin typeface="Calibri" pitchFamily="34" charset="0"/>
              </a:rPr>
              <a:t>Proteomics</a:t>
            </a:r>
            <a:r>
              <a:rPr lang="fr-FR" b="0" dirty="0" smtClean="0">
                <a:solidFill>
                  <a:srgbClr val="0000FF"/>
                </a:solidFill>
                <a:latin typeface="Calibri" pitchFamily="34" charset="0"/>
              </a:rPr>
              <a:t> : </a:t>
            </a:r>
            <a:endParaRPr lang="fr-FR" b="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178" name="ZoneTexte 29"/>
          <p:cNvSpPr txBox="1">
            <a:spLocks noChangeArrowheads="1"/>
          </p:cNvSpPr>
          <p:nvPr/>
        </p:nvSpPr>
        <p:spPr bwMode="auto">
          <a:xfrm>
            <a:off x="4716463" y="4014788"/>
            <a:ext cx="41195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LC-SRM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assay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1600" b="0" dirty="0">
                <a:solidFill>
                  <a:srgbClr val="FF0000"/>
                </a:solidFill>
                <a:latin typeface="Calibri" pitchFamily="34" charset="0"/>
              </a:rPr>
              <a:t>for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accurate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quantification of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targeted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proteins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in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sediments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over the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watercourse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and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seasons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.</a:t>
            </a:r>
            <a:endParaRPr lang="fr-FR" sz="1600" b="0" dirty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7179" name="Groupe 3"/>
          <p:cNvGrpSpPr>
            <a:grpSpLocks/>
          </p:cNvGrpSpPr>
          <p:nvPr/>
        </p:nvGrpSpPr>
        <p:grpSpPr bwMode="auto">
          <a:xfrm>
            <a:off x="4786313" y="2573338"/>
            <a:ext cx="3889375" cy="1460500"/>
            <a:chOff x="4932040" y="2780928"/>
            <a:chExt cx="3888432" cy="1459244"/>
          </a:xfrm>
        </p:grpSpPr>
        <p:pic>
          <p:nvPicPr>
            <p:cNvPr id="7181" name="Picture 9" descr="C:\Users\Cianferani.Sarah\AppData\Local\Microsoft\Windows\Temporary Internet Files\Content.Outlook\UJH8ZD68\photo (5)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2320" y="3287815"/>
              <a:ext cx="1146745" cy="856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ZoneTexte 47"/>
            <p:cNvSpPr txBox="1"/>
            <p:nvPr/>
          </p:nvSpPr>
          <p:spPr>
            <a:xfrm>
              <a:off x="7284145" y="2866579"/>
              <a:ext cx="1482366" cy="4155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050" dirty="0">
                  <a:latin typeface="Calibri" pitchFamily="34" charset="0"/>
                  <a:cs typeface="+mn-cs"/>
                </a:rPr>
                <a:t>TSQ </a:t>
              </a:r>
              <a:r>
                <a:rPr lang="fr-FR" sz="1050" dirty="0" err="1">
                  <a:latin typeface="Calibri" pitchFamily="34" charset="0"/>
                  <a:cs typeface="+mn-cs"/>
                </a:rPr>
                <a:t>Vantage</a:t>
              </a:r>
              <a:r>
                <a:rPr lang="fr-FR" sz="1050" dirty="0">
                  <a:latin typeface="Calibri" pitchFamily="34" charset="0"/>
                  <a:cs typeface="+mn-cs"/>
                </a:rPr>
                <a:t> QQQ</a:t>
              </a:r>
            </a:p>
            <a:p>
              <a:pPr algn="ctr">
                <a:defRPr/>
              </a:pPr>
              <a:r>
                <a:rPr lang="fr-FR" sz="1050" dirty="0">
                  <a:latin typeface="Calibri" pitchFamily="34" charset="0"/>
                  <a:cs typeface="+mn-cs"/>
                </a:rPr>
                <a:t>(Thermo </a:t>
              </a:r>
              <a:r>
                <a:rPr lang="fr-FR" sz="1050" dirty="0" err="1">
                  <a:latin typeface="Calibri" pitchFamily="34" charset="0"/>
                  <a:cs typeface="+mn-cs"/>
                </a:rPr>
                <a:t>Scientific</a:t>
              </a:r>
              <a:r>
                <a:rPr lang="fr-FR" sz="1050" dirty="0">
                  <a:latin typeface="Calibri" pitchFamily="34" charset="0"/>
                  <a:cs typeface="+mn-cs"/>
                </a:rPr>
                <a:t>)</a:t>
              </a:r>
            </a:p>
          </p:txBody>
        </p:sp>
        <p:pic>
          <p:nvPicPr>
            <p:cNvPr id="718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3433221"/>
              <a:ext cx="402406" cy="470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4" name="ZoneTexte 2"/>
            <p:cNvSpPr txBox="1">
              <a:spLocks noChangeArrowheads="1"/>
            </p:cNvSpPr>
            <p:nvPr/>
          </p:nvSpPr>
          <p:spPr bwMode="auto">
            <a:xfrm>
              <a:off x="5164664" y="3390091"/>
              <a:ext cx="135613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Liquid digestion </a:t>
              </a:r>
            </a:p>
            <a:p>
              <a:pPr algn="ctr" eaLnBrk="1" hangingPunct="1"/>
              <a:endParaRPr lang="fr-FR" sz="1200" b="0">
                <a:latin typeface="Calibri" pitchFamily="34" charset="0"/>
              </a:endParaRPr>
            </a:p>
            <a:p>
              <a:pPr algn="ctr" eaLnBrk="1" hangingPunct="1"/>
              <a:r>
                <a:rPr lang="fr-FR" sz="1200" b="0">
                  <a:latin typeface="Calibri" pitchFamily="34" charset="0"/>
                </a:rPr>
                <a:t>heavy labeled peptides</a:t>
              </a:r>
            </a:p>
          </p:txBody>
        </p:sp>
        <p:sp>
          <p:nvSpPr>
            <p:cNvPr id="7185" name="Flèche droite 49"/>
            <p:cNvSpPr>
              <a:spLocks noChangeArrowheads="1"/>
            </p:cNvSpPr>
            <p:nvPr/>
          </p:nvSpPr>
          <p:spPr bwMode="auto">
            <a:xfrm>
              <a:off x="5303055" y="3696587"/>
              <a:ext cx="1079351" cy="119598"/>
            </a:xfrm>
            <a:prstGeom prst="rightArrow">
              <a:avLst>
                <a:gd name="adj1" fmla="val 50000"/>
                <a:gd name="adj2" fmla="val 50013"/>
              </a:avLst>
            </a:prstGeom>
            <a:solidFill>
              <a:srgbClr val="99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endParaRPr lang="fr-FR"/>
            </a:p>
          </p:txBody>
        </p:sp>
        <p:sp>
          <p:nvSpPr>
            <p:cNvPr id="7186" name="ZoneTexte 51"/>
            <p:cNvSpPr txBox="1">
              <a:spLocks noChangeArrowheads="1"/>
            </p:cNvSpPr>
            <p:nvPr/>
          </p:nvSpPr>
          <p:spPr bwMode="auto">
            <a:xfrm>
              <a:off x="6435357" y="3525553"/>
              <a:ext cx="8934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LC-SRM analysis</a:t>
              </a:r>
            </a:p>
          </p:txBody>
        </p:sp>
        <p:sp>
          <p:nvSpPr>
            <p:cNvPr id="7187" name="Rectangle 52"/>
            <p:cNvSpPr>
              <a:spLocks noChangeArrowheads="1"/>
            </p:cNvSpPr>
            <p:nvPr/>
          </p:nvSpPr>
          <p:spPr bwMode="auto">
            <a:xfrm>
              <a:off x="4932040" y="2780928"/>
              <a:ext cx="3888432" cy="1459244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/>
            </a:p>
          </p:txBody>
        </p:sp>
      </p:grpSp>
      <p:pic>
        <p:nvPicPr>
          <p:cNvPr id="718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63" y="4924425"/>
            <a:ext cx="3160712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13736"/>
            <a:ext cx="1660052" cy="2503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ZoneTexte 1"/>
          <p:cNvSpPr txBox="1">
            <a:spLocks noChangeArrowheads="1"/>
          </p:cNvSpPr>
          <p:nvPr/>
        </p:nvSpPr>
        <p:spPr bwMode="auto">
          <a:xfrm>
            <a:off x="19050" y="5877272"/>
            <a:ext cx="22589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800" b="0" dirty="0">
                <a:latin typeface="Calibri" pitchFamily="34" charset="0"/>
              </a:rPr>
              <a:t>Carapito C.,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(2006) Biochimie 88: 595-606</a:t>
            </a:r>
          </a:p>
          <a:p>
            <a:pPr eaLnBrk="1" hangingPunct="1"/>
            <a:r>
              <a:rPr lang="fr-FR" sz="800" b="0" dirty="0">
                <a:latin typeface="Calibri" pitchFamily="34" charset="0"/>
              </a:rPr>
              <a:t>Muller D.,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(2007) </a:t>
            </a:r>
            <a:r>
              <a:rPr lang="fr-FR" sz="800" b="0" dirty="0" err="1">
                <a:latin typeface="Calibri" pitchFamily="34" charset="0"/>
              </a:rPr>
              <a:t>PLoS</a:t>
            </a:r>
            <a:r>
              <a:rPr lang="fr-FR" sz="800" b="0" dirty="0">
                <a:latin typeface="Calibri" pitchFamily="34" charset="0"/>
              </a:rPr>
              <a:t> Genet 3: e53</a:t>
            </a:r>
          </a:p>
          <a:p>
            <a:pPr eaLnBrk="1" hangingPunct="1"/>
            <a:r>
              <a:rPr lang="fr-FR" sz="800" b="0" dirty="0">
                <a:latin typeface="Calibri" pitchFamily="34" charset="0"/>
              </a:rPr>
              <a:t>Weiss S.,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(2009) Biochimie 91: 192-203</a:t>
            </a:r>
          </a:p>
          <a:p>
            <a:pPr eaLnBrk="1" hangingPunct="1"/>
            <a:r>
              <a:rPr lang="fr-FR" sz="800" b="0" dirty="0" err="1">
                <a:latin typeface="Calibri" pitchFamily="34" charset="0"/>
              </a:rPr>
              <a:t>Bruneel</a:t>
            </a:r>
            <a:r>
              <a:rPr lang="fr-FR" sz="800" b="0" dirty="0">
                <a:latin typeface="Calibri" pitchFamily="34" charset="0"/>
              </a:rPr>
              <a:t> O.,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(2011) </a:t>
            </a:r>
            <a:r>
              <a:rPr lang="fr-FR" sz="800" b="0" dirty="0" err="1">
                <a:latin typeface="Calibri" pitchFamily="34" charset="0"/>
              </a:rPr>
              <a:t>Microb</a:t>
            </a:r>
            <a:r>
              <a:rPr lang="fr-FR" sz="800" b="0" dirty="0">
                <a:latin typeface="Calibri" pitchFamily="34" charset="0"/>
              </a:rPr>
              <a:t> </a:t>
            </a:r>
            <a:r>
              <a:rPr lang="fr-FR" sz="800" b="0" dirty="0" err="1">
                <a:latin typeface="Calibri" pitchFamily="34" charset="0"/>
              </a:rPr>
              <a:t>Ecol</a:t>
            </a:r>
            <a:r>
              <a:rPr lang="fr-FR" sz="800" b="0" dirty="0">
                <a:latin typeface="Calibri" pitchFamily="34" charset="0"/>
              </a:rPr>
              <a:t> 61: 793-810</a:t>
            </a:r>
          </a:p>
          <a:p>
            <a:pPr eaLnBrk="1" hangingPunct="1"/>
            <a:r>
              <a:rPr lang="en-US" sz="800" b="0" dirty="0">
                <a:latin typeface="Calibri" pitchFamily="34" charset="0"/>
              </a:rPr>
              <a:t>Bertin P.N., </a:t>
            </a:r>
            <a:r>
              <a:rPr lang="en-US" sz="800" b="0" i="1" dirty="0">
                <a:latin typeface="Calibri" pitchFamily="34" charset="0"/>
              </a:rPr>
              <a:t>et al. (</a:t>
            </a:r>
            <a:r>
              <a:rPr lang="fr-FR" sz="800" b="0" dirty="0">
                <a:latin typeface="Calibri" pitchFamily="34" charset="0"/>
              </a:rPr>
              <a:t>2011) ISME J. 5:1735-1747</a:t>
            </a:r>
          </a:p>
          <a:p>
            <a:pPr eaLnBrk="1" hangingPunct="1"/>
            <a:r>
              <a:rPr lang="fr-FR" sz="800" b="0" dirty="0" err="1">
                <a:latin typeface="Calibri" pitchFamily="34" charset="0"/>
              </a:rPr>
              <a:t>Halter</a:t>
            </a:r>
            <a:r>
              <a:rPr lang="fr-FR" sz="800" b="0" dirty="0">
                <a:latin typeface="Calibri" pitchFamily="34" charset="0"/>
              </a:rPr>
              <a:t> D.,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(2011) </a:t>
            </a:r>
            <a:r>
              <a:rPr lang="fr-FR" sz="800" b="0" dirty="0" err="1">
                <a:latin typeface="Calibri" pitchFamily="34" charset="0"/>
              </a:rPr>
              <a:t>Res</a:t>
            </a:r>
            <a:r>
              <a:rPr lang="fr-FR" sz="800" b="0" dirty="0">
                <a:latin typeface="Calibri" pitchFamily="34" charset="0"/>
              </a:rPr>
              <a:t> </a:t>
            </a:r>
            <a:r>
              <a:rPr lang="fr-FR" sz="800" b="0" dirty="0" err="1">
                <a:latin typeface="Calibri" pitchFamily="34" charset="0"/>
              </a:rPr>
              <a:t>Microbiol</a:t>
            </a:r>
            <a:r>
              <a:rPr lang="fr-FR" sz="800" b="0" dirty="0">
                <a:latin typeface="Calibri" pitchFamily="34" charset="0"/>
              </a:rPr>
              <a:t> 162: 877-887</a:t>
            </a:r>
          </a:p>
          <a:p>
            <a:pPr eaLnBrk="1" hangingPunct="1"/>
            <a:r>
              <a:rPr lang="fr-FR" sz="800" b="0" dirty="0" err="1">
                <a:latin typeface="Calibri" pitchFamily="34" charset="0"/>
              </a:rPr>
              <a:t>Halter</a:t>
            </a:r>
            <a:r>
              <a:rPr lang="fr-FR" sz="800" b="0" dirty="0">
                <a:latin typeface="Calibri" pitchFamily="34" charset="0"/>
              </a:rPr>
              <a:t> D., </a:t>
            </a:r>
            <a:r>
              <a:rPr lang="fr-FR" sz="800" b="0" i="1" dirty="0">
                <a:latin typeface="Calibri" pitchFamily="34" charset="0"/>
              </a:rPr>
              <a:t>et al. </a:t>
            </a:r>
            <a:r>
              <a:rPr lang="fr-FR" sz="800" b="0" dirty="0">
                <a:latin typeface="Calibri" pitchFamily="34" charset="0"/>
              </a:rPr>
              <a:t>(2012) ISME J. 6: 1391-1402</a:t>
            </a: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2228850" y="1628775"/>
            <a:ext cx="506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000" b="0" dirty="0">
                <a:latin typeface="Calibri" pitchFamily="34" charset="0"/>
              </a:rPr>
              <a:t>Collaboration </a:t>
            </a:r>
            <a:r>
              <a:rPr lang="fr-FR" sz="1000" b="0" dirty="0" err="1">
                <a:latin typeface="Calibri" pitchFamily="34" charset="0"/>
              </a:rPr>
              <a:t>with</a:t>
            </a:r>
            <a:r>
              <a:rPr lang="fr-FR" sz="1000" b="0" dirty="0">
                <a:latin typeface="Calibri" pitchFamily="34" charset="0"/>
              </a:rPr>
              <a:t> Bertin P. and </a:t>
            </a:r>
            <a:r>
              <a:rPr lang="fr-FR" sz="1000" b="0" dirty="0" err="1">
                <a:latin typeface="Calibri" pitchFamily="34" charset="0"/>
              </a:rPr>
              <a:t>Ploetze</a:t>
            </a:r>
            <a:r>
              <a:rPr lang="fr-FR" sz="1000" b="0" dirty="0">
                <a:latin typeface="Calibri" pitchFamily="34" charset="0"/>
              </a:rPr>
              <a:t> </a:t>
            </a:r>
            <a:r>
              <a:rPr lang="fr-FR" sz="1000" b="0" dirty="0" smtClean="0">
                <a:latin typeface="Calibri" pitchFamily="34" charset="0"/>
              </a:rPr>
              <a:t>F., Strasbourg </a:t>
            </a:r>
            <a:r>
              <a:rPr lang="fr-FR" sz="1000" b="0" dirty="0" err="1" smtClean="0">
                <a:latin typeface="Calibri" pitchFamily="34" charset="0"/>
              </a:rPr>
              <a:t>University</a:t>
            </a:r>
            <a:endParaRPr lang="fr-FR" sz="1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1362075" y="925513"/>
            <a:ext cx="6408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2000" b="0">
                <a:latin typeface="Calibri" pitchFamily="34" charset="0"/>
              </a:rPr>
              <a:t>B-cells lymphoma biomarker discovery </a:t>
            </a:r>
          </a:p>
        </p:txBody>
      </p:sp>
      <p:sp>
        <p:nvSpPr>
          <p:cNvPr id="8195" name="ZoneTexte 1"/>
          <p:cNvSpPr txBox="1">
            <a:spLocks noChangeArrowheads="1"/>
          </p:cNvSpPr>
          <p:nvPr/>
        </p:nvSpPr>
        <p:spPr bwMode="auto">
          <a:xfrm>
            <a:off x="2322513" y="188913"/>
            <a:ext cx="4878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>
                <a:latin typeface="Calibri" pitchFamily="34" charset="0"/>
              </a:rPr>
              <a:t>Examples of applications from our lab</a:t>
            </a:r>
          </a:p>
        </p:txBody>
      </p:sp>
      <p:sp>
        <p:nvSpPr>
          <p:cNvPr id="8196" name="Sous-titre 2"/>
          <p:cNvSpPr txBox="1">
            <a:spLocks/>
          </p:cNvSpPr>
          <p:nvPr/>
        </p:nvSpPr>
        <p:spPr bwMode="auto">
          <a:xfrm>
            <a:off x="1277938" y="1349375"/>
            <a:ext cx="6653212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Sarah Lennon, Christine Carapito, Laurent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Miguet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, Luc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Fornecker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, Laurent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Mauvieux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, Alain Van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Dorsselaer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, Sarah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Cianferani</a:t>
            </a:r>
            <a:endParaRPr lang="fr-FR" sz="1000" b="0" dirty="0">
              <a:solidFill>
                <a:srgbClr val="262626"/>
              </a:solidFill>
              <a:latin typeface="Calibri" pitchFamily="34" charset="0"/>
            </a:endParaRPr>
          </a:p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Collaboration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with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 Institute of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Hematology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 and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Immunology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, </a:t>
            </a:r>
            <a:r>
              <a:rPr lang="fr-FR" sz="1000" b="0" dirty="0" smtClean="0">
                <a:solidFill>
                  <a:srgbClr val="262626"/>
                </a:solidFill>
                <a:latin typeface="Calibri" pitchFamily="34" charset="0"/>
              </a:rPr>
              <a:t>Strasbourg </a:t>
            </a:r>
            <a:r>
              <a:rPr lang="fr-FR" sz="1000" b="0" dirty="0" err="1" smtClean="0">
                <a:solidFill>
                  <a:srgbClr val="262626"/>
                </a:solidFill>
                <a:latin typeface="Calibri" pitchFamily="34" charset="0"/>
              </a:rPr>
              <a:t>University</a:t>
            </a:r>
            <a:endParaRPr lang="fr-FR" sz="1000" b="0" dirty="0">
              <a:solidFill>
                <a:srgbClr val="262626"/>
              </a:solidFill>
              <a:latin typeface="Calibri" pitchFamily="34" charset="0"/>
            </a:endParaRPr>
          </a:p>
        </p:txBody>
      </p:sp>
      <p:sp>
        <p:nvSpPr>
          <p:cNvPr id="8197" name="ZoneTexte 1"/>
          <p:cNvSpPr txBox="1">
            <a:spLocks noChangeArrowheads="1"/>
          </p:cNvSpPr>
          <p:nvPr/>
        </p:nvSpPr>
        <p:spPr bwMode="auto">
          <a:xfrm>
            <a:off x="19050" y="6007100"/>
            <a:ext cx="29495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1000" b="0">
                <a:latin typeface="Calibri" pitchFamily="34" charset="0"/>
              </a:rPr>
              <a:t>Miguet L. </a:t>
            </a:r>
            <a:r>
              <a:rPr lang="fr-FR" sz="1000" b="0" i="1">
                <a:latin typeface="Calibri" pitchFamily="34" charset="0"/>
              </a:rPr>
              <a:t>et al., </a:t>
            </a:r>
            <a:r>
              <a:rPr lang="fr-FR" sz="1000" b="0">
                <a:latin typeface="Calibri" pitchFamily="34" charset="0"/>
              </a:rPr>
              <a:t>(2006) Proteomics 6: 153-171 </a:t>
            </a:r>
          </a:p>
          <a:p>
            <a:pPr eaLnBrk="1" hangingPunct="1"/>
            <a:r>
              <a:rPr lang="fr-FR" sz="1000" b="0">
                <a:latin typeface="Calibri" pitchFamily="34" charset="0"/>
              </a:rPr>
              <a:t>Miguet L. </a:t>
            </a:r>
            <a:r>
              <a:rPr lang="fr-FR" sz="1000" b="0" i="1">
                <a:latin typeface="Calibri" pitchFamily="34" charset="0"/>
              </a:rPr>
              <a:t>et al., </a:t>
            </a:r>
            <a:r>
              <a:rPr lang="fr-FR" sz="1000" b="0">
                <a:latin typeface="Calibri" pitchFamily="34" charset="0"/>
              </a:rPr>
              <a:t>(2007) Subcell Biochem 43: 21-34</a:t>
            </a:r>
          </a:p>
          <a:p>
            <a:pPr eaLnBrk="1" hangingPunct="1"/>
            <a:r>
              <a:rPr lang="fr-FR" sz="1000" b="0">
                <a:latin typeface="Calibri" pitchFamily="34" charset="0"/>
              </a:rPr>
              <a:t>Miguet L. et al., (2009) J Proteome Res 8: 3346-3354 </a:t>
            </a:r>
          </a:p>
          <a:p>
            <a:pPr eaLnBrk="1" hangingPunct="1"/>
            <a:r>
              <a:rPr lang="fr-FR" sz="1000" b="0">
                <a:latin typeface="Calibri" pitchFamily="34" charset="0"/>
              </a:rPr>
              <a:t>Miguet L. </a:t>
            </a:r>
            <a:r>
              <a:rPr lang="fr-FR" sz="1000" b="0" i="1">
                <a:latin typeface="Calibri" pitchFamily="34" charset="0"/>
              </a:rPr>
              <a:t>et al., </a:t>
            </a:r>
            <a:r>
              <a:rPr lang="fr-FR" sz="1000" b="0">
                <a:latin typeface="Calibri" pitchFamily="34" charset="0"/>
              </a:rPr>
              <a:t>(2013) Leukemia Epub ahead of print</a:t>
            </a:r>
          </a:p>
        </p:txBody>
      </p:sp>
      <p:grpSp>
        <p:nvGrpSpPr>
          <p:cNvPr id="10" name="Groupe 9"/>
          <p:cNvGrpSpPr>
            <a:grpSpLocks/>
          </p:cNvGrpSpPr>
          <p:nvPr/>
        </p:nvGrpSpPr>
        <p:grpSpPr bwMode="auto">
          <a:xfrm>
            <a:off x="125413" y="2262188"/>
            <a:ext cx="3725862" cy="2509837"/>
            <a:chOff x="125760" y="2262485"/>
            <a:chExt cx="3726160" cy="2510124"/>
          </a:xfrm>
        </p:grpSpPr>
        <p:pic>
          <p:nvPicPr>
            <p:cNvPr id="8217" name="Picture 2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2" t="11002" r="84917" b="27660"/>
            <a:stretch>
              <a:fillRect/>
            </a:stretch>
          </p:blipFill>
          <p:spPr bwMode="auto">
            <a:xfrm>
              <a:off x="416792" y="3717032"/>
              <a:ext cx="342872" cy="6559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218" name="ZoneTexte 2"/>
            <p:cNvSpPr txBox="1">
              <a:spLocks noChangeArrowheads="1"/>
            </p:cNvSpPr>
            <p:nvPr/>
          </p:nvSpPr>
          <p:spPr bwMode="auto">
            <a:xfrm>
              <a:off x="163066" y="4403277"/>
              <a:ext cx="8563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fr-FR" sz="1200" b="0">
                  <a:latin typeface="Calibri" pitchFamily="34" charset="0"/>
                </a:rPr>
                <a:t>Blood cells</a:t>
              </a:r>
            </a:p>
          </p:txBody>
        </p:sp>
        <p:pic>
          <p:nvPicPr>
            <p:cNvPr id="8219" name="Picture 2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16" t="6207" r="41132" b="23109"/>
            <a:stretch>
              <a:fillRect/>
            </a:stretch>
          </p:blipFill>
          <p:spPr bwMode="auto">
            <a:xfrm>
              <a:off x="1375361" y="3788692"/>
              <a:ext cx="604351" cy="566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220" name="Connecteur droit avec flèche 6"/>
            <p:cNvCxnSpPr>
              <a:cxnSpLocks noChangeShapeType="1"/>
            </p:cNvCxnSpPr>
            <p:nvPr/>
          </p:nvCxnSpPr>
          <p:spPr bwMode="auto">
            <a:xfrm>
              <a:off x="823046" y="3969656"/>
              <a:ext cx="355952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221" name="ZoneTexte 28"/>
            <p:cNvSpPr txBox="1">
              <a:spLocks noChangeArrowheads="1"/>
            </p:cNvSpPr>
            <p:nvPr/>
          </p:nvSpPr>
          <p:spPr bwMode="auto">
            <a:xfrm>
              <a:off x="1117770" y="4310944"/>
              <a:ext cx="122198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Microparticles induction</a:t>
              </a:r>
            </a:p>
          </p:txBody>
        </p:sp>
        <p:pic>
          <p:nvPicPr>
            <p:cNvPr id="8222" name="Picture 2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70" t="22430" r="24190" b="35361"/>
            <a:stretch>
              <a:fillRect/>
            </a:stretch>
          </p:blipFill>
          <p:spPr bwMode="auto">
            <a:xfrm>
              <a:off x="2843808" y="3789040"/>
              <a:ext cx="321368" cy="555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223" name="Connecteur droit avec flèche 32"/>
            <p:cNvCxnSpPr>
              <a:cxnSpLocks noChangeShapeType="1"/>
            </p:cNvCxnSpPr>
            <p:nvPr/>
          </p:nvCxnSpPr>
          <p:spPr bwMode="auto">
            <a:xfrm>
              <a:off x="2123728" y="3983062"/>
              <a:ext cx="355952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224" name="ZoneTexte 33"/>
            <p:cNvSpPr txBox="1">
              <a:spLocks noChangeArrowheads="1"/>
            </p:cNvSpPr>
            <p:nvPr/>
          </p:nvSpPr>
          <p:spPr bwMode="auto">
            <a:xfrm>
              <a:off x="2413914" y="4310944"/>
              <a:ext cx="14380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Membrane proteins enriched fraction</a:t>
              </a:r>
            </a:p>
          </p:txBody>
        </p:sp>
        <p:pic>
          <p:nvPicPr>
            <p:cNvPr id="8225" name="Picture 2" descr="http://www.bloc.com/images_administrables/bibliotheque/grande/lymphom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536" y="2895268"/>
              <a:ext cx="762450" cy="512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6" name="Rectangle 7"/>
            <p:cNvSpPr>
              <a:spLocks noChangeArrowheads="1"/>
            </p:cNvSpPr>
            <p:nvPr/>
          </p:nvSpPr>
          <p:spPr bwMode="auto">
            <a:xfrm>
              <a:off x="125760" y="2262485"/>
              <a:ext cx="37261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1400" b="0">
                  <a:latin typeface="Calibri" pitchFamily="34" charset="0"/>
                </a:rPr>
                <a:t>B-cell Lymphoma: Blood disease characterized by a proliferation of B lymphocytes</a:t>
              </a: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4644009" y="2058988"/>
            <a:ext cx="4452367" cy="4799012"/>
            <a:chOff x="4644009" y="2058988"/>
            <a:chExt cx="4452367" cy="4799012"/>
          </a:xfrm>
        </p:grpSpPr>
        <p:grpSp>
          <p:nvGrpSpPr>
            <p:cNvPr id="11" name="Groupe 10"/>
            <p:cNvGrpSpPr>
              <a:grpSpLocks/>
            </p:cNvGrpSpPr>
            <p:nvPr/>
          </p:nvGrpSpPr>
          <p:grpSpPr bwMode="auto">
            <a:xfrm>
              <a:off x="4644009" y="2058988"/>
              <a:ext cx="4452367" cy="4799012"/>
              <a:chOff x="4643554" y="2059409"/>
              <a:chExt cx="4452821" cy="4798591"/>
            </a:xfrm>
          </p:grpSpPr>
          <p:grpSp>
            <p:nvGrpSpPr>
              <p:cNvPr id="8200" name="Groupe 45"/>
              <p:cNvGrpSpPr>
                <a:grpSpLocks/>
              </p:cNvGrpSpPr>
              <p:nvPr/>
            </p:nvGrpSpPr>
            <p:grpSpPr bwMode="auto">
              <a:xfrm>
                <a:off x="4643554" y="2059409"/>
                <a:ext cx="4452821" cy="3067142"/>
                <a:chOff x="4643554" y="2276475"/>
                <a:chExt cx="4452821" cy="3066477"/>
              </a:xfrm>
            </p:grpSpPr>
            <p:sp>
              <p:nvSpPr>
                <p:cNvPr id="8204" name="ZoneTexte 9"/>
                <p:cNvSpPr txBox="1">
                  <a:spLocks noChangeArrowheads="1"/>
                </p:cNvSpPr>
                <p:nvPr/>
              </p:nvSpPr>
              <p:spPr bwMode="auto">
                <a:xfrm>
                  <a:off x="4684035" y="2276475"/>
                  <a:ext cx="3632300" cy="369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b="0" dirty="0" err="1" smtClean="0">
                      <a:solidFill>
                        <a:srgbClr val="0000FF"/>
                      </a:solidFill>
                      <a:latin typeface="Calibri" pitchFamily="34" charset="0"/>
                    </a:rPr>
                    <a:t>From</a:t>
                  </a:r>
                  <a:r>
                    <a:rPr lang="fr-FR" b="0" dirty="0" smtClean="0">
                      <a:solidFill>
                        <a:srgbClr val="0000FF"/>
                      </a:solidFill>
                      <a:latin typeface="Calibri" pitchFamily="34" charset="0"/>
                    </a:rPr>
                    <a:t> Global/</a:t>
                  </a:r>
                  <a:r>
                    <a:rPr lang="fr-FR" b="0" dirty="0" err="1" smtClean="0">
                      <a:solidFill>
                        <a:srgbClr val="0000FF"/>
                      </a:solidFill>
                      <a:latin typeface="Calibri" pitchFamily="34" charset="0"/>
                    </a:rPr>
                    <a:t>Discovery</a:t>
                  </a:r>
                  <a:r>
                    <a:rPr lang="fr-FR" b="0" dirty="0" smtClean="0">
                      <a:solidFill>
                        <a:srgbClr val="0000FF"/>
                      </a:solidFill>
                      <a:latin typeface="Calibri" pitchFamily="34" charset="0"/>
                    </a:rPr>
                    <a:t> </a:t>
                  </a:r>
                  <a:r>
                    <a:rPr lang="fr-FR" b="0" dirty="0" err="1" smtClean="0">
                      <a:solidFill>
                        <a:srgbClr val="0000FF"/>
                      </a:solidFill>
                      <a:latin typeface="Calibri" pitchFamily="34" charset="0"/>
                    </a:rPr>
                    <a:t>Proteomics</a:t>
                  </a:r>
                  <a:r>
                    <a:rPr lang="fr-FR" b="0" dirty="0" smtClean="0">
                      <a:solidFill>
                        <a:srgbClr val="0000FF"/>
                      </a:solidFill>
                      <a:latin typeface="Calibri" pitchFamily="34" charset="0"/>
                    </a:rPr>
                    <a:t> : </a:t>
                  </a:r>
                  <a:endParaRPr lang="fr-FR" b="0" dirty="0">
                    <a:solidFill>
                      <a:srgbClr val="0000FF"/>
                    </a:solidFill>
                    <a:latin typeface="Calibri" pitchFamily="34" charset="0"/>
                  </a:endParaRPr>
                </a:p>
              </p:txBody>
            </p:sp>
            <p:pic>
              <p:nvPicPr>
                <p:cNvPr id="8205" name="Picture 7" descr="CIMG0865-ca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15746" y="4043363"/>
                  <a:ext cx="774700" cy="581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206" name="Rectangle 3"/>
                <p:cNvSpPr>
                  <a:spLocks noChangeArrowheads="1"/>
                </p:cNvSpPr>
                <p:nvPr/>
              </p:nvSpPr>
              <p:spPr bwMode="auto">
                <a:xfrm>
                  <a:off x="4841875" y="4758304"/>
                  <a:ext cx="4254500" cy="5846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fr-FR" sz="1600" b="0">
                      <a:solidFill>
                        <a:srgbClr val="FF0000"/>
                      </a:solidFill>
                      <a:latin typeface="Calibri" pitchFamily="34" charset="0"/>
                    </a:rPr>
                    <a:t>Identification of 2 robust candidate biomarkers:</a:t>
                  </a:r>
                </a:p>
                <a:p>
                  <a:pPr algn="ctr"/>
                  <a:r>
                    <a:rPr lang="fr-FR" sz="1600" b="0">
                      <a:solidFill>
                        <a:srgbClr val="FF0000"/>
                      </a:solidFill>
                      <a:latin typeface="Calibri" pitchFamily="34" charset="0"/>
                    </a:rPr>
                    <a:t>CD148 and CD180</a:t>
                  </a:r>
                </a:p>
              </p:txBody>
            </p:sp>
            <p:pic>
              <p:nvPicPr>
                <p:cNvPr id="8207" name="Picture 5" descr="1d-gel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0154" r="38905"/>
                <a:stretch>
                  <a:fillRect/>
                </a:stretch>
              </p:blipFill>
              <p:spPr bwMode="auto">
                <a:xfrm>
                  <a:off x="4830351" y="3295650"/>
                  <a:ext cx="263525" cy="9096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2" name="ZoneTexte 51"/>
                <p:cNvSpPr txBox="1"/>
                <p:nvPr/>
              </p:nvSpPr>
              <p:spPr>
                <a:xfrm>
                  <a:off x="4643554" y="2950957"/>
                  <a:ext cx="652530" cy="415798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fr-FR" sz="1050" b="0" dirty="0">
                      <a:latin typeface="Calibri" pitchFamily="34" charset="0"/>
                      <a:cs typeface="+mn-cs"/>
                    </a:rPr>
                    <a:t>1D SDS-PAGE</a:t>
                  </a:r>
                </a:p>
              </p:txBody>
            </p:sp>
            <p:sp>
              <p:nvSpPr>
                <p:cNvPr id="8209" name="ZoneTexte 8"/>
                <p:cNvSpPr txBox="1">
                  <a:spLocks noChangeArrowheads="1"/>
                </p:cNvSpPr>
                <p:nvPr/>
              </p:nvSpPr>
              <p:spPr bwMode="auto">
                <a:xfrm>
                  <a:off x="5187539" y="3306763"/>
                  <a:ext cx="942975" cy="430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fr-FR" sz="1100" b="0">
                      <a:latin typeface="Calibri" pitchFamily="34" charset="0"/>
                    </a:rPr>
                    <a:t>Systematic cutting</a:t>
                  </a:r>
                </a:p>
              </p:txBody>
            </p:sp>
            <p:sp>
              <p:nvSpPr>
                <p:cNvPr id="8210" name="ZoneTexte 9"/>
                <p:cNvSpPr txBox="1">
                  <a:spLocks noChangeArrowheads="1"/>
                </p:cNvSpPr>
                <p:nvPr/>
              </p:nvSpPr>
              <p:spPr bwMode="auto">
                <a:xfrm>
                  <a:off x="5098637" y="3729038"/>
                  <a:ext cx="1120775" cy="430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fr-FR" sz="1100" b="0">
                      <a:latin typeface="Calibri" pitchFamily="34" charset="0"/>
                    </a:rPr>
                    <a:t>In-gel trypsin</a:t>
                  </a:r>
                </a:p>
                <a:p>
                  <a:pPr algn="ctr" eaLnBrk="1" hangingPunct="1"/>
                  <a:r>
                    <a:rPr lang="fr-FR" sz="1100" b="0">
                      <a:latin typeface="Calibri" pitchFamily="34" charset="0"/>
                    </a:rPr>
                    <a:t>digestions</a:t>
                  </a:r>
                </a:p>
              </p:txBody>
            </p:sp>
            <p:sp>
              <p:nvSpPr>
                <p:cNvPr id="8211" name="ZoneTexte 10"/>
                <p:cNvSpPr txBox="1">
                  <a:spLocks noChangeArrowheads="1"/>
                </p:cNvSpPr>
                <p:nvPr/>
              </p:nvSpPr>
              <p:spPr bwMode="auto">
                <a:xfrm>
                  <a:off x="6078161" y="3521075"/>
                  <a:ext cx="1115690" cy="460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fr-FR" sz="1200" b="0">
                      <a:latin typeface="Calibri" pitchFamily="34" charset="0"/>
                    </a:rPr>
                    <a:t>NanoLC-MS/MS</a:t>
                  </a:r>
                </a:p>
              </p:txBody>
            </p:sp>
            <p:sp>
              <p:nvSpPr>
                <p:cNvPr id="8212" name="Flèche droite 11"/>
                <p:cNvSpPr>
                  <a:spLocks noChangeArrowheads="1"/>
                </p:cNvSpPr>
                <p:nvPr/>
              </p:nvSpPr>
              <p:spPr bwMode="auto">
                <a:xfrm>
                  <a:off x="5171665" y="3695700"/>
                  <a:ext cx="1077912" cy="119063"/>
                </a:xfrm>
                <a:prstGeom prst="rightArrow">
                  <a:avLst>
                    <a:gd name="adj1" fmla="val 50000"/>
                    <a:gd name="adj2" fmla="val 50170"/>
                  </a:avLst>
                </a:prstGeom>
                <a:solidFill>
                  <a:srgbClr val="99CCFF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213" name="Rectangle 23"/>
                <p:cNvSpPr>
                  <a:spLocks noChangeArrowheads="1"/>
                </p:cNvSpPr>
                <p:nvPr/>
              </p:nvSpPr>
              <p:spPr bwMode="auto">
                <a:xfrm>
                  <a:off x="4716017" y="2620963"/>
                  <a:ext cx="4320473" cy="2032000"/>
                </a:xfrm>
                <a:prstGeom prst="rect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214" name="Flèche droite 25"/>
                <p:cNvSpPr>
                  <a:spLocks noChangeArrowheads="1"/>
                </p:cNvSpPr>
                <p:nvPr/>
              </p:nvSpPr>
              <p:spPr bwMode="auto">
                <a:xfrm>
                  <a:off x="4716016" y="4886325"/>
                  <a:ext cx="223837" cy="96838"/>
                </a:xfrm>
                <a:prstGeom prst="rightArrow">
                  <a:avLst>
                    <a:gd name="adj1" fmla="val 50000"/>
                    <a:gd name="adj2" fmla="val 50157"/>
                  </a:avLst>
                </a:prstGeom>
                <a:solidFill>
                  <a:schemeClr val="hlink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9" name="ZoneTexte 58"/>
                <p:cNvSpPr txBox="1"/>
                <p:nvPr/>
              </p:nvSpPr>
              <p:spPr>
                <a:xfrm>
                  <a:off x="6562815" y="2592291"/>
                  <a:ext cx="1481289" cy="415798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fr-FR" sz="1050" dirty="0">
                      <a:latin typeface="Calibri" pitchFamily="34" charset="0"/>
                      <a:cs typeface="+mn-cs"/>
                    </a:rPr>
                    <a:t>Q-TOF </a:t>
                  </a:r>
                  <a:r>
                    <a:rPr lang="fr-FR" sz="1050" dirty="0" err="1">
                      <a:latin typeface="Calibri" pitchFamily="34" charset="0"/>
                      <a:cs typeface="+mn-cs"/>
                    </a:rPr>
                    <a:t>MaXis</a:t>
                  </a:r>
                  <a:endParaRPr lang="fr-FR" sz="1050" dirty="0">
                    <a:latin typeface="Calibri" pitchFamily="34" charset="0"/>
                    <a:cs typeface="+mn-cs"/>
                  </a:endParaRPr>
                </a:p>
                <a:p>
                  <a:pPr algn="ctr">
                    <a:defRPr/>
                  </a:pPr>
                  <a:r>
                    <a:rPr lang="fr-FR" sz="1050" dirty="0">
                      <a:latin typeface="Calibri" pitchFamily="34" charset="0"/>
                      <a:cs typeface="+mn-cs"/>
                    </a:rPr>
                    <a:t>(</a:t>
                  </a:r>
                  <a:r>
                    <a:rPr lang="fr-FR" sz="1050" dirty="0" err="1">
                      <a:latin typeface="Calibri" pitchFamily="34" charset="0"/>
                      <a:cs typeface="+mn-cs"/>
                    </a:rPr>
                    <a:t>Bruker</a:t>
                  </a:r>
                  <a:r>
                    <a:rPr lang="fr-FR" sz="1050" dirty="0">
                      <a:latin typeface="Calibri" pitchFamily="34" charset="0"/>
                      <a:cs typeface="+mn-cs"/>
                    </a:rPr>
                    <a:t> </a:t>
                  </a:r>
                  <a:r>
                    <a:rPr lang="fr-FR" sz="1050" dirty="0" err="1">
                      <a:latin typeface="Calibri" pitchFamily="34" charset="0"/>
                      <a:cs typeface="+mn-cs"/>
                    </a:rPr>
                    <a:t>Daltonics</a:t>
                  </a:r>
                  <a:r>
                    <a:rPr lang="fr-FR" sz="1050" dirty="0">
                      <a:latin typeface="Calibri" pitchFamily="34" charset="0"/>
                      <a:cs typeface="+mn-cs"/>
                    </a:rPr>
                    <a:t>)</a:t>
                  </a:r>
                </a:p>
              </p:txBody>
            </p:sp>
            <p:sp>
              <p:nvSpPr>
                <p:cNvPr id="60" name="ZoneTexte 59"/>
                <p:cNvSpPr txBox="1"/>
                <p:nvPr/>
              </p:nvSpPr>
              <p:spPr>
                <a:xfrm>
                  <a:off x="6607266" y="3654005"/>
                  <a:ext cx="1482876" cy="415798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fr-FR" sz="1050" dirty="0">
                      <a:latin typeface="Calibri" pitchFamily="34" charset="0"/>
                      <a:cs typeface="+mn-cs"/>
                    </a:rPr>
                    <a:t>Q-TOF </a:t>
                  </a:r>
                  <a:r>
                    <a:rPr lang="fr-FR" sz="1050" dirty="0" err="1">
                      <a:latin typeface="Calibri" pitchFamily="34" charset="0"/>
                      <a:cs typeface="+mn-cs"/>
                    </a:rPr>
                    <a:t>Synapt</a:t>
                  </a:r>
                  <a:endParaRPr lang="fr-FR" sz="1050" dirty="0">
                    <a:latin typeface="Calibri" pitchFamily="34" charset="0"/>
                    <a:cs typeface="+mn-cs"/>
                  </a:endParaRPr>
                </a:p>
                <a:p>
                  <a:pPr algn="ctr">
                    <a:defRPr/>
                  </a:pPr>
                  <a:r>
                    <a:rPr lang="fr-FR" sz="1050" dirty="0">
                      <a:latin typeface="Calibri" pitchFamily="34" charset="0"/>
                      <a:cs typeface="+mn-cs"/>
                    </a:rPr>
                    <a:t>(Waters)</a:t>
                  </a:r>
                </a:p>
              </p:txBody>
            </p:sp>
          </p:grpSp>
          <p:pic>
            <p:nvPicPr>
              <p:cNvPr id="8201" name="Picture 55" descr="CIMG0875-ca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82112" y="2780134"/>
                <a:ext cx="485775" cy="647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02" name="Picture 21" descr="\\lsmbo.u-strasbg.fr\Profiles Farm Users\Profiles Users\Docs\Carapito.Christine.LSMBO.V2\Documents\Bureau\Presentations perso\ASMS_2013\Skyline_UserMeeting_ASMS2013\leu20133f1.jp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8661" b="15385"/>
              <a:stretch>
                <a:fillRect/>
              </a:stretch>
            </p:blipFill>
            <p:spPr bwMode="auto">
              <a:xfrm>
                <a:off x="5081761" y="5160113"/>
                <a:ext cx="1074415" cy="1697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03" name="ZoneTexte 8"/>
              <p:cNvSpPr txBox="1">
                <a:spLocks noChangeArrowheads="1"/>
              </p:cNvSpPr>
              <p:nvPr/>
            </p:nvSpPr>
            <p:spPr bwMode="auto">
              <a:xfrm>
                <a:off x="6253362" y="5661248"/>
                <a:ext cx="252075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fr-FR" sz="1400" b="0" dirty="0" err="1">
                    <a:latin typeface="Calibri" pitchFamily="34" charset="0"/>
                  </a:rPr>
                  <a:t>Validated</a:t>
                </a:r>
                <a:r>
                  <a:rPr lang="fr-FR" sz="1400" b="0" dirty="0">
                    <a:latin typeface="Calibri" pitchFamily="34" charset="0"/>
                  </a:rPr>
                  <a:t> by flow </a:t>
                </a:r>
                <a:r>
                  <a:rPr lang="fr-FR" sz="1400" b="0" dirty="0" err="1">
                    <a:latin typeface="Calibri" pitchFamily="34" charset="0"/>
                  </a:rPr>
                  <a:t>cytometry</a:t>
                </a:r>
                <a:r>
                  <a:rPr lang="fr-FR" sz="1400" b="0" dirty="0">
                    <a:latin typeface="Calibri" pitchFamily="34" charset="0"/>
                  </a:rPr>
                  <a:t> </a:t>
                </a:r>
                <a:endParaRPr lang="fr-FR" sz="1400" b="0" dirty="0" smtClean="0">
                  <a:latin typeface="Calibri" pitchFamily="34" charset="0"/>
                </a:endParaRPr>
              </a:p>
              <a:p>
                <a:pPr eaLnBrk="1" hangingPunct="1"/>
                <a:r>
                  <a:rPr lang="fr-FR" sz="1400" b="0" dirty="0" smtClean="0">
                    <a:latin typeface="Calibri" pitchFamily="34" charset="0"/>
                  </a:rPr>
                  <a:t>(on 1 </a:t>
                </a:r>
                <a:r>
                  <a:rPr lang="fr-FR" sz="1400" b="0" dirty="0" err="1" smtClean="0">
                    <a:latin typeface="Calibri" pitchFamily="34" charset="0"/>
                  </a:rPr>
                  <a:t>epitope</a:t>
                </a:r>
                <a:r>
                  <a:rPr lang="fr-FR" sz="1400" b="0" dirty="0" smtClean="0">
                    <a:latin typeface="Calibri" pitchFamily="34" charset="0"/>
                  </a:rPr>
                  <a:t>) on &gt; 500 </a:t>
                </a:r>
                <a:r>
                  <a:rPr lang="fr-FR" sz="1400" b="0" dirty="0" err="1" smtClean="0">
                    <a:latin typeface="Calibri" pitchFamily="34" charset="0"/>
                  </a:rPr>
                  <a:t>samples</a:t>
                </a:r>
                <a:endParaRPr lang="fr-FR" sz="1400" b="0" dirty="0">
                  <a:latin typeface="Calibri" pitchFamily="34" charset="0"/>
                </a:endParaRPr>
              </a:p>
            </p:txBody>
          </p:sp>
        </p:grpSp>
        <p:sp>
          <p:nvSpPr>
            <p:cNvPr id="35" name="Flèche droite 11"/>
            <p:cNvSpPr>
              <a:spLocks noChangeArrowheads="1"/>
            </p:cNvSpPr>
            <p:nvPr/>
          </p:nvSpPr>
          <p:spPr bwMode="auto">
            <a:xfrm>
              <a:off x="7823241" y="3474936"/>
              <a:ext cx="396000" cy="118800"/>
            </a:xfrm>
            <a:prstGeom prst="rightArrow">
              <a:avLst>
                <a:gd name="adj1" fmla="val 50000"/>
                <a:gd name="adj2" fmla="val 50170"/>
              </a:avLst>
            </a:prstGeom>
            <a:solidFill>
              <a:srgbClr val="99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endParaRPr lang="fr-FR"/>
            </a:p>
          </p:txBody>
        </p:sp>
        <p:sp>
          <p:nvSpPr>
            <p:cNvPr id="2" name="ZoneTexte 1"/>
            <p:cNvSpPr txBox="1"/>
            <p:nvPr/>
          </p:nvSpPr>
          <p:spPr>
            <a:xfrm>
              <a:off x="8100392" y="3194392"/>
              <a:ext cx="93610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50" b="0" dirty="0" err="1" smtClean="0">
                  <a:latin typeface="Calibri" pitchFamily="34" charset="0"/>
                </a:rPr>
                <a:t>Differential</a:t>
              </a:r>
              <a:r>
                <a:rPr lang="fr-FR" sz="1050" b="0" dirty="0" smtClean="0">
                  <a:latin typeface="Calibri" pitchFamily="34" charset="0"/>
                </a:rPr>
                <a:t> </a:t>
              </a:r>
            </a:p>
            <a:p>
              <a:pPr algn="ctr"/>
              <a:r>
                <a:rPr lang="fr-FR" sz="1050" b="0" dirty="0" smtClean="0">
                  <a:latin typeface="Calibri" pitchFamily="34" charset="0"/>
                </a:rPr>
                <a:t>Spectral </a:t>
              </a:r>
              <a:r>
                <a:rPr lang="fr-FR" sz="1050" b="0" dirty="0" err="1" smtClean="0">
                  <a:latin typeface="Calibri" pitchFamily="34" charset="0"/>
                </a:rPr>
                <a:t>counting</a:t>
              </a:r>
              <a:r>
                <a:rPr lang="fr-FR" sz="1050" b="0" dirty="0" smtClean="0">
                  <a:latin typeface="Calibri" pitchFamily="34" charset="0"/>
                </a:rPr>
                <a:t> </a:t>
              </a:r>
              <a:r>
                <a:rPr lang="fr-FR" sz="1050" b="0" dirty="0" err="1" smtClean="0">
                  <a:latin typeface="Calibri" pitchFamily="34" charset="0"/>
                </a:rPr>
                <a:t>analysis</a:t>
              </a:r>
              <a:endParaRPr lang="fr-FR" sz="1050" b="0" dirty="0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oneTexte 1"/>
          <p:cNvSpPr txBox="1">
            <a:spLocks noChangeArrowheads="1"/>
          </p:cNvSpPr>
          <p:nvPr/>
        </p:nvSpPr>
        <p:spPr bwMode="auto">
          <a:xfrm>
            <a:off x="2322513" y="188913"/>
            <a:ext cx="4878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>
                <a:latin typeface="Calibri" pitchFamily="34" charset="0"/>
              </a:rPr>
              <a:t>Examples of applications from our lab</a:t>
            </a:r>
          </a:p>
        </p:txBody>
      </p:sp>
      <p:pic>
        <p:nvPicPr>
          <p:cNvPr id="9220" name="Picture 14" descr="IMG_55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313" y="3195638"/>
            <a:ext cx="1130300" cy="754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221" name="Groupe 7"/>
          <p:cNvGrpSpPr>
            <a:grpSpLocks/>
          </p:cNvGrpSpPr>
          <p:nvPr/>
        </p:nvGrpSpPr>
        <p:grpSpPr bwMode="auto">
          <a:xfrm>
            <a:off x="4786313" y="2708275"/>
            <a:ext cx="3889375" cy="1460500"/>
            <a:chOff x="4932040" y="2780928"/>
            <a:chExt cx="3888432" cy="1459244"/>
          </a:xfrm>
        </p:grpSpPr>
        <p:sp>
          <p:nvSpPr>
            <p:cNvPr id="10" name="ZoneTexte 9"/>
            <p:cNvSpPr txBox="1"/>
            <p:nvPr/>
          </p:nvSpPr>
          <p:spPr>
            <a:xfrm>
              <a:off x="7284145" y="2866579"/>
              <a:ext cx="1482366" cy="4155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050" dirty="0">
                  <a:latin typeface="Calibri" pitchFamily="34" charset="0"/>
                  <a:cs typeface="+mn-cs"/>
                </a:rPr>
                <a:t>6410 QQQ</a:t>
              </a:r>
            </a:p>
            <a:p>
              <a:pPr algn="ctr">
                <a:defRPr/>
              </a:pPr>
              <a:r>
                <a:rPr lang="fr-FR" sz="1050" dirty="0">
                  <a:latin typeface="Calibri" pitchFamily="34" charset="0"/>
                  <a:cs typeface="+mn-cs"/>
                </a:rPr>
                <a:t>(</a:t>
              </a:r>
              <a:r>
                <a:rPr lang="fr-FR" sz="1050" dirty="0" err="1">
                  <a:latin typeface="Calibri" pitchFamily="34" charset="0"/>
                  <a:cs typeface="+mn-cs"/>
                </a:rPr>
                <a:t>Agilent</a:t>
              </a:r>
              <a:r>
                <a:rPr lang="fr-FR" sz="1050" dirty="0">
                  <a:latin typeface="Calibri" pitchFamily="34" charset="0"/>
                  <a:cs typeface="+mn-cs"/>
                </a:rPr>
                <a:t> Technologies)</a:t>
              </a:r>
            </a:p>
          </p:txBody>
        </p:sp>
        <p:sp>
          <p:nvSpPr>
            <p:cNvPr id="9240" name="ZoneTexte 11"/>
            <p:cNvSpPr txBox="1">
              <a:spLocks noChangeArrowheads="1"/>
            </p:cNvSpPr>
            <p:nvPr/>
          </p:nvSpPr>
          <p:spPr bwMode="auto">
            <a:xfrm>
              <a:off x="5545999" y="3246075"/>
              <a:ext cx="135613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 dirty="0" err="1">
                  <a:latin typeface="Calibri" pitchFamily="34" charset="0"/>
                </a:rPr>
                <a:t>Liquid</a:t>
              </a:r>
              <a:r>
                <a:rPr lang="fr-FR" sz="1200" b="0" dirty="0">
                  <a:latin typeface="Calibri" pitchFamily="34" charset="0"/>
                </a:rPr>
                <a:t> digestion </a:t>
              </a:r>
            </a:p>
            <a:p>
              <a:pPr algn="ctr" eaLnBrk="1" hangingPunct="1"/>
              <a:endParaRPr lang="fr-FR" sz="1200" b="0" dirty="0">
                <a:latin typeface="Calibri" pitchFamily="34" charset="0"/>
              </a:endParaRPr>
            </a:p>
            <a:p>
              <a:pPr algn="ctr" eaLnBrk="1" hangingPunct="1"/>
              <a:r>
                <a:rPr lang="fr-FR" sz="1200" b="0" dirty="0" err="1">
                  <a:latin typeface="Calibri" pitchFamily="34" charset="0"/>
                </a:rPr>
                <a:t>heavy</a:t>
              </a:r>
              <a:r>
                <a:rPr lang="fr-FR" sz="1200" b="0" dirty="0">
                  <a:latin typeface="Calibri" pitchFamily="34" charset="0"/>
                </a:rPr>
                <a:t> </a:t>
              </a:r>
              <a:r>
                <a:rPr lang="fr-FR" sz="1200" b="0" dirty="0" err="1">
                  <a:latin typeface="Calibri" pitchFamily="34" charset="0"/>
                </a:rPr>
                <a:t>labeled</a:t>
              </a:r>
              <a:r>
                <a:rPr lang="fr-FR" sz="1200" b="0" dirty="0">
                  <a:latin typeface="Calibri" pitchFamily="34" charset="0"/>
                </a:rPr>
                <a:t> peptides</a:t>
              </a:r>
            </a:p>
          </p:txBody>
        </p:sp>
        <p:sp>
          <p:nvSpPr>
            <p:cNvPr id="9241" name="Flèche droite 12"/>
            <p:cNvSpPr>
              <a:spLocks noChangeArrowheads="1"/>
            </p:cNvSpPr>
            <p:nvPr/>
          </p:nvSpPr>
          <p:spPr bwMode="auto">
            <a:xfrm>
              <a:off x="5684390" y="3552571"/>
              <a:ext cx="1079351" cy="119598"/>
            </a:xfrm>
            <a:prstGeom prst="rightArrow">
              <a:avLst>
                <a:gd name="adj1" fmla="val 50000"/>
                <a:gd name="adj2" fmla="val 50013"/>
              </a:avLst>
            </a:prstGeom>
            <a:solidFill>
              <a:srgbClr val="99CC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endParaRPr lang="fr-FR"/>
            </a:p>
          </p:txBody>
        </p:sp>
        <p:sp>
          <p:nvSpPr>
            <p:cNvPr id="9242" name="ZoneTexte 13"/>
            <p:cNvSpPr txBox="1">
              <a:spLocks noChangeArrowheads="1"/>
            </p:cNvSpPr>
            <p:nvPr/>
          </p:nvSpPr>
          <p:spPr bwMode="auto">
            <a:xfrm>
              <a:off x="6702900" y="3382870"/>
              <a:ext cx="8934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LC-SRM analysis</a:t>
              </a:r>
            </a:p>
          </p:txBody>
        </p:sp>
        <p:sp>
          <p:nvSpPr>
            <p:cNvPr id="9243" name="Rectangle 14"/>
            <p:cNvSpPr>
              <a:spLocks noChangeArrowheads="1"/>
            </p:cNvSpPr>
            <p:nvPr/>
          </p:nvSpPr>
          <p:spPr bwMode="auto">
            <a:xfrm>
              <a:off x="4932040" y="2780928"/>
              <a:ext cx="3888432" cy="1459244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/>
            </a:p>
          </p:txBody>
        </p:sp>
      </p:grpSp>
      <p:sp>
        <p:nvSpPr>
          <p:cNvPr id="9222" name="ZoneTexte 1"/>
          <p:cNvSpPr txBox="1">
            <a:spLocks noChangeArrowheads="1"/>
          </p:cNvSpPr>
          <p:nvPr/>
        </p:nvSpPr>
        <p:spPr bwMode="auto">
          <a:xfrm>
            <a:off x="4714875" y="3255963"/>
            <a:ext cx="8921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 dirty="0">
                <a:latin typeface="Calibri" pitchFamily="34" charset="0"/>
              </a:rPr>
              <a:t>Blood </a:t>
            </a:r>
            <a:r>
              <a:rPr lang="fr-FR" sz="1200" b="0" dirty="0" err="1">
                <a:latin typeface="Calibri" pitchFamily="34" charset="0"/>
              </a:rPr>
              <a:t>cells</a:t>
            </a:r>
            <a:r>
              <a:rPr lang="fr-FR" sz="1200" b="0" dirty="0">
                <a:latin typeface="Calibri" pitchFamily="34" charset="0"/>
              </a:rPr>
              <a:t> </a:t>
            </a:r>
            <a:r>
              <a:rPr lang="fr-FR" sz="1200" b="0" dirty="0" err="1">
                <a:latin typeface="Calibri" pitchFamily="34" charset="0"/>
              </a:rPr>
              <a:t>lysate</a:t>
            </a:r>
            <a:endParaRPr lang="fr-FR" sz="1200" b="0" dirty="0">
              <a:latin typeface="Calibri" pitchFamily="34" charset="0"/>
            </a:endParaRPr>
          </a:p>
        </p:txBody>
      </p:sp>
      <p:sp>
        <p:nvSpPr>
          <p:cNvPr id="9223" name="ZoneTexte 9"/>
          <p:cNvSpPr txBox="1">
            <a:spLocks noChangeArrowheads="1"/>
          </p:cNvSpPr>
          <p:nvPr/>
        </p:nvSpPr>
        <p:spPr bwMode="auto">
          <a:xfrm>
            <a:off x="4745984" y="2360052"/>
            <a:ext cx="3370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b="0" dirty="0" smtClean="0">
                <a:solidFill>
                  <a:srgbClr val="0000FF"/>
                </a:solidFill>
                <a:latin typeface="Calibri" pitchFamily="34" charset="0"/>
              </a:rPr>
              <a:t>To </a:t>
            </a:r>
            <a:r>
              <a:rPr lang="fr-FR" b="0" dirty="0" err="1" smtClean="0">
                <a:solidFill>
                  <a:srgbClr val="0000FF"/>
                </a:solidFill>
                <a:latin typeface="Calibri" pitchFamily="34" charset="0"/>
              </a:rPr>
              <a:t>Targeted</a:t>
            </a:r>
            <a:r>
              <a:rPr lang="fr-FR" b="0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b="0" dirty="0" err="1">
                <a:solidFill>
                  <a:srgbClr val="0000FF"/>
                </a:solidFill>
                <a:latin typeface="Calibri" pitchFamily="34" charset="0"/>
              </a:rPr>
              <a:t>P</a:t>
            </a:r>
            <a:r>
              <a:rPr lang="fr-FR" b="0" dirty="0" err="1" smtClean="0">
                <a:solidFill>
                  <a:srgbClr val="0000FF"/>
                </a:solidFill>
                <a:latin typeface="Calibri" pitchFamily="34" charset="0"/>
              </a:rPr>
              <a:t>roteomics</a:t>
            </a:r>
            <a:r>
              <a:rPr lang="fr-FR" b="0" dirty="0" smtClean="0">
                <a:solidFill>
                  <a:srgbClr val="0000FF"/>
                </a:solidFill>
                <a:latin typeface="Calibri" pitchFamily="34" charset="0"/>
              </a:rPr>
              <a:t> : </a:t>
            </a:r>
            <a:endParaRPr lang="fr-FR" b="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9224" name="Rectangle 1"/>
          <p:cNvSpPr>
            <a:spLocks noChangeArrowheads="1"/>
          </p:cNvSpPr>
          <p:nvPr/>
        </p:nvSpPr>
        <p:spPr bwMode="auto">
          <a:xfrm>
            <a:off x="1362075" y="925513"/>
            <a:ext cx="6408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2000" b="0">
                <a:latin typeface="Calibri" pitchFamily="34" charset="0"/>
              </a:rPr>
              <a:t>B-cells lymphoma biomarker discovery 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7092950" y="5676900"/>
            <a:ext cx="1708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1200" b="0" kern="0" dirty="0" err="1">
                <a:solidFill>
                  <a:sysClr val="windowText" lastClr="000000"/>
                </a:solidFill>
                <a:latin typeface="Arial" charset="0"/>
                <a:cs typeface="+mn-cs"/>
              </a:rPr>
              <a:t>Sequence</a:t>
            </a:r>
            <a:r>
              <a:rPr lang="fr-FR" sz="1200" b="0" kern="0" dirty="0">
                <a:solidFill>
                  <a:sysClr val="windowText" lastClr="000000"/>
                </a:solidFill>
                <a:latin typeface="Arial" charset="0"/>
                <a:cs typeface="+mn-cs"/>
              </a:rPr>
              <a:t> </a:t>
            </a:r>
            <a:r>
              <a:rPr lang="fr-FR" sz="1200" b="0" kern="0" dirty="0" err="1">
                <a:solidFill>
                  <a:sysClr val="windowText" lastClr="000000"/>
                </a:solidFill>
                <a:latin typeface="Arial" charset="0"/>
                <a:cs typeface="+mn-cs"/>
              </a:rPr>
              <a:t>coverage</a:t>
            </a:r>
            <a:r>
              <a:rPr lang="fr-FR" sz="1200" b="0" kern="0" dirty="0">
                <a:solidFill>
                  <a:sysClr val="windowText" lastClr="000000"/>
                </a:solidFill>
                <a:latin typeface="Arial" charset="0"/>
                <a:cs typeface="+mn-cs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FR" sz="1200" b="0" kern="0" dirty="0">
                <a:solidFill>
                  <a:sysClr val="windowText" lastClr="000000"/>
                </a:solidFill>
                <a:latin typeface="Arial" charset="0"/>
                <a:cs typeface="+mn-cs"/>
              </a:rPr>
              <a:t>of CD148 (Q12913)</a:t>
            </a:r>
          </a:p>
        </p:txBody>
      </p:sp>
      <p:pic>
        <p:nvPicPr>
          <p:cNvPr id="9237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5078413"/>
            <a:ext cx="2000250" cy="173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38" name="ZoneTexte 29"/>
          <p:cNvSpPr txBox="1">
            <a:spLocks noChangeArrowheads="1"/>
          </p:cNvSpPr>
          <p:nvPr/>
        </p:nvSpPr>
        <p:spPr bwMode="auto">
          <a:xfrm>
            <a:off x="4643438" y="4202113"/>
            <a:ext cx="43926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LC-SRM </a:t>
            </a:r>
            <a:r>
              <a:rPr lang="fr-FR" sz="1600" b="0" dirty="0" err="1">
                <a:solidFill>
                  <a:srgbClr val="FF0000"/>
                </a:solidFill>
                <a:latin typeface="Calibri" pitchFamily="34" charset="0"/>
              </a:rPr>
              <a:t>assay</a:t>
            </a:r>
            <a:r>
              <a:rPr lang="fr-FR" sz="1600" b="0" dirty="0">
                <a:solidFill>
                  <a:srgbClr val="FF0000"/>
                </a:solidFill>
                <a:latin typeface="Calibri" pitchFamily="34" charset="0"/>
              </a:rPr>
              <a:t> for </a:t>
            </a:r>
            <a:r>
              <a:rPr lang="fr-FR" sz="1600" b="0" dirty="0" err="1">
                <a:solidFill>
                  <a:srgbClr val="FF0000"/>
                </a:solidFill>
                <a:latin typeface="Calibri" pitchFamily="34" charset="0"/>
              </a:rPr>
              <a:t>absolute</a:t>
            </a:r>
            <a:r>
              <a:rPr lang="fr-FR" sz="1600" b="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quantification </a:t>
            </a:r>
            <a:r>
              <a:rPr lang="fr-FR" sz="1600" b="0" dirty="0">
                <a:solidFill>
                  <a:srgbClr val="FF0000"/>
                </a:solidFill>
                <a:latin typeface="Calibri" pitchFamily="34" charset="0"/>
              </a:rPr>
              <a:t>of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targeted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proteins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fr-FR" sz="1600" b="0" dirty="0" err="1" smtClean="0">
                <a:solidFill>
                  <a:srgbClr val="FF0000"/>
                </a:solidFill>
                <a:latin typeface="Calibri" pitchFamily="34" charset="0"/>
              </a:rPr>
              <a:t>following</a:t>
            </a:r>
            <a:r>
              <a:rPr lang="fr-FR" sz="1600" b="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1600" b="0" dirty="0" err="1">
                <a:solidFill>
                  <a:srgbClr val="FF0000"/>
                </a:solidFill>
                <a:latin typeface="Calibri" pitchFamily="34" charset="0"/>
              </a:rPr>
              <a:t>at</a:t>
            </a:r>
            <a:r>
              <a:rPr lang="fr-FR" sz="1600" b="0" dirty="0">
                <a:solidFill>
                  <a:srgbClr val="FF0000"/>
                </a:solidFill>
                <a:latin typeface="Calibri" pitchFamily="34" charset="0"/>
              </a:rPr>
              <a:t> least 10 peptides per </a:t>
            </a:r>
            <a:r>
              <a:rPr lang="fr-FR" sz="1600" b="0" dirty="0" err="1">
                <a:solidFill>
                  <a:srgbClr val="FF0000"/>
                </a:solidFill>
                <a:latin typeface="Calibri" pitchFamily="34" charset="0"/>
              </a:rPr>
              <a:t>protein</a:t>
            </a:r>
            <a:r>
              <a:rPr lang="fr-FR" sz="1600" b="0" dirty="0">
                <a:solidFill>
                  <a:srgbClr val="FF0000"/>
                </a:solidFill>
                <a:latin typeface="Calibri" pitchFamily="34" charset="0"/>
              </a:rPr>
              <a:t> (versus 1 </a:t>
            </a:r>
            <a:r>
              <a:rPr lang="fr-FR" sz="1600" b="0" dirty="0" err="1">
                <a:solidFill>
                  <a:srgbClr val="FF0000"/>
                </a:solidFill>
                <a:latin typeface="Calibri" pitchFamily="34" charset="0"/>
              </a:rPr>
              <a:t>epitope</a:t>
            </a:r>
            <a:r>
              <a:rPr lang="fr-FR" sz="1600" b="0" dirty="0">
                <a:solidFill>
                  <a:srgbClr val="FF000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28" name="ZoneTexte 1"/>
          <p:cNvSpPr txBox="1">
            <a:spLocks noChangeArrowheads="1"/>
          </p:cNvSpPr>
          <p:nvPr/>
        </p:nvSpPr>
        <p:spPr bwMode="auto">
          <a:xfrm>
            <a:off x="19050" y="6007100"/>
            <a:ext cx="29495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FR" sz="1000" b="0">
                <a:latin typeface="Calibri" pitchFamily="34" charset="0"/>
              </a:rPr>
              <a:t>Miguet L. </a:t>
            </a:r>
            <a:r>
              <a:rPr lang="fr-FR" sz="1000" b="0" i="1">
                <a:latin typeface="Calibri" pitchFamily="34" charset="0"/>
              </a:rPr>
              <a:t>et al., </a:t>
            </a:r>
            <a:r>
              <a:rPr lang="fr-FR" sz="1000" b="0">
                <a:latin typeface="Calibri" pitchFamily="34" charset="0"/>
              </a:rPr>
              <a:t>(2006) Proteomics 6: 153-171 </a:t>
            </a:r>
          </a:p>
          <a:p>
            <a:pPr eaLnBrk="1" hangingPunct="1"/>
            <a:r>
              <a:rPr lang="fr-FR" sz="1000" b="0">
                <a:latin typeface="Calibri" pitchFamily="34" charset="0"/>
              </a:rPr>
              <a:t>Miguet L. </a:t>
            </a:r>
            <a:r>
              <a:rPr lang="fr-FR" sz="1000" b="0" i="1">
                <a:latin typeface="Calibri" pitchFamily="34" charset="0"/>
              </a:rPr>
              <a:t>et al., </a:t>
            </a:r>
            <a:r>
              <a:rPr lang="fr-FR" sz="1000" b="0">
                <a:latin typeface="Calibri" pitchFamily="34" charset="0"/>
              </a:rPr>
              <a:t>(2007) Subcell Biochem 43: 21-34</a:t>
            </a:r>
          </a:p>
          <a:p>
            <a:pPr eaLnBrk="1" hangingPunct="1"/>
            <a:r>
              <a:rPr lang="fr-FR" sz="1000" b="0">
                <a:latin typeface="Calibri" pitchFamily="34" charset="0"/>
              </a:rPr>
              <a:t>Miguet L. et al., (2009) J Proteome Res 8: 3346-3354 </a:t>
            </a:r>
          </a:p>
          <a:p>
            <a:pPr eaLnBrk="1" hangingPunct="1"/>
            <a:r>
              <a:rPr lang="fr-FR" sz="1000" b="0">
                <a:latin typeface="Calibri" pitchFamily="34" charset="0"/>
              </a:rPr>
              <a:t>Miguet L. </a:t>
            </a:r>
            <a:r>
              <a:rPr lang="fr-FR" sz="1000" b="0" i="1">
                <a:latin typeface="Calibri" pitchFamily="34" charset="0"/>
              </a:rPr>
              <a:t>et al., </a:t>
            </a:r>
            <a:r>
              <a:rPr lang="fr-FR" sz="1000" b="0">
                <a:latin typeface="Calibri" pitchFamily="34" charset="0"/>
              </a:rPr>
              <a:t>(2013) Leukemia Epub ahead of print</a:t>
            </a:r>
          </a:p>
        </p:txBody>
      </p:sp>
      <p:grpSp>
        <p:nvGrpSpPr>
          <p:cNvPr id="29" name="Groupe 28"/>
          <p:cNvGrpSpPr>
            <a:grpSpLocks/>
          </p:cNvGrpSpPr>
          <p:nvPr/>
        </p:nvGrpSpPr>
        <p:grpSpPr bwMode="auto">
          <a:xfrm>
            <a:off x="125413" y="2262188"/>
            <a:ext cx="3725862" cy="2509837"/>
            <a:chOff x="125760" y="2262485"/>
            <a:chExt cx="3726160" cy="2510124"/>
          </a:xfrm>
        </p:grpSpPr>
        <p:pic>
          <p:nvPicPr>
            <p:cNvPr id="30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2" t="11002" r="84917" b="27660"/>
            <a:stretch>
              <a:fillRect/>
            </a:stretch>
          </p:blipFill>
          <p:spPr bwMode="auto">
            <a:xfrm>
              <a:off x="416792" y="3717032"/>
              <a:ext cx="342872" cy="6559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ZoneTexte 2"/>
            <p:cNvSpPr txBox="1">
              <a:spLocks noChangeArrowheads="1"/>
            </p:cNvSpPr>
            <p:nvPr/>
          </p:nvSpPr>
          <p:spPr bwMode="auto">
            <a:xfrm>
              <a:off x="163066" y="4403277"/>
              <a:ext cx="8563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fr-FR" sz="1200" b="0">
                  <a:latin typeface="Calibri" pitchFamily="34" charset="0"/>
                </a:rPr>
                <a:t>Blood cells</a:t>
              </a:r>
            </a:p>
          </p:txBody>
        </p:sp>
        <p:pic>
          <p:nvPicPr>
            <p:cNvPr id="32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16" t="6207" r="41132" b="23109"/>
            <a:stretch>
              <a:fillRect/>
            </a:stretch>
          </p:blipFill>
          <p:spPr bwMode="auto">
            <a:xfrm>
              <a:off x="1375361" y="3788692"/>
              <a:ext cx="604351" cy="566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3" name="Connecteur droit avec flèche 6"/>
            <p:cNvCxnSpPr>
              <a:cxnSpLocks noChangeShapeType="1"/>
            </p:cNvCxnSpPr>
            <p:nvPr/>
          </p:nvCxnSpPr>
          <p:spPr bwMode="auto">
            <a:xfrm>
              <a:off x="823046" y="3969656"/>
              <a:ext cx="355952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34" name="ZoneTexte 28"/>
            <p:cNvSpPr txBox="1">
              <a:spLocks noChangeArrowheads="1"/>
            </p:cNvSpPr>
            <p:nvPr/>
          </p:nvSpPr>
          <p:spPr bwMode="auto">
            <a:xfrm>
              <a:off x="1117770" y="4310944"/>
              <a:ext cx="122198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Microparticles induction</a:t>
              </a:r>
            </a:p>
          </p:txBody>
        </p:sp>
        <p:pic>
          <p:nvPicPr>
            <p:cNvPr id="35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70" t="22430" r="24190" b="35361"/>
            <a:stretch>
              <a:fillRect/>
            </a:stretch>
          </p:blipFill>
          <p:spPr bwMode="auto">
            <a:xfrm>
              <a:off x="2843808" y="3789040"/>
              <a:ext cx="321368" cy="555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6" name="Connecteur droit avec flèche 32"/>
            <p:cNvCxnSpPr>
              <a:cxnSpLocks noChangeShapeType="1"/>
            </p:cNvCxnSpPr>
            <p:nvPr/>
          </p:nvCxnSpPr>
          <p:spPr bwMode="auto">
            <a:xfrm>
              <a:off x="2123728" y="3983062"/>
              <a:ext cx="355952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37" name="ZoneTexte 33"/>
            <p:cNvSpPr txBox="1">
              <a:spLocks noChangeArrowheads="1"/>
            </p:cNvSpPr>
            <p:nvPr/>
          </p:nvSpPr>
          <p:spPr bwMode="auto">
            <a:xfrm>
              <a:off x="2413914" y="4310944"/>
              <a:ext cx="14380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200" b="0">
                  <a:latin typeface="Calibri" pitchFamily="34" charset="0"/>
                </a:rPr>
                <a:t>Membrane proteins enriched fraction</a:t>
              </a:r>
            </a:p>
          </p:txBody>
        </p:sp>
        <p:pic>
          <p:nvPicPr>
            <p:cNvPr id="38" name="Picture 2" descr="http://www.bloc.com/images_administrables/bibliotheque/grande/lymphome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536" y="2895268"/>
              <a:ext cx="762450" cy="512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125760" y="2262485"/>
              <a:ext cx="37261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1400" b="0">
                  <a:latin typeface="Calibri" pitchFamily="34" charset="0"/>
                </a:rPr>
                <a:t>B-cell Lymphoma: Blood disease characterized by a proliferation of B lymphocytes</a:t>
              </a:r>
            </a:p>
          </p:txBody>
        </p:sp>
      </p:grpSp>
      <p:sp>
        <p:nvSpPr>
          <p:cNvPr id="40" name="Sous-titre 2"/>
          <p:cNvSpPr txBox="1">
            <a:spLocks/>
          </p:cNvSpPr>
          <p:nvPr/>
        </p:nvSpPr>
        <p:spPr bwMode="auto">
          <a:xfrm>
            <a:off x="1277938" y="1349375"/>
            <a:ext cx="6653212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Sarah Lennon, Christine Carapito, Laurent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Miguet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, Luc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Fornecker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, Laurent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Mauvieux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, Alain Van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Dorsselaer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, Sarah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Cianferani</a:t>
            </a:r>
            <a:endParaRPr lang="fr-FR" sz="1000" b="0" dirty="0">
              <a:solidFill>
                <a:srgbClr val="262626"/>
              </a:solidFill>
              <a:latin typeface="Calibri" pitchFamily="34" charset="0"/>
            </a:endParaRPr>
          </a:p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Collaboration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with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 Institute of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Hematology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 and </a:t>
            </a:r>
            <a:r>
              <a:rPr lang="fr-FR" sz="1000" b="0" dirty="0" err="1">
                <a:solidFill>
                  <a:srgbClr val="262626"/>
                </a:solidFill>
                <a:latin typeface="Calibri" pitchFamily="34" charset="0"/>
              </a:rPr>
              <a:t>Immunology</a:t>
            </a:r>
            <a:r>
              <a:rPr lang="fr-FR" sz="1000" b="0" dirty="0">
                <a:solidFill>
                  <a:srgbClr val="262626"/>
                </a:solidFill>
                <a:latin typeface="Calibri" pitchFamily="34" charset="0"/>
              </a:rPr>
              <a:t>, </a:t>
            </a:r>
            <a:r>
              <a:rPr lang="fr-FR" sz="1000" b="0" dirty="0" smtClean="0">
                <a:solidFill>
                  <a:srgbClr val="262626"/>
                </a:solidFill>
                <a:latin typeface="Calibri" pitchFamily="34" charset="0"/>
              </a:rPr>
              <a:t>Strasbourg </a:t>
            </a:r>
            <a:r>
              <a:rPr lang="fr-FR" sz="1000" b="0" dirty="0" err="1" smtClean="0">
                <a:solidFill>
                  <a:srgbClr val="262626"/>
                </a:solidFill>
                <a:latin typeface="Calibri" pitchFamily="34" charset="0"/>
              </a:rPr>
              <a:t>University</a:t>
            </a:r>
            <a:endParaRPr lang="fr-FR" sz="1000" b="0" dirty="0">
              <a:solidFill>
                <a:srgbClr val="26262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sp>
        <p:nvSpPr>
          <p:cNvPr id="10243" name="TextBox 7"/>
          <p:cNvSpPr txBox="1">
            <a:spLocks noChangeArrowheads="1"/>
          </p:cNvSpPr>
          <p:nvPr/>
        </p:nvSpPr>
        <p:spPr bwMode="auto">
          <a:xfrm>
            <a:off x="3313113" y="3571875"/>
            <a:ext cx="2520950" cy="584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600" b="0">
                <a:solidFill>
                  <a:srgbClr val="0000FF"/>
                </a:solidFill>
              </a:rPr>
              <a:t>3. Transitions selection and optimisation</a:t>
            </a:r>
          </a:p>
        </p:txBody>
      </p:sp>
      <p:sp>
        <p:nvSpPr>
          <p:cNvPr id="10244" name="TextBox 8"/>
          <p:cNvSpPr txBox="1">
            <a:spLocks noChangeArrowheads="1"/>
          </p:cNvSpPr>
          <p:nvPr/>
        </p:nvSpPr>
        <p:spPr bwMode="auto">
          <a:xfrm>
            <a:off x="3313113" y="4786313"/>
            <a:ext cx="2520950" cy="5238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600" b="0">
                <a:solidFill>
                  <a:srgbClr val="0000FF"/>
                </a:solidFill>
              </a:rPr>
              <a:t>4. SRM analysis</a:t>
            </a:r>
          </a:p>
          <a:p>
            <a:pPr algn="ctr" eaLnBrk="1" hangingPunct="1"/>
            <a:endParaRPr lang="fr-FR" sz="1200" b="0">
              <a:solidFill>
                <a:srgbClr val="0000FF"/>
              </a:solidFill>
            </a:endParaRPr>
          </a:p>
        </p:txBody>
      </p:sp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3311525" y="1144588"/>
            <a:ext cx="2520950" cy="584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600" b="0">
                <a:solidFill>
                  <a:srgbClr val="0000FF"/>
                </a:solidFill>
              </a:rPr>
              <a:t>1. List of proteins of interest</a:t>
            </a:r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3313113" y="2359025"/>
            <a:ext cx="2520950" cy="584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600" b="0">
                <a:solidFill>
                  <a:srgbClr val="0000FF"/>
                </a:solidFill>
              </a:rPr>
              <a:t>2. Proteotypic peptides for proteins of interest</a:t>
            </a:r>
            <a:endParaRPr lang="fr-FR" sz="1500" b="0">
              <a:solidFill>
                <a:srgbClr val="0000FF"/>
              </a:solidFill>
            </a:endParaRPr>
          </a:p>
        </p:txBody>
      </p:sp>
      <p:sp>
        <p:nvSpPr>
          <p:cNvPr id="10247" name="Down Arrow 18"/>
          <p:cNvSpPr>
            <a:spLocks noChangeArrowheads="1"/>
          </p:cNvSpPr>
          <p:nvPr/>
        </p:nvSpPr>
        <p:spPr bwMode="auto">
          <a:xfrm>
            <a:off x="4479925" y="4268788"/>
            <a:ext cx="193675" cy="406400"/>
          </a:xfrm>
          <a:prstGeom prst="downArrow">
            <a:avLst>
              <a:gd name="adj1" fmla="val 50000"/>
              <a:gd name="adj2" fmla="val 41967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0248" name="Down Arrow 18"/>
          <p:cNvSpPr>
            <a:spLocks noChangeArrowheads="1"/>
          </p:cNvSpPr>
          <p:nvPr/>
        </p:nvSpPr>
        <p:spPr bwMode="auto">
          <a:xfrm>
            <a:off x="4479925" y="3054350"/>
            <a:ext cx="193675" cy="406400"/>
          </a:xfrm>
          <a:prstGeom prst="downArrow">
            <a:avLst>
              <a:gd name="adj1" fmla="val 50000"/>
              <a:gd name="adj2" fmla="val 41967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0249" name="Down Arrow 18"/>
          <p:cNvSpPr>
            <a:spLocks noChangeArrowheads="1"/>
          </p:cNvSpPr>
          <p:nvPr/>
        </p:nvSpPr>
        <p:spPr bwMode="auto">
          <a:xfrm>
            <a:off x="4479925" y="1839913"/>
            <a:ext cx="193675" cy="406400"/>
          </a:xfrm>
          <a:prstGeom prst="downArrow">
            <a:avLst>
              <a:gd name="adj1" fmla="val 50000"/>
              <a:gd name="adj2" fmla="val 41967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5884863" y="980728"/>
            <a:ext cx="2143670" cy="5740747"/>
            <a:chOff x="5884863" y="2205038"/>
            <a:chExt cx="2143670" cy="4516437"/>
          </a:xfrm>
        </p:grpSpPr>
        <p:pic>
          <p:nvPicPr>
            <p:cNvPr id="1025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13" b="4903"/>
            <a:stretch>
              <a:fillRect/>
            </a:stretch>
          </p:blipFill>
          <p:spPr bwMode="auto">
            <a:xfrm>
              <a:off x="6444208" y="3621315"/>
              <a:ext cx="1584325" cy="1624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254" name="Accolade fermante 2"/>
            <p:cNvSpPr>
              <a:spLocks/>
            </p:cNvSpPr>
            <p:nvPr/>
          </p:nvSpPr>
          <p:spPr bwMode="auto">
            <a:xfrm>
              <a:off x="5884863" y="2205038"/>
              <a:ext cx="343321" cy="4516437"/>
            </a:xfrm>
            <a:prstGeom prst="rightBrace">
              <a:avLst>
                <a:gd name="adj1" fmla="val 8344"/>
                <a:gd name="adj2" fmla="val 50000"/>
              </a:avLst>
            </a:prstGeom>
            <a:noFill/>
            <a:ln w="381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/>
            </a:p>
          </p:txBody>
        </p:sp>
      </p:grpSp>
      <p:sp>
        <p:nvSpPr>
          <p:cNvPr id="10251" name="Down Arrow 18"/>
          <p:cNvSpPr>
            <a:spLocks noChangeArrowheads="1"/>
          </p:cNvSpPr>
          <p:nvPr/>
        </p:nvSpPr>
        <p:spPr bwMode="auto">
          <a:xfrm>
            <a:off x="4479925" y="5421313"/>
            <a:ext cx="193675" cy="406400"/>
          </a:xfrm>
          <a:prstGeom prst="downArrow">
            <a:avLst>
              <a:gd name="adj1" fmla="val 50000"/>
              <a:gd name="adj2" fmla="val 41967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0252" name="TextBox 8"/>
          <p:cNvSpPr txBox="1">
            <a:spLocks noChangeArrowheads="1"/>
          </p:cNvSpPr>
          <p:nvPr/>
        </p:nvSpPr>
        <p:spPr bwMode="auto">
          <a:xfrm>
            <a:off x="3311525" y="5938838"/>
            <a:ext cx="2520950" cy="585787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600" b="0">
                <a:solidFill>
                  <a:srgbClr val="0000FF"/>
                </a:solidFill>
              </a:rPr>
              <a:t>5. Quantitative data interpretation</a:t>
            </a:r>
            <a:endParaRPr lang="fr-FR" sz="1200" b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1481138" y="1042988"/>
            <a:ext cx="7721600" cy="1116012"/>
            <a:chOff x="1481138" y="1042988"/>
            <a:chExt cx="7721600" cy="1116012"/>
          </a:xfrm>
        </p:grpSpPr>
        <p:sp>
          <p:nvSpPr>
            <p:cNvPr id="11266" name="Text Box 12"/>
            <p:cNvSpPr txBox="1">
              <a:spLocks noChangeArrowheads="1"/>
            </p:cNvSpPr>
            <p:nvPr/>
          </p:nvSpPr>
          <p:spPr bwMode="auto">
            <a:xfrm>
              <a:off x="1647825" y="1113304"/>
              <a:ext cx="755491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fr-FR" sz="1600" b="0" dirty="0" err="1">
                  <a:latin typeface="Calibri" pitchFamily="34" charset="0"/>
                </a:rPr>
                <a:t>Previous</a:t>
              </a:r>
              <a:r>
                <a:rPr lang="fr-FR" sz="1600" b="0" dirty="0">
                  <a:latin typeface="Calibri" pitchFamily="34" charset="0"/>
                </a:rPr>
                <a:t> </a:t>
              </a:r>
              <a:r>
                <a:rPr lang="fr-FR" sz="1600" b="0" dirty="0" smtClean="0">
                  <a:latin typeface="Calibri" pitchFamily="34" charset="0"/>
                </a:rPr>
                <a:t>global/</a:t>
              </a:r>
              <a:r>
                <a:rPr lang="fr-FR" sz="1600" b="0" dirty="0" err="1" smtClean="0">
                  <a:latin typeface="Calibri" pitchFamily="34" charset="0"/>
                </a:rPr>
                <a:t>discovery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>
                  <a:latin typeface="Calibri" pitchFamily="34" charset="0"/>
                </a:rPr>
                <a:t>proteomics</a:t>
              </a:r>
              <a:r>
                <a:rPr lang="fr-FR" sz="1600" b="0" dirty="0">
                  <a:latin typeface="Calibri" pitchFamily="34" charset="0"/>
                </a:rPr>
                <a:t> </a:t>
              </a:r>
              <a:r>
                <a:rPr lang="fr-FR" sz="1600" b="0" dirty="0" err="1" smtClean="0">
                  <a:latin typeface="Calibri" pitchFamily="34" charset="0"/>
                </a:rPr>
                <a:t>experiments</a:t>
              </a:r>
              <a:r>
                <a:rPr lang="fr-FR" sz="1600" b="0" dirty="0">
                  <a:latin typeface="Calibri" pitchFamily="34" charset="0"/>
                </a:rPr>
                <a:t> </a:t>
              </a:r>
              <a:endParaRPr lang="fr-FR" sz="1600" b="0" dirty="0" smtClean="0">
                <a:latin typeface="Calibri" pitchFamily="34" charset="0"/>
              </a:endParaRPr>
            </a:p>
            <a:p>
              <a:pPr eaLnBrk="1" hangingPunct="1"/>
              <a:r>
                <a:rPr lang="fr-FR" sz="1600" b="0" dirty="0" smtClean="0">
                  <a:latin typeface="Calibri" pitchFamily="34" charset="0"/>
                </a:rPr>
                <a:t>		+</a:t>
              </a:r>
              <a:endParaRPr lang="fr-FR" sz="1600" b="0" dirty="0">
                <a:latin typeface="Calibri" pitchFamily="34" charset="0"/>
              </a:endParaRPr>
            </a:p>
            <a:p>
              <a:pPr eaLnBrk="1" hangingPunct="1"/>
              <a:r>
                <a:rPr lang="fr-FR" sz="1600" b="0" dirty="0" err="1">
                  <a:latin typeface="Calibri" pitchFamily="34" charset="0"/>
                </a:rPr>
                <a:t>A</a:t>
              </a:r>
              <a:r>
                <a:rPr lang="fr-FR" sz="1600" b="0" dirty="0" err="1" smtClean="0">
                  <a:latin typeface="Calibri" pitchFamily="34" charset="0"/>
                </a:rPr>
                <a:t>dditionnal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>
                  <a:latin typeface="Calibri" pitchFamily="34" charset="0"/>
                </a:rPr>
                <a:t>hypotheses</a:t>
              </a:r>
              <a:r>
                <a:rPr lang="fr-FR" sz="1600" b="0" dirty="0">
                  <a:latin typeface="Calibri" pitchFamily="34" charset="0"/>
                </a:rPr>
                <a:t>, </a:t>
              </a:r>
              <a:r>
                <a:rPr lang="fr-FR" sz="1600" b="0" dirty="0" err="1" smtClean="0">
                  <a:latin typeface="Calibri" pitchFamily="34" charset="0"/>
                </a:rPr>
                <a:t>Biological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>
                  <a:latin typeface="Calibri" pitchFamily="34" charset="0"/>
                </a:rPr>
                <a:t>observations or </a:t>
              </a:r>
              <a:r>
                <a:rPr lang="fr-FR" sz="1600" b="0" dirty="0" err="1">
                  <a:latin typeface="Calibri" pitchFamily="34" charset="0"/>
                </a:rPr>
                <a:t>litterature</a:t>
              </a:r>
              <a:r>
                <a:rPr lang="fr-FR" sz="1600" b="0" dirty="0">
                  <a:latin typeface="Calibri" pitchFamily="34" charset="0"/>
                </a:rPr>
                <a:t>/data </a:t>
              </a:r>
              <a:r>
                <a:rPr lang="fr-FR" sz="1600" b="0" dirty="0" err="1">
                  <a:latin typeface="Calibri" pitchFamily="34" charset="0"/>
                </a:rPr>
                <a:t>mining</a:t>
              </a:r>
              <a:r>
                <a:rPr lang="fr-FR" sz="1600" b="0" dirty="0">
                  <a:latin typeface="Calibri" pitchFamily="34" charset="0"/>
                </a:rPr>
                <a:t>, …</a:t>
              </a:r>
              <a:endParaRPr lang="fr-FR" sz="1600" b="0" dirty="0">
                <a:solidFill>
                  <a:schemeClr val="hlink"/>
                </a:solidFill>
                <a:latin typeface="Calibri" pitchFamily="34" charset="0"/>
              </a:endParaRPr>
            </a:p>
          </p:txBody>
        </p:sp>
        <p:sp>
          <p:nvSpPr>
            <p:cNvPr id="11267" name="AutoShape 13"/>
            <p:cNvSpPr>
              <a:spLocks/>
            </p:cNvSpPr>
            <p:nvPr/>
          </p:nvSpPr>
          <p:spPr bwMode="auto">
            <a:xfrm flipH="1" flipV="1">
              <a:off x="1481138" y="1042988"/>
              <a:ext cx="211137" cy="1116012"/>
            </a:xfrm>
            <a:prstGeom prst="rightBrace">
              <a:avLst>
                <a:gd name="adj1" fmla="val 37171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/>
            </a:p>
          </p:txBody>
        </p:sp>
      </p:grp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3. Transitions selection and optimisation</a:t>
            </a: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460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4. SRM analysis</a:t>
            </a:r>
          </a:p>
          <a:p>
            <a:pPr algn="ctr" eaLnBrk="1" hangingPunct="1">
              <a:defRPr/>
            </a:pP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271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1. List of proteins of interest</a:t>
            </a:r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2. Proteotypic peptides for proteins of interest</a:t>
            </a:r>
          </a:p>
        </p:txBody>
      </p:sp>
      <p:sp>
        <p:nvSpPr>
          <p:cNvPr id="24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5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6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7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28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3758706" y="1951038"/>
            <a:ext cx="2473088" cy="4532312"/>
            <a:chOff x="3758706" y="1951038"/>
            <a:chExt cx="2473088" cy="4532312"/>
          </a:xfrm>
        </p:grpSpPr>
        <p:sp>
          <p:nvSpPr>
            <p:cNvPr id="11279" name="ZoneTexte 1"/>
            <p:cNvSpPr txBox="1">
              <a:spLocks noChangeArrowheads="1"/>
            </p:cNvSpPr>
            <p:nvPr/>
          </p:nvSpPr>
          <p:spPr bwMode="auto">
            <a:xfrm>
              <a:off x="3758706" y="2619375"/>
              <a:ext cx="247308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600" b="0" dirty="0" err="1">
                  <a:latin typeface="Calibri" pitchFamily="34" charset="0"/>
                </a:rPr>
                <a:t>Upload</a:t>
              </a:r>
              <a:r>
                <a:rPr lang="fr-FR" sz="1600" b="0" dirty="0">
                  <a:latin typeface="Calibri" pitchFamily="34" charset="0"/>
                </a:rPr>
                <a:t> of </a:t>
              </a:r>
              <a:r>
                <a:rPr lang="fr-FR" sz="1600" b="0" dirty="0" err="1">
                  <a:latin typeface="Calibri" pitchFamily="34" charset="0"/>
                </a:rPr>
                <a:t>targeted</a:t>
              </a:r>
              <a:r>
                <a:rPr lang="fr-FR" sz="1600" b="0" dirty="0">
                  <a:latin typeface="Calibri" pitchFamily="34" charset="0"/>
                </a:rPr>
                <a:t> </a:t>
              </a:r>
              <a:r>
                <a:rPr lang="fr-FR" sz="1600" b="0" dirty="0" err="1">
                  <a:latin typeface="Calibri" pitchFamily="34" charset="0"/>
                </a:rPr>
                <a:t>proteins</a:t>
              </a:r>
              <a:endParaRPr lang="fr-FR" sz="1600" b="0" dirty="0">
                <a:latin typeface="Calibri" pitchFamily="34" charset="0"/>
              </a:endParaRPr>
            </a:p>
            <a:p>
              <a:pPr algn="ctr" eaLnBrk="1" hangingPunct="1"/>
              <a:r>
                <a:rPr lang="fr-FR" sz="1600" b="0" dirty="0" smtClean="0">
                  <a:latin typeface="Calibri" pitchFamily="34" charset="0"/>
                </a:rPr>
                <a:t>(.</a:t>
              </a:r>
              <a:r>
                <a:rPr lang="fr-FR" sz="1600" b="0" dirty="0" err="1">
                  <a:latin typeface="Calibri" pitchFamily="34" charset="0"/>
                </a:rPr>
                <a:t>fasta</a:t>
              </a:r>
              <a:r>
                <a:rPr lang="fr-FR" sz="1600" b="0" dirty="0">
                  <a:latin typeface="Calibri" pitchFamily="34" charset="0"/>
                </a:rPr>
                <a:t> </a:t>
              </a:r>
              <a:r>
                <a:rPr lang="fr-FR" sz="1600" b="0" dirty="0" smtClean="0">
                  <a:latin typeface="Calibri" pitchFamily="34" charset="0"/>
                </a:rPr>
                <a:t>file)</a:t>
              </a:r>
              <a:endParaRPr lang="fr-FR" sz="1600" b="0" dirty="0">
                <a:latin typeface="Calibri" pitchFamily="34" charset="0"/>
              </a:endParaRPr>
            </a:p>
          </p:txBody>
        </p:sp>
        <p:sp>
          <p:nvSpPr>
            <p:cNvPr id="11280" name="Flèche vers le bas 2"/>
            <p:cNvSpPr>
              <a:spLocks noChangeArrowheads="1"/>
            </p:cNvSpPr>
            <p:nvPr/>
          </p:nvSpPr>
          <p:spPr bwMode="auto">
            <a:xfrm>
              <a:off x="4745038" y="1951038"/>
              <a:ext cx="252412" cy="576262"/>
            </a:xfrm>
            <a:prstGeom prst="downArrow">
              <a:avLst>
                <a:gd name="adj1" fmla="val 50000"/>
                <a:gd name="adj2" fmla="val 4992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endParaRPr lang="fr-FR"/>
            </a:p>
          </p:txBody>
        </p:sp>
        <p:pic>
          <p:nvPicPr>
            <p:cNvPr id="11281" name="Picture 1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4300" y="3238500"/>
              <a:ext cx="2128838" cy="3244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95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>
            <a:grpSpLocks/>
          </p:cNvGrpSpPr>
          <p:nvPr/>
        </p:nvGrpSpPr>
        <p:grpSpPr bwMode="auto">
          <a:xfrm>
            <a:off x="3732213" y="4894263"/>
            <a:ext cx="2923761" cy="1681251"/>
            <a:chOff x="3732213" y="4894263"/>
            <a:chExt cx="2923761" cy="1681692"/>
          </a:xfrm>
        </p:grpSpPr>
        <p:cxnSp>
          <p:nvCxnSpPr>
            <p:cNvPr id="12311" name="Connecteur droit avec flèche 34"/>
            <p:cNvCxnSpPr>
              <a:cxnSpLocks noChangeShapeType="1"/>
            </p:cNvCxnSpPr>
            <p:nvPr/>
          </p:nvCxnSpPr>
          <p:spPr bwMode="auto">
            <a:xfrm flipH="1">
              <a:off x="5472113" y="4940300"/>
              <a:ext cx="1152525" cy="8255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12" name="Connecteur droit avec flèche 35"/>
            <p:cNvCxnSpPr>
              <a:cxnSpLocks noChangeShapeType="1"/>
            </p:cNvCxnSpPr>
            <p:nvPr/>
          </p:nvCxnSpPr>
          <p:spPr bwMode="auto">
            <a:xfrm>
              <a:off x="3732213" y="4894263"/>
              <a:ext cx="1152525" cy="82708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13" name="ZoneTexte 7"/>
            <p:cNvSpPr txBox="1">
              <a:spLocks noChangeArrowheads="1"/>
            </p:cNvSpPr>
            <p:nvPr/>
          </p:nvSpPr>
          <p:spPr bwMode="auto">
            <a:xfrm>
              <a:off x="4129342" y="5711825"/>
              <a:ext cx="216007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600" b="0">
                  <a:latin typeface="Calibri" pitchFamily="34" charset="0"/>
                </a:rPr>
                <a:t>Identification</a:t>
              </a:r>
            </a:p>
            <a:p>
              <a:pPr algn="ctr" eaLnBrk="1" hangingPunct="1"/>
              <a:r>
                <a:rPr lang="fr-FR" sz="1600" b="0">
                  <a:latin typeface="Calibri" pitchFamily="34" charset="0"/>
                </a:rPr>
                <a:t>Validation (FDR control)</a:t>
              </a:r>
            </a:p>
            <a:p>
              <a:pPr algn="ctr" eaLnBrk="1" hangingPunct="1"/>
              <a:endParaRPr lang="fr-FR" sz="1600" b="0">
                <a:latin typeface="Calibri" pitchFamily="34" charset="0"/>
              </a:endParaRPr>
            </a:p>
          </p:txBody>
        </p:sp>
        <p:sp>
          <p:nvSpPr>
            <p:cNvPr id="12314" name="ZoneTexte 8"/>
            <p:cNvSpPr txBox="1">
              <a:spLocks noChangeArrowheads="1"/>
            </p:cNvSpPr>
            <p:nvPr/>
          </p:nvSpPr>
          <p:spPr bwMode="auto">
            <a:xfrm>
              <a:off x="3801731" y="6237312"/>
              <a:ext cx="2854243" cy="338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600" dirty="0" smtClean="0"/>
                <a:t>.</a:t>
              </a:r>
              <a:r>
                <a:rPr lang="en-US" sz="1600" b="0" dirty="0" err="1" smtClean="0">
                  <a:latin typeface="Calibri" pitchFamily="34" charset="0"/>
                </a:rPr>
                <a:t>mzIdentML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>
                  <a:latin typeface="Calibri" pitchFamily="34" charset="0"/>
                </a:rPr>
                <a:t>import </a:t>
              </a:r>
              <a:r>
                <a:rPr lang="fr-FR" sz="1600" b="0" dirty="0" err="1">
                  <a:latin typeface="Calibri" pitchFamily="34" charset="0"/>
                </a:rPr>
                <a:t>into</a:t>
              </a:r>
              <a:r>
                <a:rPr lang="fr-FR" sz="1600" b="0" dirty="0">
                  <a:latin typeface="Calibri" pitchFamily="34" charset="0"/>
                </a:rPr>
                <a:t> </a:t>
              </a:r>
              <a:r>
                <a:rPr lang="fr-FR" sz="1600" b="0" dirty="0" err="1">
                  <a:latin typeface="Calibri" pitchFamily="34" charset="0"/>
                </a:rPr>
                <a:t>Skyline</a:t>
              </a:r>
              <a:endParaRPr lang="fr-FR" sz="1600" b="0" dirty="0">
                <a:latin typeface="Calibri" pitchFamily="34" charset="0"/>
              </a:endParaRPr>
            </a:p>
          </p:txBody>
        </p:sp>
      </p:grp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2484438" y="2276475"/>
            <a:ext cx="4627562" cy="2549525"/>
            <a:chOff x="2483768" y="2276475"/>
            <a:chExt cx="4628232" cy="2549525"/>
          </a:xfrm>
        </p:grpSpPr>
        <p:sp>
          <p:nvSpPr>
            <p:cNvPr id="12305" name="ZoneTexte 1"/>
            <p:cNvSpPr txBox="1">
              <a:spLocks noChangeArrowheads="1"/>
            </p:cNvSpPr>
            <p:nvPr/>
          </p:nvSpPr>
          <p:spPr bwMode="auto">
            <a:xfrm>
              <a:off x="3448050" y="2589213"/>
              <a:ext cx="36639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b="0">
                  <a:latin typeface="Calibri" pitchFamily="34" charset="0"/>
                </a:rPr>
                <a:t>Interpretation using 2 search engines</a:t>
              </a:r>
            </a:p>
          </p:txBody>
        </p:sp>
        <p:pic>
          <p:nvPicPr>
            <p:cNvPr id="12306" name="Picture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0787" y="4162425"/>
              <a:ext cx="1268412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307" name="Connecteur droit avec flèche 2"/>
            <p:cNvCxnSpPr>
              <a:cxnSpLocks noChangeShapeType="1"/>
            </p:cNvCxnSpPr>
            <p:nvPr/>
          </p:nvCxnSpPr>
          <p:spPr bwMode="auto">
            <a:xfrm flipH="1">
              <a:off x="3671888" y="2890838"/>
              <a:ext cx="1152525" cy="8255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08" name="ZoneTexte 3"/>
            <p:cNvSpPr txBox="1">
              <a:spLocks noChangeArrowheads="1"/>
            </p:cNvSpPr>
            <p:nvPr/>
          </p:nvSpPr>
          <p:spPr bwMode="auto">
            <a:xfrm>
              <a:off x="2637774" y="3748583"/>
              <a:ext cx="157293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sz="1600" b="0">
                  <a:latin typeface="Calibri" pitchFamily="34" charset="0"/>
                </a:rPr>
                <a:t>Mascot searches</a:t>
              </a:r>
            </a:p>
          </p:txBody>
        </p:sp>
        <p:sp>
          <p:nvSpPr>
            <p:cNvPr id="12309" name="Rectangle 4"/>
            <p:cNvSpPr>
              <a:spLocks noChangeArrowheads="1"/>
            </p:cNvSpPr>
            <p:nvPr/>
          </p:nvSpPr>
          <p:spPr bwMode="auto">
            <a:xfrm>
              <a:off x="2483768" y="4579938"/>
              <a:ext cx="18224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fr-FR" sz="1000" b="0">
                  <a:latin typeface="Calibri" pitchFamily="34" charset="0"/>
                </a:rPr>
                <a:t>http://www.matrixscience.com</a:t>
              </a:r>
            </a:p>
          </p:txBody>
        </p:sp>
        <p:sp>
          <p:nvSpPr>
            <p:cNvPr id="12310" name="ZoneTexte 1"/>
            <p:cNvSpPr txBox="1">
              <a:spLocks noChangeArrowheads="1"/>
            </p:cNvSpPr>
            <p:nvPr/>
          </p:nvSpPr>
          <p:spPr bwMode="auto">
            <a:xfrm>
              <a:off x="4133850" y="2276475"/>
              <a:ext cx="20574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fr-FR" b="0">
                  <a:latin typeface="Calibri" pitchFamily="34" charset="0"/>
                </a:rPr>
                <a:t>nanoLC-MSMS data</a:t>
              </a:r>
            </a:p>
          </p:txBody>
        </p:sp>
      </p:grpSp>
      <p:sp>
        <p:nvSpPr>
          <p:cNvPr id="32" name="TextBox 7"/>
          <p:cNvSpPr txBox="1">
            <a:spLocks noChangeArrowheads="1"/>
          </p:cNvSpPr>
          <p:nvPr/>
        </p:nvSpPr>
        <p:spPr bwMode="auto">
          <a:xfrm>
            <a:off x="109538" y="3860800"/>
            <a:ext cx="1301750" cy="64611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3. Transitions selection and optimisation</a:t>
            </a:r>
          </a:p>
        </p:txBody>
      </p:sp>
      <p:sp>
        <p:nvSpPr>
          <p:cNvPr id="33" name="TextBox 8"/>
          <p:cNvSpPr txBox="1">
            <a:spLocks noChangeArrowheads="1"/>
          </p:cNvSpPr>
          <p:nvPr/>
        </p:nvSpPr>
        <p:spPr bwMode="auto">
          <a:xfrm>
            <a:off x="109538" y="5064125"/>
            <a:ext cx="1301750" cy="4460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4. SRM analysis</a:t>
            </a:r>
          </a:p>
          <a:p>
            <a:pPr algn="ctr" eaLnBrk="1" hangingPunct="1">
              <a:defRPr/>
            </a:pP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4" name="TextBox 5"/>
          <p:cNvSpPr txBox="1">
            <a:spLocks noChangeArrowheads="1"/>
          </p:cNvSpPr>
          <p:nvPr/>
        </p:nvSpPr>
        <p:spPr bwMode="auto">
          <a:xfrm>
            <a:off x="109538" y="127158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ctr" eaLnBrk="1" hangingPunct="1">
              <a:defRPr sz="1200" b="0"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fr-FR" smtClean="0"/>
              <a:t>1. List of proteins of interest</a:t>
            </a:r>
          </a:p>
        </p:txBody>
      </p:sp>
      <p:sp>
        <p:nvSpPr>
          <p:cNvPr id="12299" name="TextBox 5"/>
          <p:cNvSpPr txBox="1">
            <a:spLocks noChangeArrowheads="1"/>
          </p:cNvSpPr>
          <p:nvPr/>
        </p:nvSpPr>
        <p:spPr bwMode="auto">
          <a:xfrm>
            <a:off x="109538" y="2473325"/>
            <a:ext cx="1301750" cy="8318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1200" b="0">
                <a:solidFill>
                  <a:srgbClr val="0000FF"/>
                </a:solidFill>
              </a:rPr>
              <a:t>2. Proteotypic peptides for proteins of interest</a:t>
            </a:r>
          </a:p>
        </p:txBody>
      </p:sp>
      <p:sp>
        <p:nvSpPr>
          <p:cNvPr id="36" name="Down Arrow 18"/>
          <p:cNvSpPr>
            <a:spLocks noChangeArrowheads="1"/>
          </p:cNvSpPr>
          <p:nvPr/>
        </p:nvSpPr>
        <p:spPr bwMode="auto">
          <a:xfrm>
            <a:off x="665163" y="4594225"/>
            <a:ext cx="188912" cy="382588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7" name="Down Arrow 18"/>
          <p:cNvSpPr>
            <a:spLocks noChangeArrowheads="1"/>
          </p:cNvSpPr>
          <p:nvPr/>
        </p:nvSpPr>
        <p:spPr bwMode="auto">
          <a:xfrm>
            <a:off x="665163" y="3392488"/>
            <a:ext cx="188912" cy="381000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8" name="Down Arrow 18"/>
          <p:cNvSpPr>
            <a:spLocks noChangeArrowheads="1"/>
          </p:cNvSpPr>
          <p:nvPr/>
        </p:nvSpPr>
        <p:spPr bwMode="auto">
          <a:xfrm>
            <a:off x="665163" y="2005013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39" name="Down Arrow 18"/>
          <p:cNvSpPr>
            <a:spLocks noChangeArrowheads="1"/>
          </p:cNvSpPr>
          <p:nvPr/>
        </p:nvSpPr>
        <p:spPr bwMode="auto">
          <a:xfrm>
            <a:off x="665163" y="5595938"/>
            <a:ext cx="188912" cy="382587"/>
          </a:xfrm>
          <a:prstGeom prst="downArrow">
            <a:avLst>
              <a:gd name="adj1" fmla="val 50000"/>
              <a:gd name="adj2" fmla="val 41967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  <p:sp>
        <p:nvSpPr>
          <p:cNvPr id="40" name="TextBox 8"/>
          <p:cNvSpPr txBox="1">
            <a:spLocks noChangeArrowheads="1"/>
          </p:cNvSpPr>
          <p:nvPr/>
        </p:nvSpPr>
        <p:spPr bwMode="auto">
          <a:xfrm>
            <a:off x="109538" y="6065838"/>
            <a:ext cx="1301750" cy="646112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sz="1200" b="0">
                <a:solidFill>
                  <a:schemeClr val="bg2">
                    <a:lumMod val="25000"/>
                    <a:lumOff val="75000"/>
                  </a:schemeClr>
                </a:solidFill>
              </a:rPr>
              <a:t>5. Quantitative data interpretation</a:t>
            </a:r>
            <a:endParaRPr lang="fr-FR" sz="1050" b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1206853" y="187325"/>
            <a:ext cx="74319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sz="2400" b="0" dirty="0" err="1">
                <a:latin typeface="Calibri" pitchFamily="34" charset="0"/>
              </a:rPr>
              <a:t>Targeted</a:t>
            </a:r>
            <a:r>
              <a:rPr lang="fr-FR" sz="2400" b="0" dirty="0">
                <a:latin typeface="Calibri" pitchFamily="34" charset="0"/>
              </a:rPr>
              <a:t> quantitative </a:t>
            </a:r>
            <a:r>
              <a:rPr lang="fr-FR" sz="2400" b="0" dirty="0" err="1">
                <a:latin typeface="Calibri" pitchFamily="34" charset="0"/>
              </a:rPr>
              <a:t>proteomics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workflow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err="1">
                <a:latin typeface="Calibri" pitchFamily="34" charset="0"/>
              </a:rPr>
              <a:t>using</a:t>
            </a:r>
            <a:r>
              <a:rPr lang="fr-FR" sz="2400" b="0" dirty="0">
                <a:latin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</a:rPr>
              <a:t>SRM-MS</a:t>
            </a:r>
            <a:endParaRPr lang="fr-FR" sz="2400" b="0" dirty="0">
              <a:latin typeface="Calibri" pitchFamily="34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1522413" y="1198563"/>
            <a:ext cx="7514082" cy="5543550"/>
            <a:chOff x="1522413" y="1198563"/>
            <a:chExt cx="7514082" cy="5543550"/>
          </a:xfrm>
        </p:grpSpPr>
        <p:sp>
          <p:nvSpPr>
            <p:cNvPr id="12293" name="AutoShape 12"/>
            <p:cNvSpPr>
              <a:spLocks/>
            </p:cNvSpPr>
            <p:nvPr/>
          </p:nvSpPr>
          <p:spPr bwMode="auto">
            <a:xfrm>
              <a:off x="1522413" y="1198563"/>
              <a:ext cx="360362" cy="5543550"/>
            </a:xfrm>
            <a:prstGeom prst="leftBrace">
              <a:avLst>
                <a:gd name="adj1" fmla="val 123066"/>
                <a:gd name="adj2" fmla="val 30606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/>
            </a:p>
          </p:txBody>
        </p:sp>
        <p:sp>
          <p:nvSpPr>
            <p:cNvPr id="35" name="Text Box 13"/>
            <p:cNvSpPr txBox="1">
              <a:spLocks noChangeArrowheads="1"/>
            </p:cNvSpPr>
            <p:nvPr/>
          </p:nvSpPr>
          <p:spPr bwMode="auto">
            <a:xfrm>
              <a:off x="1762124" y="1206500"/>
              <a:ext cx="727437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fr-FR" sz="1600" b="0" dirty="0" err="1" smtClean="0">
                  <a:latin typeface="Calibri" pitchFamily="34" charset="0"/>
                </a:rPr>
                <a:t>Useful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 smtClean="0">
                  <a:latin typeface="Calibri" pitchFamily="34" charset="0"/>
                </a:rPr>
                <a:t>functionalities</a:t>
              </a:r>
              <a:r>
                <a:rPr lang="fr-FR" sz="1600" b="0" dirty="0" smtClean="0">
                  <a:latin typeface="Calibri" pitchFamily="34" charset="0"/>
                </a:rPr>
                <a:t> to </a:t>
              </a:r>
              <a:r>
                <a:rPr lang="fr-FR" sz="1600" b="0" dirty="0" err="1" smtClean="0">
                  <a:latin typeface="Calibri" pitchFamily="34" charset="0"/>
                </a:rPr>
                <a:t>identify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dirty="0" smtClean="0">
                  <a:solidFill>
                    <a:srgbClr val="FF0000"/>
                  </a:solidFill>
                  <a:latin typeface="Calibri" pitchFamily="34" charset="0"/>
                </a:rPr>
                <a:t>best flyers </a:t>
              </a:r>
              <a:r>
                <a:rPr lang="fr-FR" sz="1600" b="0" dirty="0" smtClean="0">
                  <a:latin typeface="Calibri" pitchFamily="34" charset="0"/>
                </a:rPr>
                <a:t>and unique peptides : </a:t>
              </a:r>
            </a:p>
            <a:p>
              <a:pPr marL="342900" indent="-342900" eaLnBrk="1" hangingPunct="1">
                <a:buFontTx/>
                <a:buAutoNum type="arabicPeriod"/>
                <a:defRPr/>
              </a:pPr>
              <a:r>
                <a:rPr lang="fr-FR" sz="1600" b="0" dirty="0" smtClean="0">
                  <a:latin typeface="Calibri" pitchFamily="34" charset="0"/>
                </a:rPr>
                <a:t>Building of Peptide Spectral </a:t>
              </a:r>
              <a:r>
                <a:rPr lang="fr-FR" sz="1600" b="0" dirty="0" err="1" smtClean="0">
                  <a:latin typeface="Calibri" pitchFamily="34" charset="0"/>
                </a:rPr>
                <a:t>Libraries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 smtClean="0">
                  <a:latin typeface="Calibri" pitchFamily="34" charset="0"/>
                </a:rPr>
                <a:t>generated</a:t>
              </a:r>
              <a:r>
                <a:rPr lang="fr-FR" sz="1600" b="0" dirty="0" smtClean="0">
                  <a:latin typeface="Calibri" pitchFamily="34" charset="0"/>
                </a:rPr>
                <a:t> </a:t>
              </a:r>
              <a:r>
                <a:rPr lang="fr-FR" sz="1600" b="0" dirty="0" err="1" smtClean="0">
                  <a:latin typeface="Calibri" pitchFamily="34" charset="0"/>
                </a:rPr>
                <a:t>from</a:t>
              </a:r>
              <a:r>
                <a:rPr lang="fr-FR" sz="1600" b="0" dirty="0" smtClean="0">
                  <a:latin typeface="Calibri" pitchFamily="34" charset="0"/>
                </a:rPr>
                <a:t> global </a:t>
              </a:r>
              <a:r>
                <a:rPr lang="fr-FR" sz="1600" b="0" dirty="0" err="1" smtClean="0">
                  <a:latin typeface="Calibri" pitchFamily="34" charset="0"/>
                </a:rPr>
                <a:t>proteomics</a:t>
              </a:r>
              <a:r>
                <a:rPr lang="fr-FR" sz="1600" b="0" dirty="0" smtClean="0">
                  <a:latin typeface="Calibri" pitchFamily="34" charset="0"/>
                </a:rPr>
                <a:t> data</a:t>
              </a: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5472113" y="2924175"/>
            <a:ext cx="3678726" cy="3956937"/>
            <a:chOff x="5472113" y="2924175"/>
            <a:chExt cx="3678726" cy="3956937"/>
          </a:xfrm>
        </p:grpSpPr>
        <p:grpSp>
          <p:nvGrpSpPr>
            <p:cNvPr id="3" name="Groupe 2"/>
            <p:cNvGrpSpPr>
              <a:grpSpLocks/>
            </p:cNvGrpSpPr>
            <p:nvPr/>
          </p:nvGrpSpPr>
          <p:grpSpPr bwMode="auto">
            <a:xfrm>
              <a:off x="5472113" y="2924175"/>
              <a:ext cx="3060700" cy="1916113"/>
              <a:chOff x="5472113" y="2924175"/>
              <a:chExt cx="3060700" cy="1916410"/>
            </a:xfrm>
          </p:grpSpPr>
          <p:cxnSp>
            <p:nvCxnSpPr>
              <p:cNvPr id="12315" name="Connecteur droit avec flèche 31"/>
              <p:cNvCxnSpPr>
                <a:cxnSpLocks noChangeShapeType="1"/>
              </p:cNvCxnSpPr>
              <p:nvPr/>
            </p:nvCxnSpPr>
            <p:spPr bwMode="auto">
              <a:xfrm>
                <a:off x="5472113" y="2924175"/>
                <a:ext cx="1152525" cy="82550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316" name="ZoneTexte 32"/>
              <p:cNvSpPr txBox="1">
                <a:spLocks noChangeArrowheads="1"/>
              </p:cNvSpPr>
              <p:nvPr/>
            </p:nvSpPr>
            <p:spPr bwMode="auto">
              <a:xfrm>
                <a:off x="5688013" y="3748583"/>
                <a:ext cx="2844800" cy="554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fr-FR" sz="1600" b="0" dirty="0" smtClean="0">
                    <a:latin typeface="Calibri" pitchFamily="34" charset="0"/>
                  </a:rPr>
                  <a:t>OMSSA</a:t>
                </a:r>
                <a:r>
                  <a:rPr lang="fr-FR" sz="1200" b="0" dirty="0" smtClean="0">
                    <a:latin typeface="Calibri" pitchFamily="34" charset="0"/>
                  </a:rPr>
                  <a:t>*</a:t>
                </a:r>
                <a:r>
                  <a:rPr lang="fr-FR" sz="1600" b="0" dirty="0" smtClean="0">
                    <a:latin typeface="Calibri" pitchFamily="34" charset="0"/>
                  </a:rPr>
                  <a:t> </a:t>
                </a:r>
                <a:r>
                  <a:rPr lang="fr-FR" sz="1600" b="0" dirty="0" err="1">
                    <a:latin typeface="Calibri" pitchFamily="34" charset="0"/>
                  </a:rPr>
                  <a:t>searches</a:t>
                </a:r>
                <a:r>
                  <a:rPr lang="fr-FR" sz="1600" b="0" dirty="0">
                    <a:latin typeface="Calibri" pitchFamily="34" charset="0"/>
                  </a:rPr>
                  <a:t> </a:t>
                </a:r>
              </a:p>
              <a:p>
                <a:pPr algn="ctr" eaLnBrk="1" hangingPunct="1"/>
                <a:r>
                  <a:rPr lang="fr-FR" sz="1400" b="0" dirty="0">
                    <a:latin typeface="Calibri" pitchFamily="34" charset="0"/>
                  </a:rPr>
                  <a:t>MSDA in-house </a:t>
                </a:r>
                <a:r>
                  <a:rPr lang="fr-FR" sz="1400" b="0" dirty="0" err="1">
                    <a:latin typeface="Calibri" pitchFamily="34" charset="0"/>
                  </a:rPr>
                  <a:t>developed</a:t>
                </a:r>
                <a:r>
                  <a:rPr lang="fr-FR" sz="1400" b="0" dirty="0">
                    <a:latin typeface="Calibri" pitchFamily="34" charset="0"/>
                  </a:rPr>
                  <a:t> interface </a:t>
                </a:r>
              </a:p>
            </p:txBody>
          </p:sp>
          <p:pic>
            <p:nvPicPr>
              <p:cNvPr id="12317" name="Picture 1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48375" y="4265910"/>
                <a:ext cx="2125663" cy="371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318" name="Rectangle 6"/>
              <p:cNvSpPr>
                <a:spLocks noChangeArrowheads="1"/>
              </p:cNvSpPr>
              <p:nvPr/>
            </p:nvSpPr>
            <p:spPr bwMode="auto">
              <a:xfrm>
                <a:off x="6396831" y="4594522"/>
                <a:ext cx="1428750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000" b="0">
                    <a:latin typeface="Calibri" pitchFamily="34" charset="0"/>
                  </a:rPr>
                  <a:t>https://msda.unistra.fr/</a:t>
                </a:r>
              </a:p>
            </p:txBody>
          </p:sp>
        </p:grpSp>
        <p:sp>
          <p:nvSpPr>
            <p:cNvPr id="6" name="ZoneTexte 5"/>
            <p:cNvSpPr txBox="1"/>
            <p:nvPr/>
          </p:nvSpPr>
          <p:spPr>
            <a:xfrm>
              <a:off x="6838988" y="6619502"/>
              <a:ext cx="23118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0" dirty="0" smtClean="0">
                  <a:latin typeface="Calibri" pitchFamily="34" charset="0"/>
                </a:rPr>
                <a:t>* </a:t>
              </a:r>
              <a:r>
                <a:rPr lang="fr-FR" sz="1100" b="0" dirty="0" err="1" smtClean="0">
                  <a:latin typeface="Calibri" pitchFamily="34" charset="0"/>
                </a:rPr>
                <a:t>Geer</a:t>
              </a:r>
              <a:r>
                <a:rPr lang="fr-FR" sz="1100" b="0" dirty="0" smtClean="0">
                  <a:latin typeface="Calibri" pitchFamily="34" charset="0"/>
                </a:rPr>
                <a:t>, LY </a:t>
              </a:r>
              <a:r>
                <a:rPr lang="fr-FR" sz="1100" b="0" i="1" dirty="0" smtClean="0">
                  <a:latin typeface="Calibri" pitchFamily="34" charset="0"/>
                </a:rPr>
                <a:t>et al. </a:t>
              </a:r>
              <a:r>
                <a:rPr lang="fr-FR" sz="1100" b="0" dirty="0" smtClean="0">
                  <a:latin typeface="Calibri" pitchFamily="34" charset="0"/>
                </a:rPr>
                <a:t>J </a:t>
              </a:r>
              <a:r>
                <a:rPr lang="fr-FR" sz="1100" b="0" dirty="0" err="1" smtClean="0">
                  <a:latin typeface="Calibri" pitchFamily="34" charset="0"/>
                </a:rPr>
                <a:t>Proteome</a:t>
              </a:r>
              <a:r>
                <a:rPr lang="fr-FR" sz="1100" b="0" dirty="0" smtClean="0">
                  <a:latin typeface="Calibri" pitchFamily="34" charset="0"/>
                </a:rPr>
                <a:t> </a:t>
              </a:r>
              <a:r>
                <a:rPr lang="fr-FR" sz="1100" b="0" dirty="0" err="1" smtClean="0">
                  <a:latin typeface="Calibri" pitchFamily="34" charset="0"/>
                </a:rPr>
                <a:t>Res</a:t>
              </a:r>
              <a:r>
                <a:rPr lang="fr-FR" sz="1100" b="0" dirty="0" smtClean="0">
                  <a:latin typeface="Calibri" pitchFamily="34" charset="0"/>
                </a:rPr>
                <a:t> 2004</a:t>
              </a:r>
              <a:endParaRPr lang="fr-FR" sz="1100" b="0" dirty="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188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usion">
  <a:themeElements>
    <a:clrScheme name="Fusion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Fus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usio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sio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sio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Designs\Fusion.pot</Template>
  <TotalTime>43955</TotalTime>
  <Words>2272</Words>
  <Application>Microsoft Office PowerPoint</Application>
  <PresentationFormat>Affichage à l'écran (4:3)</PresentationFormat>
  <Paragraphs>416</Paragraphs>
  <Slides>24</Slides>
  <Notes>13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Fusion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LSMBO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ChristineC</dc:creator>
  <cp:lastModifiedBy>Carapito Christine</cp:lastModifiedBy>
  <cp:revision>910</cp:revision>
  <cp:lastPrinted>2013-05-28T12:29:04Z</cp:lastPrinted>
  <dcterms:created xsi:type="dcterms:W3CDTF">2006-10-25T12:46:10Z</dcterms:created>
  <dcterms:modified xsi:type="dcterms:W3CDTF">2013-06-09T13:15:05Z</dcterms:modified>
</cp:coreProperties>
</file>