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321" r:id="rId3"/>
    <p:sldId id="257" r:id="rId4"/>
    <p:sldId id="259" r:id="rId5"/>
    <p:sldId id="260" r:id="rId6"/>
    <p:sldId id="261" r:id="rId7"/>
    <p:sldId id="263" r:id="rId8"/>
    <p:sldId id="264" r:id="rId9"/>
    <p:sldId id="323" r:id="rId10"/>
    <p:sldId id="288" r:id="rId11"/>
    <p:sldId id="289" r:id="rId12"/>
    <p:sldId id="290" r:id="rId13"/>
    <p:sldId id="291" r:id="rId14"/>
    <p:sldId id="292" r:id="rId15"/>
    <p:sldId id="294" r:id="rId16"/>
    <p:sldId id="295" r:id="rId17"/>
    <p:sldId id="296" r:id="rId18"/>
    <p:sldId id="297" r:id="rId19"/>
    <p:sldId id="293" r:id="rId20"/>
    <p:sldId id="299" r:id="rId21"/>
    <p:sldId id="300" r:id="rId22"/>
    <p:sldId id="301" r:id="rId23"/>
    <p:sldId id="302" r:id="rId24"/>
    <p:sldId id="303" r:id="rId25"/>
    <p:sldId id="305" r:id="rId26"/>
    <p:sldId id="306" r:id="rId27"/>
    <p:sldId id="307" r:id="rId28"/>
    <p:sldId id="308" r:id="rId29"/>
    <p:sldId id="309" r:id="rId30"/>
    <p:sldId id="304" r:id="rId31"/>
    <p:sldId id="317" r:id="rId32"/>
    <p:sldId id="319" r:id="rId33"/>
    <p:sldId id="316" r:id="rId34"/>
    <p:sldId id="318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6CC68EE-55CB-4C96-96CA-CDF9F4CE403D}">
          <p14:sldIdLst>
            <p14:sldId id="256"/>
            <p14:sldId id="321"/>
            <p14:sldId id="257"/>
            <p14:sldId id="259"/>
            <p14:sldId id="260"/>
            <p14:sldId id="261"/>
            <p14:sldId id="263"/>
            <p14:sldId id="264"/>
            <p14:sldId id="323"/>
            <p14:sldId id="288"/>
            <p14:sldId id="289"/>
            <p14:sldId id="290"/>
            <p14:sldId id="291"/>
            <p14:sldId id="292"/>
            <p14:sldId id="294"/>
            <p14:sldId id="295"/>
            <p14:sldId id="296"/>
            <p14:sldId id="297"/>
            <p14:sldId id="293"/>
            <p14:sldId id="299"/>
            <p14:sldId id="300"/>
            <p14:sldId id="301"/>
            <p14:sldId id="302"/>
            <p14:sldId id="303"/>
            <p14:sldId id="305"/>
            <p14:sldId id="306"/>
            <p14:sldId id="307"/>
            <p14:sldId id="308"/>
            <p14:sldId id="309"/>
            <p14:sldId id="304"/>
            <p14:sldId id="317"/>
            <p14:sldId id="319"/>
            <p14:sldId id="316"/>
            <p14:sldId id="31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ABRF_sPRG_1000_Peptide_Final_02121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sPRG_presentation_ABRF_2013\Data_used_sPRG_talk_2013\ABRF_sPRG_1000_Peptide_Final_02121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mc96\Documents\_________sPRG2013\ABRF_sPRG2013_Peptide_MASCOT_Search_Coverag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>
              <a:solidFill>
                <a:schemeClr val="tx1"/>
              </a:solidFill>
            </a:ln>
          </c:spPr>
          <c:marker>
            <c:symbol val="diamond"/>
            <c:size val="4"/>
          </c:marker>
          <c:val>
            <c:numRef>
              <c:f>sPRG_ABRF_1000_Peptide!$AL$2:$AL$1001</c:f>
              <c:numCache>
                <c:formatCode>General</c:formatCode>
                <c:ptCount val="100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2</c:v>
                </c:pt>
                <c:pt idx="48">
                  <c:v>2</c:v>
                </c:pt>
                <c:pt idx="49">
                  <c:v>2</c:v>
                </c:pt>
                <c:pt idx="50">
                  <c:v>2</c:v>
                </c:pt>
                <c:pt idx="51">
                  <c:v>2</c:v>
                </c:pt>
                <c:pt idx="52">
                  <c:v>2</c:v>
                </c:pt>
                <c:pt idx="53">
                  <c:v>2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2</c:v>
                </c:pt>
                <c:pt idx="64">
                  <c:v>2</c:v>
                </c:pt>
                <c:pt idx="65">
                  <c:v>2</c:v>
                </c:pt>
                <c:pt idx="66">
                  <c:v>2</c:v>
                </c:pt>
                <c:pt idx="67">
                  <c:v>2</c:v>
                </c:pt>
                <c:pt idx="68">
                  <c:v>2</c:v>
                </c:pt>
                <c:pt idx="69">
                  <c:v>2</c:v>
                </c:pt>
                <c:pt idx="70">
                  <c:v>2</c:v>
                </c:pt>
                <c:pt idx="71">
                  <c:v>2</c:v>
                </c:pt>
                <c:pt idx="72">
                  <c:v>2</c:v>
                </c:pt>
                <c:pt idx="73">
                  <c:v>2</c:v>
                </c:pt>
                <c:pt idx="74">
                  <c:v>2</c:v>
                </c:pt>
                <c:pt idx="75">
                  <c:v>2</c:v>
                </c:pt>
                <c:pt idx="76">
                  <c:v>2</c:v>
                </c:pt>
                <c:pt idx="77">
                  <c:v>2</c:v>
                </c:pt>
                <c:pt idx="78">
                  <c:v>2</c:v>
                </c:pt>
                <c:pt idx="79">
                  <c:v>2</c:v>
                </c:pt>
                <c:pt idx="80">
                  <c:v>2</c:v>
                </c:pt>
                <c:pt idx="81">
                  <c:v>2</c:v>
                </c:pt>
                <c:pt idx="82">
                  <c:v>2</c:v>
                </c:pt>
                <c:pt idx="83">
                  <c:v>2</c:v>
                </c:pt>
                <c:pt idx="84">
                  <c:v>2</c:v>
                </c:pt>
                <c:pt idx="85">
                  <c:v>2</c:v>
                </c:pt>
                <c:pt idx="86">
                  <c:v>2</c:v>
                </c:pt>
                <c:pt idx="87">
                  <c:v>2</c:v>
                </c:pt>
                <c:pt idx="88">
                  <c:v>2</c:v>
                </c:pt>
                <c:pt idx="89">
                  <c:v>2</c:v>
                </c:pt>
                <c:pt idx="90">
                  <c:v>2</c:v>
                </c:pt>
                <c:pt idx="91">
                  <c:v>2</c:v>
                </c:pt>
                <c:pt idx="92">
                  <c:v>2</c:v>
                </c:pt>
                <c:pt idx="93">
                  <c:v>2</c:v>
                </c:pt>
                <c:pt idx="94">
                  <c:v>2</c:v>
                </c:pt>
                <c:pt idx="95">
                  <c:v>2</c:v>
                </c:pt>
                <c:pt idx="96">
                  <c:v>2</c:v>
                </c:pt>
                <c:pt idx="97">
                  <c:v>2</c:v>
                </c:pt>
                <c:pt idx="98">
                  <c:v>2</c:v>
                </c:pt>
                <c:pt idx="99">
                  <c:v>2</c:v>
                </c:pt>
                <c:pt idx="100">
                  <c:v>2</c:v>
                </c:pt>
                <c:pt idx="101">
                  <c:v>2</c:v>
                </c:pt>
                <c:pt idx="102">
                  <c:v>2</c:v>
                </c:pt>
                <c:pt idx="103">
                  <c:v>2</c:v>
                </c:pt>
                <c:pt idx="104">
                  <c:v>2</c:v>
                </c:pt>
                <c:pt idx="105">
                  <c:v>2</c:v>
                </c:pt>
                <c:pt idx="106">
                  <c:v>2</c:v>
                </c:pt>
                <c:pt idx="107">
                  <c:v>2</c:v>
                </c:pt>
                <c:pt idx="108">
                  <c:v>2</c:v>
                </c:pt>
                <c:pt idx="109">
                  <c:v>2</c:v>
                </c:pt>
                <c:pt idx="110">
                  <c:v>2</c:v>
                </c:pt>
                <c:pt idx="111">
                  <c:v>2</c:v>
                </c:pt>
                <c:pt idx="112">
                  <c:v>2</c:v>
                </c:pt>
                <c:pt idx="113">
                  <c:v>2</c:v>
                </c:pt>
                <c:pt idx="114">
                  <c:v>2</c:v>
                </c:pt>
                <c:pt idx="115">
                  <c:v>2</c:v>
                </c:pt>
                <c:pt idx="116">
                  <c:v>2</c:v>
                </c:pt>
                <c:pt idx="117">
                  <c:v>2</c:v>
                </c:pt>
                <c:pt idx="118">
                  <c:v>2</c:v>
                </c:pt>
                <c:pt idx="119">
                  <c:v>2</c:v>
                </c:pt>
                <c:pt idx="120">
                  <c:v>2</c:v>
                </c:pt>
                <c:pt idx="121">
                  <c:v>2</c:v>
                </c:pt>
                <c:pt idx="122">
                  <c:v>2</c:v>
                </c:pt>
                <c:pt idx="123">
                  <c:v>2</c:v>
                </c:pt>
                <c:pt idx="124">
                  <c:v>2</c:v>
                </c:pt>
                <c:pt idx="125">
                  <c:v>2</c:v>
                </c:pt>
                <c:pt idx="126">
                  <c:v>2</c:v>
                </c:pt>
                <c:pt idx="127">
                  <c:v>2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4</c:v>
                </c:pt>
                <c:pt idx="163">
                  <c:v>4</c:v>
                </c:pt>
                <c:pt idx="164">
                  <c:v>4</c:v>
                </c:pt>
                <c:pt idx="165">
                  <c:v>4</c:v>
                </c:pt>
                <c:pt idx="166">
                  <c:v>4</c:v>
                </c:pt>
                <c:pt idx="167">
                  <c:v>4</c:v>
                </c:pt>
                <c:pt idx="168">
                  <c:v>4</c:v>
                </c:pt>
                <c:pt idx="169">
                  <c:v>4</c:v>
                </c:pt>
                <c:pt idx="170">
                  <c:v>4</c:v>
                </c:pt>
                <c:pt idx="171">
                  <c:v>4</c:v>
                </c:pt>
                <c:pt idx="172">
                  <c:v>4</c:v>
                </c:pt>
                <c:pt idx="173">
                  <c:v>4</c:v>
                </c:pt>
                <c:pt idx="174">
                  <c:v>4</c:v>
                </c:pt>
                <c:pt idx="175">
                  <c:v>4</c:v>
                </c:pt>
                <c:pt idx="176">
                  <c:v>4</c:v>
                </c:pt>
                <c:pt idx="177">
                  <c:v>4</c:v>
                </c:pt>
                <c:pt idx="178">
                  <c:v>4</c:v>
                </c:pt>
                <c:pt idx="179">
                  <c:v>4</c:v>
                </c:pt>
                <c:pt idx="180">
                  <c:v>4</c:v>
                </c:pt>
                <c:pt idx="181">
                  <c:v>4</c:v>
                </c:pt>
                <c:pt idx="182">
                  <c:v>4</c:v>
                </c:pt>
                <c:pt idx="183">
                  <c:v>4</c:v>
                </c:pt>
                <c:pt idx="184">
                  <c:v>4</c:v>
                </c:pt>
                <c:pt idx="185">
                  <c:v>4</c:v>
                </c:pt>
                <c:pt idx="186">
                  <c:v>4</c:v>
                </c:pt>
                <c:pt idx="187">
                  <c:v>4</c:v>
                </c:pt>
                <c:pt idx="188">
                  <c:v>4</c:v>
                </c:pt>
                <c:pt idx="189">
                  <c:v>4</c:v>
                </c:pt>
                <c:pt idx="190">
                  <c:v>4</c:v>
                </c:pt>
                <c:pt idx="191">
                  <c:v>4</c:v>
                </c:pt>
                <c:pt idx="192">
                  <c:v>4</c:v>
                </c:pt>
                <c:pt idx="193">
                  <c:v>4</c:v>
                </c:pt>
                <c:pt idx="194">
                  <c:v>4</c:v>
                </c:pt>
                <c:pt idx="195">
                  <c:v>4</c:v>
                </c:pt>
                <c:pt idx="196">
                  <c:v>5</c:v>
                </c:pt>
                <c:pt idx="197">
                  <c:v>5</c:v>
                </c:pt>
                <c:pt idx="198">
                  <c:v>5</c:v>
                </c:pt>
                <c:pt idx="199">
                  <c:v>5</c:v>
                </c:pt>
                <c:pt idx="200">
                  <c:v>5</c:v>
                </c:pt>
                <c:pt idx="201">
                  <c:v>5</c:v>
                </c:pt>
                <c:pt idx="202">
                  <c:v>5</c:v>
                </c:pt>
                <c:pt idx="203">
                  <c:v>5</c:v>
                </c:pt>
                <c:pt idx="204">
                  <c:v>5</c:v>
                </c:pt>
                <c:pt idx="205">
                  <c:v>5</c:v>
                </c:pt>
                <c:pt idx="206">
                  <c:v>5</c:v>
                </c:pt>
                <c:pt idx="207">
                  <c:v>5</c:v>
                </c:pt>
                <c:pt idx="208">
                  <c:v>5</c:v>
                </c:pt>
                <c:pt idx="209">
                  <c:v>5</c:v>
                </c:pt>
                <c:pt idx="210">
                  <c:v>5</c:v>
                </c:pt>
                <c:pt idx="211">
                  <c:v>5</c:v>
                </c:pt>
                <c:pt idx="212">
                  <c:v>5</c:v>
                </c:pt>
                <c:pt idx="213">
                  <c:v>5</c:v>
                </c:pt>
                <c:pt idx="214">
                  <c:v>5</c:v>
                </c:pt>
                <c:pt idx="215">
                  <c:v>5</c:v>
                </c:pt>
                <c:pt idx="216">
                  <c:v>5</c:v>
                </c:pt>
                <c:pt idx="217">
                  <c:v>5</c:v>
                </c:pt>
                <c:pt idx="218">
                  <c:v>5</c:v>
                </c:pt>
                <c:pt idx="219">
                  <c:v>5</c:v>
                </c:pt>
                <c:pt idx="220">
                  <c:v>5</c:v>
                </c:pt>
                <c:pt idx="221">
                  <c:v>5</c:v>
                </c:pt>
                <c:pt idx="222">
                  <c:v>6</c:v>
                </c:pt>
                <c:pt idx="223">
                  <c:v>6</c:v>
                </c:pt>
                <c:pt idx="224">
                  <c:v>6</c:v>
                </c:pt>
                <c:pt idx="225">
                  <c:v>6</c:v>
                </c:pt>
                <c:pt idx="226">
                  <c:v>6</c:v>
                </c:pt>
                <c:pt idx="227">
                  <c:v>6</c:v>
                </c:pt>
                <c:pt idx="228">
                  <c:v>6</c:v>
                </c:pt>
                <c:pt idx="229">
                  <c:v>6</c:v>
                </c:pt>
                <c:pt idx="230">
                  <c:v>6</c:v>
                </c:pt>
                <c:pt idx="231">
                  <c:v>6</c:v>
                </c:pt>
                <c:pt idx="232">
                  <c:v>6</c:v>
                </c:pt>
                <c:pt idx="233">
                  <c:v>6</c:v>
                </c:pt>
                <c:pt idx="234">
                  <c:v>6</c:v>
                </c:pt>
                <c:pt idx="235">
                  <c:v>6</c:v>
                </c:pt>
                <c:pt idx="236">
                  <c:v>6</c:v>
                </c:pt>
                <c:pt idx="237">
                  <c:v>6</c:v>
                </c:pt>
                <c:pt idx="238">
                  <c:v>6</c:v>
                </c:pt>
                <c:pt idx="239">
                  <c:v>6</c:v>
                </c:pt>
                <c:pt idx="240">
                  <c:v>6</c:v>
                </c:pt>
                <c:pt idx="241">
                  <c:v>6</c:v>
                </c:pt>
                <c:pt idx="242">
                  <c:v>6</c:v>
                </c:pt>
                <c:pt idx="243">
                  <c:v>6</c:v>
                </c:pt>
                <c:pt idx="244">
                  <c:v>7</c:v>
                </c:pt>
                <c:pt idx="245">
                  <c:v>7</c:v>
                </c:pt>
                <c:pt idx="246">
                  <c:v>7</c:v>
                </c:pt>
                <c:pt idx="247">
                  <c:v>7</c:v>
                </c:pt>
                <c:pt idx="248">
                  <c:v>7</c:v>
                </c:pt>
                <c:pt idx="249">
                  <c:v>7</c:v>
                </c:pt>
                <c:pt idx="250">
                  <c:v>7</c:v>
                </c:pt>
                <c:pt idx="251">
                  <c:v>7</c:v>
                </c:pt>
                <c:pt idx="252">
                  <c:v>7</c:v>
                </c:pt>
                <c:pt idx="253">
                  <c:v>7</c:v>
                </c:pt>
                <c:pt idx="254">
                  <c:v>7</c:v>
                </c:pt>
                <c:pt idx="255">
                  <c:v>7</c:v>
                </c:pt>
                <c:pt idx="256">
                  <c:v>7</c:v>
                </c:pt>
                <c:pt idx="257">
                  <c:v>7</c:v>
                </c:pt>
                <c:pt idx="258">
                  <c:v>7</c:v>
                </c:pt>
                <c:pt idx="259">
                  <c:v>7</c:v>
                </c:pt>
                <c:pt idx="260">
                  <c:v>7</c:v>
                </c:pt>
                <c:pt idx="261">
                  <c:v>8</c:v>
                </c:pt>
                <c:pt idx="262">
                  <c:v>8</c:v>
                </c:pt>
                <c:pt idx="263">
                  <c:v>8</c:v>
                </c:pt>
                <c:pt idx="264">
                  <c:v>8</c:v>
                </c:pt>
                <c:pt idx="265">
                  <c:v>8</c:v>
                </c:pt>
                <c:pt idx="266">
                  <c:v>8</c:v>
                </c:pt>
                <c:pt idx="267">
                  <c:v>8</c:v>
                </c:pt>
                <c:pt idx="268">
                  <c:v>8</c:v>
                </c:pt>
                <c:pt idx="269">
                  <c:v>8</c:v>
                </c:pt>
                <c:pt idx="270">
                  <c:v>8</c:v>
                </c:pt>
                <c:pt idx="271">
                  <c:v>8</c:v>
                </c:pt>
                <c:pt idx="272">
                  <c:v>8</c:v>
                </c:pt>
                <c:pt idx="273">
                  <c:v>8</c:v>
                </c:pt>
                <c:pt idx="274">
                  <c:v>8</c:v>
                </c:pt>
                <c:pt idx="275">
                  <c:v>8</c:v>
                </c:pt>
                <c:pt idx="276">
                  <c:v>8</c:v>
                </c:pt>
                <c:pt idx="277">
                  <c:v>8</c:v>
                </c:pt>
                <c:pt idx="278">
                  <c:v>8</c:v>
                </c:pt>
                <c:pt idx="279">
                  <c:v>8</c:v>
                </c:pt>
                <c:pt idx="280">
                  <c:v>8</c:v>
                </c:pt>
                <c:pt idx="281">
                  <c:v>8</c:v>
                </c:pt>
                <c:pt idx="282">
                  <c:v>8</c:v>
                </c:pt>
                <c:pt idx="283">
                  <c:v>9</c:v>
                </c:pt>
                <c:pt idx="284">
                  <c:v>9</c:v>
                </c:pt>
                <c:pt idx="285">
                  <c:v>9</c:v>
                </c:pt>
                <c:pt idx="286">
                  <c:v>9</c:v>
                </c:pt>
                <c:pt idx="287">
                  <c:v>9</c:v>
                </c:pt>
                <c:pt idx="288">
                  <c:v>9</c:v>
                </c:pt>
                <c:pt idx="289">
                  <c:v>9</c:v>
                </c:pt>
                <c:pt idx="290">
                  <c:v>9</c:v>
                </c:pt>
                <c:pt idx="291">
                  <c:v>9</c:v>
                </c:pt>
                <c:pt idx="292">
                  <c:v>9</c:v>
                </c:pt>
                <c:pt idx="293">
                  <c:v>9</c:v>
                </c:pt>
                <c:pt idx="294">
                  <c:v>9</c:v>
                </c:pt>
                <c:pt idx="295">
                  <c:v>9</c:v>
                </c:pt>
                <c:pt idx="296">
                  <c:v>9</c:v>
                </c:pt>
                <c:pt idx="297">
                  <c:v>9</c:v>
                </c:pt>
                <c:pt idx="298">
                  <c:v>9</c:v>
                </c:pt>
                <c:pt idx="299">
                  <c:v>9</c:v>
                </c:pt>
                <c:pt idx="300">
                  <c:v>10</c:v>
                </c:pt>
                <c:pt idx="301">
                  <c:v>10</c:v>
                </c:pt>
                <c:pt idx="302">
                  <c:v>10</c:v>
                </c:pt>
                <c:pt idx="303">
                  <c:v>10</c:v>
                </c:pt>
                <c:pt idx="304">
                  <c:v>10</c:v>
                </c:pt>
                <c:pt idx="305">
                  <c:v>10</c:v>
                </c:pt>
                <c:pt idx="306">
                  <c:v>10</c:v>
                </c:pt>
                <c:pt idx="307">
                  <c:v>10</c:v>
                </c:pt>
                <c:pt idx="308">
                  <c:v>10</c:v>
                </c:pt>
                <c:pt idx="309">
                  <c:v>10</c:v>
                </c:pt>
                <c:pt idx="310">
                  <c:v>10</c:v>
                </c:pt>
                <c:pt idx="311">
                  <c:v>10</c:v>
                </c:pt>
                <c:pt idx="312">
                  <c:v>10</c:v>
                </c:pt>
                <c:pt idx="313">
                  <c:v>10</c:v>
                </c:pt>
                <c:pt idx="314">
                  <c:v>10</c:v>
                </c:pt>
                <c:pt idx="315">
                  <c:v>10</c:v>
                </c:pt>
                <c:pt idx="316">
                  <c:v>11</c:v>
                </c:pt>
                <c:pt idx="317">
                  <c:v>11</c:v>
                </c:pt>
                <c:pt idx="318">
                  <c:v>11</c:v>
                </c:pt>
                <c:pt idx="319">
                  <c:v>11</c:v>
                </c:pt>
                <c:pt idx="320">
                  <c:v>11</c:v>
                </c:pt>
                <c:pt idx="321">
                  <c:v>11</c:v>
                </c:pt>
                <c:pt idx="322">
                  <c:v>11</c:v>
                </c:pt>
                <c:pt idx="323">
                  <c:v>11</c:v>
                </c:pt>
                <c:pt idx="324">
                  <c:v>11</c:v>
                </c:pt>
                <c:pt idx="325">
                  <c:v>11</c:v>
                </c:pt>
                <c:pt idx="326">
                  <c:v>11</c:v>
                </c:pt>
                <c:pt idx="327">
                  <c:v>11</c:v>
                </c:pt>
                <c:pt idx="328">
                  <c:v>11</c:v>
                </c:pt>
                <c:pt idx="329">
                  <c:v>11</c:v>
                </c:pt>
                <c:pt idx="330">
                  <c:v>11</c:v>
                </c:pt>
                <c:pt idx="331">
                  <c:v>11</c:v>
                </c:pt>
                <c:pt idx="332">
                  <c:v>11</c:v>
                </c:pt>
                <c:pt idx="333">
                  <c:v>11</c:v>
                </c:pt>
                <c:pt idx="334">
                  <c:v>11</c:v>
                </c:pt>
                <c:pt idx="335">
                  <c:v>11</c:v>
                </c:pt>
                <c:pt idx="336">
                  <c:v>11</c:v>
                </c:pt>
                <c:pt idx="337">
                  <c:v>11</c:v>
                </c:pt>
                <c:pt idx="338">
                  <c:v>12</c:v>
                </c:pt>
                <c:pt idx="339">
                  <c:v>12</c:v>
                </c:pt>
                <c:pt idx="340">
                  <c:v>12</c:v>
                </c:pt>
                <c:pt idx="341">
                  <c:v>12</c:v>
                </c:pt>
                <c:pt idx="342">
                  <c:v>12</c:v>
                </c:pt>
                <c:pt idx="343">
                  <c:v>12</c:v>
                </c:pt>
                <c:pt idx="344">
                  <c:v>12</c:v>
                </c:pt>
                <c:pt idx="345">
                  <c:v>12</c:v>
                </c:pt>
                <c:pt idx="346">
                  <c:v>12</c:v>
                </c:pt>
                <c:pt idx="347">
                  <c:v>12</c:v>
                </c:pt>
                <c:pt idx="348">
                  <c:v>12</c:v>
                </c:pt>
                <c:pt idx="349">
                  <c:v>12</c:v>
                </c:pt>
                <c:pt idx="350">
                  <c:v>12</c:v>
                </c:pt>
                <c:pt idx="351">
                  <c:v>12</c:v>
                </c:pt>
                <c:pt idx="352">
                  <c:v>12</c:v>
                </c:pt>
                <c:pt idx="353">
                  <c:v>12</c:v>
                </c:pt>
                <c:pt idx="354">
                  <c:v>12</c:v>
                </c:pt>
                <c:pt idx="355">
                  <c:v>12</c:v>
                </c:pt>
                <c:pt idx="356">
                  <c:v>12</c:v>
                </c:pt>
                <c:pt idx="357">
                  <c:v>12</c:v>
                </c:pt>
                <c:pt idx="358">
                  <c:v>12</c:v>
                </c:pt>
                <c:pt idx="359">
                  <c:v>12</c:v>
                </c:pt>
                <c:pt idx="360">
                  <c:v>13</c:v>
                </c:pt>
                <c:pt idx="361">
                  <c:v>13</c:v>
                </c:pt>
                <c:pt idx="362">
                  <c:v>13</c:v>
                </c:pt>
                <c:pt idx="363">
                  <c:v>13</c:v>
                </c:pt>
                <c:pt idx="364">
                  <c:v>13</c:v>
                </c:pt>
                <c:pt idx="365">
                  <c:v>13</c:v>
                </c:pt>
                <c:pt idx="366">
                  <c:v>13</c:v>
                </c:pt>
                <c:pt idx="367">
                  <c:v>13</c:v>
                </c:pt>
                <c:pt idx="368">
                  <c:v>13</c:v>
                </c:pt>
                <c:pt idx="369">
                  <c:v>13</c:v>
                </c:pt>
                <c:pt idx="370">
                  <c:v>13</c:v>
                </c:pt>
                <c:pt idx="371">
                  <c:v>13</c:v>
                </c:pt>
                <c:pt idx="372">
                  <c:v>13</c:v>
                </c:pt>
                <c:pt idx="373">
                  <c:v>13</c:v>
                </c:pt>
                <c:pt idx="374">
                  <c:v>13</c:v>
                </c:pt>
                <c:pt idx="375">
                  <c:v>14</c:v>
                </c:pt>
                <c:pt idx="376">
                  <c:v>14</c:v>
                </c:pt>
                <c:pt idx="377">
                  <c:v>14</c:v>
                </c:pt>
                <c:pt idx="378">
                  <c:v>14</c:v>
                </c:pt>
                <c:pt idx="379">
                  <c:v>14</c:v>
                </c:pt>
                <c:pt idx="380">
                  <c:v>14</c:v>
                </c:pt>
                <c:pt idx="381">
                  <c:v>14</c:v>
                </c:pt>
                <c:pt idx="382">
                  <c:v>14</c:v>
                </c:pt>
                <c:pt idx="383">
                  <c:v>14</c:v>
                </c:pt>
                <c:pt idx="384">
                  <c:v>15</c:v>
                </c:pt>
                <c:pt idx="385">
                  <c:v>15</c:v>
                </c:pt>
                <c:pt idx="386">
                  <c:v>15</c:v>
                </c:pt>
                <c:pt idx="387">
                  <c:v>15</c:v>
                </c:pt>
                <c:pt idx="388">
                  <c:v>15</c:v>
                </c:pt>
                <c:pt idx="389">
                  <c:v>15</c:v>
                </c:pt>
                <c:pt idx="390">
                  <c:v>15</c:v>
                </c:pt>
                <c:pt idx="391">
                  <c:v>15</c:v>
                </c:pt>
                <c:pt idx="392">
                  <c:v>15</c:v>
                </c:pt>
                <c:pt idx="393">
                  <c:v>15</c:v>
                </c:pt>
                <c:pt idx="394">
                  <c:v>15</c:v>
                </c:pt>
                <c:pt idx="395">
                  <c:v>15</c:v>
                </c:pt>
                <c:pt idx="396">
                  <c:v>16</c:v>
                </c:pt>
                <c:pt idx="397">
                  <c:v>16</c:v>
                </c:pt>
                <c:pt idx="398">
                  <c:v>16</c:v>
                </c:pt>
                <c:pt idx="399">
                  <c:v>16</c:v>
                </c:pt>
                <c:pt idx="400">
                  <c:v>16</c:v>
                </c:pt>
                <c:pt idx="401">
                  <c:v>16</c:v>
                </c:pt>
                <c:pt idx="402">
                  <c:v>16</c:v>
                </c:pt>
                <c:pt idx="403">
                  <c:v>16</c:v>
                </c:pt>
                <c:pt idx="404">
                  <c:v>16</c:v>
                </c:pt>
                <c:pt idx="405">
                  <c:v>16</c:v>
                </c:pt>
                <c:pt idx="406">
                  <c:v>17</c:v>
                </c:pt>
                <c:pt idx="407">
                  <c:v>17</c:v>
                </c:pt>
                <c:pt idx="408">
                  <c:v>17</c:v>
                </c:pt>
                <c:pt idx="409">
                  <c:v>17</c:v>
                </c:pt>
                <c:pt idx="410">
                  <c:v>17</c:v>
                </c:pt>
                <c:pt idx="411">
                  <c:v>18</c:v>
                </c:pt>
                <c:pt idx="412">
                  <c:v>18</c:v>
                </c:pt>
                <c:pt idx="413">
                  <c:v>18</c:v>
                </c:pt>
                <c:pt idx="414">
                  <c:v>18</c:v>
                </c:pt>
                <c:pt idx="415">
                  <c:v>18</c:v>
                </c:pt>
                <c:pt idx="416">
                  <c:v>18</c:v>
                </c:pt>
                <c:pt idx="417">
                  <c:v>18</c:v>
                </c:pt>
                <c:pt idx="418">
                  <c:v>18</c:v>
                </c:pt>
                <c:pt idx="419">
                  <c:v>18</c:v>
                </c:pt>
                <c:pt idx="420">
                  <c:v>18</c:v>
                </c:pt>
                <c:pt idx="421">
                  <c:v>18</c:v>
                </c:pt>
                <c:pt idx="422">
                  <c:v>18</c:v>
                </c:pt>
                <c:pt idx="423">
                  <c:v>19</c:v>
                </c:pt>
                <c:pt idx="424">
                  <c:v>19</c:v>
                </c:pt>
                <c:pt idx="425">
                  <c:v>19</c:v>
                </c:pt>
                <c:pt idx="426">
                  <c:v>19</c:v>
                </c:pt>
                <c:pt idx="427">
                  <c:v>19</c:v>
                </c:pt>
                <c:pt idx="428">
                  <c:v>19</c:v>
                </c:pt>
                <c:pt idx="429">
                  <c:v>19</c:v>
                </c:pt>
                <c:pt idx="430">
                  <c:v>19</c:v>
                </c:pt>
                <c:pt idx="431">
                  <c:v>19</c:v>
                </c:pt>
                <c:pt idx="432">
                  <c:v>19</c:v>
                </c:pt>
                <c:pt idx="433">
                  <c:v>19</c:v>
                </c:pt>
                <c:pt idx="434">
                  <c:v>19</c:v>
                </c:pt>
                <c:pt idx="435">
                  <c:v>20</c:v>
                </c:pt>
                <c:pt idx="436">
                  <c:v>20</c:v>
                </c:pt>
                <c:pt idx="437">
                  <c:v>20</c:v>
                </c:pt>
                <c:pt idx="438">
                  <c:v>20</c:v>
                </c:pt>
                <c:pt idx="439">
                  <c:v>20</c:v>
                </c:pt>
                <c:pt idx="440">
                  <c:v>20</c:v>
                </c:pt>
                <c:pt idx="441">
                  <c:v>20</c:v>
                </c:pt>
                <c:pt idx="442">
                  <c:v>20</c:v>
                </c:pt>
                <c:pt idx="443">
                  <c:v>20</c:v>
                </c:pt>
                <c:pt idx="444">
                  <c:v>20</c:v>
                </c:pt>
                <c:pt idx="445">
                  <c:v>20</c:v>
                </c:pt>
                <c:pt idx="446">
                  <c:v>20</c:v>
                </c:pt>
                <c:pt idx="447">
                  <c:v>20</c:v>
                </c:pt>
                <c:pt idx="448">
                  <c:v>20</c:v>
                </c:pt>
                <c:pt idx="449">
                  <c:v>20</c:v>
                </c:pt>
                <c:pt idx="450">
                  <c:v>21</c:v>
                </c:pt>
                <c:pt idx="451">
                  <c:v>21</c:v>
                </c:pt>
                <c:pt idx="452">
                  <c:v>21</c:v>
                </c:pt>
                <c:pt idx="453">
                  <c:v>21</c:v>
                </c:pt>
                <c:pt idx="454">
                  <c:v>21</c:v>
                </c:pt>
                <c:pt idx="455">
                  <c:v>21</c:v>
                </c:pt>
                <c:pt idx="456">
                  <c:v>21</c:v>
                </c:pt>
                <c:pt idx="457">
                  <c:v>21</c:v>
                </c:pt>
                <c:pt idx="458">
                  <c:v>22</c:v>
                </c:pt>
                <c:pt idx="459">
                  <c:v>22</c:v>
                </c:pt>
                <c:pt idx="460">
                  <c:v>22</c:v>
                </c:pt>
                <c:pt idx="461">
                  <c:v>22</c:v>
                </c:pt>
                <c:pt idx="462">
                  <c:v>22</c:v>
                </c:pt>
                <c:pt idx="463">
                  <c:v>22</c:v>
                </c:pt>
                <c:pt idx="464">
                  <c:v>22</c:v>
                </c:pt>
                <c:pt idx="465">
                  <c:v>22</c:v>
                </c:pt>
                <c:pt idx="466">
                  <c:v>22</c:v>
                </c:pt>
                <c:pt idx="467">
                  <c:v>22</c:v>
                </c:pt>
                <c:pt idx="468">
                  <c:v>22</c:v>
                </c:pt>
                <c:pt idx="469">
                  <c:v>22</c:v>
                </c:pt>
                <c:pt idx="470">
                  <c:v>22</c:v>
                </c:pt>
                <c:pt idx="471">
                  <c:v>23</c:v>
                </c:pt>
                <c:pt idx="472">
                  <c:v>23</c:v>
                </c:pt>
                <c:pt idx="473">
                  <c:v>23</c:v>
                </c:pt>
                <c:pt idx="474">
                  <c:v>23</c:v>
                </c:pt>
                <c:pt idx="475">
                  <c:v>23</c:v>
                </c:pt>
                <c:pt idx="476">
                  <c:v>23</c:v>
                </c:pt>
                <c:pt idx="477">
                  <c:v>23</c:v>
                </c:pt>
                <c:pt idx="478">
                  <c:v>23</c:v>
                </c:pt>
                <c:pt idx="479">
                  <c:v>23</c:v>
                </c:pt>
                <c:pt idx="480">
                  <c:v>24</c:v>
                </c:pt>
                <c:pt idx="481">
                  <c:v>24</c:v>
                </c:pt>
                <c:pt idx="482">
                  <c:v>24</c:v>
                </c:pt>
                <c:pt idx="483">
                  <c:v>24</c:v>
                </c:pt>
                <c:pt idx="484">
                  <c:v>24</c:v>
                </c:pt>
                <c:pt idx="485">
                  <c:v>25</c:v>
                </c:pt>
                <c:pt idx="486">
                  <c:v>26</c:v>
                </c:pt>
                <c:pt idx="487">
                  <c:v>26</c:v>
                </c:pt>
                <c:pt idx="488">
                  <c:v>26</c:v>
                </c:pt>
                <c:pt idx="489">
                  <c:v>26</c:v>
                </c:pt>
                <c:pt idx="490">
                  <c:v>26</c:v>
                </c:pt>
                <c:pt idx="491">
                  <c:v>26</c:v>
                </c:pt>
                <c:pt idx="492">
                  <c:v>26</c:v>
                </c:pt>
                <c:pt idx="493">
                  <c:v>26</c:v>
                </c:pt>
                <c:pt idx="494">
                  <c:v>26</c:v>
                </c:pt>
                <c:pt idx="495">
                  <c:v>27</c:v>
                </c:pt>
                <c:pt idx="496">
                  <c:v>27</c:v>
                </c:pt>
                <c:pt idx="497">
                  <c:v>27</c:v>
                </c:pt>
                <c:pt idx="498">
                  <c:v>27</c:v>
                </c:pt>
                <c:pt idx="499">
                  <c:v>27</c:v>
                </c:pt>
                <c:pt idx="500">
                  <c:v>27</c:v>
                </c:pt>
                <c:pt idx="501">
                  <c:v>27</c:v>
                </c:pt>
                <c:pt idx="502">
                  <c:v>27</c:v>
                </c:pt>
                <c:pt idx="503">
                  <c:v>27</c:v>
                </c:pt>
                <c:pt idx="504">
                  <c:v>27</c:v>
                </c:pt>
                <c:pt idx="505">
                  <c:v>27</c:v>
                </c:pt>
                <c:pt idx="506">
                  <c:v>27</c:v>
                </c:pt>
                <c:pt idx="507">
                  <c:v>27</c:v>
                </c:pt>
                <c:pt idx="508">
                  <c:v>28</c:v>
                </c:pt>
                <c:pt idx="509">
                  <c:v>28</c:v>
                </c:pt>
                <c:pt idx="510">
                  <c:v>28</c:v>
                </c:pt>
                <c:pt idx="511">
                  <c:v>28</c:v>
                </c:pt>
                <c:pt idx="512">
                  <c:v>28</c:v>
                </c:pt>
                <c:pt idx="513">
                  <c:v>28</c:v>
                </c:pt>
                <c:pt idx="514">
                  <c:v>28</c:v>
                </c:pt>
                <c:pt idx="515">
                  <c:v>29</c:v>
                </c:pt>
                <c:pt idx="516">
                  <c:v>29</c:v>
                </c:pt>
                <c:pt idx="517">
                  <c:v>29</c:v>
                </c:pt>
                <c:pt idx="518">
                  <c:v>29</c:v>
                </c:pt>
                <c:pt idx="519">
                  <c:v>30</c:v>
                </c:pt>
                <c:pt idx="520">
                  <c:v>30</c:v>
                </c:pt>
                <c:pt idx="521">
                  <c:v>30</c:v>
                </c:pt>
                <c:pt idx="522">
                  <c:v>30</c:v>
                </c:pt>
                <c:pt idx="523">
                  <c:v>30</c:v>
                </c:pt>
                <c:pt idx="524">
                  <c:v>30</c:v>
                </c:pt>
                <c:pt idx="525">
                  <c:v>30</c:v>
                </c:pt>
                <c:pt idx="526">
                  <c:v>31</c:v>
                </c:pt>
                <c:pt idx="527">
                  <c:v>31</c:v>
                </c:pt>
                <c:pt idx="528">
                  <c:v>31</c:v>
                </c:pt>
                <c:pt idx="529">
                  <c:v>31</c:v>
                </c:pt>
                <c:pt idx="530">
                  <c:v>31</c:v>
                </c:pt>
                <c:pt idx="531">
                  <c:v>31</c:v>
                </c:pt>
                <c:pt idx="532">
                  <c:v>31</c:v>
                </c:pt>
                <c:pt idx="533">
                  <c:v>31</c:v>
                </c:pt>
                <c:pt idx="534">
                  <c:v>31</c:v>
                </c:pt>
                <c:pt idx="535">
                  <c:v>32</c:v>
                </c:pt>
                <c:pt idx="536">
                  <c:v>32</c:v>
                </c:pt>
                <c:pt idx="537">
                  <c:v>32</c:v>
                </c:pt>
                <c:pt idx="538">
                  <c:v>32</c:v>
                </c:pt>
                <c:pt idx="539">
                  <c:v>32</c:v>
                </c:pt>
                <c:pt idx="540">
                  <c:v>32</c:v>
                </c:pt>
                <c:pt idx="541">
                  <c:v>32</c:v>
                </c:pt>
                <c:pt idx="542">
                  <c:v>33</c:v>
                </c:pt>
                <c:pt idx="543">
                  <c:v>33</c:v>
                </c:pt>
                <c:pt idx="544">
                  <c:v>33</c:v>
                </c:pt>
                <c:pt idx="545">
                  <c:v>33</c:v>
                </c:pt>
                <c:pt idx="546">
                  <c:v>33</c:v>
                </c:pt>
                <c:pt idx="547">
                  <c:v>33</c:v>
                </c:pt>
                <c:pt idx="548">
                  <c:v>33</c:v>
                </c:pt>
                <c:pt idx="549">
                  <c:v>33</c:v>
                </c:pt>
                <c:pt idx="550">
                  <c:v>33</c:v>
                </c:pt>
                <c:pt idx="551">
                  <c:v>33</c:v>
                </c:pt>
                <c:pt idx="552">
                  <c:v>33</c:v>
                </c:pt>
                <c:pt idx="553">
                  <c:v>33</c:v>
                </c:pt>
                <c:pt idx="554">
                  <c:v>33</c:v>
                </c:pt>
                <c:pt idx="555">
                  <c:v>34</c:v>
                </c:pt>
                <c:pt idx="556">
                  <c:v>34</c:v>
                </c:pt>
                <c:pt idx="557">
                  <c:v>34</c:v>
                </c:pt>
                <c:pt idx="558">
                  <c:v>34</c:v>
                </c:pt>
                <c:pt idx="559">
                  <c:v>34</c:v>
                </c:pt>
                <c:pt idx="560">
                  <c:v>34</c:v>
                </c:pt>
                <c:pt idx="561">
                  <c:v>34</c:v>
                </c:pt>
                <c:pt idx="562">
                  <c:v>34</c:v>
                </c:pt>
                <c:pt idx="563">
                  <c:v>34</c:v>
                </c:pt>
                <c:pt idx="564">
                  <c:v>35</c:v>
                </c:pt>
                <c:pt idx="565">
                  <c:v>35</c:v>
                </c:pt>
                <c:pt idx="566">
                  <c:v>35</c:v>
                </c:pt>
                <c:pt idx="567">
                  <c:v>35</c:v>
                </c:pt>
                <c:pt idx="568">
                  <c:v>35</c:v>
                </c:pt>
                <c:pt idx="569">
                  <c:v>35</c:v>
                </c:pt>
                <c:pt idx="570">
                  <c:v>35</c:v>
                </c:pt>
                <c:pt idx="571">
                  <c:v>35</c:v>
                </c:pt>
                <c:pt idx="572">
                  <c:v>35</c:v>
                </c:pt>
                <c:pt idx="573">
                  <c:v>35</c:v>
                </c:pt>
                <c:pt idx="574">
                  <c:v>35</c:v>
                </c:pt>
                <c:pt idx="575">
                  <c:v>36</c:v>
                </c:pt>
                <c:pt idx="576">
                  <c:v>36</c:v>
                </c:pt>
                <c:pt idx="577">
                  <c:v>36</c:v>
                </c:pt>
                <c:pt idx="578">
                  <c:v>36</c:v>
                </c:pt>
                <c:pt idx="579">
                  <c:v>36</c:v>
                </c:pt>
                <c:pt idx="580">
                  <c:v>36</c:v>
                </c:pt>
                <c:pt idx="581">
                  <c:v>36</c:v>
                </c:pt>
                <c:pt idx="582">
                  <c:v>36</c:v>
                </c:pt>
                <c:pt idx="583">
                  <c:v>37</c:v>
                </c:pt>
                <c:pt idx="584">
                  <c:v>37</c:v>
                </c:pt>
                <c:pt idx="585">
                  <c:v>37</c:v>
                </c:pt>
                <c:pt idx="586">
                  <c:v>37</c:v>
                </c:pt>
                <c:pt idx="587">
                  <c:v>37</c:v>
                </c:pt>
                <c:pt idx="588">
                  <c:v>37</c:v>
                </c:pt>
                <c:pt idx="589">
                  <c:v>37</c:v>
                </c:pt>
                <c:pt idx="590">
                  <c:v>38</c:v>
                </c:pt>
                <c:pt idx="591">
                  <c:v>38</c:v>
                </c:pt>
                <c:pt idx="592">
                  <c:v>38</c:v>
                </c:pt>
                <c:pt idx="593">
                  <c:v>38</c:v>
                </c:pt>
                <c:pt idx="594">
                  <c:v>38</c:v>
                </c:pt>
                <c:pt idx="595">
                  <c:v>38</c:v>
                </c:pt>
                <c:pt idx="596">
                  <c:v>38</c:v>
                </c:pt>
                <c:pt idx="597">
                  <c:v>38</c:v>
                </c:pt>
                <c:pt idx="598">
                  <c:v>38</c:v>
                </c:pt>
                <c:pt idx="599">
                  <c:v>39</c:v>
                </c:pt>
                <c:pt idx="600">
                  <c:v>39</c:v>
                </c:pt>
                <c:pt idx="601">
                  <c:v>39</c:v>
                </c:pt>
                <c:pt idx="602">
                  <c:v>40</c:v>
                </c:pt>
                <c:pt idx="603">
                  <c:v>40</c:v>
                </c:pt>
                <c:pt idx="604">
                  <c:v>40</c:v>
                </c:pt>
                <c:pt idx="605">
                  <c:v>40</c:v>
                </c:pt>
                <c:pt idx="606">
                  <c:v>40</c:v>
                </c:pt>
                <c:pt idx="607">
                  <c:v>40</c:v>
                </c:pt>
                <c:pt idx="608">
                  <c:v>40</c:v>
                </c:pt>
                <c:pt idx="609">
                  <c:v>41</c:v>
                </c:pt>
                <c:pt idx="610">
                  <c:v>41</c:v>
                </c:pt>
                <c:pt idx="611">
                  <c:v>41</c:v>
                </c:pt>
                <c:pt idx="612">
                  <c:v>41</c:v>
                </c:pt>
                <c:pt idx="613">
                  <c:v>41</c:v>
                </c:pt>
                <c:pt idx="614">
                  <c:v>42</c:v>
                </c:pt>
                <c:pt idx="615">
                  <c:v>42</c:v>
                </c:pt>
                <c:pt idx="616">
                  <c:v>42</c:v>
                </c:pt>
                <c:pt idx="617">
                  <c:v>42</c:v>
                </c:pt>
                <c:pt idx="618">
                  <c:v>43</c:v>
                </c:pt>
                <c:pt idx="619">
                  <c:v>43</c:v>
                </c:pt>
                <c:pt idx="620">
                  <c:v>43</c:v>
                </c:pt>
                <c:pt idx="621">
                  <c:v>43</c:v>
                </c:pt>
                <c:pt idx="622">
                  <c:v>43</c:v>
                </c:pt>
                <c:pt idx="623">
                  <c:v>43</c:v>
                </c:pt>
                <c:pt idx="624">
                  <c:v>43</c:v>
                </c:pt>
                <c:pt idx="625">
                  <c:v>43</c:v>
                </c:pt>
                <c:pt idx="626">
                  <c:v>43</c:v>
                </c:pt>
                <c:pt idx="627">
                  <c:v>44</c:v>
                </c:pt>
                <c:pt idx="628">
                  <c:v>44</c:v>
                </c:pt>
                <c:pt idx="629">
                  <c:v>44</c:v>
                </c:pt>
                <c:pt idx="630">
                  <c:v>44</c:v>
                </c:pt>
                <c:pt idx="631">
                  <c:v>45</c:v>
                </c:pt>
                <c:pt idx="632">
                  <c:v>45</c:v>
                </c:pt>
                <c:pt idx="633">
                  <c:v>45</c:v>
                </c:pt>
                <c:pt idx="634">
                  <c:v>45</c:v>
                </c:pt>
                <c:pt idx="635">
                  <c:v>45</c:v>
                </c:pt>
                <c:pt idx="636">
                  <c:v>45</c:v>
                </c:pt>
                <c:pt idx="637">
                  <c:v>45</c:v>
                </c:pt>
                <c:pt idx="638">
                  <c:v>46</c:v>
                </c:pt>
                <c:pt idx="639">
                  <c:v>46</c:v>
                </c:pt>
                <c:pt idx="640">
                  <c:v>46</c:v>
                </c:pt>
                <c:pt idx="641">
                  <c:v>46</c:v>
                </c:pt>
                <c:pt idx="642">
                  <c:v>47</c:v>
                </c:pt>
                <c:pt idx="643">
                  <c:v>47</c:v>
                </c:pt>
                <c:pt idx="644">
                  <c:v>47</c:v>
                </c:pt>
                <c:pt idx="645">
                  <c:v>47</c:v>
                </c:pt>
                <c:pt idx="646">
                  <c:v>47</c:v>
                </c:pt>
                <c:pt idx="647">
                  <c:v>48</c:v>
                </c:pt>
                <c:pt idx="648">
                  <c:v>48</c:v>
                </c:pt>
                <c:pt idx="649">
                  <c:v>49</c:v>
                </c:pt>
                <c:pt idx="650">
                  <c:v>49</c:v>
                </c:pt>
                <c:pt idx="651">
                  <c:v>49</c:v>
                </c:pt>
                <c:pt idx="652">
                  <c:v>49</c:v>
                </c:pt>
                <c:pt idx="653">
                  <c:v>49</c:v>
                </c:pt>
                <c:pt idx="654">
                  <c:v>49</c:v>
                </c:pt>
                <c:pt idx="655">
                  <c:v>50</c:v>
                </c:pt>
                <c:pt idx="656">
                  <c:v>50</c:v>
                </c:pt>
                <c:pt idx="657">
                  <c:v>50</c:v>
                </c:pt>
                <c:pt idx="658">
                  <c:v>50</c:v>
                </c:pt>
                <c:pt idx="659">
                  <c:v>50</c:v>
                </c:pt>
                <c:pt idx="660">
                  <c:v>50</c:v>
                </c:pt>
                <c:pt idx="661">
                  <c:v>51</c:v>
                </c:pt>
                <c:pt idx="662">
                  <c:v>51</c:v>
                </c:pt>
                <c:pt idx="663">
                  <c:v>51</c:v>
                </c:pt>
                <c:pt idx="664">
                  <c:v>51</c:v>
                </c:pt>
                <c:pt idx="665">
                  <c:v>51</c:v>
                </c:pt>
                <c:pt idx="666">
                  <c:v>52</c:v>
                </c:pt>
                <c:pt idx="667">
                  <c:v>52</c:v>
                </c:pt>
                <c:pt idx="668">
                  <c:v>52</c:v>
                </c:pt>
                <c:pt idx="669">
                  <c:v>52</c:v>
                </c:pt>
                <c:pt idx="670">
                  <c:v>52</c:v>
                </c:pt>
                <c:pt idx="671">
                  <c:v>53</c:v>
                </c:pt>
                <c:pt idx="672">
                  <c:v>53</c:v>
                </c:pt>
                <c:pt idx="673">
                  <c:v>53</c:v>
                </c:pt>
                <c:pt idx="674">
                  <c:v>54</c:v>
                </c:pt>
                <c:pt idx="675">
                  <c:v>54</c:v>
                </c:pt>
                <c:pt idx="676">
                  <c:v>54</c:v>
                </c:pt>
                <c:pt idx="677">
                  <c:v>54</c:v>
                </c:pt>
                <c:pt idx="678">
                  <c:v>54</c:v>
                </c:pt>
                <c:pt idx="679">
                  <c:v>54</c:v>
                </c:pt>
                <c:pt idx="680">
                  <c:v>54</c:v>
                </c:pt>
                <c:pt idx="681">
                  <c:v>54</c:v>
                </c:pt>
                <c:pt idx="682">
                  <c:v>54</c:v>
                </c:pt>
                <c:pt idx="683">
                  <c:v>54</c:v>
                </c:pt>
                <c:pt idx="684">
                  <c:v>54</c:v>
                </c:pt>
                <c:pt idx="685">
                  <c:v>55</c:v>
                </c:pt>
                <c:pt idx="686">
                  <c:v>55</c:v>
                </c:pt>
                <c:pt idx="687">
                  <c:v>55</c:v>
                </c:pt>
                <c:pt idx="688">
                  <c:v>55</c:v>
                </c:pt>
                <c:pt idx="689">
                  <c:v>55</c:v>
                </c:pt>
                <c:pt idx="690">
                  <c:v>55</c:v>
                </c:pt>
                <c:pt idx="691">
                  <c:v>55</c:v>
                </c:pt>
                <c:pt idx="692">
                  <c:v>56</c:v>
                </c:pt>
                <c:pt idx="693">
                  <c:v>56</c:v>
                </c:pt>
                <c:pt idx="694">
                  <c:v>56</c:v>
                </c:pt>
                <c:pt idx="695">
                  <c:v>56</c:v>
                </c:pt>
                <c:pt idx="696">
                  <c:v>56</c:v>
                </c:pt>
                <c:pt idx="697">
                  <c:v>57</c:v>
                </c:pt>
                <c:pt idx="698">
                  <c:v>57</c:v>
                </c:pt>
                <c:pt idx="699">
                  <c:v>57</c:v>
                </c:pt>
                <c:pt idx="700">
                  <c:v>57</c:v>
                </c:pt>
                <c:pt idx="701">
                  <c:v>57</c:v>
                </c:pt>
                <c:pt idx="702">
                  <c:v>57</c:v>
                </c:pt>
                <c:pt idx="703">
                  <c:v>58</c:v>
                </c:pt>
                <c:pt idx="704">
                  <c:v>58</c:v>
                </c:pt>
                <c:pt idx="705">
                  <c:v>58</c:v>
                </c:pt>
                <c:pt idx="706">
                  <c:v>58</c:v>
                </c:pt>
                <c:pt idx="707">
                  <c:v>58</c:v>
                </c:pt>
                <c:pt idx="708">
                  <c:v>58</c:v>
                </c:pt>
                <c:pt idx="709">
                  <c:v>58</c:v>
                </c:pt>
                <c:pt idx="710">
                  <c:v>59</c:v>
                </c:pt>
                <c:pt idx="711">
                  <c:v>59</c:v>
                </c:pt>
                <c:pt idx="712">
                  <c:v>59</c:v>
                </c:pt>
                <c:pt idx="713">
                  <c:v>59</c:v>
                </c:pt>
                <c:pt idx="714">
                  <c:v>60</c:v>
                </c:pt>
                <c:pt idx="715">
                  <c:v>60</c:v>
                </c:pt>
                <c:pt idx="716">
                  <c:v>60</c:v>
                </c:pt>
                <c:pt idx="717">
                  <c:v>60</c:v>
                </c:pt>
                <c:pt idx="718">
                  <c:v>60</c:v>
                </c:pt>
                <c:pt idx="719">
                  <c:v>60</c:v>
                </c:pt>
                <c:pt idx="720">
                  <c:v>61</c:v>
                </c:pt>
                <c:pt idx="721">
                  <c:v>61</c:v>
                </c:pt>
                <c:pt idx="722">
                  <c:v>61</c:v>
                </c:pt>
                <c:pt idx="723">
                  <c:v>62</c:v>
                </c:pt>
                <c:pt idx="724">
                  <c:v>63</c:v>
                </c:pt>
                <c:pt idx="725">
                  <c:v>63</c:v>
                </c:pt>
                <c:pt idx="726">
                  <c:v>63</c:v>
                </c:pt>
                <c:pt idx="727">
                  <c:v>63</c:v>
                </c:pt>
                <c:pt idx="728">
                  <c:v>63</c:v>
                </c:pt>
                <c:pt idx="729">
                  <c:v>63</c:v>
                </c:pt>
                <c:pt idx="730">
                  <c:v>63</c:v>
                </c:pt>
                <c:pt idx="731">
                  <c:v>63</c:v>
                </c:pt>
                <c:pt idx="732">
                  <c:v>63</c:v>
                </c:pt>
                <c:pt idx="733">
                  <c:v>64</c:v>
                </c:pt>
                <c:pt idx="734">
                  <c:v>64</c:v>
                </c:pt>
                <c:pt idx="735">
                  <c:v>65</c:v>
                </c:pt>
                <c:pt idx="736">
                  <c:v>65</c:v>
                </c:pt>
                <c:pt idx="737">
                  <c:v>65</c:v>
                </c:pt>
                <c:pt idx="738">
                  <c:v>65</c:v>
                </c:pt>
                <c:pt idx="739">
                  <c:v>66</c:v>
                </c:pt>
                <c:pt idx="740">
                  <c:v>66</c:v>
                </c:pt>
                <c:pt idx="741">
                  <c:v>66</c:v>
                </c:pt>
                <c:pt idx="742">
                  <c:v>66</c:v>
                </c:pt>
                <c:pt idx="743">
                  <c:v>66</c:v>
                </c:pt>
                <c:pt idx="744">
                  <c:v>66</c:v>
                </c:pt>
                <c:pt idx="745">
                  <c:v>66</c:v>
                </c:pt>
                <c:pt idx="746">
                  <c:v>67</c:v>
                </c:pt>
                <c:pt idx="747">
                  <c:v>67</c:v>
                </c:pt>
                <c:pt idx="748">
                  <c:v>67</c:v>
                </c:pt>
                <c:pt idx="749">
                  <c:v>67</c:v>
                </c:pt>
                <c:pt idx="750">
                  <c:v>67</c:v>
                </c:pt>
                <c:pt idx="751">
                  <c:v>67</c:v>
                </c:pt>
                <c:pt idx="752">
                  <c:v>68</c:v>
                </c:pt>
                <c:pt idx="753">
                  <c:v>69</c:v>
                </c:pt>
                <c:pt idx="754">
                  <c:v>69</c:v>
                </c:pt>
                <c:pt idx="755">
                  <c:v>69</c:v>
                </c:pt>
                <c:pt idx="756">
                  <c:v>69</c:v>
                </c:pt>
                <c:pt idx="757">
                  <c:v>69</c:v>
                </c:pt>
                <c:pt idx="758">
                  <c:v>69</c:v>
                </c:pt>
                <c:pt idx="759">
                  <c:v>69</c:v>
                </c:pt>
                <c:pt idx="760">
                  <c:v>70</c:v>
                </c:pt>
                <c:pt idx="761">
                  <c:v>70</c:v>
                </c:pt>
                <c:pt idx="762">
                  <c:v>70</c:v>
                </c:pt>
                <c:pt idx="763">
                  <c:v>70</c:v>
                </c:pt>
                <c:pt idx="764">
                  <c:v>70</c:v>
                </c:pt>
                <c:pt idx="765">
                  <c:v>70</c:v>
                </c:pt>
                <c:pt idx="766">
                  <c:v>70</c:v>
                </c:pt>
                <c:pt idx="767">
                  <c:v>70</c:v>
                </c:pt>
                <c:pt idx="768">
                  <c:v>70</c:v>
                </c:pt>
                <c:pt idx="769">
                  <c:v>70</c:v>
                </c:pt>
                <c:pt idx="770">
                  <c:v>71</c:v>
                </c:pt>
                <c:pt idx="771">
                  <c:v>71</c:v>
                </c:pt>
                <c:pt idx="772">
                  <c:v>71</c:v>
                </c:pt>
                <c:pt idx="773">
                  <c:v>71</c:v>
                </c:pt>
                <c:pt idx="774">
                  <c:v>71</c:v>
                </c:pt>
                <c:pt idx="775">
                  <c:v>71</c:v>
                </c:pt>
                <c:pt idx="776">
                  <c:v>72</c:v>
                </c:pt>
                <c:pt idx="777">
                  <c:v>73</c:v>
                </c:pt>
                <c:pt idx="778">
                  <c:v>73</c:v>
                </c:pt>
                <c:pt idx="779">
                  <c:v>74</c:v>
                </c:pt>
                <c:pt idx="780">
                  <c:v>74</c:v>
                </c:pt>
                <c:pt idx="781">
                  <c:v>74</c:v>
                </c:pt>
                <c:pt idx="782">
                  <c:v>74</c:v>
                </c:pt>
                <c:pt idx="783">
                  <c:v>74</c:v>
                </c:pt>
                <c:pt idx="784">
                  <c:v>74</c:v>
                </c:pt>
                <c:pt idx="785">
                  <c:v>75</c:v>
                </c:pt>
                <c:pt idx="786">
                  <c:v>75</c:v>
                </c:pt>
                <c:pt idx="787">
                  <c:v>75</c:v>
                </c:pt>
                <c:pt idx="788">
                  <c:v>76</c:v>
                </c:pt>
                <c:pt idx="789">
                  <c:v>76</c:v>
                </c:pt>
                <c:pt idx="790">
                  <c:v>76</c:v>
                </c:pt>
                <c:pt idx="791">
                  <c:v>76</c:v>
                </c:pt>
                <c:pt idx="792">
                  <c:v>76</c:v>
                </c:pt>
                <c:pt idx="793">
                  <c:v>76</c:v>
                </c:pt>
                <c:pt idx="794">
                  <c:v>77</c:v>
                </c:pt>
                <c:pt idx="795">
                  <c:v>77</c:v>
                </c:pt>
                <c:pt idx="796">
                  <c:v>77</c:v>
                </c:pt>
                <c:pt idx="797">
                  <c:v>77</c:v>
                </c:pt>
                <c:pt idx="798">
                  <c:v>77</c:v>
                </c:pt>
                <c:pt idx="799">
                  <c:v>77</c:v>
                </c:pt>
                <c:pt idx="800">
                  <c:v>77</c:v>
                </c:pt>
                <c:pt idx="801">
                  <c:v>78</c:v>
                </c:pt>
                <c:pt idx="802">
                  <c:v>78</c:v>
                </c:pt>
                <c:pt idx="803">
                  <c:v>79</c:v>
                </c:pt>
                <c:pt idx="804">
                  <c:v>80</c:v>
                </c:pt>
                <c:pt idx="805">
                  <c:v>80</c:v>
                </c:pt>
                <c:pt idx="806">
                  <c:v>81</c:v>
                </c:pt>
                <c:pt idx="807">
                  <c:v>81</c:v>
                </c:pt>
                <c:pt idx="808">
                  <c:v>82</c:v>
                </c:pt>
                <c:pt idx="809">
                  <c:v>82</c:v>
                </c:pt>
                <c:pt idx="810">
                  <c:v>82</c:v>
                </c:pt>
                <c:pt idx="811">
                  <c:v>83</c:v>
                </c:pt>
                <c:pt idx="812">
                  <c:v>83</c:v>
                </c:pt>
                <c:pt idx="813">
                  <c:v>84</c:v>
                </c:pt>
                <c:pt idx="814">
                  <c:v>85</c:v>
                </c:pt>
                <c:pt idx="815">
                  <c:v>85</c:v>
                </c:pt>
                <c:pt idx="816">
                  <c:v>85</c:v>
                </c:pt>
                <c:pt idx="817">
                  <c:v>85</c:v>
                </c:pt>
                <c:pt idx="818">
                  <c:v>86</c:v>
                </c:pt>
                <c:pt idx="819">
                  <c:v>87</c:v>
                </c:pt>
                <c:pt idx="820">
                  <c:v>87</c:v>
                </c:pt>
                <c:pt idx="821">
                  <c:v>88</c:v>
                </c:pt>
                <c:pt idx="822">
                  <c:v>88</c:v>
                </c:pt>
                <c:pt idx="823">
                  <c:v>88</c:v>
                </c:pt>
                <c:pt idx="824">
                  <c:v>89</c:v>
                </c:pt>
                <c:pt idx="825">
                  <c:v>89</c:v>
                </c:pt>
                <c:pt idx="826">
                  <c:v>89</c:v>
                </c:pt>
                <c:pt idx="827">
                  <c:v>90</c:v>
                </c:pt>
                <c:pt idx="828">
                  <c:v>90</c:v>
                </c:pt>
                <c:pt idx="829">
                  <c:v>90</c:v>
                </c:pt>
                <c:pt idx="830">
                  <c:v>91</c:v>
                </c:pt>
                <c:pt idx="831">
                  <c:v>91</c:v>
                </c:pt>
                <c:pt idx="832">
                  <c:v>91</c:v>
                </c:pt>
                <c:pt idx="833">
                  <c:v>92</c:v>
                </c:pt>
                <c:pt idx="834">
                  <c:v>92</c:v>
                </c:pt>
                <c:pt idx="835">
                  <c:v>93</c:v>
                </c:pt>
                <c:pt idx="836">
                  <c:v>93</c:v>
                </c:pt>
                <c:pt idx="837">
                  <c:v>93</c:v>
                </c:pt>
                <c:pt idx="838">
                  <c:v>93</c:v>
                </c:pt>
                <c:pt idx="839">
                  <c:v>93</c:v>
                </c:pt>
                <c:pt idx="840">
                  <c:v>94</c:v>
                </c:pt>
                <c:pt idx="841">
                  <c:v>95</c:v>
                </c:pt>
                <c:pt idx="842">
                  <c:v>95</c:v>
                </c:pt>
                <c:pt idx="843">
                  <c:v>95</c:v>
                </c:pt>
                <c:pt idx="844">
                  <c:v>95</c:v>
                </c:pt>
                <c:pt idx="845">
                  <c:v>95</c:v>
                </c:pt>
                <c:pt idx="846">
                  <c:v>97</c:v>
                </c:pt>
                <c:pt idx="847">
                  <c:v>97</c:v>
                </c:pt>
                <c:pt idx="848">
                  <c:v>97</c:v>
                </c:pt>
                <c:pt idx="849">
                  <c:v>98</c:v>
                </c:pt>
                <c:pt idx="850">
                  <c:v>98</c:v>
                </c:pt>
                <c:pt idx="851">
                  <c:v>99</c:v>
                </c:pt>
                <c:pt idx="852">
                  <c:v>99</c:v>
                </c:pt>
                <c:pt idx="853">
                  <c:v>99</c:v>
                </c:pt>
                <c:pt idx="854">
                  <c:v>101</c:v>
                </c:pt>
                <c:pt idx="855">
                  <c:v>101</c:v>
                </c:pt>
                <c:pt idx="856">
                  <c:v>101</c:v>
                </c:pt>
                <c:pt idx="857">
                  <c:v>101</c:v>
                </c:pt>
                <c:pt idx="858">
                  <c:v>101</c:v>
                </c:pt>
                <c:pt idx="859">
                  <c:v>102</c:v>
                </c:pt>
                <c:pt idx="860">
                  <c:v>102</c:v>
                </c:pt>
                <c:pt idx="861">
                  <c:v>103</c:v>
                </c:pt>
                <c:pt idx="862">
                  <c:v>103</c:v>
                </c:pt>
                <c:pt idx="863">
                  <c:v>103</c:v>
                </c:pt>
                <c:pt idx="864">
                  <c:v>104</c:v>
                </c:pt>
                <c:pt idx="865">
                  <c:v>104</c:v>
                </c:pt>
                <c:pt idx="866">
                  <c:v>105</c:v>
                </c:pt>
                <c:pt idx="867">
                  <c:v>105</c:v>
                </c:pt>
                <c:pt idx="868">
                  <c:v>105</c:v>
                </c:pt>
                <c:pt idx="869">
                  <c:v>106</c:v>
                </c:pt>
                <c:pt idx="870">
                  <c:v>106</c:v>
                </c:pt>
                <c:pt idx="871">
                  <c:v>106</c:v>
                </c:pt>
                <c:pt idx="872">
                  <c:v>107</c:v>
                </c:pt>
                <c:pt idx="873">
                  <c:v>107</c:v>
                </c:pt>
                <c:pt idx="874">
                  <c:v>107</c:v>
                </c:pt>
                <c:pt idx="875">
                  <c:v>108</c:v>
                </c:pt>
                <c:pt idx="876">
                  <c:v>108</c:v>
                </c:pt>
                <c:pt idx="877">
                  <c:v>109</c:v>
                </c:pt>
                <c:pt idx="878">
                  <c:v>110</c:v>
                </c:pt>
                <c:pt idx="879">
                  <c:v>111</c:v>
                </c:pt>
                <c:pt idx="880">
                  <c:v>111</c:v>
                </c:pt>
                <c:pt idx="881">
                  <c:v>112</c:v>
                </c:pt>
                <c:pt idx="882">
                  <c:v>112</c:v>
                </c:pt>
                <c:pt idx="883">
                  <c:v>113</c:v>
                </c:pt>
                <c:pt idx="884">
                  <c:v>113</c:v>
                </c:pt>
                <c:pt idx="885">
                  <c:v>113</c:v>
                </c:pt>
                <c:pt idx="886">
                  <c:v>114</c:v>
                </c:pt>
                <c:pt idx="887">
                  <c:v>115</c:v>
                </c:pt>
                <c:pt idx="888">
                  <c:v>115</c:v>
                </c:pt>
                <c:pt idx="889">
                  <c:v>116</c:v>
                </c:pt>
                <c:pt idx="890">
                  <c:v>116</c:v>
                </c:pt>
                <c:pt idx="891">
                  <c:v>116</c:v>
                </c:pt>
                <c:pt idx="892">
                  <c:v>117</c:v>
                </c:pt>
                <c:pt idx="893">
                  <c:v>117</c:v>
                </c:pt>
                <c:pt idx="894">
                  <c:v>117</c:v>
                </c:pt>
                <c:pt idx="895">
                  <c:v>118</c:v>
                </c:pt>
                <c:pt idx="896">
                  <c:v>118</c:v>
                </c:pt>
                <c:pt idx="897">
                  <c:v>119</c:v>
                </c:pt>
                <c:pt idx="898">
                  <c:v>119</c:v>
                </c:pt>
                <c:pt idx="899">
                  <c:v>121</c:v>
                </c:pt>
                <c:pt idx="900">
                  <c:v>121</c:v>
                </c:pt>
                <c:pt idx="901">
                  <c:v>121</c:v>
                </c:pt>
                <c:pt idx="902">
                  <c:v>121</c:v>
                </c:pt>
                <c:pt idx="903">
                  <c:v>123</c:v>
                </c:pt>
                <c:pt idx="904">
                  <c:v>123</c:v>
                </c:pt>
                <c:pt idx="905">
                  <c:v>123</c:v>
                </c:pt>
                <c:pt idx="906">
                  <c:v>123</c:v>
                </c:pt>
                <c:pt idx="907">
                  <c:v>125</c:v>
                </c:pt>
                <c:pt idx="908">
                  <c:v>125</c:v>
                </c:pt>
                <c:pt idx="909">
                  <c:v>126</c:v>
                </c:pt>
                <c:pt idx="910">
                  <c:v>126</c:v>
                </c:pt>
                <c:pt idx="911">
                  <c:v>126</c:v>
                </c:pt>
                <c:pt idx="912">
                  <c:v>126</c:v>
                </c:pt>
                <c:pt idx="913">
                  <c:v>127</c:v>
                </c:pt>
                <c:pt idx="914">
                  <c:v>127</c:v>
                </c:pt>
                <c:pt idx="915">
                  <c:v>129</c:v>
                </c:pt>
                <c:pt idx="916">
                  <c:v>129</c:v>
                </c:pt>
                <c:pt idx="917">
                  <c:v>129</c:v>
                </c:pt>
                <c:pt idx="918">
                  <c:v>130</c:v>
                </c:pt>
                <c:pt idx="919">
                  <c:v>131</c:v>
                </c:pt>
                <c:pt idx="920">
                  <c:v>131</c:v>
                </c:pt>
                <c:pt idx="921">
                  <c:v>131</c:v>
                </c:pt>
                <c:pt idx="922">
                  <c:v>136</c:v>
                </c:pt>
                <c:pt idx="923">
                  <c:v>136</c:v>
                </c:pt>
                <c:pt idx="924">
                  <c:v>137</c:v>
                </c:pt>
                <c:pt idx="925">
                  <c:v>137</c:v>
                </c:pt>
                <c:pt idx="926">
                  <c:v>138</c:v>
                </c:pt>
                <c:pt idx="927">
                  <c:v>138</c:v>
                </c:pt>
                <c:pt idx="928">
                  <c:v>138</c:v>
                </c:pt>
                <c:pt idx="929">
                  <c:v>141</c:v>
                </c:pt>
                <c:pt idx="930">
                  <c:v>142</c:v>
                </c:pt>
                <c:pt idx="931">
                  <c:v>142</c:v>
                </c:pt>
                <c:pt idx="932">
                  <c:v>142</c:v>
                </c:pt>
                <c:pt idx="933">
                  <c:v>143</c:v>
                </c:pt>
                <c:pt idx="934">
                  <c:v>143</c:v>
                </c:pt>
                <c:pt idx="935">
                  <c:v>145</c:v>
                </c:pt>
                <c:pt idx="936">
                  <c:v>145</c:v>
                </c:pt>
                <c:pt idx="937">
                  <c:v>145</c:v>
                </c:pt>
                <c:pt idx="938">
                  <c:v>146</c:v>
                </c:pt>
                <c:pt idx="939">
                  <c:v>146</c:v>
                </c:pt>
                <c:pt idx="940">
                  <c:v>149</c:v>
                </c:pt>
                <c:pt idx="941">
                  <c:v>149</c:v>
                </c:pt>
                <c:pt idx="942">
                  <c:v>150</c:v>
                </c:pt>
                <c:pt idx="943">
                  <c:v>150</c:v>
                </c:pt>
                <c:pt idx="944">
                  <c:v>150</c:v>
                </c:pt>
                <c:pt idx="945">
                  <c:v>151</c:v>
                </c:pt>
                <c:pt idx="946">
                  <c:v>151</c:v>
                </c:pt>
                <c:pt idx="947">
                  <c:v>152</c:v>
                </c:pt>
                <c:pt idx="948">
                  <c:v>153</c:v>
                </c:pt>
                <c:pt idx="949">
                  <c:v>155</c:v>
                </c:pt>
                <c:pt idx="950">
                  <c:v>157</c:v>
                </c:pt>
                <c:pt idx="951">
                  <c:v>158</c:v>
                </c:pt>
                <c:pt idx="952">
                  <c:v>159</c:v>
                </c:pt>
                <c:pt idx="953">
                  <c:v>161</c:v>
                </c:pt>
                <c:pt idx="954">
                  <c:v>164</c:v>
                </c:pt>
                <c:pt idx="955">
                  <c:v>165</c:v>
                </c:pt>
                <c:pt idx="956">
                  <c:v>165</c:v>
                </c:pt>
                <c:pt idx="957">
                  <c:v>165</c:v>
                </c:pt>
                <c:pt idx="958">
                  <c:v>168</c:v>
                </c:pt>
                <c:pt idx="959">
                  <c:v>168</c:v>
                </c:pt>
                <c:pt idx="960">
                  <c:v>170</c:v>
                </c:pt>
                <c:pt idx="961">
                  <c:v>174</c:v>
                </c:pt>
                <c:pt idx="962">
                  <c:v>177</c:v>
                </c:pt>
                <c:pt idx="963">
                  <c:v>179</c:v>
                </c:pt>
                <c:pt idx="964">
                  <c:v>179</c:v>
                </c:pt>
                <c:pt idx="965">
                  <c:v>179</c:v>
                </c:pt>
                <c:pt idx="966">
                  <c:v>180</c:v>
                </c:pt>
                <c:pt idx="967">
                  <c:v>180</c:v>
                </c:pt>
                <c:pt idx="968">
                  <c:v>181</c:v>
                </c:pt>
                <c:pt idx="969">
                  <c:v>183</c:v>
                </c:pt>
                <c:pt idx="970">
                  <c:v>185</c:v>
                </c:pt>
                <c:pt idx="971">
                  <c:v>186</c:v>
                </c:pt>
                <c:pt idx="972">
                  <c:v>186</c:v>
                </c:pt>
                <c:pt idx="973">
                  <c:v>187</c:v>
                </c:pt>
                <c:pt idx="974">
                  <c:v>189</c:v>
                </c:pt>
                <c:pt idx="975">
                  <c:v>192</c:v>
                </c:pt>
                <c:pt idx="976">
                  <c:v>199</c:v>
                </c:pt>
                <c:pt idx="977">
                  <c:v>203</c:v>
                </c:pt>
                <c:pt idx="978">
                  <c:v>207</c:v>
                </c:pt>
                <c:pt idx="979">
                  <c:v>207</c:v>
                </c:pt>
                <c:pt idx="980">
                  <c:v>211</c:v>
                </c:pt>
                <c:pt idx="981">
                  <c:v>212</c:v>
                </c:pt>
                <c:pt idx="982">
                  <c:v>216</c:v>
                </c:pt>
                <c:pt idx="983">
                  <c:v>221</c:v>
                </c:pt>
                <c:pt idx="984">
                  <c:v>222</c:v>
                </c:pt>
                <c:pt idx="985">
                  <c:v>223</c:v>
                </c:pt>
                <c:pt idx="986">
                  <c:v>224</c:v>
                </c:pt>
                <c:pt idx="987">
                  <c:v>225</c:v>
                </c:pt>
                <c:pt idx="988">
                  <c:v>227</c:v>
                </c:pt>
                <c:pt idx="989">
                  <c:v>228</c:v>
                </c:pt>
                <c:pt idx="990">
                  <c:v>231</c:v>
                </c:pt>
                <c:pt idx="991">
                  <c:v>234</c:v>
                </c:pt>
                <c:pt idx="992">
                  <c:v>257</c:v>
                </c:pt>
                <c:pt idx="993">
                  <c:v>264</c:v>
                </c:pt>
                <c:pt idx="994">
                  <c:v>267</c:v>
                </c:pt>
                <c:pt idx="995">
                  <c:v>270</c:v>
                </c:pt>
                <c:pt idx="996">
                  <c:v>279</c:v>
                </c:pt>
                <c:pt idx="997">
                  <c:v>286</c:v>
                </c:pt>
                <c:pt idx="998">
                  <c:v>287</c:v>
                </c:pt>
                <c:pt idx="999">
                  <c:v>361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134400"/>
        <c:axId val="36463744"/>
      </c:lineChart>
      <c:catAx>
        <c:axId val="84134400"/>
        <c:scaling>
          <c:orientation val="minMax"/>
        </c:scaling>
        <c:delete val="0"/>
        <c:axPos val="b"/>
        <c:majorTickMark val="out"/>
        <c:minorTickMark val="none"/>
        <c:tickLblPos val="nextTo"/>
        <c:crossAx val="36463744"/>
        <c:crosses val="autoZero"/>
        <c:auto val="1"/>
        <c:lblAlgn val="ctr"/>
        <c:lblOffset val="100"/>
        <c:noMultiLvlLbl val="0"/>
      </c:catAx>
      <c:valAx>
        <c:axId val="36463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841344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96444762586753E-2"/>
          <c:y val="0.14865441819772554"/>
          <c:w val="0.87277022190408116"/>
          <c:h val="0.72763371245261088"/>
        </c:manualLayout>
      </c:layout>
      <c:bar3D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1.2121212121212118E-2"/>
                  <c:y val="-9.87654320987657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15127654497728E-2"/>
                  <c:y val="-4.93827160493828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0303030303030312E-3"/>
                  <c:y val="-5.43209876543211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Peptides_per_protein!$F$8:$H$8</c:f>
              <c:numCache>
                <c:formatCode>General</c:formatCode>
                <c:ptCount val="3"/>
                <c:pt idx="0">
                  <c:v>105</c:v>
                </c:pt>
                <c:pt idx="1">
                  <c:v>446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4134912"/>
        <c:axId val="83897728"/>
        <c:axId val="0"/>
      </c:bar3DChart>
      <c:catAx>
        <c:axId val="841349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83897728"/>
        <c:crosses val="autoZero"/>
        <c:auto val="1"/>
        <c:lblAlgn val="ctr"/>
        <c:lblOffset val="100"/>
        <c:noMultiLvlLbl val="0"/>
      </c:catAx>
      <c:valAx>
        <c:axId val="83897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41349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40569953045801"/>
          <c:y val="0.10514663712467101"/>
          <c:w val="0.78442222970343256"/>
          <c:h val="0.771942332266720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'users (37)'!$I$1</c:f>
              <c:strCache>
                <c:ptCount val="1"/>
                <c:pt idx="0">
                  <c:v>% Coverage (&gt; Homology)</c:v>
                </c:pt>
              </c:strCache>
            </c:strRef>
          </c:tx>
          <c:invertIfNegative val="0"/>
          <c:val>
            <c:numRef>
              <c:f>'users (37)'!$I$2:$I$20</c:f>
              <c:numCache>
                <c:formatCode>General</c:formatCode>
                <c:ptCount val="19"/>
                <c:pt idx="0">
                  <c:v>64.3</c:v>
                </c:pt>
                <c:pt idx="1">
                  <c:v>79</c:v>
                </c:pt>
                <c:pt idx="2">
                  <c:v>81.400000000000006</c:v>
                </c:pt>
                <c:pt idx="3">
                  <c:v>90.6</c:v>
                </c:pt>
                <c:pt idx="4">
                  <c:v>94.1</c:v>
                </c:pt>
                <c:pt idx="5">
                  <c:v>68.599999999999994</c:v>
                </c:pt>
                <c:pt idx="6">
                  <c:v>68.900000000000006</c:v>
                </c:pt>
                <c:pt idx="7">
                  <c:v>72.5</c:v>
                </c:pt>
                <c:pt idx="8">
                  <c:v>70.3</c:v>
                </c:pt>
                <c:pt idx="9">
                  <c:v>79.900000000000006</c:v>
                </c:pt>
                <c:pt idx="10">
                  <c:v>79.5</c:v>
                </c:pt>
                <c:pt idx="11">
                  <c:v>77.400000000000006</c:v>
                </c:pt>
                <c:pt idx="12">
                  <c:v>94.4</c:v>
                </c:pt>
                <c:pt idx="13">
                  <c:v>83.1</c:v>
                </c:pt>
                <c:pt idx="14">
                  <c:v>82.7</c:v>
                </c:pt>
                <c:pt idx="15">
                  <c:v>70.400000000000006</c:v>
                </c:pt>
                <c:pt idx="16">
                  <c:v>99.3</c:v>
                </c:pt>
                <c:pt idx="17">
                  <c:v>97.4</c:v>
                </c:pt>
                <c:pt idx="18">
                  <c:v>97.3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overlap val="-100"/>
        <c:axId val="93728256"/>
        <c:axId val="83900608"/>
      </c:barChart>
      <c:barChart>
        <c:barDir val="col"/>
        <c:grouping val="clustered"/>
        <c:varyColors val="0"/>
        <c:ser>
          <c:idx val="1"/>
          <c:order val="1"/>
          <c:tx>
            <c:strRef>
              <c:f>'users (37)'!$J$1</c:f>
              <c:strCache>
                <c:ptCount val="1"/>
                <c:pt idx="0">
                  <c:v>Peptide score &gt; Identy score</c:v>
                </c:pt>
              </c:strCache>
            </c:strRef>
          </c:tx>
          <c:invertIfNegative val="0"/>
          <c:val>
            <c:numRef>
              <c:f>'users (37)'!$J$2:$J$20</c:f>
              <c:numCache>
                <c:formatCode>General</c:formatCode>
                <c:ptCount val="19"/>
                <c:pt idx="0">
                  <c:v>375</c:v>
                </c:pt>
                <c:pt idx="1">
                  <c:v>546</c:v>
                </c:pt>
                <c:pt idx="2">
                  <c:v>650</c:v>
                </c:pt>
                <c:pt idx="3">
                  <c:v>829</c:v>
                </c:pt>
                <c:pt idx="4">
                  <c:v>938</c:v>
                </c:pt>
                <c:pt idx="5">
                  <c:v>847</c:v>
                </c:pt>
                <c:pt idx="6">
                  <c:v>828</c:v>
                </c:pt>
                <c:pt idx="7">
                  <c:v>887</c:v>
                </c:pt>
                <c:pt idx="8">
                  <c:v>832</c:v>
                </c:pt>
                <c:pt idx="9">
                  <c:v>1085</c:v>
                </c:pt>
                <c:pt idx="10">
                  <c:v>942</c:v>
                </c:pt>
                <c:pt idx="11">
                  <c:v>919</c:v>
                </c:pt>
                <c:pt idx="12">
                  <c:v>997</c:v>
                </c:pt>
                <c:pt idx="13">
                  <c:v>779</c:v>
                </c:pt>
                <c:pt idx="14">
                  <c:v>817</c:v>
                </c:pt>
                <c:pt idx="15">
                  <c:v>640</c:v>
                </c:pt>
                <c:pt idx="16">
                  <c:v>1216</c:v>
                </c:pt>
                <c:pt idx="17">
                  <c:v>1168</c:v>
                </c:pt>
                <c:pt idx="18">
                  <c:v>1125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5"/>
        <c:overlap val="43"/>
        <c:axId val="93850112"/>
        <c:axId val="83901184"/>
      </c:barChart>
      <c:catAx>
        <c:axId val="937282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r>
                  <a:rPr lang="en-US" sz="1600">
                    <a:latin typeface="Arial" pitchFamily="34" charset="0"/>
                    <a:cs typeface="Arial" pitchFamily="34" charset="0"/>
                  </a:rPr>
                  <a:t>Sample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3900608"/>
        <c:crosses val="autoZero"/>
        <c:auto val="1"/>
        <c:lblAlgn val="ctr"/>
        <c:lblOffset val="100"/>
        <c:noMultiLvlLbl val="0"/>
      </c:catAx>
      <c:valAx>
        <c:axId val="83900608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r>
                  <a:rPr lang="en-US" sz="1600">
                    <a:latin typeface="Arial" pitchFamily="34" charset="0"/>
                    <a:cs typeface="Arial" pitchFamily="34" charset="0"/>
                  </a:rPr>
                  <a:t>Percentage of ABRF Peptides Identified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93728256"/>
        <c:crosses val="autoZero"/>
        <c:crossBetween val="between"/>
      </c:valAx>
      <c:valAx>
        <c:axId val="83901184"/>
        <c:scaling>
          <c:orientation val="minMax"/>
          <c:max val="120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r>
                  <a:rPr lang="en-US" sz="1600">
                    <a:latin typeface="Arial" pitchFamily="34" charset="0"/>
                    <a:cs typeface="Arial" pitchFamily="34" charset="0"/>
                  </a:rPr>
                  <a:t>Number of Peptides &gt; Identity (1% FDR)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93850112"/>
        <c:crosses val="max"/>
        <c:crossBetween val="between"/>
      </c:valAx>
      <c:catAx>
        <c:axId val="93850112"/>
        <c:scaling>
          <c:orientation val="minMax"/>
        </c:scaling>
        <c:delete val="1"/>
        <c:axPos val="b"/>
        <c:majorTickMark val="out"/>
        <c:minorTickMark val="none"/>
        <c:tickLblPos val="none"/>
        <c:crossAx val="83901184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6.8854959963777718E-2"/>
          <c:y val="1.8980251233066993E-2"/>
          <c:w val="0.82004734822954561"/>
          <c:h val="5.7760424796910535E-2"/>
        </c:manualLayout>
      </c:layout>
      <c:overlay val="0"/>
      <c:txPr>
        <a:bodyPr/>
        <a:lstStyle/>
        <a:p>
          <a:pPr>
            <a:defRPr sz="1400" b="1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7D8C7-E9C7-46A0-8D22-EB24FB926718}" type="datetimeFigureOut">
              <a:rPr lang="en-US" smtClean="0"/>
              <a:t>6/9/2013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561619-DAA4-49AB-A99A-DA50935A9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35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B5AC14-1BD7-49E1-8EBE-78CAC744F11F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9 members of the </a:t>
            </a:r>
            <a:r>
              <a:rPr lang="en-US" dirty="0" err="1" smtClean="0"/>
              <a:t>sPRG</a:t>
            </a:r>
            <a:r>
              <a:rPr lang="en-US" dirty="0" smtClean="0"/>
              <a:t> group in 2013 group.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EF659-2D11-4A3B-AC38-FA4A315EF2F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638C86-65FE-4BC0-93DC-FAF3A7963A4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638C86-65FE-4BC0-93DC-FAF3A7963A4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638C86-65FE-4BC0-93DC-FAF3A7963A4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64931">
              <a:defRPr/>
            </a:pPr>
            <a:r>
              <a:rPr lang="en-US" sz="1100" dirty="0"/>
              <a:t>We want to have only peptides that will cleave easily with limited chance for missed cleavage.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638C86-65FE-4BC0-93DC-FAF3A7963A4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64931">
              <a:defRPr/>
            </a:pPr>
            <a:r>
              <a:rPr lang="en-US" sz="1100" dirty="0"/>
              <a:t>Other criteria considered observed dynamic range, observed charge state, and number of represented proteins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638C86-65FE-4BC0-93DC-FAF3A7963A4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2209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2209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86200" y="76200"/>
            <a:ext cx="510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514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>
            <a:off x="685800" y="1295400"/>
            <a:ext cx="7696200" cy="0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600" u="sng">
              <a:cs typeface="+mn-cs"/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28575" y="28575"/>
            <a:ext cx="3777301" cy="1171574"/>
            <a:chOff x="756599" y="1752600"/>
            <a:chExt cx="3777301" cy="1171574"/>
          </a:xfrm>
        </p:grpSpPr>
        <p:grpSp>
          <p:nvGrpSpPr>
            <p:cNvPr id="10" name="Group 9"/>
            <p:cNvGrpSpPr/>
            <p:nvPr userDrawn="1"/>
          </p:nvGrpSpPr>
          <p:grpSpPr>
            <a:xfrm>
              <a:off x="756599" y="1752600"/>
              <a:ext cx="3777301" cy="1171574"/>
              <a:chOff x="228600" y="76201"/>
              <a:chExt cx="3777301" cy="1171574"/>
            </a:xfrm>
          </p:grpSpPr>
          <p:pic>
            <p:nvPicPr>
              <p:cNvPr id="5" name="Picture 4"/>
              <p:cNvPicPr>
                <a:picLocks noChangeAspect="1"/>
              </p:cNvPicPr>
              <p:nvPr userDrawn="1"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122" r="55937" b="1"/>
              <a:stretch/>
            </p:blipFill>
            <p:spPr>
              <a:xfrm>
                <a:off x="228600" y="76201"/>
                <a:ext cx="3777301" cy="931541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 userDrawn="1"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122" r="55937" b="82431"/>
              <a:stretch/>
            </p:blipFill>
            <p:spPr>
              <a:xfrm>
                <a:off x="228600" y="914400"/>
                <a:ext cx="3777301" cy="104775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 userDrawn="1"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122" r="55937" b="82431"/>
              <a:stretch/>
            </p:blipFill>
            <p:spPr>
              <a:xfrm>
                <a:off x="228600" y="990600"/>
                <a:ext cx="3777301" cy="104775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 userDrawn="1"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122" r="55937" b="82431"/>
              <a:stretch/>
            </p:blipFill>
            <p:spPr>
              <a:xfrm>
                <a:off x="228600" y="1066800"/>
                <a:ext cx="3777301" cy="104775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 userDrawn="1"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122" r="55937" b="82431"/>
              <a:stretch/>
            </p:blipFill>
            <p:spPr>
              <a:xfrm>
                <a:off x="228600" y="1143000"/>
                <a:ext cx="3777301" cy="104775"/>
              </a:xfrm>
              <a:prstGeom prst="rect">
                <a:avLst/>
              </a:prstGeom>
            </p:spPr>
          </p:pic>
        </p:grpSp>
        <p:sp>
          <p:nvSpPr>
            <p:cNvPr id="6" name="TextBox 5"/>
            <p:cNvSpPr txBox="1"/>
            <p:nvPr userDrawn="1"/>
          </p:nvSpPr>
          <p:spPr>
            <a:xfrm>
              <a:off x="762000" y="2565497"/>
              <a:ext cx="37467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i="1" u="none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Proteomics</a:t>
              </a:r>
              <a:r>
                <a:rPr lang="en-US" sz="1400" b="1" i="1" u="none" baseline="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Standards Research Group (sPRG)</a:t>
              </a:r>
              <a:endParaRPr lang="en-US" sz="1400" b="1" i="1" u="none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80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800000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800000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800000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80000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800000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800000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800000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800000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mailto:sprg2013@googlegroups.com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brf.org/index.cfm/dir.wpDetail?entID=3915" TargetMode="External"/><Relationship Id="rId3" Type="http://schemas.openxmlformats.org/officeDocument/2006/relationships/hyperlink" Target="http://www.abrf.org/index.cfm/dir.wpDetail?entID=4670" TargetMode="External"/><Relationship Id="rId7" Type="http://schemas.openxmlformats.org/officeDocument/2006/relationships/hyperlink" Target="http://www.abrf.org/index.cfm/dir.wpDetail?entID=4704" TargetMode="External"/><Relationship Id="rId2" Type="http://schemas.openxmlformats.org/officeDocument/2006/relationships/hyperlink" Target="http://www.abrf.org/index.cfm/dir.wpDetail?entID=436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brf.org/index.cfm/dir.wpDetail?entID=5081" TargetMode="External"/><Relationship Id="rId11" Type="http://schemas.openxmlformats.org/officeDocument/2006/relationships/hyperlink" Target="http://www.abrf.org/index.cfm/dir.wpDetail?entID=2308" TargetMode="External"/><Relationship Id="rId5" Type="http://schemas.openxmlformats.org/officeDocument/2006/relationships/hyperlink" Target="http://www.abrf.org/index.cfm/dir.wpDetail?entID=4740" TargetMode="External"/><Relationship Id="rId10" Type="http://schemas.openxmlformats.org/officeDocument/2006/relationships/hyperlink" Target="http://www.abrf.org/index.cfm/dir.wpDetail?entID=4418" TargetMode="External"/><Relationship Id="rId4" Type="http://schemas.openxmlformats.org/officeDocument/2006/relationships/hyperlink" Target="http://www.abrf.org/index.cfm/dir.wpDetail?entID=3482" TargetMode="External"/><Relationship Id="rId9" Type="http://schemas.openxmlformats.org/officeDocument/2006/relationships/hyperlink" Target="http://www.abrf.org/index.cfm/dir.wpDetail?entID=3529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Using Skyline to </a:t>
            </a:r>
            <a:r>
              <a:rPr lang="en-US" sz="3600" kern="1200" dirty="0">
                <a:latin typeface="Arial" charset="0"/>
              </a:rPr>
              <a:t>analyze</a:t>
            </a:r>
            <a:r>
              <a:rPr lang="en-US" sz="3600" dirty="0" smtClean="0"/>
              <a:t> the SPRG2013-2014 Targeted Proteomics Assay (TPA) standard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Brett S. Phinney, </a:t>
            </a:r>
            <a:r>
              <a:rPr lang="en-US" dirty="0" err="1" smtClean="0"/>
              <a:t>Ph</a:t>
            </a:r>
            <a:r>
              <a:rPr lang="en-US" dirty="0" smtClean="0"/>
              <a:t> D.</a:t>
            </a:r>
          </a:p>
          <a:p>
            <a:r>
              <a:rPr lang="en-US" dirty="0" smtClean="0"/>
              <a:t>UC Davis Genome Center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08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Skyline for AUC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8800"/>
            <a:ext cx="7772400" cy="4114800"/>
          </a:xfrm>
        </p:spPr>
        <p:txBody>
          <a:bodyPr/>
          <a:lstStyle/>
          <a:p>
            <a:r>
              <a:rPr lang="en-US" dirty="0" smtClean="0"/>
              <a:t>1000 peptides + 5 </a:t>
            </a:r>
            <a:r>
              <a:rPr lang="en-US" dirty="0" err="1" smtClean="0"/>
              <a:t>ug</a:t>
            </a:r>
            <a:r>
              <a:rPr lang="en-US" dirty="0" smtClean="0"/>
              <a:t> HEK lysate</a:t>
            </a:r>
          </a:p>
          <a:p>
            <a:pPr lvl="1"/>
            <a:r>
              <a:rPr lang="en-US" dirty="0" smtClean="0"/>
              <a:t>We decided on AUC analysis as we did not have enough time to develop a scheduled MRM method</a:t>
            </a:r>
          </a:p>
          <a:p>
            <a:pPr lvl="1"/>
            <a:r>
              <a:rPr lang="en-US" dirty="0" smtClean="0"/>
              <a:t>Still possible for someone out there to develop a scheduled MRM method if you want</a:t>
            </a:r>
          </a:p>
          <a:p>
            <a:pPr lvl="2"/>
            <a:r>
              <a:rPr lang="en-US" dirty="0" smtClean="0"/>
              <a:t>Might be a good test for RT prediction algorithms  </a:t>
            </a:r>
          </a:p>
        </p:txBody>
      </p:sp>
    </p:spTree>
    <p:extLst>
      <p:ext uri="{BB962C8B-B14F-4D97-AF65-F5344CB8AC3E}">
        <p14:creationId xmlns:p14="http://schemas.microsoft.com/office/powerpoint/2010/main" val="26106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Skyline for AUC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81200"/>
            <a:ext cx="4419600" cy="4038600"/>
          </a:xfrm>
        </p:spPr>
        <p:txBody>
          <a:bodyPr/>
          <a:lstStyle/>
          <a:p>
            <a:r>
              <a:rPr lang="en-US" dirty="0" smtClean="0"/>
              <a:t>1 </a:t>
            </a:r>
            <a:r>
              <a:rPr lang="en-US" dirty="0" err="1" smtClean="0"/>
              <a:t>pmol</a:t>
            </a:r>
            <a:r>
              <a:rPr lang="en-US" dirty="0" smtClean="0"/>
              <a:t> peptide mix spiked into 5 </a:t>
            </a:r>
            <a:r>
              <a:rPr lang="en-US" dirty="0" err="1" smtClean="0"/>
              <a:t>ug</a:t>
            </a:r>
            <a:r>
              <a:rPr lang="en-US" dirty="0" smtClean="0"/>
              <a:t> HEK 293 lysate</a:t>
            </a:r>
          </a:p>
          <a:p>
            <a:r>
              <a:rPr lang="en-US" dirty="0" smtClean="0"/>
              <a:t>Set MS1 resolving power at 70K</a:t>
            </a:r>
          </a:p>
          <a:p>
            <a:pPr lvl="1"/>
            <a:r>
              <a:rPr lang="en-US" dirty="0" smtClean="0"/>
              <a:t>Q-</a:t>
            </a:r>
            <a:r>
              <a:rPr lang="en-US" dirty="0" err="1" smtClean="0"/>
              <a:t>Exactive</a:t>
            </a:r>
            <a:r>
              <a:rPr lang="en-US" dirty="0" smtClean="0"/>
              <a:t> Data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3388527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955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9525"/>
            <a:ext cx="4724400" cy="1219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Example Peptide</a:t>
            </a:r>
            <a:br>
              <a:rPr lang="en-US" sz="2800" dirty="0" smtClean="0"/>
            </a:br>
            <a:r>
              <a:rPr lang="en-US" sz="2800" dirty="0" smtClean="0"/>
              <a:t>GGSASVWSE</a:t>
            </a:r>
            <a:r>
              <a:rPr lang="en-US" sz="2800" b="1" dirty="0" smtClean="0"/>
              <a:t>R</a:t>
            </a:r>
            <a:r>
              <a:rPr lang="en-US" sz="2800" dirty="0" smtClean="0"/>
              <a:t> (523.2505, 2+)</a:t>
            </a:r>
            <a:endParaRPr lang="en-US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8800"/>
            <a:ext cx="524256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124200"/>
            <a:ext cx="3543938" cy="3626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012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Peptide</a:t>
            </a:r>
            <a:br>
              <a:rPr lang="en-US" dirty="0" smtClean="0"/>
            </a:br>
            <a:r>
              <a:rPr lang="en-US" dirty="0" smtClean="0"/>
              <a:t>GGSASVWSE</a:t>
            </a:r>
            <a:r>
              <a:rPr lang="en-US" b="1" dirty="0" smtClean="0"/>
              <a:t>R</a:t>
            </a:r>
            <a:r>
              <a:rPr lang="en-US" dirty="0" smtClean="0"/>
              <a:t> (523.2505, 2+)</a:t>
            </a:r>
            <a:endParaRPr lang="en-US" dirty="0"/>
          </a:p>
        </p:txBody>
      </p:sp>
      <p:pic>
        <p:nvPicPr>
          <p:cNvPr id="2050" name="Picture 2" descr="P:\sprg2013\pictures\1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2505875"/>
            <a:ext cx="6934200" cy="4333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4953000" y="1752600"/>
            <a:ext cx="1676400" cy="129540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905000" y="2209800"/>
            <a:ext cx="1371600" cy="148590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705600" y="15634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Isotope Dot Product </a:t>
            </a:r>
          </a:p>
          <a:p>
            <a:r>
              <a:rPr lang="en-US" dirty="0" err="1" smtClean="0"/>
              <a:t>idot</a:t>
            </a:r>
            <a:r>
              <a:rPr lang="en-US" dirty="0" smtClean="0"/>
              <a:t> = 0.81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38200" y="15634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Isotope Dot Product</a:t>
            </a:r>
          </a:p>
          <a:p>
            <a:r>
              <a:rPr lang="en-US" dirty="0" err="1" smtClean="0"/>
              <a:t>idot</a:t>
            </a:r>
            <a:r>
              <a:rPr lang="en-US" dirty="0" smtClean="0"/>
              <a:t> = 0.96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6150" y="1424969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Retention Time from Library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0" idx="2"/>
          </p:cNvCxnSpPr>
          <p:nvPr/>
        </p:nvCxnSpPr>
        <p:spPr>
          <a:xfrm>
            <a:off x="4210050" y="2348299"/>
            <a:ext cx="285750" cy="34290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530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look at raw data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3838" y="2209800"/>
            <a:ext cx="619315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55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XIC</a:t>
            </a:r>
            <a:br>
              <a:rPr lang="en-US" sz="3200" dirty="0" smtClean="0"/>
            </a:br>
            <a:r>
              <a:rPr lang="en-US" sz="3200" dirty="0" smtClean="0"/>
              <a:t>523.25-523.27 m/z</a:t>
            </a:r>
            <a:endParaRPr lang="en-US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3838" y="2209800"/>
            <a:ext cx="619315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220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MS Spectra (</a:t>
            </a:r>
            <a:r>
              <a:rPr lang="en-US" sz="3600" dirty="0" smtClean="0"/>
              <a:t>522-527 m/z)</a:t>
            </a:r>
            <a:br>
              <a:rPr lang="en-US" sz="3600" dirty="0" smtClean="0"/>
            </a:br>
            <a:r>
              <a:rPr lang="en-US" sz="3600" dirty="0" smtClean="0"/>
              <a:t>Peak at 23 min</a:t>
            </a:r>
            <a:endParaRPr lang="en-US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7181850" cy="47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2514600" y="2023533"/>
            <a:ext cx="2328333" cy="21674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944533" y="167640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523.25641</a:t>
            </a:r>
          </a:p>
          <a:p>
            <a:r>
              <a:rPr lang="en-US" dirty="0" smtClean="0"/>
              <a:t>A+1 isotope</a:t>
            </a:r>
          </a:p>
          <a:p>
            <a:r>
              <a:rPr lang="en-US" dirty="0" err="1" smtClean="0"/>
              <a:t>idotp</a:t>
            </a:r>
            <a:r>
              <a:rPr lang="en-US" dirty="0" smtClean="0"/>
              <a:t> = 0.96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3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 Spectra (522-527 m/z)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Peak at 26 minutes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3838" y="2209800"/>
            <a:ext cx="619315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24400" y="1973197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523.25079</a:t>
            </a:r>
          </a:p>
          <a:p>
            <a:r>
              <a:rPr lang="en-US" dirty="0" smtClean="0"/>
              <a:t>Correct isotope</a:t>
            </a:r>
          </a:p>
          <a:p>
            <a:r>
              <a:rPr lang="en-US" dirty="0" err="1" smtClean="0"/>
              <a:t>idotp</a:t>
            </a:r>
            <a:r>
              <a:rPr lang="en-US" dirty="0" smtClean="0"/>
              <a:t> = 0.81</a:t>
            </a:r>
            <a:endParaRPr lang="en-US" dirty="0"/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>
            <a:off x="3200400" y="2434862"/>
            <a:ext cx="1524000" cy="2958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407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Precautions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828800"/>
            <a:ext cx="7772400" cy="4114800"/>
          </a:xfrm>
        </p:spPr>
        <p:txBody>
          <a:bodyPr/>
          <a:lstStyle/>
          <a:p>
            <a:r>
              <a:rPr lang="en-US" dirty="0" smtClean="0"/>
              <a:t>Skyline’s Isotope Dot Product (</a:t>
            </a:r>
            <a:r>
              <a:rPr lang="en-US" dirty="0" err="1" smtClean="0"/>
              <a:t>idotp</a:t>
            </a:r>
            <a:r>
              <a:rPr lang="en-US" dirty="0" smtClean="0"/>
              <a:t>) is actually better for the wrong </a:t>
            </a:r>
            <a:r>
              <a:rPr lang="en-US" dirty="0" err="1" smtClean="0"/>
              <a:t>analyte</a:t>
            </a:r>
            <a:endParaRPr lang="en-US" dirty="0" smtClean="0"/>
          </a:p>
          <a:p>
            <a:pPr lvl="1"/>
            <a:r>
              <a:rPr lang="en-US" dirty="0" smtClean="0"/>
              <a:t>This can get a bit tricky when you are analyzing 1000 peptides</a:t>
            </a:r>
          </a:p>
          <a:p>
            <a:pPr lvl="1"/>
            <a:r>
              <a:rPr lang="en-US" dirty="0" smtClean="0"/>
              <a:t>Probably best to not rely on just </a:t>
            </a:r>
            <a:r>
              <a:rPr lang="en-US" dirty="0" err="1" smtClean="0"/>
              <a:t>idotp</a:t>
            </a:r>
            <a:endParaRPr lang="en-US" dirty="0" smtClean="0"/>
          </a:p>
          <a:p>
            <a:pPr lvl="1"/>
            <a:r>
              <a:rPr lang="en-US" dirty="0" smtClean="0"/>
              <a:t>We have found that getting the RT’s correctly in the library really is critical</a:t>
            </a:r>
          </a:p>
        </p:txBody>
      </p:sp>
    </p:spTree>
    <p:extLst>
      <p:ext uri="{BB962C8B-B14F-4D97-AF65-F5344CB8AC3E}">
        <p14:creationId xmlns:p14="http://schemas.microsoft.com/office/powerpoint/2010/main" val="338961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Making a library that has proper RT’s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772400" cy="4114800"/>
          </a:xfrm>
        </p:spPr>
        <p:txBody>
          <a:bodyPr/>
          <a:lstStyle/>
          <a:p>
            <a:r>
              <a:rPr lang="en-US" dirty="0" smtClean="0"/>
              <a:t>This has been very finicky in our hands</a:t>
            </a:r>
          </a:p>
          <a:p>
            <a:r>
              <a:rPr lang="en-US" dirty="0" smtClean="0"/>
              <a:t>Some workflows work, some don’t</a:t>
            </a:r>
          </a:p>
          <a:p>
            <a:pPr lvl="1"/>
            <a:r>
              <a:rPr lang="en-US" dirty="0" smtClean="0"/>
              <a:t>Different combinations of software all seem to affect this</a:t>
            </a:r>
          </a:p>
          <a:p>
            <a:pPr lvl="2"/>
            <a:r>
              <a:rPr lang="en-US" dirty="0" smtClean="0"/>
              <a:t>Peak List generator (</a:t>
            </a:r>
            <a:r>
              <a:rPr lang="en-US" dirty="0" err="1" smtClean="0"/>
              <a:t>mzML</a:t>
            </a:r>
            <a:r>
              <a:rPr lang="en-US" dirty="0" smtClean="0"/>
              <a:t>…</a:t>
            </a:r>
            <a:r>
              <a:rPr lang="en-US" dirty="0" err="1" smtClean="0"/>
              <a:t>mzXML</a:t>
            </a:r>
            <a:r>
              <a:rPr lang="en-US" dirty="0" smtClean="0"/>
              <a:t>….)</a:t>
            </a:r>
          </a:p>
          <a:p>
            <a:pPr lvl="2"/>
            <a:r>
              <a:rPr lang="en-US" dirty="0" smtClean="0"/>
              <a:t>Searching software (</a:t>
            </a:r>
            <a:r>
              <a:rPr lang="en-US" dirty="0" err="1" smtClean="0"/>
              <a:t>x!tandem</a:t>
            </a:r>
            <a:r>
              <a:rPr lang="en-US" dirty="0" smtClean="0"/>
              <a:t>, Mascot...)</a:t>
            </a:r>
          </a:p>
          <a:p>
            <a:pPr lvl="2"/>
            <a:r>
              <a:rPr lang="en-US" dirty="0" smtClean="0"/>
              <a:t>Meta file has to have the same name as the raw data file (except for the extension)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3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kern="1200" dirty="0">
                <a:latin typeface="Arial" charset="0"/>
              </a:rPr>
              <a:t>What is the ABRF?</a:t>
            </a:r>
          </a:p>
        </p:txBody>
      </p:sp>
      <p:sp>
        <p:nvSpPr>
          <p:cNvPr id="18434" name="Text Box 1045"/>
          <p:cNvSpPr>
            <a:spLocks noGrp="1" noChangeArrowheads="1"/>
          </p:cNvSpPr>
          <p:nvPr>
            <p:ph idx="1"/>
          </p:nvPr>
        </p:nvSpPr>
        <p:spPr>
          <a:xfrm>
            <a:off x="381000" y="1905000"/>
            <a:ext cx="8229600" cy="4358116"/>
          </a:xfrm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Arial" charset="0"/>
              </a:rPr>
              <a:t>ABRF members are from over 300 international core laboratories in academia, government, and industry, in a </a:t>
            </a:r>
            <a:r>
              <a:rPr lang="en-US" sz="1800" dirty="0" smtClean="0">
                <a:solidFill>
                  <a:srgbClr val="0000FF"/>
                </a:solidFill>
                <a:latin typeface="Arial" charset="0"/>
              </a:rPr>
              <a:t>broad spectrum of </a:t>
            </a:r>
            <a:r>
              <a:rPr lang="en-US" sz="1800" dirty="0" err="1" smtClean="0">
                <a:solidFill>
                  <a:srgbClr val="0000FF"/>
                </a:solidFill>
                <a:latin typeface="Arial" charset="0"/>
              </a:rPr>
              <a:t>biomolecular</a:t>
            </a:r>
            <a:r>
              <a:rPr lang="en-US" sz="1800" dirty="0" smtClean="0">
                <a:solidFill>
                  <a:srgbClr val="0000FF"/>
                </a:solidFill>
                <a:latin typeface="Arial" charset="0"/>
              </a:rPr>
              <a:t> technologies</a:t>
            </a:r>
            <a:endParaRPr lang="en-US" sz="1800" dirty="0" smtClean="0">
              <a:latin typeface="Arial" charset="0"/>
            </a:endParaRPr>
          </a:p>
          <a:p>
            <a:pPr>
              <a:buFont typeface="Wingdings" pitchFamily="2" charset="2"/>
              <a:buChar char="v"/>
            </a:pPr>
            <a:endParaRPr lang="en-US" sz="1800" dirty="0" smtClean="0">
              <a:latin typeface="Arial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Arial" charset="0"/>
              </a:rPr>
              <a:t> The ABRF promotes the </a:t>
            </a:r>
            <a:r>
              <a:rPr lang="en-US" sz="1800" dirty="0" smtClean="0">
                <a:solidFill>
                  <a:srgbClr val="0000FF"/>
                </a:solidFill>
                <a:latin typeface="Arial" charset="0"/>
              </a:rPr>
              <a:t>research, technology, communication and education</a:t>
            </a:r>
            <a:r>
              <a:rPr lang="en-US" sz="1800" dirty="0" smtClean="0">
                <a:latin typeface="Arial" charset="0"/>
              </a:rPr>
              <a:t> </a:t>
            </a:r>
          </a:p>
          <a:p>
            <a:pPr marL="0" indent="0">
              <a:buNone/>
            </a:pPr>
            <a:endParaRPr lang="en-US" sz="1800" dirty="0" smtClean="0">
              <a:latin typeface="Arial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Arial" charset="0"/>
              </a:rPr>
              <a:t>ABRF has </a:t>
            </a:r>
            <a:r>
              <a:rPr lang="en-US" sz="1800" dirty="0">
                <a:solidFill>
                  <a:srgbClr val="0000FF"/>
                </a:solidFill>
                <a:latin typeface="Arial" charset="0"/>
              </a:rPr>
              <a:t>Research Groups </a:t>
            </a:r>
            <a:r>
              <a:rPr lang="en-US" sz="1800" dirty="0" smtClean="0">
                <a:latin typeface="Arial" charset="0"/>
              </a:rPr>
              <a:t>and Committees, Affiliates and Chapters, </a:t>
            </a:r>
            <a:r>
              <a:rPr lang="en-US" sz="1800" dirty="0">
                <a:solidFill>
                  <a:srgbClr val="0000FF"/>
                </a:solidFill>
                <a:latin typeface="Arial" charset="0"/>
              </a:rPr>
              <a:t>annual conferences </a:t>
            </a:r>
            <a:r>
              <a:rPr lang="en-US" sz="1800" dirty="0" smtClean="0">
                <a:latin typeface="Arial" charset="0"/>
              </a:rPr>
              <a:t>with educational courses, a quarterly journal, a </a:t>
            </a:r>
            <a:r>
              <a:rPr lang="en-US" sz="1800" dirty="0">
                <a:solidFill>
                  <a:srgbClr val="0000FF"/>
                </a:solidFill>
                <a:latin typeface="Arial" charset="0"/>
              </a:rPr>
              <a:t>Newsletter</a:t>
            </a:r>
            <a:r>
              <a:rPr lang="en-US" sz="1800" dirty="0" smtClean="0">
                <a:latin typeface="Arial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Arial" charset="0"/>
              </a:rPr>
              <a:t>Research Group publications</a:t>
            </a:r>
            <a:r>
              <a:rPr lang="en-US" sz="1800" dirty="0" smtClean="0">
                <a:latin typeface="Arial" charset="0"/>
              </a:rPr>
              <a:t>, and </a:t>
            </a:r>
            <a:r>
              <a:rPr lang="en-US" sz="1800" dirty="0" err="1" smtClean="0">
                <a:latin typeface="Arial" charset="0"/>
              </a:rPr>
              <a:t>Listserves</a:t>
            </a:r>
            <a:endParaRPr lang="en-US" sz="1800" dirty="0" smtClean="0">
              <a:latin typeface="Arial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0000FF"/>
              </a:solidFill>
              <a:latin typeface="Arial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Arial" charset="0"/>
              </a:rPr>
              <a:t> The ABRF is unique for providing </a:t>
            </a:r>
            <a:r>
              <a:rPr lang="en-US" sz="1800" dirty="0">
                <a:solidFill>
                  <a:srgbClr val="0000FF"/>
                </a:solidFill>
                <a:latin typeface="Arial" charset="0"/>
              </a:rPr>
              <a:t>benchmarking studies </a:t>
            </a:r>
            <a:r>
              <a:rPr lang="en-US" sz="1800" dirty="0" smtClean="0">
                <a:latin typeface="Arial" charset="0"/>
              </a:rPr>
              <a:t>by its Research Groups and has efficient mechanisms for networking and sharing</a:t>
            </a:r>
            <a:endParaRPr lang="en-US" sz="1600" dirty="0">
              <a:latin typeface="Arial" charset="0"/>
            </a:endParaRPr>
          </a:p>
          <a:p>
            <a:pPr marL="0" indent="0">
              <a:buNone/>
            </a:pPr>
            <a:endParaRPr lang="en-US" sz="1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18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Generating libraries with correct RT’s (our workflow)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r>
              <a:rPr lang="en-US" dirty="0" smtClean="0"/>
              <a:t>Generate </a:t>
            </a:r>
            <a:r>
              <a:rPr lang="en-US" dirty="0" err="1" smtClean="0"/>
              <a:t>mzML</a:t>
            </a:r>
            <a:r>
              <a:rPr lang="en-US" dirty="0" smtClean="0"/>
              <a:t> using proteome discoverer</a:t>
            </a:r>
          </a:p>
          <a:p>
            <a:r>
              <a:rPr lang="en-US" dirty="0" smtClean="0"/>
              <a:t>Combine all peptides into an artificial protein</a:t>
            </a:r>
          </a:p>
          <a:p>
            <a:r>
              <a:rPr lang="en-US" dirty="0" smtClean="0"/>
              <a:t>Search with </a:t>
            </a:r>
            <a:r>
              <a:rPr lang="en-US" dirty="0" err="1" smtClean="0"/>
              <a:t>x!tandem</a:t>
            </a:r>
            <a:r>
              <a:rPr lang="en-US" dirty="0" smtClean="0"/>
              <a:t> (turning on the skyline option!)</a:t>
            </a:r>
          </a:p>
          <a:p>
            <a:r>
              <a:rPr lang="en-US" dirty="0" smtClean="0"/>
              <a:t>Rename the </a:t>
            </a:r>
            <a:r>
              <a:rPr lang="en-US" dirty="0" err="1" smtClean="0"/>
              <a:t>x!tandem</a:t>
            </a:r>
            <a:r>
              <a:rPr lang="en-US" dirty="0" smtClean="0"/>
              <a:t> output files to extension *.xtan.xml</a:t>
            </a:r>
          </a:p>
          <a:p>
            <a:r>
              <a:rPr lang="en-US" dirty="0" smtClean="0"/>
              <a:t>Make Library in skyline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0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 library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6710363" cy="4104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4267200" y="5410200"/>
            <a:ext cx="17526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0960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File Name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162800" y="4495800"/>
            <a:ext cx="9144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153400" y="4191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07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HEK lysate </a:t>
            </a:r>
            <a:br>
              <a:rPr lang="en-US" dirty="0" smtClean="0"/>
            </a:br>
            <a:r>
              <a:rPr lang="en-US" dirty="0" smtClean="0"/>
              <a:t>Non-Co-eluting labeled peptides??</a:t>
            </a:r>
            <a:endParaRPr lang="en-US" dirty="0"/>
          </a:p>
        </p:txBody>
      </p:sp>
      <p:pic>
        <p:nvPicPr>
          <p:cNvPr id="8194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981199"/>
            <a:ext cx="8439150" cy="3869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482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non co-eluting pairs</a:t>
            </a:r>
            <a:endParaRPr lang="en-US" dirty="0"/>
          </a:p>
        </p:txBody>
      </p:sp>
      <p:pic>
        <p:nvPicPr>
          <p:cNvPr id="9218" name="Picture 2" descr="image00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213" y="2431961"/>
            <a:ext cx="7772400" cy="3670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151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more</a:t>
            </a:r>
            <a:endParaRPr lang="en-US" dirty="0"/>
          </a:p>
        </p:txBody>
      </p:sp>
      <p:pic>
        <p:nvPicPr>
          <p:cNvPr id="10242" name="Picture 4" descr="image00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213" y="2424976"/>
            <a:ext cx="7772400" cy="368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027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look at this one</a:t>
            </a:r>
            <a:endParaRPr lang="en-US" dirty="0"/>
          </a:p>
        </p:txBody>
      </p:sp>
      <p:pic>
        <p:nvPicPr>
          <p:cNvPr id="4" name="Picture 4" descr="image00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8229600" cy="3901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5181600" y="12192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505200" y="1752600"/>
            <a:ext cx="2971800" cy="4876800"/>
          </a:xfrm>
          <a:prstGeom prst="rect">
            <a:avLst/>
          </a:prstGeom>
          <a:solidFill>
            <a:schemeClr val="accent1"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51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 spectra very </a:t>
            </a:r>
            <a:r>
              <a:rPr lang="en-US" sz="4000" dirty="0" smtClean="0"/>
              <a:t>complex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3838" y="2209800"/>
            <a:ext cx="619315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209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Very complex</a:t>
            </a:r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599" y="1718733"/>
            <a:ext cx="7363384" cy="4892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4267200" y="1512332"/>
            <a:ext cx="1981200" cy="6974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48400" y="1349401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Heavy Peptide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600200" y="4390999"/>
            <a:ext cx="1676400" cy="14764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438400" y="3886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 Peptide?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07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HEK peptide?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81200"/>
            <a:ext cx="68119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2057400" y="2151965"/>
            <a:ext cx="3352800" cy="24200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86400" y="18288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m/z            =704.83911</a:t>
            </a:r>
          </a:p>
          <a:p>
            <a:r>
              <a:rPr lang="en-US" dirty="0" err="1" smtClean="0"/>
              <a:t>Thero</a:t>
            </a:r>
            <a:r>
              <a:rPr lang="en-US" dirty="0" smtClean="0"/>
              <a:t> m/z =704.8408</a:t>
            </a:r>
          </a:p>
          <a:p>
            <a:r>
              <a:rPr lang="en-US" dirty="0" smtClean="0"/>
              <a:t>Delta = 2.39 ppm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8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MS/MS spectra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None Acquired for light peptide</a:t>
            </a:r>
          </a:p>
          <a:p>
            <a:endParaRPr lang="en-US" dirty="0" smtClean="0"/>
          </a:p>
          <a:p>
            <a:r>
              <a:rPr lang="en-US" dirty="0" smtClean="0"/>
              <a:t>Is this the correct light peptide?</a:t>
            </a:r>
          </a:p>
          <a:p>
            <a:pPr lvl="1"/>
            <a:r>
              <a:rPr lang="en-US" dirty="0" smtClean="0"/>
              <a:t>Probably not</a:t>
            </a:r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Need to acquire with an isolation list or a MRM or Data Independent method??? Maybe use a much longer gradient or LC-LC-MS/MS</a:t>
            </a:r>
          </a:p>
        </p:txBody>
      </p:sp>
    </p:spTree>
    <p:extLst>
      <p:ext uri="{BB962C8B-B14F-4D97-AF65-F5344CB8AC3E}">
        <p14:creationId xmlns:p14="http://schemas.microsoft.com/office/powerpoint/2010/main" val="77414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733800" y="235803"/>
            <a:ext cx="5243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00000"/>
                </a:solidFill>
                <a:latin typeface="Arial" charset="0"/>
                <a:ea typeface="+mj-ea"/>
                <a:cs typeface="+mj-cs"/>
              </a:rPr>
              <a:t>Proteomics Standards Research Group (sPRG) 2013-2014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115850"/>
              </p:ext>
            </p:extLst>
          </p:nvPr>
        </p:nvGraphicFramePr>
        <p:xfrm>
          <a:off x="304800" y="2057400"/>
          <a:ext cx="8458200" cy="4178517"/>
        </p:xfrm>
        <a:graphic>
          <a:graphicData uri="http://schemas.openxmlformats.org/drawingml/2006/table">
            <a:tbl>
              <a:tblPr/>
              <a:tblGrid>
                <a:gridCol w="3505200"/>
                <a:gridCol w="4953000"/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Christopher </a:t>
                      </a:r>
                      <a:r>
                        <a:rPr lang="en-US" sz="20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Colangelo</a:t>
                      </a:r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(Chair) 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Yale University</a:t>
                      </a: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Craig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Dufresne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Thermo Fisher Scientific</a:t>
                      </a: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Alexander R.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Ivanov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(Ad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hoc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 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Northeastern University</a:t>
                      </a: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Toni 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Koller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Stony Brook University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Brett 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Phinney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(EB Liaison) 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University of California, Davis</a:t>
                      </a: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Kristie Rose </a:t>
                      </a: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Vanderbilt University</a:t>
                      </a: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Paul Rudnick</a:t>
                      </a: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National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Institute of Standards and Technology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717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Brian Searle</a:t>
                      </a: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Proteome Software</a:t>
                      </a: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83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Scott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A. Shaffer  </a:t>
                      </a: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University of Massachusetts Medical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School</a:t>
                      </a: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83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Brendan Maclean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University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of Washington SOM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83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David Hawke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UT M.D. Anderson</a:t>
                      </a:r>
                    </a:p>
                  </a:txBody>
                  <a:tcPr marL="6170" marR="6170" marT="61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059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772400" cy="4648200"/>
          </a:xfrm>
        </p:spPr>
        <p:txBody>
          <a:bodyPr/>
          <a:lstStyle/>
          <a:p>
            <a:r>
              <a:rPr lang="en-US" sz="2800" dirty="0" smtClean="0"/>
              <a:t>Can take a lot of analysis time to go over 1000 peptides in skyline in full scan mode</a:t>
            </a:r>
          </a:p>
          <a:p>
            <a:r>
              <a:rPr lang="en-US" sz="2800" dirty="0" smtClean="0"/>
              <a:t>Need to consider adding additional data metrics to reduce need to manually check each integration</a:t>
            </a:r>
          </a:p>
          <a:p>
            <a:r>
              <a:rPr lang="en-US" sz="2800" dirty="0" smtClean="0"/>
              <a:t>Figuring out if the light peptide of a heavy/light pair is real or interference is a real problem. Especially the more complex your data is. </a:t>
            </a:r>
          </a:p>
          <a:p>
            <a:r>
              <a:rPr lang="en-US" sz="2800" dirty="0" err="1" smtClean="0"/>
              <a:t>sPRG</a:t>
            </a:r>
            <a:r>
              <a:rPr lang="en-US" sz="2800" dirty="0" smtClean="0"/>
              <a:t> sample is probably too complex to analyze by Full scan in one  2 hour LC-MS/MS run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04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17553" y="647283"/>
            <a:ext cx="8502597" cy="5919026"/>
            <a:chOff x="317553" y="647283"/>
            <a:chExt cx="8502597" cy="5919026"/>
          </a:xfrm>
        </p:grpSpPr>
        <p:sp>
          <p:nvSpPr>
            <p:cNvPr id="2" name="Text Box 6821"/>
            <p:cNvSpPr txBox="1">
              <a:spLocks noChangeArrowheads="1"/>
            </p:cNvSpPr>
            <p:nvPr/>
          </p:nvSpPr>
          <p:spPr bwMode="auto">
            <a:xfrm>
              <a:off x="317553" y="1364885"/>
              <a:ext cx="8502597" cy="5201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just">
                <a:buFont typeface="Arial" pitchFamily="34" charset="0"/>
                <a:buChar char="•"/>
              </a:pPr>
              <a:r>
                <a:rPr lang="en-US" sz="2000" dirty="0" smtClean="0"/>
                <a:t>Progress has been made for </a:t>
              </a:r>
              <a:r>
                <a:rPr lang="en-US" sz="2000" dirty="0"/>
                <a:t>the </a:t>
              </a:r>
              <a:r>
                <a:rPr lang="en-US" sz="2000" dirty="0" smtClean="0"/>
                <a:t>1</a:t>
              </a:r>
              <a:r>
                <a:rPr lang="en-US" sz="2000" baseline="30000" dirty="0" smtClean="0"/>
                <a:t>st</a:t>
              </a:r>
              <a:r>
                <a:rPr lang="en-US" sz="2000" dirty="0" smtClean="0"/>
                <a:t> </a:t>
              </a:r>
              <a:r>
                <a:rPr lang="en-US" sz="2000" dirty="0"/>
                <a:t>year in development of an innovative proteomics </a:t>
              </a:r>
              <a:r>
                <a:rPr lang="en-US" sz="2000" dirty="0" smtClean="0"/>
                <a:t>standard.</a:t>
              </a:r>
            </a:p>
            <a:p>
              <a:pPr algn="just">
                <a:buFont typeface="Arial" pitchFamily="34" charset="0"/>
                <a:buChar char="•"/>
              </a:pPr>
              <a:endParaRPr lang="en-US" sz="800" dirty="0" smtClean="0"/>
            </a:p>
            <a:p>
              <a:pPr algn="just">
                <a:buFont typeface="Arial" pitchFamily="34" charset="0"/>
                <a:buChar char="•"/>
              </a:pPr>
              <a:r>
                <a:rPr lang="en-US" sz="2000" dirty="0" smtClean="0"/>
                <a:t>Study sample is designed </a:t>
              </a:r>
              <a:r>
                <a:rPr lang="en-US" sz="2000" dirty="0"/>
                <a:t>to represent </a:t>
              </a:r>
              <a:r>
                <a:rPr lang="en-US" sz="2000" dirty="0" smtClean="0"/>
                <a:t>proteins spanning </a:t>
              </a:r>
              <a:r>
                <a:rPr lang="en-US" sz="2000" dirty="0"/>
                <a:t>three orders of </a:t>
              </a:r>
              <a:r>
                <a:rPr lang="en-US" sz="2000" dirty="0" smtClean="0"/>
                <a:t>magnitude in concentration.  </a:t>
              </a:r>
            </a:p>
            <a:p>
              <a:pPr algn="just">
                <a:buFont typeface="Arial" pitchFamily="34" charset="0"/>
                <a:buChar char="•"/>
              </a:pPr>
              <a:endParaRPr lang="en-US" sz="800" dirty="0" smtClean="0"/>
            </a:p>
            <a:p>
              <a:pPr algn="just">
                <a:buFont typeface="Arial" pitchFamily="34" charset="0"/>
                <a:buChar char="•"/>
              </a:pPr>
              <a:r>
                <a:rPr lang="en-US" sz="2000" dirty="0" smtClean="0"/>
                <a:t>1,000 </a:t>
              </a:r>
              <a:r>
                <a:rPr lang="en-US" sz="2000" dirty="0"/>
                <a:t>isotope labeled peptides were synthesized and </a:t>
              </a:r>
              <a:r>
                <a:rPr lang="en-US" sz="2000" dirty="0" smtClean="0"/>
                <a:t>analyzed. Greater </a:t>
              </a:r>
              <a:r>
                <a:rPr lang="en-US" sz="2000" dirty="0"/>
                <a:t>than 99% of the peptides were identified during the validation runs. </a:t>
              </a:r>
              <a:endParaRPr lang="en-US" sz="2000" dirty="0" smtClean="0"/>
            </a:p>
            <a:p>
              <a:pPr algn="just">
                <a:buFont typeface="Arial" pitchFamily="34" charset="0"/>
                <a:buChar char="•"/>
              </a:pPr>
              <a:endParaRPr lang="en-US" sz="800" dirty="0" smtClean="0"/>
            </a:p>
            <a:p>
              <a:pPr algn="just">
                <a:buFont typeface="Arial" pitchFamily="34" charset="0"/>
                <a:buChar char="•"/>
              </a:pPr>
              <a:r>
                <a:rPr lang="en-US" sz="2000" dirty="0" smtClean="0"/>
                <a:t>In </a:t>
              </a:r>
              <a:r>
                <a:rPr lang="en-US" sz="2000" dirty="0"/>
                <a:t>peptide dilution experiments, the majority of peptides behaved as expected with a linear </a:t>
              </a:r>
              <a:r>
                <a:rPr lang="en-US" sz="2000" dirty="0" smtClean="0"/>
                <a:t>response;  however</a:t>
              </a:r>
              <a:r>
                <a:rPr lang="en-US" sz="2000" dirty="0"/>
                <a:t>, a few peptides had a non-linear response. </a:t>
              </a:r>
              <a:endParaRPr lang="en-US" sz="2000" dirty="0" smtClean="0"/>
            </a:p>
            <a:p>
              <a:pPr algn="just">
                <a:buFont typeface="Arial" pitchFamily="34" charset="0"/>
                <a:buChar char="•"/>
              </a:pPr>
              <a:endParaRPr lang="en-US" sz="800" dirty="0" smtClean="0"/>
            </a:p>
            <a:p>
              <a:pPr algn="just">
                <a:buFont typeface="Arial" pitchFamily="34" charset="0"/>
                <a:buChar char="•"/>
              </a:pPr>
              <a:r>
                <a:rPr lang="en-US" sz="2000" dirty="0" smtClean="0"/>
                <a:t>The </a:t>
              </a:r>
              <a:r>
                <a:rPr lang="en-US" sz="2000" dirty="0"/>
                <a:t>peptides were spiked into a HEK digest and showed minimal variation in both retention time and peak area.  </a:t>
              </a:r>
              <a:endParaRPr lang="en-US" sz="2000" dirty="0" smtClean="0"/>
            </a:p>
            <a:p>
              <a:pPr algn="just">
                <a:buFont typeface="Arial" pitchFamily="34" charset="0"/>
                <a:buChar char="•"/>
              </a:pPr>
              <a:endParaRPr lang="en-US" sz="800" dirty="0" smtClean="0"/>
            </a:p>
            <a:p>
              <a:pPr algn="just">
                <a:buFont typeface="Arial" pitchFamily="34" charset="0"/>
                <a:buChar char="•"/>
              </a:pPr>
              <a:r>
                <a:rPr lang="en-US" sz="2000" dirty="0" smtClean="0"/>
                <a:t>The </a:t>
              </a:r>
              <a:r>
                <a:rPr lang="en-US" sz="2000" dirty="0" err="1"/>
                <a:t>sPRG</a:t>
              </a:r>
              <a:r>
                <a:rPr lang="en-US" sz="2000" dirty="0"/>
                <a:t> is hopeful that the designed formulation will become a valuable resource in various mass spectrometry-based proteomic applications, including quantitative and differential protein profiling, </a:t>
              </a:r>
              <a:r>
                <a:rPr lang="en-US" sz="2000" dirty="0" err="1" smtClean="0"/>
                <a:t>interlaboratory</a:t>
              </a:r>
              <a:r>
                <a:rPr lang="en-US" sz="2000" dirty="0" smtClean="0"/>
                <a:t> studies, as </a:t>
              </a:r>
              <a:r>
                <a:rPr lang="en-US" sz="2000" dirty="0"/>
                <a:t>well as general </a:t>
              </a:r>
              <a:r>
                <a:rPr lang="en-US" sz="2000" dirty="0" smtClean="0"/>
                <a:t>LC-MS/MS benchmarking.  </a:t>
              </a:r>
              <a:endParaRPr lang="en-US" sz="2000" dirty="0"/>
            </a:p>
          </p:txBody>
        </p:sp>
        <p:sp>
          <p:nvSpPr>
            <p:cNvPr id="3" name="Rectangle 76"/>
            <p:cNvSpPr>
              <a:spLocks noChangeArrowheads="1"/>
            </p:cNvSpPr>
            <p:nvPr/>
          </p:nvSpPr>
          <p:spPr bwMode="auto">
            <a:xfrm>
              <a:off x="584200" y="647283"/>
              <a:ext cx="756285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en-US" sz="3200" dirty="0">
                <a:solidFill>
                  <a:srgbClr val="800000"/>
                </a:solidFill>
                <a:latin typeface="Arial" charset="0"/>
                <a:ea typeface="+mj-ea"/>
                <a:cs typeface="+mj-cs"/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28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a sample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E-mail </a:t>
            </a:r>
          </a:p>
          <a:p>
            <a:pPr lvl="1"/>
            <a:r>
              <a:rPr lang="en-US" dirty="0" smtClean="0">
                <a:hlinkClick r:id="rId2"/>
              </a:rPr>
              <a:t>sprg2013@googlegroups.com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Samples are limited so be certain you can analyze the sample if you ask for 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11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134" y="1710267"/>
            <a:ext cx="3886200" cy="4525963"/>
          </a:xfrm>
        </p:spPr>
        <p:txBody>
          <a:bodyPr/>
          <a:lstStyle/>
          <a:p>
            <a:r>
              <a:rPr lang="en-US" dirty="0" smtClean="0"/>
              <a:t>SPRG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869208"/>
              </p:ext>
            </p:extLst>
          </p:nvPr>
        </p:nvGraphicFramePr>
        <p:xfrm>
          <a:off x="1143000" y="2286000"/>
          <a:ext cx="7620000" cy="3646329"/>
        </p:xfrm>
        <a:graphic>
          <a:graphicData uri="http://schemas.openxmlformats.org/drawingml/2006/table">
            <a:tbl>
              <a:tblPr/>
              <a:tblGrid>
                <a:gridCol w="7620000"/>
              </a:tblGrid>
              <a:tr h="385925"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rgbClr val="126BC9"/>
                          </a:solidFill>
                          <a:effectLst/>
                        </a:rPr>
                        <a:t>Current Membership</a:t>
                      </a:r>
                      <a:endParaRPr lang="en-US" dirty="0"/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260404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126BC9"/>
                          </a:solidFill>
                          <a:effectLst/>
                          <a:hlinkClick r:id="rId2"/>
                        </a:rPr>
                        <a:t>Dr. Christopher </a:t>
                      </a:r>
                      <a:r>
                        <a:rPr lang="en-US" dirty="0" err="1">
                          <a:solidFill>
                            <a:srgbClr val="126BC9"/>
                          </a:solidFill>
                          <a:effectLst/>
                          <a:hlinkClick r:id="rId2"/>
                        </a:rPr>
                        <a:t>Colangelo</a:t>
                      </a:r>
                      <a:r>
                        <a:rPr lang="en-US" dirty="0"/>
                        <a:t> (Chair) - </a:t>
                      </a:r>
                      <a:r>
                        <a:rPr lang="en-US" i="1" dirty="0"/>
                        <a:t>Yale University</a:t>
                      </a:r>
                      <a:r>
                        <a:rPr lang="en-US" dirty="0"/>
                        <a:t> </a:t>
                      </a:r>
                      <a:br>
                        <a:rPr lang="en-US" dirty="0"/>
                      </a:br>
                      <a:r>
                        <a:rPr lang="en-US" dirty="0">
                          <a:solidFill>
                            <a:srgbClr val="126BC9"/>
                          </a:solidFill>
                          <a:effectLst/>
                          <a:hlinkClick r:id="rId3"/>
                        </a:rPr>
                        <a:t>Dr. Craig P. </a:t>
                      </a:r>
                      <a:r>
                        <a:rPr lang="en-US" dirty="0" err="1">
                          <a:solidFill>
                            <a:srgbClr val="126BC9"/>
                          </a:solidFill>
                          <a:effectLst/>
                          <a:hlinkClick r:id="rId3"/>
                        </a:rPr>
                        <a:t>Dufresne</a:t>
                      </a:r>
                      <a:r>
                        <a:rPr lang="en-US" dirty="0"/>
                        <a:t> - </a:t>
                      </a:r>
                      <a:r>
                        <a:rPr lang="en-US" i="1" dirty="0"/>
                        <a:t>Thermo Fisher Scientific</a:t>
                      </a:r>
                      <a:r>
                        <a:rPr lang="en-US" dirty="0"/>
                        <a:t> </a:t>
                      </a:r>
                      <a:br>
                        <a:rPr lang="en-US" dirty="0"/>
                      </a:br>
                      <a:r>
                        <a:rPr lang="en-US" dirty="0">
                          <a:solidFill>
                            <a:srgbClr val="126BC9"/>
                          </a:solidFill>
                          <a:effectLst/>
                          <a:hlinkClick r:id="rId4"/>
                        </a:rPr>
                        <a:t>Dr. Alexander R. </a:t>
                      </a:r>
                      <a:r>
                        <a:rPr lang="en-US" dirty="0" err="1">
                          <a:solidFill>
                            <a:srgbClr val="126BC9"/>
                          </a:solidFill>
                          <a:effectLst/>
                          <a:hlinkClick r:id="rId4"/>
                        </a:rPr>
                        <a:t>Ivanov</a:t>
                      </a:r>
                      <a:r>
                        <a:rPr lang="en-US" dirty="0"/>
                        <a:t> - </a:t>
                      </a:r>
                      <a:r>
                        <a:rPr lang="en-US" i="1" dirty="0"/>
                        <a:t>Northeastern University</a:t>
                      </a:r>
                      <a:r>
                        <a:rPr lang="en-US" dirty="0"/>
                        <a:t> </a:t>
                      </a:r>
                      <a:br>
                        <a:rPr lang="en-US" dirty="0"/>
                      </a:br>
                      <a:r>
                        <a:rPr lang="en-US" dirty="0">
                          <a:solidFill>
                            <a:srgbClr val="126BC9"/>
                          </a:solidFill>
                          <a:effectLst/>
                          <a:hlinkClick r:id="rId5"/>
                        </a:rPr>
                        <a:t>Dr. Antonius </a:t>
                      </a:r>
                      <a:r>
                        <a:rPr lang="en-US" dirty="0" err="1">
                          <a:solidFill>
                            <a:srgbClr val="126BC9"/>
                          </a:solidFill>
                          <a:effectLst/>
                          <a:hlinkClick r:id="rId5"/>
                        </a:rPr>
                        <a:t>Koller</a:t>
                      </a:r>
                      <a:r>
                        <a:rPr lang="en-US" dirty="0"/>
                        <a:t> - </a:t>
                      </a:r>
                      <a:r>
                        <a:rPr lang="en-US" i="1" dirty="0"/>
                        <a:t>Stony Brook University</a:t>
                      </a:r>
                      <a:r>
                        <a:rPr lang="en-US" dirty="0"/>
                        <a:t> </a:t>
                      </a:r>
                      <a:br>
                        <a:rPr lang="en-US" dirty="0"/>
                      </a:br>
                      <a:r>
                        <a:rPr lang="en-US" dirty="0">
                          <a:solidFill>
                            <a:srgbClr val="126BC9"/>
                          </a:solidFill>
                          <a:effectLst/>
                          <a:hlinkClick r:id="rId6"/>
                        </a:rPr>
                        <a:t>Brendan MacLean</a:t>
                      </a:r>
                      <a:r>
                        <a:rPr lang="en-US" dirty="0"/>
                        <a:t> - </a:t>
                      </a:r>
                      <a:r>
                        <a:rPr lang="en-US" i="1" dirty="0"/>
                        <a:t>University of Washington</a:t>
                      </a:r>
                      <a:r>
                        <a:rPr lang="en-US" dirty="0"/>
                        <a:t> </a:t>
                      </a:r>
                      <a:br>
                        <a:rPr lang="en-US" dirty="0"/>
                      </a:br>
                      <a:r>
                        <a:rPr lang="en-US" dirty="0">
                          <a:solidFill>
                            <a:srgbClr val="126BC9"/>
                          </a:solidFill>
                          <a:effectLst/>
                          <a:hlinkClick r:id="rId7"/>
                        </a:rPr>
                        <a:t>Dr. Kristie L. Rose</a:t>
                      </a:r>
                      <a:r>
                        <a:rPr lang="en-US" dirty="0"/>
                        <a:t> - </a:t>
                      </a:r>
                      <a:r>
                        <a:rPr lang="en-US" i="1" dirty="0"/>
                        <a:t>Vanderbilt University Medical Center</a:t>
                      </a:r>
                      <a:r>
                        <a:rPr lang="en-US" dirty="0"/>
                        <a:t> </a:t>
                      </a:r>
                      <a:br>
                        <a:rPr lang="en-US" dirty="0"/>
                      </a:br>
                      <a:r>
                        <a:rPr lang="en-US" dirty="0">
                          <a:solidFill>
                            <a:srgbClr val="126BC9"/>
                          </a:solidFill>
                          <a:effectLst/>
                          <a:hlinkClick r:id="rId8"/>
                        </a:rPr>
                        <a:t>Dr. Paul A Rudnick</a:t>
                      </a:r>
                      <a:r>
                        <a:rPr lang="en-US" dirty="0"/>
                        <a:t> - </a:t>
                      </a:r>
                      <a:r>
                        <a:rPr lang="en-US" i="1" dirty="0"/>
                        <a:t>NIST</a:t>
                      </a:r>
                      <a:r>
                        <a:rPr lang="en-US" dirty="0"/>
                        <a:t> </a:t>
                      </a:r>
                      <a:br>
                        <a:rPr lang="en-US" dirty="0"/>
                      </a:br>
                      <a:r>
                        <a:rPr lang="en-US" dirty="0">
                          <a:solidFill>
                            <a:srgbClr val="126BC9"/>
                          </a:solidFill>
                          <a:effectLst/>
                          <a:hlinkClick r:id="rId9"/>
                        </a:rPr>
                        <a:t>Brian C. Searle</a:t>
                      </a:r>
                      <a:r>
                        <a:rPr lang="en-US" dirty="0"/>
                        <a:t> - </a:t>
                      </a:r>
                      <a:r>
                        <a:rPr lang="en-US" i="1" dirty="0"/>
                        <a:t>Proteome Software Inc.</a:t>
                      </a:r>
                      <a:r>
                        <a:rPr lang="en-US" dirty="0"/>
                        <a:t> </a:t>
                      </a:r>
                      <a:br>
                        <a:rPr lang="en-US" dirty="0"/>
                      </a:br>
                      <a:r>
                        <a:rPr lang="en-US" dirty="0">
                          <a:solidFill>
                            <a:srgbClr val="126BC9"/>
                          </a:solidFill>
                          <a:effectLst/>
                          <a:hlinkClick r:id="rId10"/>
                        </a:rPr>
                        <a:t>Dr. Scott A. Shaffer</a:t>
                      </a:r>
                      <a:r>
                        <a:rPr lang="en-US" dirty="0"/>
                        <a:t> - </a:t>
                      </a:r>
                      <a:r>
                        <a:rPr lang="en-US" i="1" dirty="0"/>
                        <a:t>University of Massachusetts Medical School</a:t>
                      </a:r>
                      <a:r>
                        <a:rPr lang="en-US" dirty="0"/>
                        <a:t> </a:t>
                      </a:r>
                      <a:br>
                        <a:rPr lang="en-US" dirty="0"/>
                      </a:br>
                      <a:r>
                        <a:rPr lang="en-US" dirty="0">
                          <a:solidFill>
                            <a:srgbClr val="126BC9"/>
                          </a:solidFill>
                          <a:effectLst/>
                          <a:hlinkClick r:id="rId11"/>
                        </a:rPr>
                        <a:t>Dr. Brett S Phinney</a:t>
                      </a:r>
                      <a:r>
                        <a:rPr lang="en-US" dirty="0"/>
                        <a:t> (EB Liaison) - </a:t>
                      </a:r>
                      <a:r>
                        <a:rPr lang="en-US" i="1" dirty="0"/>
                        <a:t>Proteomics Core UC Davis Genome </a:t>
                      </a:r>
                      <a:r>
                        <a:rPr lang="en-US" i="1" dirty="0" smtClean="0"/>
                        <a:t>Center</a:t>
                      </a:r>
                    </a:p>
                    <a:p>
                      <a:r>
                        <a:rPr lang="en-US" sz="1800" u="sng" kern="1200" dirty="0" smtClean="0">
                          <a:solidFill>
                            <a:srgbClr val="126BC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Dr. David Hawke </a:t>
                      </a:r>
                      <a:r>
                        <a:rPr lang="en-US" i="1" baseline="0" dirty="0" smtClean="0"/>
                        <a:t>– MD Anderson Caner Center</a:t>
                      </a:r>
                      <a:r>
                        <a:rPr lang="en-US" dirty="0"/>
                        <a:t> 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208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2209800"/>
            <a:ext cx="8002588" cy="4114800"/>
          </a:xfrm>
        </p:spPr>
        <p:txBody>
          <a:bodyPr/>
          <a:lstStyle/>
          <a:p>
            <a:r>
              <a:rPr lang="en-US" dirty="0" smtClean="0"/>
              <a:t>JPT Peptide</a:t>
            </a:r>
          </a:p>
          <a:p>
            <a:r>
              <a:rPr lang="en-US" dirty="0" smtClean="0"/>
              <a:t>ABRF (funding) www.abrf.org</a:t>
            </a:r>
          </a:p>
          <a:p>
            <a:r>
              <a:rPr lang="en-US" dirty="0" smtClean="0"/>
              <a:t>Dr. Rich </a:t>
            </a:r>
            <a:r>
              <a:rPr lang="en-US" dirty="0" err="1" smtClean="0"/>
              <a:t>Eigenheer</a:t>
            </a:r>
            <a:r>
              <a:rPr lang="en-US" dirty="0" smtClean="0"/>
              <a:t> UC Davis (UC Davis Data)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6001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324295" y="1681660"/>
            <a:ext cx="684180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 Design a comprehensive standard mixture of heavy-labeled </a:t>
            </a:r>
            <a:r>
              <a:rPr lang="en-US" sz="2400" dirty="0" err="1" smtClean="0"/>
              <a:t>tryptic</a:t>
            </a:r>
            <a:r>
              <a:rPr lang="en-US" sz="2400" dirty="0" smtClean="0"/>
              <a:t> peptides that can be used as internal standards for proteomics applications.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Widely applicable across human, mouse, and rat proteomes.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</a:t>
            </a:r>
            <a:r>
              <a:rPr lang="en-US" sz="2400" dirty="0" err="1" smtClean="0"/>
              <a:t>Proteotypic</a:t>
            </a:r>
            <a:r>
              <a:rPr lang="en-US" sz="2400" dirty="0" smtClean="0"/>
              <a:t> in nature.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Utility towards both discovery and targeted proteomics applications.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Study Rationale / </a:t>
            </a:r>
            <a:r>
              <a:rPr lang="en-US" dirty="0" smtClean="0">
                <a:latin typeface="Arial" charset="0"/>
              </a:rPr>
              <a:t>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4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48064" y="1641809"/>
            <a:ext cx="78354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400" dirty="0" smtClean="0"/>
              <a:t>  Heavy/light peptide ratios will allow for normalization and evaluation for both inter- and intra- sample comparisons.</a:t>
            </a:r>
          </a:p>
          <a:p>
            <a:pPr lvl="0"/>
            <a:endParaRPr lang="en-US" sz="2400" dirty="0" smtClean="0"/>
          </a:p>
          <a:p>
            <a:pPr lvl="0">
              <a:buFont typeface="Arial" pitchFamily="34" charset="0"/>
              <a:buChar char="•"/>
            </a:pPr>
            <a:r>
              <a:rPr lang="en-US" sz="2400" dirty="0" smtClean="0"/>
              <a:t>  System suitability of LC-MS/MS performance including benchmarking and reproducibility of LC peptide elution profiles, evaluation of MS sensitivity and dynamic range.</a:t>
            </a:r>
          </a:p>
          <a:p>
            <a:pPr lvl="0">
              <a:buFont typeface="Arial" pitchFamily="34" charset="0"/>
              <a:buChar char="•"/>
            </a:pPr>
            <a:endParaRPr lang="en-US" sz="2400" dirty="0" smtClean="0"/>
          </a:p>
          <a:p>
            <a:pPr lvl="0">
              <a:buFont typeface="Arial" pitchFamily="34" charset="0"/>
              <a:buChar char="•"/>
            </a:pPr>
            <a:r>
              <a:rPr lang="en-US" sz="2400" dirty="0" smtClean="0"/>
              <a:t>  Provide additional control for longitudinal proteomics studies and can be used in </a:t>
            </a:r>
            <a:r>
              <a:rPr lang="en-US" sz="2400" dirty="0" err="1" smtClean="0"/>
              <a:t>interlaboratory</a:t>
            </a:r>
            <a:r>
              <a:rPr lang="en-US" sz="2400" dirty="0" smtClean="0"/>
              <a:t> studies.</a:t>
            </a:r>
          </a:p>
          <a:p>
            <a:pPr lvl="0">
              <a:buFont typeface="Arial" pitchFamily="34" charset="0"/>
              <a:buChar char="•"/>
            </a:pPr>
            <a:endParaRPr lang="en-US" sz="2400" dirty="0" smtClean="0"/>
          </a:p>
          <a:p>
            <a:pPr lvl="0">
              <a:buFont typeface="Arial" pitchFamily="34" charset="0"/>
              <a:buChar char="•"/>
            </a:pPr>
            <a:r>
              <a:rPr lang="en-US" sz="2400" dirty="0" smtClean="0"/>
              <a:t>  Peptides can be converted into absolute </a:t>
            </a:r>
            <a:r>
              <a:rPr lang="en-US" sz="2400" dirty="0" err="1" smtClean="0"/>
              <a:t>quantitation</a:t>
            </a:r>
            <a:r>
              <a:rPr lang="en-US" sz="2400" dirty="0" smtClean="0"/>
              <a:t> standards via cleanup, purification, and amino acid analysis.</a:t>
            </a:r>
          </a:p>
        </p:txBody>
      </p:sp>
      <p:sp>
        <p:nvSpPr>
          <p:cNvPr id="5" name="TextBox 1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srgbClr val="800000"/>
                </a:solidFill>
                <a:latin typeface="Arial" charset="0"/>
                <a:ea typeface="+mj-ea"/>
                <a:cs typeface="+mj-cs"/>
              </a:rPr>
              <a:t>Study Rationale / Benefits</a:t>
            </a:r>
          </a:p>
        </p:txBody>
      </p:sp>
    </p:spTree>
    <p:extLst>
      <p:ext uri="{BB962C8B-B14F-4D97-AF65-F5344CB8AC3E}">
        <p14:creationId xmlns:p14="http://schemas.microsoft.com/office/powerpoint/2010/main" val="375025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609600" y="1905000"/>
            <a:ext cx="825063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7950" indent="-107950">
              <a:buFont typeface="Arial" pitchFamily="34" charset="0"/>
              <a:buChar char="•"/>
            </a:pPr>
            <a:r>
              <a:rPr lang="en-US" sz="2000" dirty="0" smtClean="0"/>
              <a:t>  1000 stable isotope labeled </a:t>
            </a:r>
            <a:r>
              <a:rPr lang="en-US" sz="2000" dirty="0" err="1" smtClean="0"/>
              <a:t>tryptic</a:t>
            </a:r>
            <a:r>
              <a:rPr lang="en-US" sz="2000" dirty="0" smtClean="0"/>
              <a:t> peptides conserved across </a:t>
            </a:r>
            <a:r>
              <a:rPr lang="en-US" sz="2000" i="1" dirty="0" smtClean="0"/>
              <a:t>Homo sapiens</a:t>
            </a:r>
            <a:r>
              <a:rPr lang="en-US" sz="2000" dirty="0" smtClean="0"/>
              <a:t>, </a:t>
            </a:r>
            <a:r>
              <a:rPr lang="en-US" sz="2000" i="1" dirty="0" err="1" smtClean="0"/>
              <a:t>Mus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musculus</a:t>
            </a:r>
            <a:r>
              <a:rPr lang="en-US" sz="2000" i="1" dirty="0" smtClean="0"/>
              <a:t> </a:t>
            </a:r>
            <a:r>
              <a:rPr lang="en-US" sz="2000" dirty="0" smtClean="0"/>
              <a:t>and </a:t>
            </a:r>
            <a:r>
              <a:rPr lang="en-US" sz="2000" i="1" dirty="0" err="1" smtClean="0"/>
              <a:t>Rattus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norvegicus</a:t>
            </a:r>
            <a:r>
              <a:rPr lang="en-US" sz="20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sz="900" dirty="0" smtClean="0"/>
          </a:p>
          <a:p>
            <a:pPr marL="107950" indent="-107950">
              <a:buFont typeface="Arial" pitchFamily="34" charset="0"/>
              <a:buChar char="•"/>
            </a:pPr>
            <a:r>
              <a:rPr lang="en-US" sz="2000" dirty="0" smtClean="0"/>
              <a:t>  Peptide mixture will be spiked at fixed concentration to a HEK digest at 3 different dilutions (3 orders of magnitude).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900" dirty="0" smtClean="0"/>
          </a:p>
          <a:p>
            <a:pPr marL="61913" indent="-61913">
              <a:buFont typeface="Arial" pitchFamily="34" charset="0"/>
              <a:buChar char="•"/>
            </a:pPr>
            <a:r>
              <a:rPr lang="en-US" sz="2000" dirty="0" smtClean="0"/>
              <a:t>  Participants will analyze the samples using LC-MS instrument platform of their choice, report ratios, return the questionnaire and raw data to the </a:t>
            </a:r>
            <a:r>
              <a:rPr lang="en-US" sz="2000" dirty="0" err="1" smtClean="0"/>
              <a:t>sPRG</a:t>
            </a:r>
            <a:r>
              <a:rPr lang="en-US" sz="2000" dirty="0" smtClean="0"/>
              <a:t> (via study </a:t>
            </a:r>
            <a:r>
              <a:rPr lang="en-US" sz="2000" dirty="0" err="1" smtClean="0">
                <a:cs typeface="Times New Roman" pitchFamily="18" charset="0"/>
              </a:rPr>
              <a:t>anonymizer</a:t>
            </a:r>
            <a:r>
              <a:rPr lang="en-US" sz="2000" dirty="0" smtClean="0">
                <a:cs typeface="Times New Roman" pitchFamily="18" charset="0"/>
              </a:rPr>
              <a:t> or possibly Panorama).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900" dirty="0">
              <a:cs typeface="Times New Roman" pitchFamily="18" charset="0"/>
            </a:endParaRPr>
          </a:p>
          <a:p>
            <a:pPr marL="107950" indent="-107950">
              <a:buFont typeface="Arial" pitchFamily="34" charset="0"/>
              <a:buChar char="•"/>
            </a:pPr>
            <a:r>
              <a:rPr lang="en-US" sz="2000" dirty="0" smtClean="0">
                <a:cs typeface="Times New Roman" pitchFamily="18" charset="0"/>
              </a:rPr>
              <a:t>  Spectral library will be constructed, data searched, and peptide ratios determined for all data sets. 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900" dirty="0">
              <a:cs typeface="Times New Roman" pitchFamily="18" charset="0"/>
            </a:endParaRPr>
          </a:p>
          <a:p>
            <a:pPr marL="107950" indent="-107950">
              <a:buFont typeface="Arial" pitchFamily="34" charset="0"/>
              <a:buChar char="•"/>
            </a:pPr>
            <a:r>
              <a:rPr lang="en-US" sz="2000" dirty="0" smtClean="0">
                <a:cs typeface="Times New Roman" pitchFamily="18" charset="0"/>
              </a:rPr>
              <a:t>  Comparison of ratios, normalization of data, and peptide retention/elution order will be compared across data sets.</a:t>
            </a:r>
            <a:endParaRPr lang="en-US" sz="2000" dirty="0"/>
          </a:p>
        </p:txBody>
      </p:sp>
      <p:sp>
        <p:nvSpPr>
          <p:cNvPr id="5" name="TextBox 1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srgbClr val="800000"/>
                </a:solidFill>
                <a:latin typeface="Arial" charset="0"/>
                <a:ea typeface="+mj-ea"/>
                <a:cs typeface="+mj-cs"/>
              </a:rPr>
              <a:t>Study Design</a:t>
            </a:r>
          </a:p>
        </p:txBody>
      </p:sp>
    </p:spTree>
    <p:extLst>
      <p:ext uri="{BB962C8B-B14F-4D97-AF65-F5344CB8AC3E}">
        <p14:creationId xmlns:p14="http://schemas.microsoft.com/office/powerpoint/2010/main" val="344938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1000" y="1371600"/>
            <a:ext cx="8229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Peptides selected via databases at Yale, NIST, Stony Brook</a:t>
            </a:r>
          </a:p>
          <a:p>
            <a:endParaRPr lang="en-US" sz="2400" dirty="0" smtClean="0"/>
          </a:p>
          <a:p>
            <a:pPr indent="457200"/>
            <a:r>
              <a:rPr lang="en-US" sz="2400" u="sng" dirty="0" smtClean="0"/>
              <a:t>YPED</a:t>
            </a:r>
            <a:r>
              <a:rPr lang="en-US" sz="2400" dirty="0" smtClean="0"/>
              <a:t>;  115 LC-MS/MS HEK experiments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400" dirty="0" smtClean="0"/>
              <a:t>MASCOT SCORE &gt; identity 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400" dirty="0" smtClean="0"/>
              <a:t>BLAST search common to human, mouse, and rat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400" dirty="0" smtClean="0"/>
              <a:t>K or R </a:t>
            </a:r>
            <a:r>
              <a:rPr lang="en-US" sz="2400" dirty="0" err="1" smtClean="0"/>
              <a:t>tryptic</a:t>
            </a:r>
            <a:r>
              <a:rPr lang="en-US" sz="2400" dirty="0" smtClean="0"/>
              <a:t> cleavage (C-terminal)</a:t>
            </a:r>
          </a:p>
          <a:p>
            <a:pPr marL="1714500" lvl="3" indent="-342900"/>
            <a:endParaRPr lang="en-US" sz="1200" dirty="0" smtClean="0"/>
          </a:p>
          <a:p>
            <a:pPr marL="457200" lvl="3"/>
            <a:r>
              <a:rPr lang="en-US" sz="2400" dirty="0" smtClean="0"/>
              <a:t>6750 peptides, &lt;1% to 67% observed in the samples</a:t>
            </a:r>
          </a:p>
          <a:p>
            <a:pPr marL="1714500" lvl="5" indent="-342900">
              <a:buFont typeface="Arial" pitchFamily="34" charset="0"/>
              <a:buChar char="•"/>
              <a:tabLst>
                <a:tab pos="1257300" algn="l"/>
              </a:tabLst>
            </a:pPr>
            <a:r>
              <a:rPr lang="en-US" sz="2400" dirty="0" smtClean="0"/>
              <a:t>Removed peptides with upstream </a:t>
            </a:r>
            <a:r>
              <a:rPr lang="en-US" sz="2400" dirty="0" err="1" smtClean="0"/>
              <a:t>proline</a:t>
            </a:r>
            <a:r>
              <a:rPr lang="en-US" sz="2400" dirty="0" smtClean="0"/>
              <a:t> to K, R</a:t>
            </a:r>
          </a:p>
          <a:p>
            <a:pPr marL="1714500" lvl="5" indent="-342900">
              <a:buFont typeface="Arial" pitchFamily="34" charset="0"/>
              <a:buChar char="•"/>
              <a:tabLst>
                <a:tab pos="1257300" algn="l"/>
              </a:tabLst>
            </a:pPr>
            <a:r>
              <a:rPr lang="en-US" sz="2400" dirty="0" smtClean="0"/>
              <a:t>Removed peptides with upstream KK, RR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400" dirty="0" smtClean="0"/>
              <a:t>Removed peptides with M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400" dirty="0" smtClean="0"/>
              <a:t>Removed peptides w/ </a:t>
            </a:r>
            <a:r>
              <a:rPr lang="en-US" sz="2400" dirty="0" err="1" smtClean="0"/>
              <a:t>miscleavages</a:t>
            </a:r>
            <a:endParaRPr lang="en-US" sz="2400" dirty="0"/>
          </a:p>
          <a:p>
            <a:pPr lvl="3" indent="-914400"/>
            <a:endParaRPr lang="en-US" sz="1200" dirty="0" smtClean="0"/>
          </a:p>
          <a:p>
            <a:pPr lvl="3" indent="-914400"/>
            <a:r>
              <a:rPr lang="en-US" sz="2400" dirty="0" smtClean="0"/>
              <a:t>1500 peptide candidates to send to JPT Peptide Technologies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2400" dirty="0" smtClean="0"/>
              <a:t>JPT selected </a:t>
            </a:r>
            <a:r>
              <a:rPr lang="en-US" sz="2400" b="1" dirty="0" smtClean="0">
                <a:solidFill>
                  <a:srgbClr val="FF0000"/>
                </a:solidFill>
              </a:rPr>
              <a:t>1000</a:t>
            </a:r>
            <a:r>
              <a:rPr lang="en-US" sz="2400" dirty="0" smtClean="0"/>
              <a:t> peptides for synthesis</a:t>
            </a:r>
          </a:p>
        </p:txBody>
      </p:sp>
      <p:sp>
        <p:nvSpPr>
          <p:cNvPr id="5" name="TextBox 1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srgbClr val="800000"/>
                </a:solidFill>
                <a:latin typeface="Arial" charset="0"/>
                <a:ea typeface="+mj-ea"/>
                <a:cs typeface="+mj-cs"/>
              </a:rPr>
              <a:t>Peptide Selection</a:t>
            </a:r>
          </a:p>
        </p:txBody>
      </p:sp>
    </p:spTree>
    <p:extLst>
      <p:ext uri="{BB962C8B-B14F-4D97-AF65-F5344CB8AC3E}">
        <p14:creationId xmlns:p14="http://schemas.microsoft.com/office/powerpoint/2010/main" val="275551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2303413"/>
              </p:ext>
            </p:extLst>
          </p:nvPr>
        </p:nvGraphicFramePr>
        <p:xfrm>
          <a:off x="519146" y="3166765"/>
          <a:ext cx="44196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 rot="16200000">
            <a:off x="-912167" y="310291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spectral counts</a:t>
            </a:r>
            <a:endParaRPr lang="en-US" sz="2400" dirty="0"/>
          </a:p>
        </p:txBody>
      </p:sp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210329"/>
            <a:ext cx="3370252" cy="202723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5720960" y="1791701"/>
            <a:ext cx="26368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atin typeface="Calibri" pitchFamily="34" charset="0"/>
              </a:rPr>
              <a:t>Charge State (NIST)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1011230" y="2022534"/>
            <a:ext cx="340837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Calibri" pitchFamily="34" charset="0"/>
              </a:rPr>
              <a:t>Dynamic Range (YPED)</a:t>
            </a:r>
            <a:endParaRPr lang="en-US" sz="2400" b="1" dirty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observed spectral counts</a:t>
            </a:r>
          </a:p>
        </p:txBody>
      </p:sp>
      <p:graphicFrame>
        <p:nvGraphicFramePr>
          <p:cNvPr id="17" name="Chart 16"/>
          <p:cNvGraphicFramePr/>
          <p:nvPr/>
        </p:nvGraphicFramePr>
        <p:xfrm>
          <a:off x="4724400" y="4038600"/>
          <a:ext cx="4191000" cy="2571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5099052" y="3962400"/>
            <a:ext cx="39462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atin typeface="Calibri" pitchFamily="34" charset="0"/>
              </a:rPr>
              <a:t>Peptides Map to 552 proteins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90548" y="4686240"/>
            <a:ext cx="2529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peptide number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5143500" y="6515100"/>
            <a:ext cx="3577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# peptides mapping to each protein</a:t>
            </a:r>
            <a:endParaRPr lang="en-US" b="1" dirty="0"/>
          </a:p>
        </p:txBody>
      </p:sp>
      <p:sp>
        <p:nvSpPr>
          <p:cNvPr id="14" name="TextBox 1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800000"/>
                </a:solidFill>
                <a:latin typeface="Arial" charset="0"/>
                <a:ea typeface="+mj-ea"/>
                <a:cs typeface="+mj-cs"/>
              </a:rPr>
              <a:t>Peptide Selection </a:t>
            </a:r>
            <a:r>
              <a:rPr lang="en-US" sz="3200" dirty="0" smtClean="0">
                <a:solidFill>
                  <a:srgbClr val="800000"/>
                </a:solidFill>
                <a:latin typeface="Arial" charset="0"/>
                <a:ea typeface="+mj-ea"/>
                <a:cs typeface="+mj-cs"/>
              </a:rPr>
              <a:t>and </a:t>
            </a:r>
            <a:r>
              <a:rPr lang="en-US" sz="3200" dirty="0">
                <a:solidFill>
                  <a:srgbClr val="800000"/>
                </a:solidFill>
                <a:latin typeface="Arial" charset="0"/>
                <a:ea typeface="+mj-ea"/>
                <a:cs typeface="+mj-cs"/>
              </a:rPr>
              <a:t>Other Criteria</a:t>
            </a:r>
          </a:p>
        </p:txBody>
      </p:sp>
    </p:spTree>
    <p:extLst>
      <p:ext uri="{BB962C8B-B14F-4D97-AF65-F5344CB8AC3E}">
        <p14:creationId xmlns:p14="http://schemas.microsoft.com/office/powerpoint/2010/main" val="30635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487394"/>
              </p:ext>
            </p:extLst>
          </p:nvPr>
        </p:nvGraphicFramePr>
        <p:xfrm>
          <a:off x="816428" y="1447799"/>
          <a:ext cx="8090049" cy="5128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Arial" charset="0"/>
              </a:rPr>
              <a:t>Peptide Identification in </a:t>
            </a:r>
            <a:br>
              <a:rPr lang="en-US" sz="2800" dirty="0">
                <a:latin typeface="Arial" charset="0"/>
              </a:rPr>
            </a:br>
            <a:r>
              <a:rPr lang="en-US" sz="2800" dirty="0">
                <a:latin typeface="Arial" charset="0"/>
              </a:rPr>
              <a:t>ABRF Labeled Peptide Standard </a:t>
            </a:r>
            <a:r>
              <a:rPr lang="en-US" sz="2800" dirty="0" smtClean="0">
                <a:latin typeface="Arial" charset="0"/>
              </a:rPr>
              <a:t>Mix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5971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BRF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u="none" dirty="0">
            <a:latin typeface="Calibri" pitchFamily="34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ABRF</Template>
  <TotalTime>18577</TotalTime>
  <Words>1287</Words>
  <Application>Microsoft Office PowerPoint</Application>
  <PresentationFormat>On-screen Show (4:3)</PresentationFormat>
  <Paragraphs>198</Paragraphs>
  <Slides>34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ABRF</vt:lpstr>
      <vt:lpstr>Using Skyline to analyze the SPRG2013-2014 Targeted Proteomics Assay (TPA) standard</vt:lpstr>
      <vt:lpstr>What is the ABRF?</vt:lpstr>
      <vt:lpstr>PowerPoint Presentation</vt:lpstr>
      <vt:lpstr>Study Rationale / Design</vt:lpstr>
      <vt:lpstr>Study Rationale / Benefits</vt:lpstr>
      <vt:lpstr>Study Design</vt:lpstr>
      <vt:lpstr>Peptide Selection</vt:lpstr>
      <vt:lpstr>Peptide Selection and Other Criteria</vt:lpstr>
      <vt:lpstr>Peptide Identification in  ABRF Labeled Peptide Standard Mix</vt:lpstr>
      <vt:lpstr>Using Skyline for AUC analysis</vt:lpstr>
      <vt:lpstr>Using Skyline for AUC analysis</vt:lpstr>
      <vt:lpstr>Example Peptide GGSASVWSER (523.2505, 2+)</vt:lpstr>
      <vt:lpstr>Example Peptide GGSASVWSER (523.2505, 2+)</vt:lpstr>
      <vt:lpstr>Lets look at raw data</vt:lpstr>
      <vt:lpstr>XIC 523.25-523.27 m/z</vt:lpstr>
      <vt:lpstr>MS Spectra (522-527 m/z) Peak at 23 min</vt:lpstr>
      <vt:lpstr>MS Spectra (522-527 m/z) Peak at 26 minutes</vt:lpstr>
      <vt:lpstr>Precautions</vt:lpstr>
      <vt:lpstr>Making a library that has proper RT’s</vt:lpstr>
      <vt:lpstr>Generating libraries with correct RT’s (our workflow)</vt:lpstr>
      <vt:lpstr>Correct library</vt:lpstr>
      <vt:lpstr>HEK lysate  Non-Co-eluting labeled peptides??</vt:lpstr>
      <vt:lpstr>More non co-eluting pairs</vt:lpstr>
      <vt:lpstr>And more</vt:lpstr>
      <vt:lpstr>Lets look at this one</vt:lpstr>
      <vt:lpstr>MS spectra very complex</vt:lpstr>
      <vt:lpstr>Very complex</vt:lpstr>
      <vt:lpstr>Light HEK peptide?</vt:lpstr>
      <vt:lpstr>MS/MS spectra</vt:lpstr>
      <vt:lpstr>Skyline analysis</vt:lpstr>
      <vt:lpstr>Conclusions</vt:lpstr>
      <vt:lpstr>How to Get a sample</vt:lpstr>
      <vt:lpstr>Acknowledgments</vt:lpstr>
      <vt:lpstr>Acknowledgments part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Skyline to analyze the SPRG2013-2014 Targeted Proteomics Assay (TPA) standard</dc:title>
  <dc:creator>Phinney, Brett</dc:creator>
  <cp:lastModifiedBy>Brendan</cp:lastModifiedBy>
  <cp:revision>45</cp:revision>
  <dcterms:created xsi:type="dcterms:W3CDTF">2013-05-15T22:18:29Z</dcterms:created>
  <dcterms:modified xsi:type="dcterms:W3CDTF">2013-06-09T16:52:17Z</dcterms:modified>
</cp:coreProperties>
</file>