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453" r:id="rId2"/>
    <p:sldId id="502" r:id="rId3"/>
    <p:sldId id="501" r:id="rId4"/>
    <p:sldId id="479" r:id="rId5"/>
    <p:sldId id="435" r:id="rId6"/>
    <p:sldId id="473" r:id="rId7"/>
    <p:sldId id="471" r:id="rId8"/>
    <p:sldId id="484" r:id="rId9"/>
    <p:sldId id="503" r:id="rId10"/>
    <p:sldId id="504" r:id="rId11"/>
    <p:sldId id="505" r:id="rId12"/>
    <p:sldId id="507" r:id="rId13"/>
    <p:sldId id="506" r:id="rId14"/>
    <p:sldId id="510" r:id="rId15"/>
    <p:sldId id="509" r:id="rId16"/>
    <p:sldId id="511" r:id="rId17"/>
    <p:sldId id="512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E33F7"/>
    <a:srgbClr val="00D900"/>
    <a:srgbClr val="00BA00"/>
    <a:srgbClr val="D7D7D7"/>
    <a:srgbClr val="FFFF00"/>
    <a:srgbClr val="E8E8E8"/>
    <a:srgbClr val="009AA4"/>
    <a:srgbClr val="B0FFB2"/>
    <a:srgbClr val="FF57F1"/>
    <a:srgbClr val="FF28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84" autoAdjust="0"/>
    <p:restoredTop sz="99136" autoAdjust="0"/>
  </p:normalViewPr>
  <p:slideViewPr>
    <p:cSldViewPr snapToGrid="0">
      <p:cViewPr>
        <p:scale>
          <a:sx n="120" d="100"/>
          <a:sy n="120" d="100"/>
        </p:scale>
        <p:origin x="-472" y="1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8B90FF-8091-6D4C-B149-3F413F3A8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6420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F53075-CBD9-AF49-9BAF-B726B10F8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582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F53075-CBD9-AF49-9BAF-B726B10F8DC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06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B6B91E-1CB5-2840-A3EC-4A61DA00ADB0}" type="slidenum">
              <a:rPr lang="en-US"/>
              <a:pPr/>
              <a:t>17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C08C6-3767-064C-849D-A33A67084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30E11-A132-974F-8020-F0D16E38F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BE775-2937-0A44-AB0E-DC977202E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97CE6-161D-DD44-B098-E210E0F79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AA15F-7B6A-864F-835E-6A40E8768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F9B83-7335-AC45-9EED-FFCBA5EAEE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EB22B-2EBA-E54A-B96B-BE7ACAA3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3BA8C-911F-124A-AA43-33E22AD0F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E045A-BC94-5B44-8FF9-145377C37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ED4A8-7846-6440-AD48-991697125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3AB8C-031D-0646-8305-8FFE31BF57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F0F0F"/>
            </a:gs>
            <a:gs pos="50000">
              <a:srgbClr val="6E6E6E"/>
            </a:gs>
            <a:gs pos="100000">
              <a:srgbClr val="0F0F0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9C6A600-007C-1142-8BCB-BDAC90982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emf"/><Relationship Id="rId12" Type="http://schemas.openxmlformats.org/officeDocument/2006/relationships/image" Target="../media/image37.emf"/><Relationship Id="rId13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emf"/><Relationship Id="rId8" Type="http://schemas.openxmlformats.org/officeDocument/2006/relationships/image" Target="../media/image33.emf"/><Relationship Id="rId9" Type="http://schemas.openxmlformats.org/officeDocument/2006/relationships/image" Target="../media/image34.png"/><Relationship Id="rId10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8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0">
              <a:srgbClr val="6E6E6E"/>
            </a:gs>
            <a:gs pos="57000">
              <a:srgbClr val="0F0F0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 bwMode="auto">
          <a:xfrm>
            <a:off x="5914571" y="1947333"/>
            <a:ext cx="2322285" cy="1632858"/>
          </a:xfrm>
          <a:prstGeom prst="rect">
            <a:avLst/>
          </a:prstGeom>
          <a:noFill/>
          <a:ln w="38100" cap="flat" cmpd="sng" algn="ctr">
            <a:solidFill>
              <a:schemeClr val="accent4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reflection stA="50000" endPos="75000" dist="12700" dir="5400000" sy="-100000" algn="bl" rotWithShape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4" name="Picture 23" descr="myh8 ms2.eps"/>
          <p:cNvPicPr>
            <a:picLocks noChangeAspect="1"/>
          </p:cNvPicPr>
          <p:nvPr/>
        </p:nvPicPr>
        <p:blipFill>
          <a:blip r:embed="rId2">
            <a:alphaModFix amt="4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588" y="2703188"/>
            <a:ext cx="949763" cy="879182"/>
          </a:xfrm>
          <a:prstGeom prst="rect">
            <a:avLst/>
          </a:prstGeom>
          <a:effectLst>
            <a:reflection stA="50000" endPos="75000" dist="12700" dir="5400000" sy="-100000" algn="bl" rotWithShape="0"/>
          </a:effectLst>
        </p:spPr>
      </p:pic>
      <p:pic>
        <p:nvPicPr>
          <p:cNvPr id="25" name="Picture 24" descr="myh8 ms1.eps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896" y="2135515"/>
            <a:ext cx="901992" cy="1456772"/>
          </a:xfrm>
          <a:prstGeom prst="rect">
            <a:avLst/>
          </a:prstGeom>
          <a:effectLst>
            <a:reflection stA="50000" endPos="75000" dist="12700" dir="5400000" sy="-100000" algn="bl" rotWithShape="0"/>
          </a:effectLst>
        </p:spPr>
      </p:pic>
      <p:sp>
        <p:nvSpPr>
          <p:cNvPr id="18" name="Rectangle 17"/>
          <p:cNvSpPr/>
          <p:nvPr/>
        </p:nvSpPr>
        <p:spPr bwMode="auto">
          <a:xfrm>
            <a:off x="4092670" y="2373049"/>
            <a:ext cx="3164476" cy="221219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  <a:reflection stA="50000" endPos="75000" dist="12700" dir="5400000" sy="-100000" algn="bl" rotWithShape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9" name="Picture 18" descr="myh8 ms2.eps"/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706" y="3353579"/>
            <a:ext cx="1229661" cy="1242720"/>
          </a:xfrm>
          <a:prstGeom prst="rect">
            <a:avLst/>
          </a:prstGeom>
          <a:effectLst>
            <a:reflection stA="50000" endPos="75000" dist="12700" dir="5400000" sy="-100000" algn="bl" rotWithShape="0"/>
          </a:effectLst>
        </p:spPr>
      </p:pic>
      <p:pic>
        <p:nvPicPr>
          <p:cNvPr id="20" name="Picture 19" descr="myh8 ms1.eps"/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517" y="2551176"/>
            <a:ext cx="1167812" cy="2059141"/>
          </a:xfrm>
          <a:prstGeom prst="rect">
            <a:avLst/>
          </a:prstGeom>
          <a:effectLst>
            <a:reflection stA="50000" endPos="75000" dist="12700" dir="5400000" sy="-100000" algn="bl" rotWithShape="0"/>
          </a:effectLst>
        </p:spPr>
      </p:pic>
      <p:sp>
        <p:nvSpPr>
          <p:cNvPr id="21" name="Rectangle 20"/>
          <p:cNvSpPr/>
          <p:nvPr/>
        </p:nvSpPr>
        <p:spPr bwMode="auto">
          <a:xfrm>
            <a:off x="4090141" y="2370665"/>
            <a:ext cx="3164476" cy="2212198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  <a:reflection stA="50000" endPos="75000" dist="12700" dir="5400000" sy="-100000" algn="bl" rotWithShape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507391"/>
            <a:ext cx="9144000" cy="53975"/>
            <a:chOff x="96" y="146"/>
            <a:chExt cx="5760" cy="3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chemeClr val="tx2">
                    <a:lumMod val="85000"/>
                    <a:lumOff val="15000"/>
                  </a:schemeClr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2042" y="0"/>
            <a:ext cx="7845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977062" y="6125458"/>
            <a:ext cx="216693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 smtClean="0">
                <a:solidFill>
                  <a:schemeClr val="bg1"/>
                </a:solidFill>
                <a:latin typeface="Helvetica" charset="0"/>
              </a:rPr>
              <a:t>June 9th, 2013 </a:t>
            </a:r>
          </a:p>
          <a:p>
            <a:pPr algn="ctr">
              <a:spcBef>
                <a:spcPct val="50000"/>
              </a:spcBef>
            </a:pPr>
            <a:r>
              <a:rPr lang="en-US" sz="1400" dirty="0" smtClean="0">
                <a:solidFill>
                  <a:schemeClr val="bg1"/>
                </a:solidFill>
                <a:latin typeface="Helvetica" charset="0"/>
              </a:rPr>
              <a:t>Matthew </a:t>
            </a:r>
            <a:r>
              <a:rPr lang="en-US" sz="1400" dirty="0">
                <a:solidFill>
                  <a:schemeClr val="bg1"/>
                </a:solidFill>
                <a:latin typeface="Helvetica" charset="0"/>
              </a:rPr>
              <a:t>J. Rardin</a:t>
            </a:r>
          </a:p>
        </p:txBody>
      </p:sp>
      <p:sp>
        <p:nvSpPr>
          <p:cNvPr id="3" name="Rectangle 2"/>
          <p:cNvSpPr/>
          <p:nvPr/>
        </p:nvSpPr>
        <p:spPr>
          <a:xfrm>
            <a:off x="253999" y="92258"/>
            <a:ext cx="88900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MS1 and MS2 crosstalk in label free quantitation of mass spectrometry data independent acquisitions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2174944" y="2833034"/>
            <a:ext cx="3890818" cy="2886364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  <a:reflection stA="50000" endPos="75000" dist="12700" dir="5400000" sy="-100000" algn="bl" rotWithShape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0" name="Picture 9" descr="myh8 ms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143" y="4112381"/>
            <a:ext cx="1511905" cy="1621438"/>
          </a:xfrm>
          <a:prstGeom prst="rect">
            <a:avLst/>
          </a:prstGeom>
          <a:effectLst>
            <a:reflection stA="50000" endPos="75000" dist="12700" dir="5400000" sy="-100000" algn="bl" rotWithShape="0"/>
          </a:effectLst>
        </p:spPr>
      </p:pic>
      <p:pic>
        <p:nvPicPr>
          <p:cNvPr id="11" name="Picture 10" descr="myh8 ms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235" y="3065446"/>
            <a:ext cx="1435860" cy="2686663"/>
          </a:xfrm>
          <a:prstGeom prst="rect">
            <a:avLst/>
          </a:prstGeom>
          <a:effectLst>
            <a:reflection stA="50000" endPos="75000" dist="12700" dir="5400000" sy="-100000" algn="bl" rotWithShape="0"/>
          </a:effectLst>
        </p:spPr>
      </p:pic>
      <p:sp>
        <p:nvSpPr>
          <p:cNvPr id="14" name="Rectangle 13"/>
          <p:cNvSpPr/>
          <p:nvPr/>
        </p:nvSpPr>
        <p:spPr bwMode="auto">
          <a:xfrm>
            <a:off x="2171834" y="2829924"/>
            <a:ext cx="3890818" cy="2886364"/>
          </a:xfrm>
          <a:prstGeom prst="rect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  <a:reflection stA="50000" endPos="75000" dist="12700" dir="5400000" sy="-100000" algn="bl" rotWithShape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2782" y="5152695"/>
            <a:ext cx="1980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MS2/SWATH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4623" y="2877564"/>
            <a:ext cx="817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MS1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79086" y="2934428"/>
            <a:ext cx="1212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678.34</a:t>
            </a:r>
            <a:r>
              <a:rPr lang="en-US" sz="14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m/z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95867" y="2433685"/>
            <a:ext cx="1212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568.98</a:t>
            </a:r>
            <a:r>
              <a:rPr lang="en-US" sz="1400" baseline="300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m/z</a:t>
            </a:r>
            <a:endParaRPr lang="en-US" sz="14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94933" y="1993418"/>
            <a:ext cx="12825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528.18</a:t>
            </a:r>
            <a:r>
              <a:rPr lang="en-US" sz="1400" baseline="300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+++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m/z</a:t>
            </a:r>
            <a:endParaRPr lang="en-US" sz="14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97903"/>
            <a:ext cx="9144000" cy="53975"/>
            <a:chOff x="96" y="146"/>
            <a:chExt cx="5760" cy="3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chemeClr val="tx2">
                    <a:lumMod val="85000"/>
                    <a:lumOff val="15000"/>
                  </a:schemeClr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0818" y="12707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Adding MS1 quantitation to </a:t>
            </a:r>
            <a:r>
              <a:rPr lang="en-US" sz="2800" dirty="0">
                <a:solidFill>
                  <a:srgbClr val="000000"/>
                </a:solidFill>
              </a:rPr>
              <a:t>a DIA</a:t>
            </a:r>
            <a:endParaRPr lang="en-US" sz="2800" baseline="30000" dirty="0">
              <a:solidFill>
                <a:srgbClr val="000000"/>
              </a:solidFill>
            </a:endParaRPr>
          </a:p>
          <a:p>
            <a:pPr algn="ctr"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MS2 (SWATH) acquisition</a:t>
            </a:r>
            <a:endParaRPr lang="en-US" sz="2800" baseline="300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0000" y="1625600"/>
            <a:ext cx="71755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is the relationship between MS1 and MS2 quantitation in a DIA acquisition? 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-MS1 </a:t>
            </a:r>
            <a:r>
              <a:rPr lang="en-US" sz="1800" dirty="0" smtClean="0">
                <a:solidFill>
                  <a:srgbClr val="FF0000"/>
                </a:solidFill>
              </a:rPr>
              <a:t>scan is </a:t>
            </a:r>
            <a:r>
              <a:rPr lang="en-US" sz="1800" dirty="0" smtClean="0">
                <a:solidFill>
                  <a:srgbClr val="FF0000"/>
                </a:solidFill>
              </a:rPr>
              <a:t>acquired </a:t>
            </a:r>
            <a:r>
              <a:rPr lang="en-US" sz="1800" dirty="0" smtClean="0">
                <a:solidFill>
                  <a:srgbClr val="FF0000"/>
                </a:solidFill>
              </a:rPr>
              <a:t>between each SWATH cycle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Is there value in combining MS1 analysis to SWATH MS2 data?</a:t>
            </a:r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Are there cases when one method (MS1 or MS2) provides more accurate data than other</a:t>
            </a:r>
            <a:br>
              <a:rPr lang="en-US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When is one data set compromised?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0277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2"/>
          <p:cNvGrpSpPr>
            <a:grpSpLocks/>
          </p:cNvGrpSpPr>
          <p:nvPr/>
        </p:nvGrpSpPr>
        <p:grpSpPr bwMode="auto">
          <a:xfrm>
            <a:off x="0" y="483239"/>
            <a:ext cx="9144000" cy="53975"/>
            <a:chOff x="96" y="146"/>
            <a:chExt cx="5760" cy="34"/>
          </a:xfrm>
        </p:grpSpPr>
        <p:sp>
          <p:nvSpPr>
            <p:cNvPr id="32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chemeClr val="tx2">
                    <a:lumMod val="85000"/>
                    <a:lumOff val="15000"/>
                  </a:schemeClr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04798" y="3767360"/>
            <a:ext cx="3951317" cy="2971950"/>
            <a:chOff x="304798" y="3767360"/>
            <a:chExt cx="3951317" cy="2971950"/>
          </a:xfrm>
        </p:grpSpPr>
        <p:pic>
          <p:nvPicPr>
            <p:cNvPr id="5" name="Picture 8" descr="notaveraged_l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798" y="3767360"/>
              <a:ext cx="3951317" cy="297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15723"/>
            <p:cNvSpPr>
              <a:spLocks noChangeArrowheads="1"/>
            </p:cNvSpPr>
            <p:nvPr/>
          </p:nvSpPr>
          <p:spPr bwMode="auto">
            <a:xfrm>
              <a:off x="2406081" y="4298853"/>
              <a:ext cx="640131" cy="120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1302238" y="3850617"/>
            <a:ext cx="2333999" cy="39470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5722"/>
          <p:cNvGrpSpPr>
            <a:grpSpLocks noChangeAspect="1"/>
          </p:cNvGrpSpPr>
          <p:nvPr/>
        </p:nvGrpSpPr>
        <p:grpSpPr bwMode="auto">
          <a:xfrm>
            <a:off x="304800" y="1281314"/>
            <a:ext cx="3968496" cy="2724639"/>
            <a:chOff x="7294" y="4182"/>
            <a:chExt cx="2747" cy="1886"/>
          </a:xfrm>
        </p:grpSpPr>
        <p:pic>
          <p:nvPicPr>
            <p:cNvPr id="12" name="Picture 7" descr="Bes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47"/>
            <a:stretch>
              <a:fillRect/>
            </a:stretch>
          </p:blipFill>
          <p:spPr bwMode="auto">
            <a:xfrm>
              <a:off x="7294" y="4182"/>
              <a:ext cx="2747" cy="1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5721"/>
            <p:cNvSpPr>
              <a:spLocks noChangeArrowheads="1"/>
            </p:cNvSpPr>
            <p:nvPr/>
          </p:nvSpPr>
          <p:spPr bwMode="auto">
            <a:xfrm>
              <a:off x="8772" y="4380"/>
              <a:ext cx="420" cy="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197825" y="1193619"/>
            <a:ext cx="2723823" cy="307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400" dirty="0" smtClean="0">
                <a:cs typeface="Arial" charset="0"/>
              </a:rPr>
              <a:t>SWATH - </a:t>
            </a:r>
            <a:r>
              <a:rPr lang="en-US" sz="1400" dirty="0" err="1" smtClean="0">
                <a:solidFill>
                  <a:srgbClr val="000000"/>
                </a:solidFill>
                <a:cs typeface="Arial" charset="0"/>
              </a:rPr>
              <a:t>YAPVAK</a:t>
            </a:r>
            <a:r>
              <a:rPr lang="en-US" sz="1400" baseline="-25000" dirty="0" err="1" smtClean="0">
                <a:solidFill>
                  <a:srgbClr val="000000"/>
                </a:solidFill>
                <a:cs typeface="Arial" charset="0"/>
              </a:rPr>
              <a:t>Ac</a:t>
            </a:r>
            <a:r>
              <a:rPr lang="en-US" sz="1400" dirty="0" err="1" smtClean="0">
                <a:solidFill>
                  <a:srgbClr val="000000"/>
                </a:solidFill>
                <a:cs typeface="Arial" charset="0"/>
              </a:rPr>
              <a:t>DLAS</a:t>
            </a:r>
            <a:r>
              <a:rPr lang="en-US" sz="1400" b="1" dirty="0" err="1" smtClean="0">
                <a:solidFill>
                  <a:srgbClr val="000000"/>
                </a:solidFill>
                <a:cs typeface="Arial" charset="0"/>
              </a:rPr>
              <a:t>R</a:t>
            </a:r>
            <a:endParaRPr lang="en-US" sz="1400" dirty="0"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310151" y="3941142"/>
            <a:ext cx="2140308" cy="307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400" dirty="0" smtClean="0">
                <a:solidFill>
                  <a:srgbClr val="000000"/>
                </a:solidFill>
                <a:cs typeface="Arial" charset="0"/>
              </a:rPr>
              <a:t>MS1 </a:t>
            </a:r>
            <a:r>
              <a:rPr lang="en-US" sz="1400" dirty="0" smtClean="0">
                <a:cs typeface="Arial" charset="0"/>
              </a:rPr>
              <a:t>- </a:t>
            </a:r>
            <a:r>
              <a:rPr lang="en-US" sz="1400" dirty="0" err="1" smtClean="0">
                <a:solidFill>
                  <a:srgbClr val="000000"/>
                </a:solidFill>
                <a:cs typeface="Arial" charset="0"/>
              </a:rPr>
              <a:t>YAPVAK</a:t>
            </a:r>
            <a:r>
              <a:rPr lang="en-US" sz="1400" baseline="-25000" dirty="0" err="1" smtClean="0">
                <a:solidFill>
                  <a:srgbClr val="000000"/>
                </a:solidFill>
                <a:cs typeface="Arial" charset="0"/>
              </a:rPr>
              <a:t>Ac</a:t>
            </a:r>
            <a:r>
              <a:rPr lang="en-US" sz="1400" dirty="0" err="1" smtClean="0">
                <a:solidFill>
                  <a:srgbClr val="000000"/>
                </a:solidFill>
                <a:cs typeface="Arial" charset="0"/>
              </a:rPr>
              <a:t>DLAS</a:t>
            </a:r>
            <a:r>
              <a:rPr lang="en-US" sz="1400" b="1" dirty="0" err="1" smtClean="0">
                <a:solidFill>
                  <a:srgbClr val="000000"/>
                </a:solidFill>
                <a:cs typeface="Arial" charset="0"/>
              </a:rPr>
              <a:t>R</a:t>
            </a:r>
            <a:endParaRPr lang="en-US" sz="1400" dirty="0" smtClean="0">
              <a:cs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155700" y="917476"/>
            <a:ext cx="27373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dirty="0">
                <a:solidFill>
                  <a:srgbClr val="000000"/>
                </a:solidFill>
                <a:cs typeface="Arial" charset="0"/>
              </a:rPr>
              <a:t>Simple </a:t>
            </a:r>
            <a:r>
              <a:rPr lang="en-US" sz="1600" dirty="0" smtClean="0">
                <a:solidFill>
                  <a:srgbClr val="000000"/>
                </a:solidFill>
                <a:cs typeface="Arial" charset="0"/>
              </a:rPr>
              <a:t>Matrix - 25fmol </a:t>
            </a:r>
            <a:r>
              <a:rPr lang="en-US" sz="1600" dirty="0">
                <a:solidFill>
                  <a:srgbClr val="000000"/>
                </a:solidFill>
                <a:latin typeface="Symbol" charset="2"/>
                <a:cs typeface="Symbol" charset="2"/>
              </a:rPr>
              <a:t>b</a:t>
            </a:r>
            <a:r>
              <a:rPr lang="en-US" sz="1600" dirty="0" smtClean="0">
                <a:solidFill>
                  <a:srgbClr val="000000"/>
                </a:solidFill>
                <a:cs typeface="Arial" charset="0"/>
              </a:rPr>
              <a:t>-gal</a:t>
            </a:r>
            <a:endParaRPr lang="en-US" sz="16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" name="Text Box 15785"/>
          <p:cNvSpPr txBox="1">
            <a:spLocks noChangeArrowheads="1"/>
          </p:cNvSpPr>
          <p:nvPr/>
        </p:nvSpPr>
        <p:spPr bwMode="auto">
          <a:xfrm>
            <a:off x="278623" y="792843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806950">
              <a:defRPr>
                <a:solidFill>
                  <a:schemeClr val="tx1"/>
                </a:solidFill>
                <a:latin typeface="Arial" charset="0"/>
              </a:defRPr>
            </a:lvl1pPr>
            <a:lvl2pPr defTabSz="4806950">
              <a:defRPr>
                <a:solidFill>
                  <a:schemeClr val="tx1"/>
                </a:solidFill>
                <a:latin typeface="Arial" charset="0"/>
              </a:defRPr>
            </a:lvl2pPr>
            <a:lvl3pPr defTabSz="4806950">
              <a:defRPr>
                <a:solidFill>
                  <a:schemeClr val="tx1"/>
                </a:solidFill>
                <a:latin typeface="Arial" charset="0"/>
              </a:defRPr>
            </a:lvl3pPr>
            <a:lvl4pPr defTabSz="4806950">
              <a:defRPr>
                <a:solidFill>
                  <a:schemeClr val="tx1"/>
                </a:solidFill>
                <a:latin typeface="Arial" charset="0"/>
              </a:defRPr>
            </a:lvl4pPr>
            <a:lvl5pPr defTabSz="4806950">
              <a:defRPr>
                <a:solidFill>
                  <a:schemeClr val="tx1"/>
                </a:solidFill>
                <a:latin typeface="Arial" charset="0"/>
              </a:defRPr>
            </a:lvl5pPr>
            <a:lvl6pPr defTabSz="4806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806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806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806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81852" y="1561659"/>
            <a:ext cx="104316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Slope 1.03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823615" y="4320494"/>
            <a:ext cx="94331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Slope 1.0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214522" y="1184115"/>
            <a:ext cx="4238955" cy="550012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4724400" y="792843"/>
            <a:ext cx="4284662" cy="6033064"/>
            <a:chOff x="4724400" y="792843"/>
            <a:chExt cx="4284662" cy="6033064"/>
          </a:xfrm>
        </p:grpSpPr>
        <p:pic>
          <p:nvPicPr>
            <p:cNvPr id="8" name="Picture 15741" descr="notaveraged_l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3763619"/>
              <a:ext cx="4083050" cy="3062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" name="Group 33"/>
            <p:cNvGrpSpPr/>
            <p:nvPr/>
          </p:nvGrpSpPr>
          <p:grpSpPr>
            <a:xfrm>
              <a:off x="4724400" y="792843"/>
              <a:ext cx="4284662" cy="5891400"/>
              <a:chOff x="4724400" y="792843"/>
              <a:chExt cx="4284662" cy="589140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800675" y="3998534"/>
                <a:ext cx="2333999" cy="26599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" name="Picture 4" descr="Best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301"/>
              <a:stretch>
                <a:fillRect/>
              </a:stretch>
            </p:blipFill>
            <p:spPr bwMode="auto">
              <a:xfrm>
                <a:off x="4724400" y="1281314"/>
                <a:ext cx="4284662" cy="274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 Box 6"/>
              <p:cNvSpPr txBox="1">
                <a:spLocks noChangeArrowheads="1"/>
              </p:cNvSpPr>
              <p:nvPr/>
            </p:nvSpPr>
            <p:spPr bwMode="auto">
              <a:xfrm>
                <a:off x="5673276" y="917476"/>
                <a:ext cx="317266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1600" u="sng" dirty="0">
                    <a:solidFill>
                      <a:srgbClr val="000000"/>
                    </a:solidFill>
                    <a:cs typeface="Arial" charset="0"/>
                  </a:rPr>
                  <a:t>Complex </a:t>
                </a:r>
                <a:r>
                  <a:rPr lang="en-US" sz="1600" u="sng" dirty="0" smtClean="0">
                    <a:solidFill>
                      <a:srgbClr val="000000"/>
                    </a:solidFill>
                    <a:cs typeface="Arial" charset="0"/>
                  </a:rPr>
                  <a:t>Matrix – 300 </a:t>
                </a:r>
                <a:r>
                  <a:rPr lang="en-US" sz="1600" u="sng" dirty="0" err="1" smtClean="0">
                    <a:solidFill>
                      <a:srgbClr val="000000"/>
                    </a:solidFill>
                    <a:cs typeface="Arial" charset="0"/>
                  </a:rPr>
                  <a:t>ng</a:t>
                </a:r>
                <a:r>
                  <a:rPr lang="en-US" sz="1600" u="sng" dirty="0" smtClean="0">
                    <a:solidFill>
                      <a:srgbClr val="000000"/>
                    </a:solidFill>
                    <a:cs typeface="Arial" charset="0"/>
                  </a:rPr>
                  <a:t> digest </a:t>
                </a:r>
                <a:endParaRPr lang="en-US" sz="1600" b="1" u="sng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9" name="Text Box 15786"/>
              <p:cNvSpPr txBox="1">
                <a:spLocks noChangeArrowheads="1"/>
              </p:cNvSpPr>
              <p:nvPr/>
            </p:nvSpPr>
            <p:spPr bwMode="auto">
              <a:xfrm>
                <a:off x="4865730" y="792843"/>
                <a:ext cx="338629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480695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defTabSz="48069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defTabSz="480695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defTabSz="480695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defTabSz="480695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defTabSz="480695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defTabSz="480695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defTabSz="480695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defTabSz="480695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dirty="0"/>
                  <a:t>B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536574" y="1559609"/>
                <a:ext cx="1043162" cy="30777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Slope 0.87</a:t>
                </a:r>
                <a:endParaRPr lang="en-US" sz="14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620327" y="4337655"/>
                <a:ext cx="1043162" cy="30777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Slope 0.51</a:t>
                </a:r>
              </a:p>
            </p:txBody>
          </p:sp>
          <p:sp>
            <p:nvSpPr>
              <p:cNvPr id="24" name="Text Box 7"/>
              <p:cNvSpPr txBox="1">
                <a:spLocks noChangeArrowheads="1"/>
              </p:cNvSpPr>
              <p:nvPr/>
            </p:nvSpPr>
            <p:spPr bwMode="auto">
              <a:xfrm>
                <a:off x="5819839" y="1217310"/>
                <a:ext cx="2723823" cy="30777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sz="1400" dirty="0" smtClean="0">
                    <a:cs typeface="Arial" charset="0"/>
                  </a:rPr>
                  <a:t>SWATH - </a:t>
                </a:r>
                <a:r>
                  <a:rPr lang="en-US" sz="1400" dirty="0" err="1" smtClean="0">
                    <a:solidFill>
                      <a:srgbClr val="000000"/>
                    </a:solidFill>
                    <a:cs typeface="Arial" charset="0"/>
                  </a:rPr>
                  <a:t>MVQK</a:t>
                </a:r>
                <a:r>
                  <a:rPr lang="en-US" sz="1400" baseline="-25000" dirty="0" err="1" smtClean="0">
                    <a:solidFill>
                      <a:srgbClr val="000000"/>
                    </a:solidFill>
                    <a:cs typeface="Arial" charset="0"/>
                  </a:rPr>
                  <a:t>Ac</a:t>
                </a:r>
                <a:r>
                  <a:rPr lang="en-US" sz="1400" dirty="0" err="1" smtClean="0">
                    <a:solidFill>
                      <a:srgbClr val="000000"/>
                    </a:solidFill>
                    <a:cs typeface="Arial" charset="0"/>
                  </a:rPr>
                  <a:t>SLA</a:t>
                </a:r>
                <a:r>
                  <a:rPr lang="en-US" sz="1400" b="1" dirty="0" err="1" smtClean="0">
                    <a:solidFill>
                      <a:srgbClr val="000000"/>
                    </a:solidFill>
                    <a:cs typeface="Arial" charset="0"/>
                  </a:rPr>
                  <a:t>R</a:t>
                </a:r>
                <a:endParaRPr lang="en-US" sz="1400" dirty="0">
                  <a:cs typeface="Arial" charset="0"/>
                </a:endParaRPr>
              </a:p>
            </p:txBody>
          </p:sp>
          <p:sp>
            <p:nvSpPr>
              <p:cNvPr id="25" name="Text Box 7"/>
              <p:cNvSpPr txBox="1">
                <a:spLocks noChangeArrowheads="1"/>
              </p:cNvSpPr>
              <p:nvPr/>
            </p:nvSpPr>
            <p:spPr bwMode="auto">
              <a:xfrm>
                <a:off x="5819839" y="3961032"/>
                <a:ext cx="2723823" cy="30777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sz="1400" dirty="0" smtClean="0">
                    <a:cs typeface="Arial" charset="0"/>
                  </a:rPr>
                  <a:t>MS1 - </a:t>
                </a:r>
                <a:r>
                  <a:rPr lang="en-US" sz="1400" dirty="0" err="1" smtClean="0">
                    <a:solidFill>
                      <a:srgbClr val="000000"/>
                    </a:solidFill>
                    <a:cs typeface="Arial" charset="0"/>
                  </a:rPr>
                  <a:t>MVQK</a:t>
                </a:r>
                <a:r>
                  <a:rPr lang="en-US" sz="1400" baseline="-25000" dirty="0" err="1" smtClean="0">
                    <a:solidFill>
                      <a:srgbClr val="000000"/>
                    </a:solidFill>
                    <a:cs typeface="Arial" charset="0"/>
                  </a:rPr>
                  <a:t>Ac</a:t>
                </a:r>
                <a:r>
                  <a:rPr lang="en-US" sz="1400" dirty="0" err="1" smtClean="0">
                    <a:solidFill>
                      <a:srgbClr val="000000"/>
                    </a:solidFill>
                    <a:cs typeface="Arial" charset="0"/>
                  </a:rPr>
                  <a:t>SLA</a:t>
                </a:r>
                <a:r>
                  <a:rPr lang="en-US" sz="1400" b="1" dirty="0" err="1" smtClean="0">
                    <a:solidFill>
                      <a:srgbClr val="000000"/>
                    </a:solidFill>
                    <a:cs typeface="Arial" charset="0"/>
                  </a:rPr>
                  <a:t>R</a:t>
                </a:r>
                <a:endParaRPr lang="en-US" sz="1400" dirty="0" smtClean="0">
                  <a:cs typeface="Arial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760332" y="1184115"/>
                <a:ext cx="4238955" cy="550012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2848852" y="549155"/>
            <a:ext cx="3577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Std. Concentration Curve 4 </a:t>
            </a:r>
            <a:r>
              <a:rPr lang="en-US" sz="1400" dirty="0" err="1" smtClean="0"/>
              <a:t>amol</a:t>
            </a:r>
            <a:r>
              <a:rPr lang="en-US" sz="1400" dirty="0" smtClean="0"/>
              <a:t> – 25 </a:t>
            </a:r>
            <a:r>
              <a:rPr lang="en-US" sz="1400" dirty="0" err="1" smtClean="0"/>
              <a:t>fmol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0" y="14330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MS1 Filtering </a:t>
            </a:r>
            <a:r>
              <a:rPr lang="en-US" dirty="0" err="1"/>
              <a:t>vs</a:t>
            </a:r>
            <a:r>
              <a:rPr lang="en-US" dirty="0"/>
              <a:t> SWATH in Simple and Complex Matrix</a:t>
            </a:r>
          </a:p>
        </p:txBody>
      </p:sp>
    </p:spTree>
    <p:extLst>
      <p:ext uri="{BB962C8B-B14F-4D97-AF65-F5344CB8AC3E}">
        <p14:creationId xmlns:p14="http://schemas.microsoft.com/office/powerpoint/2010/main" val="393243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S1 matrix interf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82" y="884484"/>
            <a:ext cx="3509416" cy="410367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 descr="MS1 matrix interf 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588" y="884484"/>
            <a:ext cx="3652348" cy="409977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15" name="Rectangle 114"/>
          <p:cNvSpPr/>
          <p:nvPr/>
        </p:nvSpPr>
        <p:spPr>
          <a:xfrm>
            <a:off x="2412664" y="1247650"/>
            <a:ext cx="304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*</a:t>
            </a:r>
          </a:p>
        </p:txBody>
      </p:sp>
      <p:grpSp>
        <p:nvGrpSpPr>
          <p:cNvPr id="116" name="Group 2"/>
          <p:cNvGrpSpPr>
            <a:grpSpLocks/>
          </p:cNvGrpSpPr>
          <p:nvPr/>
        </p:nvGrpSpPr>
        <p:grpSpPr bwMode="auto">
          <a:xfrm>
            <a:off x="0" y="483239"/>
            <a:ext cx="9144000" cy="53975"/>
            <a:chOff x="96" y="146"/>
            <a:chExt cx="5760" cy="34"/>
          </a:xfrm>
        </p:grpSpPr>
        <p:sp>
          <p:nvSpPr>
            <p:cNvPr id="117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8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chemeClr val="tx2">
                    <a:lumMod val="85000"/>
                    <a:lumOff val="15000"/>
                  </a:schemeClr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0" y="194138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Inferences increase in the MS1 Signal with sample complexity</a:t>
            </a:r>
            <a:endParaRPr lang="en-US" sz="2000" dirty="0"/>
          </a:p>
        </p:txBody>
      </p:sp>
      <p:sp>
        <p:nvSpPr>
          <p:cNvPr id="120" name="TextBox 119"/>
          <p:cNvSpPr txBox="1"/>
          <p:nvPr/>
        </p:nvSpPr>
        <p:spPr>
          <a:xfrm>
            <a:off x="3640023" y="1973200"/>
            <a:ext cx="3443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*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25737" y="5295884"/>
            <a:ext cx="554510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Simple Matrix – 25 </a:t>
            </a:r>
            <a:r>
              <a:rPr lang="en-US" dirty="0" err="1" smtClean="0"/>
              <a:t>fmol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b-</a:t>
            </a:r>
            <a:r>
              <a:rPr lang="en-US" dirty="0" smtClean="0"/>
              <a:t>gal</a:t>
            </a:r>
          </a:p>
          <a:p>
            <a:r>
              <a:rPr lang="en-US" dirty="0" smtClean="0"/>
              <a:t>Complex Matrix – 300 </a:t>
            </a:r>
            <a:r>
              <a:rPr lang="en-US" dirty="0" err="1" smtClean="0"/>
              <a:t>ng</a:t>
            </a:r>
            <a:r>
              <a:rPr lang="en-US" dirty="0" smtClean="0"/>
              <a:t> protein digest</a:t>
            </a:r>
            <a:endParaRPr lang="en-US" dirty="0"/>
          </a:p>
          <a:p>
            <a:r>
              <a:rPr lang="en-US" dirty="0" smtClean="0"/>
              <a:t>* - Interference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461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507999" y="745067"/>
            <a:ext cx="8071558" cy="3304821"/>
            <a:chOff x="507999" y="745067"/>
            <a:chExt cx="8071558" cy="3304821"/>
          </a:xfrm>
        </p:grpSpPr>
        <p:sp>
          <p:nvSpPr>
            <p:cNvPr id="11" name="Rectangle 10"/>
            <p:cNvSpPr/>
            <p:nvPr/>
          </p:nvSpPr>
          <p:spPr bwMode="auto">
            <a:xfrm>
              <a:off x="4893733" y="745067"/>
              <a:ext cx="3685824" cy="330199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07999" y="747889"/>
              <a:ext cx="4247445" cy="330199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pic>
          <p:nvPicPr>
            <p:cNvPr id="6" name="Picture 5" descr="freq. ratio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420" y="787401"/>
              <a:ext cx="4085862" cy="322783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" name="Picture 3" descr="Mito avg. 3to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6907" y="787401"/>
              <a:ext cx="3514794" cy="3225800"/>
            </a:xfrm>
            <a:prstGeom prst="rect">
              <a:avLst/>
            </a:prstGeom>
            <a:ln>
              <a:solidFill>
                <a:srgbClr val="FFFFFF"/>
              </a:solidFill>
            </a:ln>
            <a:effectLst/>
          </p:spPr>
        </p:pic>
      </p:grpSp>
      <p:sp>
        <p:nvSpPr>
          <p:cNvPr id="9" name="TextBox 8"/>
          <p:cNvSpPr txBox="1"/>
          <p:nvPr/>
        </p:nvSpPr>
        <p:spPr>
          <a:xfrm>
            <a:off x="296333" y="4261793"/>
            <a:ext cx="88476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6 technical replicates were acquired using either 100ng or 300ng of a protein digest</a:t>
            </a:r>
          </a:p>
          <a:p>
            <a:pPr>
              <a:buFont typeface="Arial"/>
              <a:buChar char="•"/>
            </a:pPr>
            <a:endParaRPr lang="en-US" sz="1600" dirty="0"/>
          </a:p>
          <a:p>
            <a:pPr>
              <a:buFont typeface="Arial"/>
              <a:buChar char="•"/>
            </a:pPr>
            <a:r>
              <a:rPr lang="en-US" sz="1600" dirty="0" smtClean="0"/>
              <a:t> The frequency of the peptide ratios in MS2 was tighter than MS1</a:t>
            </a:r>
          </a:p>
          <a:p>
            <a:pPr>
              <a:buFont typeface="Arial"/>
              <a:buChar char="•"/>
            </a:pPr>
            <a:endParaRPr lang="en-US" sz="1600" dirty="0"/>
          </a:p>
          <a:p>
            <a:pPr>
              <a:buFont typeface="Arial"/>
              <a:buChar char="•"/>
            </a:pPr>
            <a:r>
              <a:rPr lang="en-US" sz="1600" dirty="0" smtClean="0"/>
              <a:t> The average ratio in the MS2 was closer to the actual ratio; 3.11 </a:t>
            </a:r>
            <a:r>
              <a:rPr lang="en-US" sz="1600" dirty="0" err="1" smtClean="0"/>
              <a:t>vs</a:t>
            </a:r>
            <a:r>
              <a:rPr lang="en-US" sz="1600" dirty="0" smtClean="0"/>
              <a:t> 2.83 in the MS1 Filtering</a:t>
            </a:r>
          </a:p>
          <a:p>
            <a:endParaRPr lang="en-US" sz="1600" dirty="0" smtClean="0"/>
          </a:p>
          <a:p>
            <a:pPr>
              <a:buFont typeface="Arial"/>
              <a:buChar char="•"/>
            </a:pPr>
            <a:r>
              <a:rPr lang="en-US" sz="1600" dirty="0" smtClean="0"/>
              <a:t> Sum of fragment ions in MS2 dramatically improves the distribution of ratios and p-values</a:t>
            </a:r>
          </a:p>
          <a:p>
            <a:pPr>
              <a:buFont typeface="Arial"/>
              <a:buChar char="•"/>
            </a:pPr>
            <a:endParaRPr lang="en-US" sz="1600" dirty="0"/>
          </a:p>
          <a:p>
            <a:pPr>
              <a:buFont typeface="Arial"/>
              <a:buChar char="•"/>
            </a:pPr>
            <a:r>
              <a:rPr lang="en-US" sz="1600" dirty="0" smtClean="0"/>
              <a:t> SWATH performed better then MS1 Filtering, but not as dramatically as we expected </a:t>
            </a:r>
          </a:p>
        </p:txBody>
      </p:sp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0" y="483239"/>
            <a:ext cx="9144000" cy="53975"/>
            <a:chOff x="96" y="146"/>
            <a:chExt cx="5760" cy="34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chemeClr val="tx2">
                    <a:lumMod val="85000"/>
                    <a:lumOff val="15000"/>
                  </a:schemeClr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0" y="169948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Quantitative comparison of 250 peptides at a fixed ratio using MS1 and SWATH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17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1607030" y="786177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A.</a:t>
            </a:r>
            <a:endParaRPr lang="en-US" sz="1600" b="1" dirty="0"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37116" y="3432061"/>
            <a:ext cx="3535741" cy="3196127"/>
            <a:chOff x="646596" y="3443505"/>
            <a:chExt cx="3189314" cy="2874736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3" t="18050" r="40737" b="33529"/>
            <a:stretch/>
          </p:blipFill>
          <p:spPr bwMode="auto">
            <a:xfrm>
              <a:off x="2689311" y="5333241"/>
              <a:ext cx="880361" cy="7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84" t="4678" r="38527" b="33333"/>
            <a:stretch/>
          </p:blipFill>
          <p:spPr bwMode="auto">
            <a:xfrm>
              <a:off x="2726379" y="3929523"/>
              <a:ext cx="844919" cy="996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9" t="23587" r="89941" b="31383"/>
            <a:stretch>
              <a:fillRect/>
            </a:stretch>
          </p:blipFill>
          <p:spPr bwMode="auto">
            <a:xfrm>
              <a:off x="2646270" y="4225526"/>
              <a:ext cx="106809" cy="685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3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93" t="62195" r="35903" b="1762"/>
            <a:stretch>
              <a:fillRect/>
            </a:stretch>
          </p:blipFill>
          <p:spPr bwMode="auto">
            <a:xfrm>
              <a:off x="1046759" y="5117298"/>
              <a:ext cx="1397739" cy="11717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2679026" y="3744636"/>
              <a:ext cx="1156884" cy="284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y6-interference</a:t>
              </a:r>
              <a:endParaRPr lang="en-US" sz="800" dirty="0">
                <a:latin typeface="Arial"/>
                <a:cs typeface="Arial"/>
              </a:endParaRPr>
            </a:p>
          </p:txBody>
        </p:sp>
        <p:pic>
          <p:nvPicPr>
            <p:cNvPr id="34" name="Picture 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34" t="64674" r="35836" b="1656"/>
            <a:stretch>
              <a:fillRect/>
            </a:stretch>
          </p:blipFill>
          <p:spPr bwMode="auto">
            <a:xfrm>
              <a:off x="1023510" y="3944207"/>
              <a:ext cx="1397739" cy="11717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2624161" y="4853638"/>
              <a:ext cx="7268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expected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36785" y="4853638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rep1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261444" y="3798347"/>
              <a:ext cx="1032874" cy="284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SWATH MS2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6620" y="5115963"/>
              <a:ext cx="521768" cy="284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MS1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46596" y="3443505"/>
              <a:ext cx="351653" cy="3045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B.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030546" y="3545853"/>
              <a:ext cx="17016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u="sng" dirty="0" smtClean="0"/>
                <a:t>Stable Interference</a:t>
              </a:r>
              <a:endParaRPr lang="en-US" sz="1400" u="sng" dirty="0"/>
            </a:p>
          </p:txBody>
        </p:sp>
        <p:pic>
          <p:nvPicPr>
            <p:cNvPr id="91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58" t="4033" r="13080" b="81249"/>
            <a:stretch/>
          </p:blipFill>
          <p:spPr bwMode="auto">
            <a:xfrm>
              <a:off x="2508841" y="5076411"/>
              <a:ext cx="1049664" cy="2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9" name="TextBox 98"/>
            <p:cNvSpPr txBox="1"/>
            <p:nvPr/>
          </p:nvSpPr>
          <p:spPr>
            <a:xfrm>
              <a:off x="2640485" y="6072020"/>
              <a:ext cx="7268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expected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253109" y="6072020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rep1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41335" y="3453100"/>
            <a:ext cx="3389164" cy="3126708"/>
            <a:chOff x="4899537" y="3548138"/>
            <a:chExt cx="2831817" cy="2770104"/>
          </a:xfrm>
        </p:grpSpPr>
        <p:pic>
          <p:nvPicPr>
            <p:cNvPr id="53" name="Picture 2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4" t="61964" r="53374" b="2274"/>
            <a:stretch>
              <a:fillRect/>
            </a:stretch>
          </p:blipFill>
          <p:spPr bwMode="auto">
            <a:xfrm>
              <a:off x="5136855" y="4022758"/>
              <a:ext cx="1482897" cy="9669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" name="Picture 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25" t="21566" r="43068" b="30273"/>
            <a:stretch/>
          </p:blipFill>
          <p:spPr bwMode="auto">
            <a:xfrm>
              <a:off x="6963763" y="4145342"/>
              <a:ext cx="670429" cy="625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9" name="Rectangle 68"/>
            <p:cNvSpPr/>
            <p:nvPr/>
          </p:nvSpPr>
          <p:spPr>
            <a:xfrm>
              <a:off x="5360294" y="3979210"/>
              <a:ext cx="1262973" cy="61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336312" y="3868428"/>
              <a:ext cx="10358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SWATH MS2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899537" y="3548138"/>
              <a:ext cx="325739" cy="299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C.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289781" y="3628695"/>
              <a:ext cx="1560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Weak MS2 signal</a:t>
              </a:r>
              <a:endParaRPr lang="en-US" sz="1400" u="sng" dirty="0"/>
            </a:p>
          </p:txBody>
        </p:sp>
        <p:pic>
          <p:nvPicPr>
            <p:cNvPr id="92" name="Picture 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10" t="5325" r="7182" b="78999"/>
            <a:stretch/>
          </p:blipFill>
          <p:spPr bwMode="auto">
            <a:xfrm>
              <a:off x="6375055" y="3890263"/>
              <a:ext cx="1249872" cy="203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3" name="Picture 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" t="18042" r="84494" b="27274"/>
            <a:stretch/>
          </p:blipFill>
          <p:spPr bwMode="auto">
            <a:xfrm>
              <a:off x="6778492" y="4105460"/>
              <a:ext cx="249926" cy="710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63" t="22662" r="42370" b="30157"/>
            <a:stretch/>
          </p:blipFill>
          <p:spPr bwMode="auto">
            <a:xfrm>
              <a:off x="6950389" y="5419446"/>
              <a:ext cx="716725" cy="6564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8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5" t="12112" r="53587" b="52071"/>
            <a:stretch>
              <a:fillRect/>
            </a:stretch>
          </p:blipFill>
          <p:spPr bwMode="auto">
            <a:xfrm>
              <a:off x="5065531" y="5218578"/>
              <a:ext cx="1512206" cy="1007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" name="Rectangle 70"/>
            <p:cNvSpPr/>
            <p:nvPr/>
          </p:nvSpPr>
          <p:spPr>
            <a:xfrm>
              <a:off x="5449848" y="5244949"/>
              <a:ext cx="1215414" cy="636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409007" y="5080419"/>
              <a:ext cx="80511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MS1</a:t>
              </a:r>
              <a:endParaRPr lang="en-US" sz="800" dirty="0">
                <a:latin typeface="Arial"/>
                <a:cs typeface="Arial"/>
              </a:endParaRPr>
            </a:p>
          </p:txBody>
        </p:sp>
        <p:pic>
          <p:nvPicPr>
            <p:cNvPr id="96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45" t="16883" r="84027" b="26907"/>
            <a:stretch/>
          </p:blipFill>
          <p:spPr bwMode="auto">
            <a:xfrm>
              <a:off x="6765663" y="5352439"/>
              <a:ext cx="287220" cy="7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5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66" t="5896" r="26070" b="78354"/>
            <a:stretch/>
          </p:blipFill>
          <p:spPr bwMode="auto">
            <a:xfrm>
              <a:off x="6679342" y="5153274"/>
              <a:ext cx="967710" cy="2191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3" name="TextBox 102"/>
            <p:cNvSpPr txBox="1"/>
            <p:nvPr/>
          </p:nvSpPr>
          <p:spPr>
            <a:xfrm>
              <a:off x="6666056" y="4790575"/>
              <a:ext cx="7268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expected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278680" y="4790575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rep1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6677396" y="6072021"/>
              <a:ext cx="7268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expected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290020" y="6072021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rep1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68006" y="859467"/>
            <a:ext cx="5625391" cy="2403688"/>
            <a:chOff x="1868006" y="859467"/>
            <a:chExt cx="5625391" cy="2403688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54" t="54556" r="34454" b="2697"/>
            <a:stretch>
              <a:fillRect/>
            </a:stretch>
          </p:blipFill>
          <p:spPr bwMode="auto">
            <a:xfrm>
              <a:off x="1868006" y="1243247"/>
              <a:ext cx="1335091" cy="938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27" t="5232" r="1681" b="52021"/>
            <a:stretch>
              <a:fillRect/>
            </a:stretch>
          </p:blipFill>
          <p:spPr bwMode="auto">
            <a:xfrm>
              <a:off x="3174745" y="1243247"/>
              <a:ext cx="1335091" cy="938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955757" y="896366"/>
              <a:ext cx="12110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y8-interference</a:t>
              </a:r>
              <a:endParaRPr lang="en-US" sz="1200" dirty="0">
                <a:latin typeface="Arial"/>
                <a:cs typeface="Arial"/>
              </a:endParaRPr>
            </a:p>
          </p:txBody>
        </p:sp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0" t="4932" r="68068" b="52320"/>
            <a:stretch>
              <a:fillRect/>
            </a:stretch>
          </p:blipFill>
          <p:spPr bwMode="auto">
            <a:xfrm>
              <a:off x="4481484" y="1243247"/>
              <a:ext cx="1335091" cy="938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3" t="4354" r="6607" b="33268"/>
            <a:stretch>
              <a:fillRect/>
            </a:stretch>
          </p:blipFill>
          <p:spPr bwMode="auto">
            <a:xfrm>
              <a:off x="5824589" y="2159083"/>
              <a:ext cx="1364148" cy="875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6" t="4418" r="6607" b="33983"/>
            <a:stretch>
              <a:fillRect/>
            </a:stretch>
          </p:blipFill>
          <p:spPr bwMode="auto">
            <a:xfrm>
              <a:off x="5825121" y="1213465"/>
              <a:ext cx="1334885" cy="819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25" t="62171" r="35020" b="1915"/>
            <a:stretch>
              <a:fillRect/>
            </a:stretch>
          </p:blipFill>
          <p:spPr bwMode="auto">
            <a:xfrm>
              <a:off x="1868006" y="2181420"/>
              <a:ext cx="1334885" cy="997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61" t="12913" r="2480" b="52167"/>
            <a:stretch>
              <a:fillRect/>
            </a:stretch>
          </p:blipFill>
          <p:spPr bwMode="auto">
            <a:xfrm>
              <a:off x="3174745" y="2181420"/>
              <a:ext cx="1334885" cy="1005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4" t="12406" r="67857" b="51644"/>
            <a:stretch>
              <a:fillRect/>
            </a:stretch>
          </p:blipFill>
          <p:spPr bwMode="auto">
            <a:xfrm>
              <a:off x="4481485" y="2181420"/>
              <a:ext cx="1334885" cy="995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" name="TextBox 50"/>
            <p:cNvSpPr txBox="1"/>
            <p:nvPr/>
          </p:nvSpPr>
          <p:spPr>
            <a:xfrm>
              <a:off x="2061495" y="2096705"/>
              <a:ext cx="470143" cy="2560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MS1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82314" y="859467"/>
              <a:ext cx="18909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u="sng" dirty="0" smtClean="0"/>
                <a:t>Dynamic Interference</a:t>
              </a:r>
              <a:endParaRPr lang="en-US" sz="1400" u="sng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4720548" y="1247025"/>
              <a:ext cx="981023" cy="162246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3433899" y="1239479"/>
              <a:ext cx="981023" cy="162246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105745" y="1254571"/>
              <a:ext cx="981023" cy="162246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027536" y="1236031"/>
              <a:ext cx="930679" cy="2560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SWATH MS2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90" name="Right Triangle 89"/>
            <p:cNvSpPr/>
            <p:nvPr/>
          </p:nvSpPr>
          <p:spPr>
            <a:xfrm flipH="1">
              <a:off x="2099227" y="1124091"/>
              <a:ext cx="3618664" cy="101420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695832" y="3016934"/>
              <a:ext cx="7268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expected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274436" y="3016934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rep1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585593" y="3016934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922343" y="3016934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rep3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825552" y="1952912"/>
              <a:ext cx="7268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expected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404156" y="1952912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rep1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715313" y="1965007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7052063" y="1965007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rep3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64" name="Group 2"/>
          <p:cNvGrpSpPr>
            <a:grpSpLocks/>
          </p:cNvGrpSpPr>
          <p:nvPr/>
        </p:nvGrpSpPr>
        <p:grpSpPr bwMode="auto">
          <a:xfrm>
            <a:off x="0" y="483239"/>
            <a:ext cx="9144000" cy="53975"/>
            <a:chOff x="96" y="146"/>
            <a:chExt cx="5760" cy="34"/>
          </a:xfrm>
        </p:grpSpPr>
        <p:sp>
          <p:nvSpPr>
            <p:cNvPr id="65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chemeClr val="tx2">
                    <a:lumMod val="85000"/>
                    <a:lumOff val="15000"/>
                  </a:schemeClr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0" y="169948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Inferences in the MS2 Signal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22008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wath window siz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" y="933608"/>
            <a:ext cx="4613726" cy="39319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 descr="Swath window size2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08" y="933608"/>
            <a:ext cx="4572000" cy="3931920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67" name="Group 2"/>
          <p:cNvGrpSpPr>
            <a:grpSpLocks/>
          </p:cNvGrpSpPr>
          <p:nvPr/>
        </p:nvGrpSpPr>
        <p:grpSpPr bwMode="auto">
          <a:xfrm>
            <a:off x="0" y="483239"/>
            <a:ext cx="9144000" cy="53975"/>
            <a:chOff x="96" y="146"/>
            <a:chExt cx="5760" cy="34"/>
          </a:xfrm>
        </p:grpSpPr>
        <p:sp>
          <p:nvSpPr>
            <p:cNvPr id="68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3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chemeClr val="tx2">
                    <a:lumMod val="85000"/>
                    <a:lumOff val="15000"/>
                  </a:schemeClr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0" y="191114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Reducing interferences in the MS2 scan during a SWATH DIA</a:t>
            </a:r>
            <a:endParaRPr lang="en-US" sz="200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827916" y="5335220"/>
            <a:ext cx="3124199" cy="1123638"/>
          </a:xfrm>
          <a:ln>
            <a:solidFill>
              <a:srgbClr val="00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/>
              <a:t>SWATH 25 m/z</a:t>
            </a:r>
          </a:p>
          <a:p>
            <a:pPr marL="0" indent="0" algn="ctr">
              <a:buNone/>
            </a:pPr>
            <a:r>
              <a:rPr lang="en-US" sz="1800" dirty="0" smtClean="0"/>
              <a:t>MS1 scan – 250 </a:t>
            </a:r>
            <a:r>
              <a:rPr lang="en-US" sz="1800" dirty="0" err="1" smtClean="0"/>
              <a:t>msec</a:t>
            </a:r>
            <a:endParaRPr lang="en-US" sz="1800" dirty="0" smtClean="0"/>
          </a:p>
          <a:p>
            <a:pPr marL="0" indent="0" algn="ctr">
              <a:buNone/>
            </a:pPr>
            <a:r>
              <a:rPr lang="en-US" sz="1800" dirty="0" smtClean="0"/>
              <a:t>MS2 scan – 125 </a:t>
            </a:r>
            <a:r>
              <a:rPr lang="en-US" sz="1800" dirty="0" err="1" smtClean="0"/>
              <a:t>msec</a:t>
            </a:r>
            <a:endParaRPr lang="en-US" sz="1800" dirty="0" smtClean="0"/>
          </a:p>
          <a:p>
            <a:pPr algn="ctr"/>
            <a:endParaRPr lang="en-US" sz="1800" dirty="0"/>
          </a:p>
          <a:p>
            <a:pPr algn="ctr"/>
            <a:endParaRPr lang="en-US" sz="1800" dirty="0"/>
          </a:p>
          <a:p>
            <a:pPr algn="ctr"/>
            <a:endParaRPr lang="en-US" sz="1800" dirty="0" smtClean="0"/>
          </a:p>
          <a:p>
            <a:pPr algn="ctr"/>
            <a:endParaRPr lang="en-US" sz="1800" dirty="0"/>
          </a:p>
          <a:p>
            <a:pPr algn="ctr"/>
            <a:endParaRPr lang="en-US" sz="1800" dirty="0" smtClean="0"/>
          </a:p>
          <a:p>
            <a:pPr algn="ctr"/>
            <a:endParaRPr lang="en-US" sz="1800" dirty="0"/>
          </a:p>
          <a:p>
            <a:pPr algn="ctr"/>
            <a:endParaRPr lang="en-US" sz="18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292420" y="5335220"/>
            <a:ext cx="3124199" cy="1123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dirty="0" smtClean="0"/>
              <a:t>SWATH 10 m/z</a:t>
            </a:r>
          </a:p>
          <a:p>
            <a:pPr marL="0" indent="0" algn="ctr">
              <a:buFontTx/>
              <a:buNone/>
            </a:pPr>
            <a:r>
              <a:rPr lang="en-US" sz="1800" dirty="0" smtClean="0"/>
              <a:t>MS1 scan – 250 </a:t>
            </a:r>
            <a:r>
              <a:rPr lang="en-US" sz="1800" dirty="0" err="1" smtClean="0"/>
              <a:t>msec</a:t>
            </a:r>
            <a:endParaRPr lang="en-US" sz="1800" dirty="0" smtClean="0"/>
          </a:p>
          <a:p>
            <a:pPr marL="0" indent="0" algn="ctr">
              <a:buFontTx/>
              <a:buNone/>
            </a:pPr>
            <a:r>
              <a:rPr lang="en-US" sz="1800" dirty="0" smtClean="0"/>
              <a:t>MS2 scan – 50 </a:t>
            </a:r>
            <a:r>
              <a:rPr lang="en-US" sz="1800" dirty="0" err="1" smtClean="0"/>
              <a:t>msec</a:t>
            </a:r>
            <a:endParaRPr lang="en-US" sz="1800" dirty="0" smtClean="0"/>
          </a:p>
          <a:p>
            <a:pPr algn="ctr"/>
            <a:endParaRPr lang="en-US" sz="1800" dirty="0" smtClean="0"/>
          </a:p>
          <a:p>
            <a:pPr algn="ctr"/>
            <a:endParaRPr lang="en-US" sz="1800" dirty="0" smtClean="0"/>
          </a:p>
          <a:p>
            <a:pPr algn="ctr"/>
            <a:endParaRPr lang="en-US" sz="1800" dirty="0" smtClean="0"/>
          </a:p>
          <a:p>
            <a:pPr algn="ctr"/>
            <a:endParaRPr lang="en-US" sz="1800" dirty="0" smtClean="0"/>
          </a:p>
          <a:p>
            <a:pPr algn="ctr"/>
            <a:endParaRPr lang="en-US" sz="1800" dirty="0" smtClean="0"/>
          </a:p>
          <a:p>
            <a:pPr algn="ctr"/>
            <a:endParaRPr lang="en-US" sz="1800" dirty="0" smtClean="0"/>
          </a:p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22032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40477"/>
            <a:ext cx="9144000" cy="53975"/>
            <a:chOff x="96" y="146"/>
            <a:chExt cx="5760" cy="3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chemeClr val="tx2">
                    <a:lumMod val="85000"/>
                    <a:lumOff val="15000"/>
                  </a:schemeClr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05" y="-118522"/>
            <a:ext cx="7772400" cy="1143000"/>
          </a:xfrm>
        </p:spPr>
        <p:txBody>
          <a:bodyPr/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515" y="904733"/>
            <a:ext cx="7772400" cy="4114800"/>
          </a:xfrm>
        </p:spPr>
        <p:txBody>
          <a:bodyPr/>
          <a:lstStyle/>
          <a:p>
            <a:r>
              <a:rPr lang="en-US" sz="1800" dirty="0" smtClean="0"/>
              <a:t>During a SWATH DIA the MS1 scan is still acquired on the Triple TOF 5600.</a:t>
            </a:r>
          </a:p>
          <a:p>
            <a:endParaRPr lang="en-US" sz="1800" dirty="0"/>
          </a:p>
          <a:p>
            <a:r>
              <a:rPr lang="en-US" sz="1800" dirty="0" smtClean="0"/>
              <a:t>In Skyline, both the MS1 and MS2 scans can be extracted and used for quantification of peptide analytes</a:t>
            </a:r>
          </a:p>
          <a:p>
            <a:endParaRPr lang="en-US" sz="1800" dirty="0"/>
          </a:p>
          <a:p>
            <a:r>
              <a:rPr lang="en-US" sz="1800" dirty="0" smtClean="0"/>
              <a:t>In a simple matrix the MS1 scan appears to have greater sensitivity then the MS2 scan. However in more complex samples the MS2 scan outperforms the MS1 scan. </a:t>
            </a:r>
          </a:p>
          <a:p>
            <a:endParaRPr lang="en-US" sz="1800" dirty="0"/>
          </a:p>
          <a:p>
            <a:r>
              <a:rPr lang="en-US" sz="1800" dirty="0" smtClean="0"/>
              <a:t>The MS1 scan provides useful information and can be used as a secondary quantitation strategy</a:t>
            </a:r>
          </a:p>
          <a:p>
            <a:endParaRPr lang="en-US" sz="1800" dirty="0"/>
          </a:p>
          <a:p>
            <a:r>
              <a:rPr lang="en-US" sz="1800" dirty="0" smtClean="0"/>
              <a:t>Use of both scans allow for screening and identifying various types of interferences</a:t>
            </a:r>
          </a:p>
          <a:p>
            <a:endParaRPr lang="en-US" sz="1800" dirty="0"/>
          </a:p>
          <a:p>
            <a:r>
              <a:rPr lang="en-US" sz="1800" dirty="0" smtClean="0"/>
              <a:t>Reduction of the SWATH window in a complex sample reduces interferences without loss of sensitivity in the MS2 scan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13171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8" name="Group 15"/>
          <p:cNvGrpSpPr>
            <a:grpSpLocks/>
          </p:cNvGrpSpPr>
          <p:nvPr/>
        </p:nvGrpSpPr>
        <p:grpSpPr bwMode="auto">
          <a:xfrm>
            <a:off x="0" y="684213"/>
            <a:ext cx="9144000" cy="55562"/>
            <a:chOff x="0" y="431"/>
            <a:chExt cx="5760" cy="35"/>
          </a:xfrm>
        </p:grpSpPr>
        <p:sp>
          <p:nvSpPr>
            <p:cNvPr id="83984" name="Rectangle 16"/>
            <p:cNvSpPr>
              <a:spLocks noChangeArrowheads="1"/>
            </p:cNvSpPr>
            <p:nvPr/>
          </p:nvSpPr>
          <p:spPr bwMode="auto">
            <a:xfrm>
              <a:off x="0" y="439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rgbClr val="0000FF"/>
                </a:gs>
                <a:gs pos="100000">
                  <a:srgbClr val="0000FF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3985" name="Rectangle 17"/>
            <p:cNvSpPr>
              <a:spLocks noChangeArrowheads="1"/>
            </p:cNvSpPr>
            <p:nvPr/>
          </p:nvSpPr>
          <p:spPr bwMode="auto">
            <a:xfrm>
              <a:off x="0" y="431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3990" name="Text Box 22"/>
          <p:cNvSpPr txBox="1">
            <a:spLocks noChangeArrowheads="1"/>
          </p:cNvSpPr>
          <p:nvPr/>
        </p:nvSpPr>
        <p:spPr bwMode="auto">
          <a:xfrm>
            <a:off x="0" y="177800"/>
            <a:ext cx="9299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 Italic" pitchFamily="-64" charset="0"/>
              </a:rPr>
              <a:t>Acknowledgements</a:t>
            </a:r>
          </a:p>
        </p:txBody>
      </p: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1096563" y="1281641"/>
            <a:ext cx="39314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Birgit </a:t>
            </a: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Schilling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– </a:t>
            </a: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MOA 3:</a:t>
            </a: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50pm</a:t>
            </a:r>
          </a:p>
          <a:p>
            <a:pPr algn="ctr"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MS1 Filtering for quantifying lysine acetylation in E. </a:t>
            </a: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coli.</a:t>
            </a:r>
            <a:endParaRPr lang="en-US" sz="1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endParaRPr lang="en-US" sz="16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Alexandria 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D’Souza – </a:t>
            </a: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TP521 </a:t>
            </a:r>
            <a:endParaRPr lang="en-US" sz="16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External tool development in Skyline</a:t>
            </a:r>
            <a:endParaRPr lang="en-US" sz="16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endParaRPr lang="en-US" sz="16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Jason Held –  </a:t>
            </a: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WP555</a:t>
            </a:r>
          </a:p>
          <a:p>
            <a:pPr algn="ctr"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Quantifying c</a:t>
            </a: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ysteine oxidation using MS1 Filtering and SWATH</a:t>
            </a:r>
            <a:endParaRPr lang="en-US" sz="16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endParaRPr lang="en-US" sz="1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Anna </a:t>
            </a:r>
            <a:r>
              <a:rPr lang="en-US" sz="16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Zawadzka</a:t>
            </a: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 – THOD 8:</a:t>
            </a: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50am</a:t>
            </a:r>
          </a:p>
          <a:p>
            <a:pPr algn="ctr"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Breast cancer biomarker study using MS1 Filtering</a:t>
            </a:r>
            <a:endParaRPr lang="en-US" sz="1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endParaRPr lang="en-US" sz="16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83991" name="Text Box 23"/>
          <p:cNvSpPr txBox="1">
            <a:spLocks noChangeArrowheads="1"/>
          </p:cNvSpPr>
          <p:nvPr/>
        </p:nvSpPr>
        <p:spPr bwMode="auto">
          <a:xfrm>
            <a:off x="464608" y="856191"/>
            <a:ext cx="51953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Laboratory of </a:t>
            </a:r>
            <a:r>
              <a:rPr lang="en-US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Bradford W. </a:t>
            </a:r>
            <a:r>
              <a:rPr lang="en-US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Gibson</a:t>
            </a:r>
            <a:endParaRPr lang="en-US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1742546" y="4841829"/>
            <a:ext cx="244650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r>
              <a:rPr lang="en-US" sz="16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University of Washington</a:t>
            </a:r>
          </a:p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Michael J. </a:t>
            </a:r>
            <a:r>
              <a:rPr lang="en-US" sz="1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MacCoss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Brendan MacLean </a:t>
            </a:r>
          </a:p>
          <a:p>
            <a:pPr algn="ctr">
              <a:defRPr/>
            </a:pPr>
            <a:endParaRPr lang="en-US" sz="1600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</p:txBody>
      </p:sp>
      <p:pic>
        <p:nvPicPr>
          <p:cNvPr id="2" name="Picture 1" descr="myh8 ms1 and ms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216" y="3441700"/>
            <a:ext cx="1549400" cy="3416300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8900000" sx="189000" sy="189000" algn="bl" rotWithShape="0">
              <a:schemeClr val="bg1">
                <a:alpha val="67000"/>
              </a:scheme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569200" y="2116667"/>
            <a:ext cx="79195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M+1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M+2</a:t>
            </a: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y7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y6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y8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y5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b5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b4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614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065926" y="803432"/>
            <a:ext cx="7206770" cy="370997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6" name="Picture 5" descr="Mito 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562" y="1163806"/>
            <a:ext cx="6388182" cy="31087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90427" y="927300"/>
            <a:ext cx="868798" cy="35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Myriad Pro"/>
                <a:cs typeface="Myriad Pro"/>
              </a:rPr>
              <a:t>Cytosol</a:t>
            </a:r>
            <a:endParaRPr lang="en-US" sz="1600" dirty="0">
              <a:latin typeface="Myriad Pro"/>
              <a:cs typeface="Myriad Pr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08624" y="1477628"/>
            <a:ext cx="523110" cy="35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Myriad Pro"/>
                <a:cs typeface="Myriad Pro"/>
              </a:rPr>
              <a:t>OM</a:t>
            </a:r>
            <a:endParaRPr lang="en-US" sz="1600" dirty="0">
              <a:latin typeface="Myriad Pro"/>
              <a:cs typeface="Myriad Pr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67891" y="1900961"/>
            <a:ext cx="530956" cy="35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Myriad Pro"/>
                <a:cs typeface="Myriad Pro"/>
              </a:rPr>
              <a:t>IMS</a:t>
            </a:r>
            <a:endParaRPr lang="en-US" sz="1600" dirty="0">
              <a:latin typeface="Myriad Pro"/>
              <a:cs typeface="Myriad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15653" y="2662957"/>
            <a:ext cx="781940" cy="35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Myriad Pro"/>
                <a:cs typeface="Myriad Pro"/>
              </a:rPr>
              <a:t>Matrix</a:t>
            </a:r>
            <a:endParaRPr lang="en-US" sz="1600" dirty="0">
              <a:latin typeface="Myriad Pro"/>
              <a:cs typeface="Myriad Pr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14213" y="2298894"/>
            <a:ext cx="427751" cy="35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Myriad Pro"/>
                <a:cs typeface="Myriad Pro"/>
              </a:rPr>
              <a:t>IM</a:t>
            </a:r>
            <a:endParaRPr lang="en-US" sz="1600" dirty="0">
              <a:latin typeface="Myriad Pro"/>
              <a:cs typeface="Myriad Pro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81001"/>
            <a:ext cx="5223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PNAS 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201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3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110 (16), 6601-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6606.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0" y="468309"/>
            <a:ext cx="9144000" cy="53975"/>
            <a:chOff x="96" y="146"/>
            <a:chExt cx="5760" cy="34"/>
          </a:xfrm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rgbClr val="0000FF"/>
                </a:gs>
                <a:gs pos="100000">
                  <a:srgbClr val="0000FF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0721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SIRT3 regulated mitochondrial lysine acetylation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1016581" y="4631227"/>
            <a:ext cx="287771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Type 2 Diabetes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Metabolic syndromes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High/low-fat diet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Aging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Cancer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882" y="4245451"/>
            <a:ext cx="3586162" cy="20748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614809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"/>
          <p:cNvGrpSpPr>
            <a:grpSpLocks/>
          </p:cNvGrpSpPr>
          <p:nvPr/>
        </p:nvGrpSpPr>
        <p:grpSpPr bwMode="auto">
          <a:xfrm>
            <a:off x="0" y="548384"/>
            <a:ext cx="9144000" cy="53975"/>
            <a:chOff x="96" y="146"/>
            <a:chExt cx="5760" cy="34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rgbClr val="0000FF"/>
                </a:gs>
                <a:gs pos="100000">
                  <a:srgbClr val="0000FF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5216" y="726315"/>
            <a:ext cx="4854293" cy="526298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Mitochondria </a:t>
            </a: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purified from 5WT and 5KO mice by </a:t>
            </a: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differential centrifugation and normalized to total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</a:t>
            </a:r>
          </a:p>
          <a:p>
            <a:pPr>
              <a:buFont typeface="Arial"/>
              <a:buChar char="•"/>
            </a:pP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Perform a trypsin digest with two replicates per mitochondrial sample to control for process variability</a:t>
            </a:r>
          </a:p>
          <a:p>
            <a:pPr>
              <a:buFont typeface="Arial" charset="0"/>
              <a:buChar char="•"/>
            </a:pPr>
            <a:endParaRPr lang="en-US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Spike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-in acetyl standard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</a:rPr>
              <a:t>LVSSVSDLP(</a:t>
            </a:r>
            <a:r>
              <a:rPr lang="en-US" sz="1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</a:rPr>
              <a:t>ac</a:t>
            </a:r>
            <a:r>
              <a:rPr lang="en-US" sz="16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</a:rPr>
              <a:t>K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</a:rPr>
              <a:t>)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</a:rPr>
              <a:t>R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sample process loading control</a:t>
            </a:r>
            <a:endParaRPr lang="en-US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</a:pPr>
            <a:endParaRPr lang="en-US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Two polyclonal antibody combination for enrichment of lysine acetylated peptides</a:t>
            </a:r>
          </a:p>
          <a:p>
            <a:pPr>
              <a:buFont typeface="Arial" charset="0"/>
              <a:buChar char="•"/>
            </a:pPr>
            <a:endParaRPr lang="en-US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Two injection replicates per sample were ran on the Triple TOF 5600</a:t>
            </a:r>
          </a:p>
          <a:p>
            <a:pPr>
              <a:buFont typeface="Arial" charset="0"/>
              <a:buChar char="•"/>
            </a:pPr>
            <a:endParaRPr lang="en-US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Label free “relative” quantitation using MS1 Filtering</a:t>
            </a:r>
          </a:p>
          <a:p>
            <a:pPr>
              <a:buFont typeface="Arial" charset="0"/>
              <a:buChar char="•"/>
            </a:pPr>
            <a:endParaRPr lang="en-US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Published spectral library information in Panorama</a:t>
            </a:r>
          </a:p>
        </p:txBody>
      </p:sp>
      <p:sp>
        <p:nvSpPr>
          <p:cNvPr id="27" name="Text Box 321"/>
          <p:cNvSpPr txBox="1">
            <a:spLocks noChangeArrowheads="1"/>
          </p:cNvSpPr>
          <p:nvPr/>
        </p:nvSpPr>
        <p:spPr bwMode="auto">
          <a:xfrm>
            <a:off x="899518" y="-57271"/>
            <a:ext cx="75513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 for identification and quantitation of the SIRT3 </a:t>
            </a:r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regulated</a:t>
            </a:r>
          </a:p>
          <a:p>
            <a:pPr algn="ctr"/>
            <a:r>
              <a:rPr lang="en-US" sz="20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acetylome</a:t>
            </a:r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mouse liver </a:t>
            </a:r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mitochondria</a:t>
            </a:r>
            <a:endParaRPr lang="en-US" sz="2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84" charset="0"/>
            </a:endParaRPr>
          </a:p>
        </p:txBody>
      </p:sp>
      <p:pic>
        <p:nvPicPr>
          <p:cNvPr id="3" name="Picture 2" descr="Fig1-12.182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7" t="6196" r="18261" b="12762"/>
          <a:stretch/>
        </p:blipFill>
        <p:spPr>
          <a:xfrm>
            <a:off x="5332799" y="726086"/>
            <a:ext cx="3587078" cy="59845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Rectangle 7"/>
          <p:cNvSpPr/>
          <p:nvPr/>
        </p:nvSpPr>
        <p:spPr>
          <a:xfrm>
            <a:off x="0" y="6581001"/>
            <a:ext cx="5223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PNAS 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201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3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110 (16), 6601-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6606.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7238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 bwMode="auto">
          <a:xfrm rot="2303981">
            <a:off x="-226499" y="4980030"/>
            <a:ext cx="3974530" cy="241634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0" y="718082"/>
            <a:ext cx="9144000" cy="53975"/>
            <a:chOff x="96" y="146"/>
            <a:chExt cx="5760" cy="34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rgbClr val="0000FF"/>
                </a:gs>
                <a:gs pos="100000">
                  <a:srgbClr val="0000FF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0" y="6581001"/>
            <a:ext cx="5223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Cell Proteomics 2012 11: 202-214.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04113" y="935111"/>
            <a:ext cx="6871820" cy="2489636"/>
            <a:chOff x="774700" y="719647"/>
            <a:chExt cx="8001000" cy="2887980"/>
          </a:xfrm>
        </p:grpSpPr>
        <p:sp>
          <p:nvSpPr>
            <p:cNvPr id="26" name="Rectangle 25"/>
            <p:cNvSpPr/>
            <p:nvPr/>
          </p:nvSpPr>
          <p:spPr bwMode="auto">
            <a:xfrm>
              <a:off x="774700" y="719647"/>
              <a:ext cx="8001000" cy="288798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pic>
          <p:nvPicPr>
            <p:cNvPr id="34" name="Picture 33" descr="ms1 figure12mcp.png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764" y="863061"/>
              <a:ext cx="7720872" cy="2571846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5023459" y="3259079"/>
            <a:ext cx="4035270" cy="1569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Follow a few peptide </a:t>
            </a:r>
            <a:r>
              <a:rPr lang="en-US" sz="16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analytes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to &gt;3000 peptides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Label-free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6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Skyline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interface and tools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MS platform/manufacturer independent (</a:t>
            </a:r>
            <a:r>
              <a:rPr lang="en-US" sz="1600" i="1" dirty="0" err="1">
                <a:solidFill>
                  <a:srgbClr val="000000"/>
                </a:solidFill>
                <a:latin typeface="Arial" charset="0"/>
                <a:cs typeface="Arial" charset="0"/>
              </a:rPr>
              <a:t>QqTOF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, FT and ITs)*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169863" y="50800"/>
            <a:ext cx="8770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Skyline MS1 Filtering</a:t>
            </a:r>
          </a:p>
          <a:p>
            <a:pPr algn="ctr"/>
            <a:r>
              <a: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quantitative tool for discovery proteomics experiments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73748" y="3694442"/>
            <a:ext cx="21513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Samples </a:t>
            </a:r>
            <a:r>
              <a:rPr lang="en-US" sz="1400" i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(</a:t>
            </a:r>
            <a:r>
              <a:rPr lang="en-US" sz="1400" i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1, 2, 3,… N)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864228" y="4118296"/>
            <a:ext cx="19634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Mass Spectrometer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1367836" y="4542150"/>
            <a:ext cx="25228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Peptide Search Engine(s</a:t>
            </a:r>
            <a:r>
              <a:rPr lang="en-US" sz="16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)</a:t>
            </a:r>
            <a:endParaRPr lang="en-US" sz="1600" kern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/>
              <a:cs typeface="ヒラギノ角ゴ Pro W3"/>
            </a:endParaRP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1845903" y="4966004"/>
            <a:ext cx="27775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 Redundant </a:t>
            </a:r>
            <a:r>
              <a:rPr lang="en-US" altLang="ja-JP" sz="1600" i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Spectral Library</a:t>
            </a:r>
            <a:endParaRPr lang="en-US" sz="1600" kern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/>
              <a:cs typeface="ヒラギノ角ゴ Pro W3"/>
            </a:endParaRPr>
          </a:p>
        </p:txBody>
      </p:sp>
      <p:sp>
        <p:nvSpPr>
          <p:cNvPr id="24" name="Text Box 45"/>
          <p:cNvSpPr txBox="1">
            <a:spLocks noChangeArrowheads="1"/>
          </p:cNvSpPr>
          <p:nvPr/>
        </p:nvSpPr>
        <p:spPr bwMode="auto">
          <a:xfrm>
            <a:off x="2464038" y="5389858"/>
            <a:ext cx="37314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Peptide Ion </a:t>
            </a:r>
            <a:r>
              <a:rPr lang="en-US" sz="16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Chromatograms (raw data) </a:t>
            </a:r>
            <a:endParaRPr lang="en-US" sz="1600" kern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/>
              <a:cs typeface="ヒラギノ角ゴ Pro W3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3013323" y="5813712"/>
            <a:ext cx="167896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Peak Integration</a:t>
            </a:r>
            <a:endParaRPr lang="en-US" sz="1600" kern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/>
              <a:cs typeface="ヒラギノ角ゴ Pro W3"/>
            </a:endParaRPr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3471893" y="6237566"/>
            <a:ext cx="20894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/>
                <a:cs typeface="ヒラギノ角ゴ Pro W3"/>
              </a:rPr>
              <a:t>Relative Quantitation</a:t>
            </a:r>
            <a:endParaRPr lang="en-US" sz="1600" kern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1" grpId="0"/>
      <p:bldP spid="22" grpId="0"/>
      <p:bldP spid="23" grpId="0"/>
      <p:bldP spid="24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6581001"/>
            <a:ext cx="5223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PNAS 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201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3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110 (16), 6601-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6606.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45695" y="653140"/>
            <a:ext cx="5993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Peak Integration of the peptide </a:t>
            </a:r>
            <a:r>
              <a:rPr lang="en-US" sz="1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ELQHHVK</a:t>
            </a:r>
            <a:r>
              <a:rPr lang="en-US" sz="1800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n-US" sz="1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SVTAPYK</a:t>
            </a:r>
            <a:r>
              <a:rPr lang="en-US" sz="1800" baseline="3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r>
              <a:rPr lang="en-US" sz="1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7" name="Group 2"/>
          <p:cNvGrpSpPr>
            <a:grpSpLocks/>
          </p:cNvGrpSpPr>
          <p:nvPr/>
        </p:nvGrpSpPr>
        <p:grpSpPr bwMode="auto">
          <a:xfrm>
            <a:off x="0" y="468309"/>
            <a:ext cx="9144000" cy="53975"/>
            <a:chOff x="96" y="146"/>
            <a:chExt cx="5760" cy="34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rgbClr val="0000FF"/>
                </a:gs>
                <a:gs pos="100000">
                  <a:srgbClr val="0000FF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0" y="118553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Label free quantitation using MS1 Filtering in Skyline</a:t>
            </a:r>
            <a:endParaRPr lang="en-US" sz="2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19100" y="977900"/>
            <a:ext cx="3136900" cy="3474720"/>
            <a:chOff x="419100" y="977900"/>
            <a:chExt cx="3136900" cy="3474720"/>
          </a:xfrm>
        </p:grpSpPr>
        <p:sp>
          <p:nvSpPr>
            <p:cNvPr id="41" name="Rectangle 40"/>
            <p:cNvSpPr/>
            <p:nvPr/>
          </p:nvSpPr>
          <p:spPr bwMode="auto">
            <a:xfrm>
              <a:off x="419100" y="977900"/>
              <a:ext cx="3136900" cy="347472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pic>
          <p:nvPicPr>
            <p:cNvPr id="42" name="Picture 41" descr="peaks skyline ACSM1 K53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6968" y="1064927"/>
              <a:ext cx="3014441" cy="3319272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1625600" y="3213100"/>
              <a:ext cx="509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WT1</a:t>
              </a:r>
              <a:endParaRPr lang="en-US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09900" y="3213100"/>
              <a:ext cx="509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WT2</a:t>
              </a:r>
              <a:endParaRPr lang="en-US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642506" y="1689100"/>
              <a:ext cx="4925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KO1</a:t>
              </a:r>
              <a:endParaRPr lang="en-US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026806" y="1689100"/>
              <a:ext cx="4925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KO2</a:t>
              </a:r>
              <a:endParaRPr lang="en-US" sz="12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9"/>
          <p:cNvGrpSpPr/>
          <p:nvPr/>
        </p:nvGrpSpPr>
        <p:grpSpPr>
          <a:xfrm>
            <a:off x="419100" y="977900"/>
            <a:ext cx="3136900" cy="3474720"/>
            <a:chOff x="419100" y="977900"/>
            <a:chExt cx="3136900" cy="3474720"/>
          </a:xfrm>
        </p:grpSpPr>
        <p:sp>
          <p:nvSpPr>
            <p:cNvPr id="27" name="Rectangle 26"/>
            <p:cNvSpPr/>
            <p:nvPr/>
          </p:nvSpPr>
          <p:spPr bwMode="auto">
            <a:xfrm>
              <a:off x="419100" y="977900"/>
              <a:ext cx="3136900" cy="347472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pic>
          <p:nvPicPr>
            <p:cNvPr id="28" name="Picture 27" descr="peaks skyline ACSM1 K53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6968" y="1064927"/>
              <a:ext cx="3014441" cy="3319272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625600" y="3213100"/>
              <a:ext cx="509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WT1</a:t>
              </a:r>
              <a:endParaRPr 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009900" y="3213100"/>
              <a:ext cx="509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WT2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42506" y="1689100"/>
              <a:ext cx="4925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KO1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026806" y="1689100"/>
              <a:ext cx="4925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KO2</a:t>
              </a:r>
              <a:endParaRPr lang="en-US" sz="1200" dirty="0"/>
            </a:p>
          </p:txBody>
        </p:sp>
      </p:grpSp>
      <p:sp>
        <p:nvSpPr>
          <p:cNvPr id="34" name="Rectangle 33"/>
          <p:cNvSpPr/>
          <p:nvPr/>
        </p:nvSpPr>
        <p:spPr bwMode="auto">
          <a:xfrm>
            <a:off x="3771900" y="990600"/>
            <a:ext cx="4622800" cy="347472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35" name="Picture 34" descr="peak area image skyline ACSM1 K5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868" y="1061976"/>
            <a:ext cx="4503677" cy="336499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8313946" y="3416300"/>
            <a:ext cx="37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13946" y="2781300"/>
            <a:ext cx="640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M+1</a:t>
            </a:r>
            <a:endParaRPr 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13946" y="2146300"/>
            <a:ext cx="640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M+2</a:t>
            </a:r>
            <a:endParaRPr 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30300" y="698500"/>
            <a:ext cx="186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Peak Integration</a:t>
            </a:r>
            <a:endParaRPr 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48200" y="69850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Peak Area Replicate View</a:t>
            </a:r>
            <a:endParaRPr 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1" name="Group 2"/>
          <p:cNvGrpSpPr>
            <a:grpSpLocks/>
          </p:cNvGrpSpPr>
          <p:nvPr/>
        </p:nvGrpSpPr>
        <p:grpSpPr bwMode="auto">
          <a:xfrm>
            <a:off x="0" y="468309"/>
            <a:ext cx="9144000" cy="53975"/>
            <a:chOff x="96" y="146"/>
            <a:chExt cx="5760" cy="34"/>
          </a:xfrm>
        </p:grpSpPr>
        <p:sp>
          <p:nvSpPr>
            <p:cNvPr id="42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rgbClr val="0000FF"/>
                </a:gs>
                <a:gs pos="100000">
                  <a:srgbClr val="0000FF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0" y="11855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Peak area replicates of ACSM1 K534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581001"/>
            <a:ext cx="5223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PNAS 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201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3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110 (16), 6601-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6606.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451378"/>
            <a:ext cx="9144000" cy="53975"/>
            <a:chOff x="96" y="146"/>
            <a:chExt cx="5760" cy="3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rgbClr val="0000FF"/>
                </a:gs>
                <a:gs pos="100000">
                  <a:srgbClr val="0000FF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3200" y="101591"/>
            <a:ext cx="87249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Label free quantitation of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baseline="300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n-US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peptides in SIRT3-/-</a:t>
            </a:r>
            <a:endParaRPr lang="en-US" baseline="30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8918" y="633782"/>
            <a:ext cx="3399371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Quantitation of 2017 </a:t>
            </a:r>
            <a:r>
              <a:rPr lang="en-US" sz="1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1800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sites</a:t>
            </a:r>
          </a:p>
          <a:p>
            <a:pPr>
              <a:defRPr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Coefficient </a:t>
            </a: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variation of the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peptide </a:t>
            </a: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was 26% across 40 replicates</a:t>
            </a:r>
          </a:p>
          <a:p>
            <a:pPr>
              <a:buFont typeface="Arial"/>
              <a:buChar char="•"/>
              <a:defRPr/>
            </a:pPr>
            <a:endParaRPr lang="en-US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Peptide area is normalized to spiked-in peptide standard</a:t>
            </a:r>
          </a:p>
          <a:p>
            <a:pPr>
              <a:defRPr/>
            </a:pPr>
            <a:endParaRPr lang="en-US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/>
              <a:buChar char="•"/>
              <a:defRPr/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Identified 266 sites on 136 proteins with greater than 2-fold increase in SIRT3-/- (p-value&lt;0.01)</a:t>
            </a:r>
          </a:p>
          <a:p>
            <a:pPr>
              <a:buFont typeface="Arial"/>
              <a:buChar char="•"/>
              <a:defRPr/>
            </a:pPr>
            <a:endParaRPr 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Majority of sites were unchanged in the KO</a:t>
            </a:r>
          </a:p>
          <a:p>
            <a:pPr>
              <a:buFont typeface="Arial"/>
              <a:buChar char="•"/>
              <a:defRPr/>
            </a:pPr>
            <a:endParaRPr 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Quantitation 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peptides from mitochondrial lysates showed no significant increase in protein expression</a:t>
            </a:r>
          </a:p>
          <a:p>
            <a:pPr>
              <a:defRPr/>
            </a:pPr>
            <a:endParaRPr 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909042" y="705551"/>
            <a:ext cx="3631708" cy="2902331"/>
            <a:chOff x="4909042" y="705551"/>
            <a:chExt cx="3226583" cy="2794847"/>
          </a:xfrm>
        </p:grpSpPr>
        <p:sp>
          <p:nvSpPr>
            <p:cNvPr id="24" name="Rectangle 23"/>
            <p:cNvSpPr/>
            <p:nvPr/>
          </p:nvSpPr>
          <p:spPr bwMode="auto">
            <a:xfrm>
              <a:off x="4909042" y="705551"/>
              <a:ext cx="3196167" cy="279484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4909042" y="705551"/>
              <a:ext cx="3226583" cy="279484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pic>
          <p:nvPicPr>
            <p:cNvPr id="22" name="Picture 21" descr="Untitled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8341" y="976758"/>
              <a:ext cx="3131747" cy="2434000"/>
            </a:xfrm>
            <a:prstGeom prst="rect">
              <a:avLst/>
            </a:prstGeom>
          </p:spPr>
        </p:pic>
        <p:sp>
          <p:nvSpPr>
            <p:cNvPr id="4" name="Right Triangle 3"/>
            <p:cNvSpPr/>
            <p:nvPr/>
          </p:nvSpPr>
          <p:spPr bwMode="auto">
            <a:xfrm rot="16200000">
              <a:off x="6129985" y="1029799"/>
              <a:ext cx="1691736" cy="2244322"/>
            </a:xfrm>
            <a:prstGeom prst="rtTriangle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21" name="Right Triangle 20"/>
            <p:cNvSpPr/>
            <p:nvPr/>
          </p:nvSpPr>
          <p:spPr bwMode="auto">
            <a:xfrm rot="16200000">
              <a:off x="6482092" y="1155130"/>
              <a:ext cx="1140606" cy="1298753"/>
            </a:xfrm>
            <a:prstGeom prst="rtTriangle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0" y="6581001"/>
            <a:ext cx="5223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PNAS 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201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3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110 (16), 6601-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6606.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928185" y="3693210"/>
            <a:ext cx="3595257" cy="29815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6" name="Picture 15" descr="OTC graph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90"/>
          <a:stretch/>
        </p:blipFill>
        <p:spPr>
          <a:xfrm>
            <a:off x="5086970" y="4328956"/>
            <a:ext cx="3272118" cy="22962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41714" y="3895663"/>
            <a:ext cx="181512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u="sng" dirty="0" smtClean="0"/>
              <a:t>OTC – Urea cycle</a:t>
            </a:r>
            <a:endParaRPr lang="en-US" sz="1600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6327513" y="2517992"/>
            <a:ext cx="2305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/>
              <a:buChar char="•"/>
            </a:pPr>
            <a:r>
              <a:rPr lang="en-US" sz="1400" dirty="0" smtClean="0">
                <a:solidFill>
                  <a:srgbClr val="7E33F7"/>
                </a:solidFill>
              </a:rPr>
              <a:t>&gt;</a:t>
            </a:r>
            <a:r>
              <a:rPr lang="en-US" sz="1400" dirty="0" smtClean="0">
                <a:solidFill>
                  <a:srgbClr val="7E33F7"/>
                </a:solidFill>
              </a:rPr>
              <a:t>2x &amp; p</a:t>
            </a:r>
            <a:r>
              <a:rPr lang="en-US" sz="1400" dirty="0" smtClean="0">
                <a:solidFill>
                  <a:srgbClr val="7E33F7"/>
                </a:solidFill>
              </a:rPr>
              <a:t>-value &lt; 0.01</a:t>
            </a:r>
            <a:endParaRPr lang="en-US" sz="1400" dirty="0">
              <a:solidFill>
                <a:srgbClr val="7E33F7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40623" y="2801489"/>
            <a:ext cx="2305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&lt;</a:t>
            </a:r>
            <a:r>
              <a:rPr lang="en-US" sz="1400" dirty="0" smtClean="0">
                <a:solidFill>
                  <a:srgbClr val="FF0000"/>
                </a:solidFill>
              </a:rPr>
              <a:t>2x or p</a:t>
            </a:r>
            <a:r>
              <a:rPr lang="en-US" sz="1400" dirty="0" smtClean="0">
                <a:solidFill>
                  <a:srgbClr val="FF0000"/>
                </a:solidFill>
              </a:rPr>
              <a:t>-value &gt; 0.01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59373" y="614215"/>
            <a:ext cx="33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884774" y="3622871"/>
            <a:ext cx="33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629023" y="1433355"/>
            <a:ext cx="5246033" cy="3392644"/>
            <a:chOff x="806824" y="1673412"/>
            <a:chExt cx="7485529" cy="4840941"/>
          </a:xfrm>
        </p:grpSpPr>
        <p:sp>
          <p:nvSpPr>
            <p:cNvPr id="5" name="Rectangle 4"/>
            <p:cNvSpPr/>
            <p:nvPr/>
          </p:nvSpPr>
          <p:spPr bwMode="auto">
            <a:xfrm>
              <a:off x="806824" y="1673412"/>
              <a:ext cx="7485529" cy="4840941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pic>
          <p:nvPicPr>
            <p:cNvPr id="4" name="Picture 3" descr="SRMvsMS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471" y="1755481"/>
              <a:ext cx="7320808" cy="4669225"/>
            </a:xfrm>
            <a:prstGeom prst="rect">
              <a:avLst/>
            </a:prstGeom>
          </p:spPr>
        </p:pic>
      </p:grp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0" y="944436"/>
            <a:ext cx="9144000" cy="53975"/>
            <a:chOff x="96" y="146"/>
            <a:chExt cx="5760" cy="34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rgbClr val="0000FF"/>
                </a:gs>
                <a:gs pos="100000">
                  <a:srgbClr val="0000FF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98451" y="5101825"/>
            <a:ext cx="1736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p-value &lt; 0.05*, 0.01**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48023" y="116530"/>
            <a:ext cx="87249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Targeted quantitation of acetyl peptides by Selected Reaction Monitoring (SRM) mass spectrometry</a:t>
            </a:r>
            <a:endParaRPr lang="en-US" sz="2800" baseline="30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8705" y="1374337"/>
            <a:ext cx="3400362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Data collected on a 5500 QTRAP </a:t>
            </a:r>
          </a:p>
          <a:p>
            <a:pPr>
              <a:buFont typeface="Arial"/>
              <a:buChar char="•"/>
            </a:pPr>
            <a:endParaRPr 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Spiked in 25 </a:t>
            </a:r>
            <a:r>
              <a:rPr lang="en-US" sz="1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fmol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 heavy labeled synthetic peptide corresponding to peptides of interest</a:t>
            </a:r>
          </a:p>
          <a:p>
            <a:pPr>
              <a:buFont typeface="Arial"/>
              <a:buChar char="•"/>
            </a:pPr>
            <a:endParaRPr 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SRM </a:t>
            </a: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emonstrates similar results to MS1 Filtering</a:t>
            </a:r>
            <a:endParaRPr lang="en-US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81001"/>
            <a:ext cx="5223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PNAS 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201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3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110 (16), 6601-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6606.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7637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wath5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44"/>
          <a:stretch/>
        </p:blipFill>
        <p:spPr>
          <a:xfrm>
            <a:off x="4574357" y="4722596"/>
            <a:ext cx="3632200" cy="2135404"/>
          </a:xfrm>
          <a:prstGeom prst="rect">
            <a:avLst/>
          </a:prstGeom>
        </p:spPr>
      </p:pic>
      <p:pic>
        <p:nvPicPr>
          <p:cNvPr id="20" name="Picture 19" descr="swath6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105" y="1076157"/>
            <a:ext cx="3529263" cy="5795211"/>
          </a:xfrm>
          <a:prstGeom prst="rect">
            <a:avLst/>
          </a:prstGeom>
        </p:spPr>
      </p:pic>
      <p:pic>
        <p:nvPicPr>
          <p:cNvPr id="14" name="Picture 13" descr="SWATH3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252" y="1064529"/>
            <a:ext cx="3904131" cy="3709167"/>
          </a:xfrm>
          <a:prstGeom prst="rect">
            <a:avLst/>
          </a:prstGeom>
        </p:spPr>
      </p:pic>
      <p:pic>
        <p:nvPicPr>
          <p:cNvPr id="3" name="Picture 2" descr="swath1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13" y="773953"/>
            <a:ext cx="7059632" cy="2029527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52400" y="470539"/>
            <a:ext cx="9144000" cy="53975"/>
            <a:chOff x="96" y="146"/>
            <a:chExt cx="5760" cy="34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96" y="146"/>
              <a:ext cx="5760" cy="27"/>
            </a:xfrm>
            <a:prstGeom prst="rect">
              <a:avLst/>
            </a:pr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96" y="153"/>
              <a:ext cx="5760" cy="27"/>
            </a:xfrm>
            <a:prstGeom prst="rect">
              <a:avLst/>
            </a:prstGeom>
            <a:gradFill rotWithShape="0">
              <a:gsLst>
                <a:gs pos="0">
                  <a:srgbClr val="0000FF">
                    <a:alpha val="0"/>
                  </a:srgbClr>
                </a:gs>
                <a:gs pos="50000">
                  <a:schemeClr val="tx2">
                    <a:lumMod val="85000"/>
                    <a:lumOff val="15000"/>
                  </a:schemeClr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2008" y="131697"/>
            <a:ext cx="87249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000000"/>
                </a:solidFill>
              </a:rPr>
              <a:t>Data Independent Acquisition (DIA) on a Triple TOF 5600 </a:t>
            </a:r>
            <a:endParaRPr lang="en-US" baseline="30000" dirty="0">
              <a:solidFill>
                <a:srgbClr val="000000"/>
              </a:solidFill>
            </a:endParaRPr>
          </a:p>
        </p:txBody>
      </p:sp>
      <p:pic>
        <p:nvPicPr>
          <p:cNvPr id="9" name="Picture 8" descr="swath2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442" y="1030885"/>
            <a:ext cx="5890595" cy="1612900"/>
          </a:xfrm>
          <a:prstGeom prst="rect">
            <a:avLst/>
          </a:prstGeom>
        </p:spPr>
      </p:pic>
      <p:pic>
        <p:nvPicPr>
          <p:cNvPr id="15" name="Picture 14" descr="swath4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050" y="3521189"/>
            <a:ext cx="1981200" cy="323735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3877925" y="2832409"/>
            <a:ext cx="4302103" cy="1961722"/>
            <a:chOff x="3877925" y="2832409"/>
            <a:chExt cx="4302103" cy="1961722"/>
          </a:xfrm>
        </p:grpSpPr>
        <p:sp>
          <p:nvSpPr>
            <p:cNvPr id="16" name="Rectangle 15"/>
            <p:cNvSpPr/>
            <p:nvPr/>
          </p:nvSpPr>
          <p:spPr bwMode="auto">
            <a:xfrm>
              <a:off x="3877925" y="3675158"/>
              <a:ext cx="4299948" cy="111897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 flipV="1">
              <a:off x="6352601" y="2832409"/>
              <a:ext cx="1827427" cy="98991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</p:grpSp>
      <p:pic>
        <p:nvPicPr>
          <p:cNvPr id="22" name="Picture 21" descr="swath7.eps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8" t="27291" r="20650" b="26900"/>
          <a:stretch/>
        </p:blipFill>
        <p:spPr>
          <a:xfrm>
            <a:off x="3205274" y="4303453"/>
            <a:ext cx="2569491" cy="258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474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2004:Templates:Presentations:Designs:Refined</Template>
  <TotalTime>23747</TotalTime>
  <Words>1070</Words>
  <Application>Microsoft Macintosh PowerPoint</Application>
  <PresentationFormat>On-screen Show (4:3)</PresentationFormat>
  <Paragraphs>227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</vt:vector>
  </TitlesOfParts>
  <Company>UCSD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Reversible Phosphorylation in Mitochondria</dc:title>
  <dc:creator>hart dengler</dc:creator>
  <cp:lastModifiedBy>Matthew Rardin</cp:lastModifiedBy>
  <cp:revision>325</cp:revision>
  <cp:lastPrinted>2013-05-31T16:30:55Z</cp:lastPrinted>
  <dcterms:created xsi:type="dcterms:W3CDTF">2012-11-24T17:58:41Z</dcterms:created>
  <dcterms:modified xsi:type="dcterms:W3CDTF">2013-06-09T14:28:56Z</dcterms:modified>
</cp:coreProperties>
</file>