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59" r:id="rId4"/>
    <p:sldId id="260" r:id="rId5"/>
    <p:sldId id="266" r:id="rId6"/>
    <p:sldId id="263" r:id="rId7"/>
    <p:sldId id="265" r:id="rId8"/>
    <p:sldId id="264" r:id="rId9"/>
    <p:sldId id="267" r:id="rId10"/>
    <p:sldId id="257" r:id="rId11"/>
    <p:sldId id="261" r:id="rId12"/>
    <p:sldId id="262" r:id="rId13"/>
    <p:sldId id="268" r:id="rId14"/>
    <p:sldId id="271" r:id="rId15"/>
    <p:sldId id="269" r:id="rId16"/>
    <p:sldId id="270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BD200F"/>
    <a:srgbClr val="22098D"/>
    <a:srgbClr val="808080"/>
    <a:srgbClr val="FF0066"/>
    <a:srgbClr val="B2B2B2"/>
    <a:srgbClr val="96969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08" autoAdjust="0"/>
    <p:restoredTop sz="96762" autoAdjust="0"/>
  </p:normalViewPr>
  <p:slideViewPr>
    <p:cSldViewPr>
      <p:cViewPr varScale="1">
        <p:scale>
          <a:sx n="131" d="100"/>
          <a:sy n="131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5F2B0D-E3F5-4FBC-B0D2-1DAE49539E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153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0525610-5942-4985-A7C9-44BC680841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791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92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93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76200"/>
            <a:ext cx="22098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76200"/>
            <a:ext cx="64770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79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13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594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2291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2291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2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861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369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135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86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76200"/>
            <a:ext cx="8839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90600"/>
            <a:ext cx="8610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6410325"/>
            <a:ext cx="9144000" cy="447675"/>
          </a:xfrm>
          <a:prstGeom prst="rect">
            <a:avLst/>
          </a:prstGeom>
          <a:solidFill>
            <a:srgbClr val="00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077" name="Picture 5" descr="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6442075"/>
            <a:ext cx="1343025" cy="38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447800" y="6532563"/>
            <a:ext cx="28098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r>
              <a:rPr lang="en-US" sz="1000">
                <a:solidFill>
                  <a:srgbClr val="F8F8F8"/>
                </a:solidFill>
                <a:cs typeface="Arial" charset="0"/>
              </a:rPr>
              <a:t>Proteomics and Biomarker Discovery</a:t>
            </a:r>
            <a:endParaRPr lang="en-US" sz="1200">
              <a:solidFill>
                <a:srgbClr val="F8F8F8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CC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000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CC"/>
        </a:buClr>
        <a:buChar char="–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»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·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·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·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·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·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Discovery </a:t>
            </a:r>
            <a:r>
              <a:rPr lang="en-US" dirty="0"/>
              <a:t>to Targets for a </a:t>
            </a:r>
            <a:r>
              <a:rPr lang="en-US" dirty="0" err="1"/>
              <a:t>Phosphoproteomic</a:t>
            </a:r>
            <a:r>
              <a:rPr lang="en-US" dirty="0"/>
              <a:t> Signature Assay: One-stop shopping in </a:t>
            </a:r>
            <a:r>
              <a:rPr lang="en-US" dirty="0" smtClean="0"/>
              <a:t>Skyline</a:t>
            </a:r>
            <a:endParaRPr lang="en-US" dirty="0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Jake Jaffe</a:t>
            </a:r>
          </a:p>
          <a:p>
            <a:r>
              <a:rPr lang="en-US" dirty="0" smtClean="0"/>
              <a:t>Skyline Users Meeting</a:t>
            </a:r>
          </a:p>
          <a:p>
            <a:r>
              <a:rPr lang="en-US" dirty="0" smtClean="0"/>
              <a:t>June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C:\Users\jjaffe\AppData\Local\Microsoft\Windows\Temporary Internet Files\Content.IE5\ZYZGFUF6\MC90018845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316" y="1143000"/>
            <a:ext cx="1811426" cy="113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and Targeted Platforms are Different</a:t>
            </a:r>
            <a:endParaRPr lang="en-US" dirty="0"/>
          </a:p>
        </p:txBody>
      </p:sp>
      <p:pic>
        <p:nvPicPr>
          <p:cNvPr id="2050" name="Picture 2" descr="http://www.maxquant.org/images/logo128x128soli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cCoss Lab Softwa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298" y="1447800"/>
            <a:ext cx="240030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>
            <a:off x="2575496" y="1947584"/>
            <a:ext cx="1137502" cy="0"/>
          </a:xfrm>
          <a:prstGeom prst="straightConnector1">
            <a:avLst/>
          </a:prstGeom>
          <a:ln w="57150" cmpd="dbl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5400000">
            <a:off x="4184811" y="1434197"/>
            <a:ext cx="748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sym typeface="Symbol"/>
              </a:rPr>
              <a:t>X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381000" y="2667000"/>
            <a:ext cx="2819400" cy="3581400"/>
          </a:xfrm>
        </p:spPr>
        <p:txBody>
          <a:bodyPr/>
          <a:lstStyle/>
          <a:p>
            <a:r>
              <a:rPr lang="en-US" dirty="0" err="1" smtClean="0"/>
              <a:t>MaxQuant</a:t>
            </a:r>
            <a:endParaRPr lang="en-US" dirty="0" smtClean="0"/>
          </a:p>
          <a:p>
            <a:pPr marL="457200" lvl="1" indent="-225425"/>
            <a:r>
              <a:rPr lang="en-US" sz="1600" dirty="0" smtClean="0"/>
              <a:t>Used for all discovery data processing</a:t>
            </a:r>
          </a:p>
          <a:p>
            <a:pPr marL="457200" lvl="1" indent="-225425"/>
            <a:r>
              <a:rPr lang="en-US" sz="1600" dirty="0" smtClean="0"/>
              <a:t>Performed all SILAC quantification</a:t>
            </a:r>
          </a:p>
          <a:p>
            <a:pPr marL="457200" lvl="1" indent="-225425"/>
            <a:r>
              <a:rPr lang="en-US" sz="1600" dirty="0" smtClean="0"/>
              <a:t>MEGA result file</a:t>
            </a:r>
          </a:p>
          <a:p>
            <a:pPr marL="857250" lvl="2" indent="-225425"/>
            <a:r>
              <a:rPr lang="en-US" sz="1400" dirty="0" smtClean="0"/>
              <a:t>MS/MS table (txt)</a:t>
            </a:r>
          </a:p>
          <a:p>
            <a:pPr marL="857250" lvl="2" indent="-225425"/>
            <a:r>
              <a:rPr lang="en-US" sz="1400" dirty="0" smtClean="0"/>
              <a:t>2.8 GB</a:t>
            </a:r>
          </a:p>
          <a:p>
            <a:pPr lvl="1"/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6096000" y="2667000"/>
            <a:ext cx="29718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·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·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·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·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·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kern="0" dirty="0" smtClean="0"/>
              <a:t>Skyline</a:t>
            </a:r>
          </a:p>
          <a:p>
            <a:pPr marL="457200" lvl="1" indent="-225425"/>
            <a:r>
              <a:rPr lang="en-US" sz="1600" kern="0" dirty="0" smtClean="0"/>
              <a:t>Targeted proteomics environment of choice</a:t>
            </a:r>
          </a:p>
          <a:p>
            <a:pPr marL="457200" lvl="1" indent="-225425"/>
            <a:r>
              <a:rPr lang="en-US" sz="1600" b="1" i="1" kern="0" dirty="0" smtClean="0"/>
              <a:t>Now supports </a:t>
            </a:r>
            <a:r>
              <a:rPr lang="en-US" sz="1600" b="1" i="1" kern="0" dirty="0" err="1" smtClean="0"/>
              <a:t>MaxQuant</a:t>
            </a:r>
            <a:r>
              <a:rPr lang="en-US" sz="1600" b="1" i="1" kern="0" dirty="0" smtClean="0"/>
              <a:t> / Andromeda formats</a:t>
            </a:r>
            <a:endParaRPr lang="en-US" sz="1400" b="1" i="1" kern="0" dirty="0" smtClean="0"/>
          </a:p>
          <a:p>
            <a:pPr lvl="1"/>
            <a:endParaRPr lang="en-US" kern="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448300" y="1947520"/>
            <a:ext cx="1143000" cy="0"/>
          </a:xfrm>
          <a:prstGeom prst="straightConnector1">
            <a:avLst/>
          </a:prstGeom>
          <a:ln w="57150" cmpd="dbl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97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Spectral Library Building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90" y="762000"/>
            <a:ext cx="7396310" cy="5534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3505200" y="3200400"/>
            <a:ext cx="1219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5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Easily done even when data are distributed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4114800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62188"/>
            <a:ext cx="43434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72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Instant Focused Spectral Library from &gt; 2.8Gb Raw Spectra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94821"/>
            <a:ext cx="8534400" cy="547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935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Peptide QC and RT Establishment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mixtures of peptides conforming to analysis clusters</a:t>
            </a:r>
          </a:p>
          <a:p>
            <a:pPr lvl="1"/>
            <a:r>
              <a:rPr lang="en-US" dirty="0" err="1" smtClean="0"/>
              <a:t>QExactive</a:t>
            </a:r>
            <a:r>
              <a:rPr lang="en-US" dirty="0" smtClean="0"/>
              <a:t> MS</a:t>
            </a:r>
          </a:p>
          <a:p>
            <a:pPr lvl="1"/>
            <a:r>
              <a:rPr lang="en-US" dirty="0" smtClean="0"/>
              <a:t>Inclusion lists pulled from Skyline doc</a:t>
            </a:r>
          </a:p>
          <a:p>
            <a:pPr lvl="1"/>
            <a:r>
              <a:rPr lang="en-US" dirty="0" smtClean="0"/>
              <a:t>Unscheduled…but fully targeted</a:t>
            </a:r>
          </a:p>
          <a:p>
            <a:pPr lvl="1"/>
            <a:endParaRPr lang="en-US" dirty="0"/>
          </a:p>
          <a:p>
            <a:r>
              <a:rPr lang="en-US" dirty="0" smtClean="0"/>
              <a:t>Full-scan hi-res MS enables proof positive ID</a:t>
            </a:r>
          </a:p>
          <a:p>
            <a:pPr lvl="1"/>
            <a:r>
              <a:rPr lang="en-US" dirty="0" smtClean="0"/>
              <a:t>Allows comparison to library as a whole spectrum</a:t>
            </a:r>
          </a:p>
          <a:p>
            <a:pPr lvl="1"/>
            <a:r>
              <a:rPr lang="en-US" dirty="0" smtClean="0"/>
              <a:t>Mass accuracy increases confidence</a:t>
            </a:r>
          </a:p>
          <a:p>
            <a:pPr lvl="1"/>
            <a:r>
              <a:rPr lang="en-US" dirty="0" smtClean="0"/>
              <a:t>Can observe potential </a:t>
            </a:r>
            <a:r>
              <a:rPr lang="en-US" dirty="0" err="1" smtClean="0"/>
              <a:t>interferents</a:t>
            </a:r>
            <a:r>
              <a:rPr lang="en-US" dirty="0" smtClean="0"/>
              <a:t> when porting to triple quad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03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Full-scan QC allows for proof-positive refinement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5649"/>
            <a:ext cx="9144000" cy="523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707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Assay Optimization </a:t>
            </a:r>
            <a:r>
              <a:rPr lang="en-US" dirty="0" smtClean="0"/>
              <a:t>Strategy Revisited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92D050"/>
              </a:buClr>
              <a:buFont typeface="Wingdings" pitchFamily="2" charset="2"/>
              <a:buChar char="ü"/>
            </a:pPr>
            <a:r>
              <a:rPr lang="en-US" dirty="0" smtClean="0"/>
              <a:t>Identify and order peptides</a:t>
            </a:r>
          </a:p>
          <a:p>
            <a:endParaRPr lang="en-US" dirty="0"/>
          </a:p>
          <a:p>
            <a:pPr>
              <a:buClr>
                <a:srgbClr val="92D050"/>
              </a:buClr>
              <a:buFont typeface="Wingdings" pitchFamily="2" charset="2"/>
              <a:buChar char="ü"/>
            </a:pPr>
            <a:r>
              <a:rPr lang="en-US" dirty="0" smtClean="0"/>
              <a:t>Configure Skyline document</a:t>
            </a:r>
          </a:p>
          <a:p>
            <a:pPr lvl="1"/>
            <a:r>
              <a:rPr lang="en-US" dirty="0" smtClean="0"/>
              <a:t>Sequence identities</a:t>
            </a:r>
          </a:p>
          <a:p>
            <a:pPr lvl="1"/>
            <a:r>
              <a:rPr lang="en-US" dirty="0" smtClean="0"/>
              <a:t>Spectra libraries</a:t>
            </a:r>
          </a:p>
          <a:p>
            <a:pPr lvl="1"/>
            <a:endParaRPr lang="en-US" dirty="0"/>
          </a:p>
          <a:p>
            <a:pPr>
              <a:buClr>
                <a:srgbClr val="92D050"/>
              </a:buClr>
              <a:buFont typeface="Wingdings" pitchFamily="2" charset="2"/>
              <a:buChar char="ü"/>
            </a:pPr>
            <a:r>
              <a:rPr lang="en-US" dirty="0" smtClean="0"/>
              <a:t>Characterize peptides</a:t>
            </a:r>
          </a:p>
          <a:p>
            <a:pPr lvl="1"/>
            <a:r>
              <a:rPr lang="en-US" dirty="0" smtClean="0"/>
              <a:t>QC + establish RT </a:t>
            </a:r>
            <a:r>
              <a:rPr lang="en-US" dirty="0" smtClean="0"/>
              <a:t>properties</a:t>
            </a:r>
          </a:p>
          <a:p>
            <a:pPr lvl="1"/>
            <a:r>
              <a:rPr lang="en-US" dirty="0" smtClean="0"/>
              <a:t>Will later use </a:t>
            </a:r>
            <a:r>
              <a:rPr lang="en-US" dirty="0" err="1" smtClean="0"/>
              <a:t>iRT</a:t>
            </a:r>
            <a:r>
              <a:rPr lang="en-US" dirty="0" smtClean="0"/>
              <a:t> strategy for assay scheduling</a:t>
            </a:r>
            <a:endParaRPr lang="en-US" dirty="0" smtClean="0"/>
          </a:p>
          <a:p>
            <a:pPr lvl="1"/>
            <a:endParaRPr lang="en-US" dirty="0"/>
          </a:p>
          <a:p>
            <a:pPr>
              <a:buClr>
                <a:srgbClr val="92D050"/>
              </a:buClr>
              <a:buFont typeface="Wingdings" pitchFamily="2" charset="2"/>
              <a:buChar char="ü"/>
            </a:pPr>
            <a:r>
              <a:rPr lang="en-US" dirty="0" smtClean="0"/>
              <a:t>Refine spectral libraries</a:t>
            </a:r>
          </a:p>
          <a:p>
            <a:endParaRPr lang="en-US" dirty="0"/>
          </a:p>
          <a:p>
            <a:r>
              <a:rPr lang="en-US" dirty="0" smtClean="0"/>
              <a:t>Configure </a:t>
            </a:r>
            <a:r>
              <a:rPr lang="en-US" dirty="0" smtClean="0"/>
              <a:t>final assay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92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the assay with Panorama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of our work will be available to other labs</a:t>
            </a:r>
          </a:p>
          <a:p>
            <a:pPr lvl="1"/>
            <a:r>
              <a:rPr lang="en-US" dirty="0" smtClean="0"/>
              <a:t>To implement the assay at multiple sites</a:t>
            </a:r>
          </a:p>
          <a:p>
            <a:pPr lvl="1"/>
            <a:endParaRPr lang="en-US" dirty="0"/>
          </a:p>
          <a:p>
            <a:r>
              <a:rPr lang="en-US" dirty="0" smtClean="0"/>
              <a:t>Ensure data analysis consistency</a:t>
            </a:r>
          </a:p>
          <a:p>
            <a:endParaRPr lang="en-US" dirty="0"/>
          </a:p>
          <a:p>
            <a:r>
              <a:rPr lang="en-US" dirty="0" smtClean="0"/>
              <a:t>Clearing house of assay data</a:t>
            </a:r>
          </a:p>
          <a:p>
            <a:endParaRPr lang="en-US" dirty="0"/>
          </a:p>
          <a:p>
            <a:r>
              <a:rPr lang="en-US" dirty="0" smtClean="0"/>
              <a:t>Communication with other project data infrastructures</a:t>
            </a:r>
            <a:endParaRPr lang="en-US" dirty="0"/>
          </a:p>
        </p:txBody>
      </p:sp>
      <p:pic>
        <p:nvPicPr>
          <p:cNvPr id="3074" name="Picture 2" descr="PanoramaWeb (beta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76200"/>
            <a:ext cx="180022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59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Skyline has contributed immensely to rapid configuration of our assay:</a:t>
            </a:r>
          </a:p>
          <a:p>
            <a:pPr lvl="1"/>
            <a:r>
              <a:rPr lang="en-US" dirty="0" smtClean="0"/>
              <a:t>Easy sequence import – even for modified peptides</a:t>
            </a:r>
          </a:p>
          <a:p>
            <a:pPr lvl="1"/>
            <a:r>
              <a:rPr lang="en-US" dirty="0" smtClean="0"/>
              <a:t>Easy spectral library creation based on discovery data</a:t>
            </a:r>
          </a:p>
          <a:p>
            <a:pPr lvl="1"/>
            <a:r>
              <a:rPr lang="en-US" dirty="0" smtClean="0"/>
              <a:t>Helpful in validation of synthetic peptides</a:t>
            </a:r>
          </a:p>
          <a:p>
            <a:pPr lvl="1"/>
            <a:r>
              <a:rPr lang="en-US" dirty="0" smtClean="0"/>
              <a:t>Sets groundwork for scheduling targeted assays</a:t>
            </a:r>
          </a:p>
          <a:p>
            <a:pPr lvl="1"/>
            <a:r>
              <a:rPr lang="en-US" dirty="0" smtClean="0"/>
              <a:t>Makes assay portable</a:t>
            </a:r>
          </a:p>
          <a:p>
            <a:pPr lvl="1"/>
            <a:r>
              <a:rPr lang="en-US" dirty="0" smtClean="0"/>
              <a:t>Panorama extension will make assay distributable</a:t>
            </a:r>
          </a:p>
          <a:p>
            <a:pPr lvl="1"/>
            <a:endParaRPr lang="en-US" dirty="0"/>
          </a:p>
          <a:p>
            <a:r>
              <a:rPr lang="en-US" dirty="0" smtClean="0"/>
              <a:t>Feedback / support cycle of Skyline development can drive projects in real time</a:t>
            </a:r>
          </a:p>
        </p:txBody>
      </p:sp>
    </p:spTree>
    <p:extLst>
      <p:ext uri="{BB962C8B-B14F-4D97-AF65-F5344CB8AC3E}">
        <p14:creationId xmlns:p14="http://schemas.microsoft.com/office/powerpoint/2010/main" val="62298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LINCS Program and Program Officers</a:t>
            </a:r>
          </a:p>
          <a:p>
            <a:pPr lvl="1"/>
            <a:r>
              <a:rPr lang="en-US" sz="1600" dirty="0" smtClean="0"/>
              <a:t>U01 CA164186-01/Jaffe</a:t>
            </a:r>
          </a:p>
          <a:p>
            <a:pPr lvl="1"/>
            <a:endParaRPr lang="en-US" sz="1200" dirty="0" smtClean="0"/>
          </a:p>
          <a:p>
            <a:r>
              <a:rPr lang="en-US" sz="1800" dirty="0" err="1" smtClean="0"/>
              <a:t>MacCoss</a:t>
            </a:r>
            <a:r>
              <a:rPr lang="en-US" sz="1800" dirty="0" smtClean="0"/>
              <a:t> Lab, Univ. of Washington</a:t>
            </a:r>
          </a:p>
          <a:p>
            <a:pPr lvl="1"/>
            <a:r>
              <a:rPr lang="en-US" sz="1600" b="1" i="1" dirty="0" smtClean="0"/>
              <a:t>Mike </a:t>
            </a:r>
            <a:r>
              <a:rPr lang="en-US" sz="1600" b="1" i="1" dirty="0" err="1" smtClean="0"/>
              <a:t>MacCoss</a:t>
            </a:r>
            <a:r>
              <a:rPr lang="en-US" sz="1600" b="1" i="1" dirty="0" smtClean="0"/>
              <a:t> </a:t>
            </a:r>
            <a:r>
              <a:rPr lang="en-US" sz="1600" dirty="0" smtClean="0"/>
              <a:t>– co-PI</a:t>
            </a:r>
          </a:p>
          <a:p>
            <a:pPr lvl="1"/>
            <a:r>
              <a:rPr lang="en-US" sz="1600" dirty="0" smtClean="0"/>
              <a:t>Brendan </a:t>
            </a:r>
            <a:r>
              <a:rPr lang="en-US" sz="1600" dirty="0" smtClean="0"/>
              <a:t>MacLean</a:t>
            </a:r>
          </a:p>
          <a:p>
            <a:pPr lvl="1"/>
            <a:r>
              <a:rPr lang="en-US" sz="1600" b="1" i="1" dirty="0" err="1" smtClean="0"/>
              <a:t>Kaipo</a:t>
            </a:r>
            <a:r>
              <a:rPr lang="en-US" sz="1600" b="1" i="1" dirty="0" smtClean="0"/>
              <a:t> Tamura</a:t>
            </a:r>
          </a:p>
          <a:p>
            <a:pPr lvl="1"/>
            <a:r>
              <a:rPr lang="en-US" sz="1600" dirty="0" err="1" smtClean="0"/>
              <a:t>Vagisha</a:t>
            </a:r>
            <a:r>
              <a:rPr lang="en-US" sz="1600" dirty="0" smtClean="0"/>
              <a:t> Sharma</a:t>
            </a:r>
            <a:endParaRPr lang="en-US" sz="1600" dirty="0" smtClean="0"/>
          </a:p>
          <a:p>
            <a:endParaRPr lang="en-US" sz="1800" dirty="0" smtClean="0"/>
          </a:p>
          <a:p>
            <a:r>
              <a:rPr lang="en-US" sz="1800" dirty="0" smtClean="0"/>
              <a:t>Broad Institute Proteomics Platform</a:t>
            </a:r>
          </a:p>
          <a:p>
            <a:pPr lvl="1"/>
            <a:r>
              <a:rPr lang="en-US" sz="1600" b="1" i="1" dirty="0" err="1" smtClean="0"/>
              <a:t>Jinal</a:t>
            </a:r>
            <a:r>
              <a:rPr lang="en-US" sz="1600" b="1" i="1" dirty="0" smtClean="0"/>
              <a:t> </a:t>
            </a:r>
            <a:r>
              <a:rPr lang="en-US" sz="1600" b="1" i="1" dirty="0" smtClean="0"/>
              <a:t>Patel</a:t>
            </a:r>
          </a:p>
          <a:p>
            <a:pPr lvl="1"/>
            <a:r>
              <a:rPr lang="en-US" sz="1600" dirty="0" smtClean="0"/>
              <a:t>Susan </a:t>
            </a:r>
            <a:r>
              <a:rPr lang="en-US" sz="1600" dirty="0" err="1" smtClean="0"/>
              <a:t>Abbatiello</a:t>
            </a:r>
            <a:endParaRPr lang="en-US" sz="1600" dirty="0" smtClean="0"/>
          </a:p>
          <a:p>
            <a:pPr lvl="1"/>
            <a:r>
              <a:rPr lang="en-US" sz="1600" dirty="0" smtClean="0"/>
              <a:t>Lindsay </a:t>
            </a:r>
            <a:r>
              <a:rPr lang="en-US" sz="1600" dirty="0" err="1" smtClean="0"/>
              <a:t>Pino</a:t>
            </a:r>
            <a:endParaRPr lang="en-US" sz="1600" dirty="0" smtClean="0"/>
          </a:p>
          <a:p>
            <a:pPr lvl="1"/>
            <a:r>
              <a:rPr lang="en-US" sz="1600" dirty="0"/>
              <a:t>Philipp </a:t>
            </a:r>
            <a:r>
              <a:rPr lang="en-US" sz="1600" dirty="0" err="1" smtClean="0"/>
              <a:t>Mertins</a:t>
            </a:r>
            <a:endParaRPr lang="en-US" sz="1600" dirty="0" smtClean="0"/>
          </a:p>
          <a:p>
            <a:pPr lvl="1"/>
            <a:r>
              <a:rPr lang="en-US" sz="1600" dirty="0"/>
              <a:t>Steve </a:t>
            </a:r>
            <a:r>
              <a:rPr lang="en-US" sz="1600" dirty="0" smtClean="0"/>
              <a:t>Carr</a:t>
            </a:r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/>
              <a:t>Broad Institute LINCS Centers</a:t>
            </a:r>
          </a:p>
          <a:p>
            <a:pPr lvl="1"/>
            <a:r>
              <a:rPr lang="en-US" sz="1600" dirty="0"/>
              <a:t>Todd </a:t>
            </a:r>
            <a:r>
              <a:rPr lang="en-US" sz="1600" dirty="0" err="1"/>
              <a:t>Golub</a:t>
            </a:r>
            <a:endParaRPr lang="en-US" sz="1600" dirty="0"/>
          </a:p>
          <a:p>
            <a:pPr lvl="1"/>
            <a:r>
              <a:rPr lang="en-US" sz="1600" dirty="0" err="1"/>
              <a:t>Aravind</a:t>
            </a:r>
            <a:r>
              <a:rPr lang="en-US" sz="1600" dirty="0"/>
              <a:t> Subramanian</a:t>
            </a:r>
          </a:p>
          <a:p>
            <a:pPr lvl="1"/>
            <a:r>
              <a:rPr lang="en-US" sz="1600" b="1" i="1" dirty="0" err="1"/>
              <a:t>Xiaodong</a:t>
            </a:r>
            <a:r>
              <a:rPr lang="en-US" sz="1600" b="1" i="1" dirty="0"/>
              <a:t> Lu</a:t>
            </a:r>
          </a:p>
          <a:p>
            <a:pPr lvl="1"/>
            <a:r>
              <a:rPr lang="en-US" sz="1600" b="1" i="1" dirty="0"/>
              <a:t>Roger Hu</a:t>
            </a:r>
          </a:p>
          <a:p>
            <a:pPr marL="457200" lvl="1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2368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Idea: </a:t>
            </a:r>
            <a:r>
              <a:rPr lang="en-US" dirty="0" err="1" smtClean="0"/>
              <a:t>Phosphosignaling</a:t>
            </a:r>
            <a:r>
              <a:rPr lang="en-US" dirty="0" smtClean="0"/>
              <a:t> is coordinated!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Phosphosignaling</a:t>
            </a:r>
            <a:r>
              <a:rPr lang="en-US" dirty="0" smtClean="0"/>
              <a:t> </a:t>
            </a:r>
            <a:r>
              <a:rPr lang="en-US" dirty="0"/>
              <a:t>is likely </a:t>
            </a:r>
            <a:r>
              <a:rPr lang="en-US" dirty="0" smtClean="0"/>
              <a:t>coordinated</a:t>
            </a:r>
          </a:p>
          <a:p>
            <a:pPr lvl="1"/>
            <a:r>
              <a:rPr lang="en-US" dirty="0"/>
              <a:t>Kinase-substrate relationships tend to be </a:t>
            </a:r>
            <a:r>
              <a:rPr lang="en-US" dirty="0" smtClean="0"/>
              <a:t>1-to-many</a:t>
            </a:r>
          </a:p>
          <a:p>
            <a:pPr lvl="1"/>
            <a:r>
              <a:rPr lang="en-US" i="1" dirty="0" smtClean="0"/>
              <a:t>A </a:t>
            </a:r>
            <a:r>
              <a:rPr lang="en-US" i="1" dirty="0"/>
              <a:t>priori </a:t>
            </a:r>
            <a:r>
              <a:rPr lang="en-US" dirty="0"/>
              <a:t>expectation of coordinate regulation of </a:t>
            </a:r>
            <a:r>
              <a:rPr lang="en-US" dirty="0" smtClean="0"/>
              <a:t>sites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Don’t need to monitor every </a:t>
            </a:r>
            <a:r>
              <a:rPr lang="en-US" dirty="0" err="1" smtClean="0"/>
              <a:t>phosphosite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Can we identify a few that we can reliably monitor?</a:t>
            </a:r>
          </a:p>
          <a:p>
            <a:pPr lvl="1"/>
            <a:r>
              <a:rPr lang="en-US" dirty="0" smtClean="0"/>
              <a:t>Go </a:t>
            </a:r>
            <a:r>
              <a:rPr lang="en-US" b="1" i="1" dirty="0" smtClean="0"/>
              <a:t>wide</a:t>
            </a:r>
            <a:r>
              <a:rPr lang="en-US" dirty="0" smtClean="0"/>
              <a:t> instead of </a:t>
            </a:r>
            <a:r>
              <a:rPr lang="en-US" b="1" i="1" dirty="0" smtClean="0"/>
              <a:t>deep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788657" y="2371950"/>
            <a:ext cx="2697743" cy="1482570"/>
            <a:chOff x="2590800" y="1946430"/>
            <a:chExt cx="2697743" cy="1482570"/>
          </a:xfrm>
        </p:grpSpPr>
        <p:sp>
          <p:nvSpPr>
            <p:cNvPr id="5" name="Oval 4"/>
            <p:cNvSpPr/>
            <p:nvPr/>
          </p:nvSpPr>
          <p:spPr>
            <a:xfrm>
              <a:off x="2590800" y="2524900"/>
              <a:ext cx="228600" cy="228600"/>
            </a:xfrm>
            <a:prstGeom prst="ellipse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3840743" y="2025805"/>
              <a:ext cx="228600" cy="228600"/>
            </a:xfrm>
            <a:prstGeom prst="ellipse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3920118" y="1946430"/>
              <a:ext cx="76200" cy="76200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tint val="80000"/>
                    <a:satMod val="300000"/>
                  </a:srgbClr>
                </a:gs>
                <a:gs pos="100000">
                  <a:srgbClr val="EEECE1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3840743" y="2534115"/>
              <a:ext cx="228600" cy="228600"/>
            </a:xfrm>
            <a:prstGeom prst="ellipse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920118" y="2454740"/>
              <a:ext cx="76200" cy="76200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tint val="80000"/>
                    <a:satMod val="300000"/>
                  </a:srgbClr>
                </a:gs>
                <a:gs pos="100000">
                  <a:srgbClr val="EEECE1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3840743" y="3054505"/>
              <a:ext cx="228600" cy="228600"/>
            </a:xfrm>
            <a:prstGeom prst="ellipse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920118" y="2975130"/>
              <a:ext cx="76200" cy="76200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tint val="80000"/>
                    <a:satMod val="300000"/>
                  </a:srgbClr>
                </a:gs>
                <a:gs pos="100000">
                  <a:srgbClr val="EEECE1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059943" y="2171700"/>
              <a:ext cx="228600" cy="228600"/>
            </a:xfrm>
            <a:prstGeom prst="ellipse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139318" y="2092325"/>
              <a:ext cx="76200" cy="76200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tint val="80000"/>
                    <a:satMod val="300000"/>
                  </a:srgbClr>
                </a:gs>
                <a:gs pos="100000">
                  <a:srgbClr val="EEECE1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059943" y="2680010"/>
              <a:ext cx="228600" cy="228600"/>
            </a:xfrm>
            <a:prstGeom prst="ellipse">
              <a:avLst/>
            </a:prstGeom>
            <a:gradFill rotWithShape="1">
              <a:gsLst>
                <a:gs pos="0">
                  <a:srgbClr val="1F497D">
                    <a:tint val="80000"/>
                    <a:satMod val="300000"/>
                  </a:srgbClr>
                </a:gs>
                <a:gs pos="100000">
                  <a:srgbClr val="1F497D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139318" y="2600635"/>
              <a:ext cx="76200" cy="76200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tint val="80000"/>
                    <a:satMod val="300000"/>
                  </a:srgbClr>
                </a:gs>
                <a:gs pos="100000">
                  <a:srgbClr val="EEECE1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059943" y="3200400"/>
              <a:ext cx="228600" cy="228600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139318" y="3121025"/>
              <a:ext cx="76200" cy="76200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tint val="80000"/>
                    <a:satMod val="300000"/>
                  </a:srgbClr>
                </a:gs>
                <a:gs pos="100000">
                  <a:srgbClr val="EEECE1">
                    <a:shade val="30000"/>
                    <a:satMod val="200000"/>
                  </a:srgbClr>
                </a:gs>
              </a:gsLst>
              <a:path path="circle">
                <a:fillToRect l="50000" t="50000" r="50000" b="50000"/>
              </a:path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8" name="Straight Arrow Connector 17"/>
            <p:cNvCxnSpPr>
              <a:stCxn id="5" idx="6"/>
              <a:endCxn id="6" idx="2"/>
            </p:cNvCxnSpPr>
            <p:nvPr/>
          </p:nvCxnSpPr>
          <p:spPr>
            <a:xfrm flipV="1">
              <a:off x="2819400" y="2140105"/>
              <a:ext cx="1021343" cy="499095"/>
            </a:xfrm>
            <a:prstGeom prst="straightConnector1">
              <a:avLst/>
            </a:prstGeom>
            <a:noFill/>
            <a:ln w="9525" cap="flat" cmpd="sng" algn="ctr">
              <a:solidFill>
                <a:srgbClr val="F79646">
                  <a:lumMod val="50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19" name="Straight Arrow Connector 18"/>
            <p:cNvCxnSpPr>
              <a:stCxn id="5" idx="6"/>
              <a:endCxn id="8" idx="2"/>
            </p:cNvCxnSpPr>
            <p:nvPr/>
          </p:nvCxnSpPr>
          <p:spPr>
            <a:xfrm>
              <a:off x="2819400" y="2639200"/>
              <a:ext cx="1021343" cy="9215"/>
            </a:xfrm>
            <a:prstGeom prst="straightConnector1">
              <a:avLst/>
            </a:prstGeom>
            <a:noFill/>
            <a:ln w="9525" cap="flat" cmpd="sng" algn="ctr">
              <a:solidFill>
                <a:srgbClr val="F79646">
                  <a:lumMod val="50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20" name="Straight Arrow Connector 19"/>
            <p:cNvCxnSpPr>
              <a:stCxn id="5" idx="6"/>
              <a:endCxn id="10" idx="2"/>
            </p:cNvCxnSpPr>
            <p:nvPr/>
          </p:nvCxnSpPr>
          <p:spPr>
            <a:xfrm>
              <a:off x="2819400" y="2639200"/>
              <a:ext cx="1021343" cy="529605"/>
            </a:xfrm>
            <a:prstGeom prst="straightConnector1">
              <a:avLst/>
            </a:prstGeom>
            <a:noFill/>
            <a:ln w="9525" cap="flat" cmpd="sng" algn="ctr">
              <a:solidFill>
                <a:srgbClr val="F79646">
                  <a:lumMod val="50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21" name="Straight Arrow Connector 20"/>
            <p:cNvCxnSpPr>
              <a:stCxn id="10" idx="6"/>
              <a:endCxn id="12" idx="2"/>
            </p:cNvCxnSpPr>
            <p:nvPr/>
          </p:nvCxnSpPr>
          <p:spPr>
            <a:xfrm flipV="1">
              <a:off x="4069343" y="2286000"/>
              <a:ext cx="990600" cy="882805"/>
            </a:xfrm>
            <a:prstGeom prst="straightConnector1">
              <a:avLst/>
            </a:prstGeom>
            <a:noFill/>
            <a:ln w="9525" cap="flat" cmpd="sng" algn="ctr">
              <a:solidFill>
                <a:srgbClr val="F79646">
                  <a:lumMod val="50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22" name="Straight Arrow Connector 21"/>
            <p:cNvCxnSpPr>
              <a:stCxn id="10" idx="6"/>
              <a:endCxn id="14" idx="2"/>
            </p:cNvCxnSpPr>
            <p:nvPr/>
          </p:nvCxnSpPr>
          <p:spPr>
            <a:xfrm flipV="1">
              <a:off x="4069343" y="2794310"/>
              <a:ext cx="990600" cy="374495"/>
            </a:xfrm>
            <a:prstGeom prst="straightConnector1">
              <a:avLst/>
            </a:prstGeom>
            <a:noFill/>
            <a:ln w="9525" cap="flat" cmpd="sng" algn="ctr">
              <a:solidFill>
                <a:srgbClr val="F79646">
                  <a:lumMod val="50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23" name="Straight Arrow Connector 22"/>
            <p:cNvCxnSpPr>
              <a:stCxn id="10" idx="6"/>
              <a:endCxn id="16" idx="2"/>
            </p:cNvCxnSpPr>
            <p:nvPr/>
          </p:nvCxnSpPr>
          <p:spPr>
            <a:xfrm>
              <a:off x="4069343" y="3168805"/>
              <a:ext cx="990600" cy="145895"/>
            </a:xfrm>
            <a:prstGeom prst="straightConnector1">
              <a:avLst/>
            </a:prstGeom>
            <a:noFill/>
            <a:ln w="9525" cap="flat" cmpd="sng" algn="ctr">
              <a:solidFill>
                <a:srgbClr val="F79646">
                  <a:lumMod val="50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43891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5806"/>
            <a:ext cx="9144000" cy="41891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01409" y="1628001"/>
            <a:ext cx="699191" cy="27699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Sites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964352" y="3964588"/>
            <a:ext cx="2475041" cy="18466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Treatments/Cell lines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5638800"/>
            <a:ext cx="8610600" cy="6858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·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·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·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·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·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200" kern="0" dirty="0" smtClean="0"/>
              <a:t>Largest </a:t>
            </a:r>
            <a:r>
              <a:rPr lang="en-US" sz="1200" kern="0" dirty="0"/>
              <a:t>systematic set of perturbations with </a:t>
            </a:r>
            <a:r>
              <a:rPr lang="en-US" sz="1200" kern="0" dirty="0" err="1"/>
              <a:t>phosphoproteomics</a:t>
            </a:r>
            <a:r>
              <a:rPr lang="en-US" sz="1200" kern="0" dirty="0"/>
              <a:t> readout in </a:t>
            </a:r>
            <a:r>
              <a:rPr lang="en-US" sz="1200" kern="0" dirty="0" smtClean="0"/>
              <a:t>existence</a:t>
            </a:r>
            <a:endParaRPr lang="en-US" sz="1200" kern="0" dirty="0"/>
          </a:p>
          <a:p>
            <a:pPr lvl="1"/>
            <a:r>
              <a:rPr lang="en-US" sz="1100" kern="0" dirty="0"/>
              <a:t>Over 10,000 </a:t>
            </a:r>
            <a:r>
              <a:rPr lang="en-US" sz="1100" kern="0" dirty="0" err="1"/>
              <a:t>phosphosites</a:t>
            </a:r>
            <a:r>
              <a:rPr lang="en-US" sz="1100" kern="0" dirty="0"/>
              <a:t> observed</a:t>
            </a:r>
          </a:p>
          <a:p>
            <a:r>
              <a:rPr lang="en-US" sz="1200" kern="0" dirty="0"/>
              <a:t>Over 1,200 sites present in &gt;75% of all experiments</a:t>
            </a:r>
          </a:p>
          <a:p>
            <a:endParaRPr lang="en-US" sz="1200" kern="0" dirty="0"/>
          </a:p>
        </p:txBody>
      </p:sp>
      <p:sp>
        <p:nvSpPr>
          <p:cNvPr id="8" name="TextBox 7"/>
          <p:cNvSpPr txBox="1"/>
          <p:nvPr/>
        </p:nvSpPr>
        <p:spPr>
          <a:xfrm>
            <a:off x="7239000" y="5715000"/>
            <a:ext cx="1837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i="1" dirty="0" err="1" smtClean="0">
                <a:solidFill>
                  <a:prstClr val="black"/>
                </a:solidFill>
                <a:latin typeface="Calibri"/>
              </a:rPr>
              <a:t>Jinal</a:t>
            </a:r>
            <a:r>
              <a:rPr lang="en-US" sz="1200" i="1" dirty="0" smtClean="0">
                <a:solidFill>
                  <a:prstClr val="black"/>
                </a:solidFill>
                <a:latin typeface="Calibri"/>
              </a:rPr>
              <a:t> Patel, </a:t>
            </a:r>
            <a:r>
              <a:rPr lang="en-US" sz="1200" i="1" dirty="0" err="1" smtClean="0">
                <a:solidFill>
                  <a:prstClr val="black"/>
                </a:solidFill>
                <a:latin typeface="Calibri"/>
              </a:rPr>
              <a:t>Xiaodong</a:t>
            </a:r>
            <a:r>
              <a:rPr lang="en-US" sz="1200" i="1" dirty="0" smtClean="0">
                <a:solidFill>
                  <a:prstClr val="black"/>
                </a:solidFill>
                <a:latin typeface="Calibri"/>
              </a:rPr>
              <a:t> Lu</a:t>
            </a:r>
            <a:endParaRPr lang="en-US" sz="12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388990" y="184354"/>
            <a:ext cx="681156" cy="151141"/>
          </a:xfrm>
          <a:custGeom>
            <a:avLst/>
            <a:gdLst>
              <a:gd name="T0" fmla="*/ 0 w 1152"/>
              <a:gd name="T1" fmla="*/ 128 h 256"/>
              <a:gd name="T2" fmla="*/ 576 w 1152"/>
              <a:gd name="T3" fmla="*/ 0 h 256"/>
              <a:gd name="T4" fmla="*/ 576 w 1152"/>
              <a:gd name="T5" fmla="*/ 0 h 256"/>
              <a:gd name="T6" fmla="*/ 1152 w 1152"/>
              <a:gd name="T7" fmla="*/ 128 h 256"/>
              <a:gd name="T8" fmla="*/ 1152 w 1152"/>
              <a:gd name="T9" fmla="*/ 128 h 256"/>
              <a:gd name="T10" fmla="*/ 1152 w 1152"/>
              <a:gd name="T11" fmla="*/ 128 h 256"/>
              <a:gd name="T12" fmla="*/ 576 w 1152"/>
              <a:gd name="T13" fmla="*/ 256 h 256"/>
              <a:gd name="T14" fmla="*/ 576 w 1152"/>
              <a:gd name="T15" fmla="*/ 256 h 256"/>
              <a:gd name="T16" fmla="*/ 576 w 1152"/>
              <a:gd name="T17" fmla="*/ 256 h 256"/>
              <a:gd name="T18" fmla="*/ 0 w 1152"/>
              <a:gd name="T19" fmla="*/ 128 h 256"/>
              <a:gd name="T20" fmla="*/ 0 w 1152"/>
              <a:gd name="T21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2" h="256">
                <a:moveTo>
                  <a:pt x="0" y="128"/>
                </a:moveTo>
                <a:cubicBezTo>
                  <a:pt x="0" y="58"/>
                  <a:pt x="258" y="0"/>
                  <a:pt x="576" y="0"/>
                </a:cubicBezTo>
                <a:lnTo>
                  <a:pt x="576" y="0"/>
                </a:lnTo>
                <a:cubicBezTo>
                  <a:pt x="895" y="0"/>
                  <a:pt x="1152" y="58"/>
                  <a:pt x="1152" y="128"/>
                </a:cubicBezTo>
                <a:cubicBezTo>
                  <a:pt x="1152" y="128"/>
                  <a:pt x="1152" y="128"/>
                  <a:pt x="1152" y="128"/>
                </a:cubicBezTo>
                <a:lnTo>
                  <a:pt x="1152" y="128"/>
                </a:lnTo>
                <a:cubicBezTo>
                  <a:pt x="1152" y="199"/>
                  <a:pt x="895" y="256"/>
                  <a:pt x="576" y="256"/>
                </a:cubicBezTo>
                <a:cubicBezTo>
                  <a:pt x="576" y="256"/>
                  <a:pt x="576" y="256"/>
                  <a:pt x="576" y="256"/>
                </a:cubicBezTo>
                <a:lnTo>
                  <a:pt x="576" y="256"/>
                </a:lnTo>
                <a:cubicBezTo>
                  <a:pt x="258" y="256"/>
                  <a:pt x="0" y="199"/>
                  <a:pt x="0" y="128"/>
                </a:cubicBezTo>
                <a:cubicBezTo>
                  <a:pt x="0" y="128"/>
                  <a:pt x="0" y="128"/>
                  <a:pt x="0" y="128"/>
                </a:cubicBezTo>
                <a:close/>
              </a:path>
            </a:pathLst>
          </a:custGeom>
          <a:solidFill>
            <a:srgbClr val="4F81B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383884" y="179248"/>
            <a:ext cx="691368" cy="160332"/>
          </a:xfrm>
          <a:custGeom>
            <a:avLst/>
            <a:gdLst>
              <a:gd name="T0" fmla="*/ 1 w 1169"/>
              <a:gd name="T1" fmla="*/ 135 h 272"/>
              <a:gd name="T2" fmla="*/ 5 w 1169"/>
              <a:gd name="T3" fmla="*/ 119 h 272"/>
              <a:gd name="T4" fmla="*/ 16 w 1169"/>
              <a:gd name="T5" fmla="*/ 104 h 272"/>
              <a:gd name="T6" fmla="*/ 51 w 1169"/>
              <a:gd name="T7" fmla="*/ 79 h 272"/>
              <a:gd name="T8" fmla="*/ 175 w 1169"/>
              <a:gd name="T9" fmla="*/ 39 h 272"/>
              <a:gd name="T10" fmla="*/ 359 w 1169"/>
              <a:gd name="T11" fmla="*/ 11 h 272"/>
              <a:gd name="T12" fmla="*/ 584 w 1169"/>
              <a:gd name="T13" fmla="*/ 0 h 272"/>
              <a:gd name="T14" fmla="*/ 810 w 1169"/>
              <a:gd name="T15" fmla="*/ 10 h 272"/>
              <a:gd name="T16" fmla="*/ 994 w 1169"/>
              <a:gd name="T17" fmla="*/ 39 h 272"/>
              <a:gd name="T18" fmla="*/ 1118 w 1169"/>
              <a:gd name="T19" fmla="*/ 79 h 272"/>
              <a:gd name="T20" fmla="*/ 1153 w 1169"/>
              <a:gd name="T21" fmla="*/ 104 h 272"/>
              <a:gd name="T22" fmla="*/ 1164 w 1169"/>
              <a:gd name="T23" fmla="*/ 119 h 272"/>
              <a:gd name="T24" fmla="*/ 1168 w 1169"/>
              <a:gd name="T25" fmla="*/ 135 h 272"/>
              <a:gd name="T26" fmla="*/ 1165 w 1169"/>
              <a:gd name="T27" fmla="*/ 151 h 272"/>
              <a:gd name="T28" fmla="*/ 1155 w 1169"/>
              <a:gd name="T29" fmla="*/ 167 h 272"/>
              <a:gd name="T30" fmla="*/ 1120 w 1169"/>
              <a:gd name="T31" fmla="*/ 193 h 272"/>
              <a:gd name="T32" fmla="*/ 1066 w 1169"/>
              <a:gd name="T33" fmla="*/ 216 h 272"/>
              <a:gd name="T34" fmla="*/ 908 w 1169"/>
              <a:gd name="T35" fmla="*/ 250 h 272"/>
              <a:gd name="T36" fmla="*/ 701 w 1169"/>
              <a:gd name="T37" fmla="*/ 269 h 272"/>
              <a:gd name="T38" fmla="*/ 468 w 1169"/>
              <a:gd name="T39" fmla="*/ 269 h 272"/>
              <a:gd name="T40" fmla="*/ 261 w 1169"/>
              <a:gd name="T41" fmla="*/ 250 h 272"/>
              <a:gd name="T42" fmla="*/ 104 w 1169"/>
              <a:gd name="T43" fmla="*/ 216 h 272"/>
              <a:gd name="T44" fmla="*/ 49 w 1169"/>
              <a:gd name="T45" fmla="*/ 193 h 272"/>
              <a:gd name="T46" fmla="*/ 14 w 1169"/>
              <a:gd name="T47" fmla="*/ 167 h 272"/>
              <a:gd name="T48" fmla="*/ 4 w 1169"/>
              <a:gd name="T49" fmla="*/ 151 h 272"/>
              <a:gd name="T50" fmla="*/ 19 w 1169"/>
              <a:gd name="T51" fmla="*/ 148 h 272"/>
              <a:gd name="T52" fmla="*/ 27 w 1169"/>
              <a:gd name="T53" fmla="*/ 158 h 272"/>
              <a:gd name="T54" fmla="*/ 58 w 1169"/>
              <a:gd name="T55" fmla="*/ 180 h 272"/>
              <a:gd name="T56" fmla="*/ 109 w 1169"/>
              <a:gd name="T57" fmla="*/ 201 h 272"/>
              <a:gd name="T58" fmla="*/ 263 w 1169"/>
              <a:gd name="T59" fmla="*/ 235 h 272"/>
              <a:gd name="T60" fmla="*/ 469 w 1169"/>
              <a:gd name="T61" fmla="*/ 253 h 272"/>
              <a:gd name="T62" fmla="*/ 700 w 1169"/>
              <a:gd name="T63" fmla="*/ 253 h 272"/>
              <a:gd name="T64" fmla="*/ 905 w 1169"/>
              <a:gd name="T65" fmla="*/ 235 h 272"/>
              <a:gd name="T66" fmla="*/ 1059 w 1169"/>
              <a:gd name="T67" fmla="*/ 201 h 272"/>
              <a:gd name="T68" fmla="*/ 1111 w 1169"/>
              <a:gd name="T69" fmla="*/ 180 h 272"/>
              <a:gd name="T70" fmla="*/ 1142 w 1169"/>
              <a:gd name="T71" fmla="*/ 158 h 272"/>
              <a:gd name="T72" fmla="*/ 1150 w 1169"/>
              <a:gd name="T73" fmla="*/ 148 h 272"/>
              <a:gd name="T74" fmla="*/ 1153 w 1169"/>
              <a:gd name="T75" fmla="*/ 138 h 272"/>
              <a:gd name="T76" fmla="*/ 1151 w 1169"/>
              <a:gd name="T77" fmla="*/ 128 h 272"/>
              <a:gd name="T78" fmla="*/ 1144 w 1169"/>
              <a:gd name="T79" fmla="*/ 117 h 272"/>
              <a:gd name="T80" fmla="*/ 1113 w 1169"/>
              <a:gd name="T81" fmla="*/ 94 h 272"/>
              <a:gd name="T82" fmla="*/ 991 w 1169"/>
              <a:gd name="T83" fmla="*/ 54 h 272"/>
              <a:gd name="T84" fmla="*/ 809 w 1169"/>
              <a:gd name="T85" fmla="*/ 26 h 272"/>
              <a:gd name="T86" fmla="*/ 585 w 1169"/>
              <a:gd name="T87" fmla="*/ 16 h 272"/>
              <a:gd name="T88" fmla="*/ 361 w 1169"/>
              <a:gd name="T89" fmla="*/ 26 h 272"/>
              <a:gd name="T90" fmla="*/ 180 w 1169"/>
              <a:gd name="T91" fmla="*/ 54 h 272"/>
              <a:gd name="T92" fmla="*/ 56 w 1169"/>
              <a:gd name="T93" fmla="*/ 94 h 272"/>
              <a:gd name="T94" fmla="*/ 25 w 1169"/>
              <a:gd name="T95" fmla="*/ 117 h 272"/>
              <a:gd name="T96" fmla="*/ 18 w 1169"/>
              <a:gd name="T97" fmla="*/ 128 h 272"/>
              <a:gd name="T98" fmla="*/ 16 w 1169"/>
              <a:gd name="T99" fmla="*/ 138 h 272"/>
              <a:gd name="T100" fmla="*/ 19 w 1169"/>
              <a:gd name="T101" fmla="*/ 14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9" h="272">
                <a:moveTo>
                  <a:pt x="1" y="138"/>
                </a:moveTo>
                <a:cubicBezTo>
                  <a:pt x="0" y="137"/>
                  <a:pt x="0" y="136"/>
                  <a:pt x="1" y="135"/>
                </a:cubicBezTo>
                <a:lnTo>
                  <a:pt x="4" y="122"/>
                </a:lnTo>
                <a:cubicBezTo>
                  <a:pt x="4" y="121"/>
                  <a:pt x="4" y="120"/>
                  <a:pt x="5" y="119"/>
                </a:cubicBezTo>
                <a:lnTo>
                  <a:pt x="14" y="106"/>
                </a:lnTo>
                <a:cubicBezTo>
                  <a:pt x="14" y="105"/>
                  <a:pt x="15" y="105"/>
                  <a:pt x="16" y="104"/>
                </a:cubicBezTo>
                <a:lnTo>
                  <a:pt x="49" y="80"/>
                </a:lnTo>
                <a:cubicBezTo>
                  <a:pt x="49" y="80"/>
                  <a:pt x="50" y="79"/>
                  <a:pt x="51" y="79"/>
                </a:cubicBezTo>
                <a:lnTo>
                  <a:pt x="104" y="58"/>
                </a:lnTo>
                <a:lnTo>
                  <a:pt x="175" y="39"/>
                </a:lnTo>
                <a:lnTo>
                  <a:pt x="261" y="23"/>
                </a:lnTo>
                <a:lnTo>
                  <a:pt x="359" y="11"/>
                </a:lnTo>
                <a:lnTo>
                  <a:pt x="468" y="3"/>
                </a:lnTo>
                <a:lnTo>
                  <a:pt x="584" y="0"/>
                </a:lnTo>
                <a:lnTo>
                  <a:pt x="701" y="3"/>
                </a:lnTo>
                <a:lnTo>
                  <a:pt x="810" y="10"/>
                </a:lnTo>
                <a:lnTo>
                  <a:pt x="907" y="23"/>
                </a:lnTo>
                <a:lnTo>
                  <a:pt x="994" y="39"/>
                </a:lnTo>
                <a:lnTo>
                  <a:pt x="1065" y="58"/>
                </a:lnTo>
                <a:lnTo>
                  <a:pt x="1118" y="79"/>
                </a:lnTo>
                <a:cubicBezTo>
                  <a:pt x="1119" y="79"/>
                  <a:pt x="1120" y="80"/>
                  <a:pt x="1120" y="80"/>
                </a:cubicBezTo>
                <a:lnTo>
                  <a:pt x="1153" y="104"/>
                </a:lnTo>
                <a:cubicBezTo>
                  <a:pt x="1154" y="105"/>
                  <a:pt x="1155" y="105"/>
                  <a:pt x="1155" y="106"/>
                </a:cubicBezTo>
                <a:lnTo>
                  <a:pt x="1164" y="119"/>
                </a:lnTo>
                <a:cubicBezTo>
                  <a:pt x="1165" y="120"/>
                  <a:pt x="1165" y="121"/>
                  <a:pt x="1165" y="122"/>
                </a:cubicBezTo>
                <a:lnTo>
                  <a:pt x="1168" y="135"/>
                </a:lnTo>
                <a:cubicBezTo>
                  <a:pt x="1169" y="136"/>
                  <a:pt x="1169" y="137"/>
                  <a:pt x="1168" y="138"/>
                </a:cubicBezTo>
                <a:lnTo>
                  <a:pt x="1165" y="151"/>
                </a:lnTo>
                <a:cubicBezTo>
                  <a:pt x="1165" y="152"/>
                  <a:pt x="1165" y="153"/>
                  <a:pt x="1164" y="154"/>
                </a:cubicBezTo>
                <a:lnTo>
                  <a:pt x="1155" y="167"/>
                </a:lnTo>
                <a:cubicBezTo>
                  <a:pt x="1155" y="168"/>
                  <a:pt x="1154" y="168"/>
                  <a:pt x="1153" y="169"/>
                </a:cubicBezTo>
                <a:lnTo>
                  <a:pt x="1120" y="193"/>
                </a:lnTo>
                <a:cubicBezTo>
                  <a:pt x="1120" y="193"/>
                  <a:pt x="1119" y="194"/>
                  <a:pt x="1119" y="194"/>
                </a:cubicBezTo>
                <a:lnTo>
                  <a:pt x="1066" y="216"/>
                </a:lnTo>
                <a:lnTo>
                  <a:pt x="995" y="235"/>
                </a:lnTo>
                <a:lnTo>
                  <a:pt x="908" y="250"/>
                </a:lnTo>
                <a:lnTo>
                  <a:pt x="810" y="262"/>
                </a:lnTo>
                <a:lnTo>
                  <a:pt x="701" y="269"/>
                </a:lnTo>
                <a:lnTo>
                  <a:pt x="585" y="272"/>
                </a:lnTo>
                <a:lnTo>
                  <a:pt x="468" y="269"/>
                </a:lnTo>
                <a:lnTo>
                  <a:pt x="360" y="262"/>
                </a:lnTo>
                <a:lnTo>
                  <a:pt x="261" y="250"/>
                </a:lnTo>
                <a:lnTo>
                  <a:pt x="176" y="235"/>
                </a:lnTo>
                <a:lnTo>
                  <a:pt x="104" y="216"/>
                </a:lnTo>
                <a:lnTo>
                  <a:pt x="50" y="194"/>
                </a:lnTo>
                <a:cubicBezTo>
                  <a:pt x="50" y="194"/>
                  <a:pt x="49" y="193"/>
                  <a:pt x="49" y="193"/>
                </a:cubicBezTo>
                <a:lnTo>
                  <a:pt x="16" y="169"/>
                </a:lnTo>
                <a:cubicBezTo>
                  <a:pt x="15" y="168"/>
                  <a:pt x="14" y="168"/>
                  <a:pt x="14" y="167"/>
                </a:cubicBezTo>
                <a:lnTo>
                  <a:pt x="5" y="154"/>
                </a:lnTo>
                <a:cubicBezTo>
                  <a:pt x="4" y="153"/>
                  <a:pt x="4" y="152"/>
                  <a:pt x="4" y="151"/>
                </a:cubicBezTo>
                <a:lnTo>
                  <a:pt x="1" y="138"/>
                </a:lnTo>
                <a:close/>
                <a:moveTo>
                  <a:pt x="19" y="148"/>
                </a:moveTo>
                <a:lnTo>
                  <a:pt x="18" y="145"/>
                </a:lnTo>
                <a:lnTo>
                  <a:pt x="27" y="158"/>
                </a:lnTo>
                <a:lnTo>
                  <a:pt x="25" y="156"/>
                </a:lnTo>
                <a:lnTo>
                  <a:pt x="58" y="180"/>
                </a:lnTo>
                <a:lnTo>
                  <a:pt x="57" y="179"/>
                </a:lnTo>
                <a:lnTo>
                  <a:pt x="109" y="201"/>
                </a:lnTo>
                <a:lnTo>
                  <a:pt x="179" y="220"/>
                </a:lnTo>
                <a:lnTo>
                  <a:pt x="263" y="235"/>
                </a:lnTo>
                <a:lnTo>
                  <a:pt x="361" y="246"/>
                </a:lnTo>
                <a:lnTo>
                  <a:pt x="469" y="253"/>
                </a:lnTo>
                <a:lnTo>
                  <a:pt x="584" y="256"/>
                </a:lnTo>
                <a:lnTo>
                  <a:pt x="700" y="253"/>
                </a:lnTo>
                <a:lnTo>
                  <a:pt x="808" y="247"/>
                </a:lnTo>
                <a:lnTo>
                  <a:pt x="905" y="235"/>
                </a:lnTo>
                <a:lnTo>
                  <a:pt x="990" y="220"/>
                </a:lnTo>
                <a:lnTo>
                  <a:pt x="1059" y="201"/>
                </a:lnTo>
                <a:lnTo>
                  <a:pt x="1112" y="179"/>
                </a:lnTo>
                <a:lnTo>
                  <a:pt x="1111" y="180"/>
                </a:lnTo>
                <a:lnTo>
                  <a:pt x="1144" y="156"/>
                </a:lnTo>
                <a:lnTo>
                  <a:pt x="1142" y="158"/>
                </a:lnTo>
                <a:lnTo>
                  <a:pt x="1151" y="145"/>
                </a:lnTo>
                <a:lnTo>
                  <a:pt x="1150" y="148"/>
                </a:lnTo>
                <a:lnTo>
                  <a:pt x="1153" y="135"/>
                </a:lnTo>
                <a:lnTo>
                  <a:pt x="1153" y="138"/>
                </a:lnTo>
                <a:lnTo>
                  <a:pt x="1150" y="125"/>
                </a:lnTo>
                <a:lnTo>
                  <a:pt x="1151" y="128"/>
                </a:lnTo>
                <a:lnTo>
                  <a:pt x="1142" y="115"/>
                </a:lnTo>
                <a:lnTo>
                  <a:pt x="1144" y="117"/>
                </a:lnTo>
                <a:lnTo>
                  <a:pt x="1111" y="93"/>
                </a:lnTo>
                <a:lnTo>
                  <a:pt x="1113" y="94"/>
                </a:lnTo>
                <a:lnTo>
                  <a:pt x="1060" y="73"/>
                </a:lnTo>
                <a:lnTo>
                  <a:pt x="991" y="54"/>
                </a:lnTo>
                <a:lnTo>
                  <a:pt x="905" y="38"/>
                </a:lnTo>
                <a:lnTo>
                  <a:pt x="809" y="26"/>
                </a:lnTo>
                <a:lnTo>
                  <a:pt x="700" y="19"/>
                </a:lnTo>
                <a:lnTo>
                  <a:pt x="585" y="16"/>
                </a:lnTo>
                <a:lnTo>
                  <a:pt x="469" y="19"/>
                </a:lnTo>
                <a:lnTo>
                  <a:pt x="361" y="26"/>
                </a:lnTo>
                <a:lnTo>
                  <a:pt x="264" y="38"/>
                </a:lnTo>
                <a:lnTo>
                  <a:pt x="180" y="54"/>
                </a:lnTo>
                <a:lnTo>
                  <a:pt x="109" y="73"/>
                </a:lnTo>
                <a:lnTo>
                  <a:pt x="56" y="94"/>
                </a:lnTo>
                <a:lnTo>
                  <a:pt x="58" y="93"/>
                </a:lnTo>
                <a:lnTo>
                  <a:pt x="25" y="117"/>
                </a:lnTo>
                <a:lnTo>
                  <a:pt x="27" y="115"/>
                </a:lnTo>
                <a:lnTo>
                  <a:pt x="18" y="128"/>
                </a:lnTo>
                <a:lnTo>
                  <a:pt x="19" y="125"/>
                </a:lnTo>
                <a:lnTo>
                  <a:pt x="16" y="138"/>
                </a:lnTo>
                <a:lnTo>
                  <a:pt x="16" y="135"/>
                </a:lnTo>
                <a:lnTo>
                  <a:pt x="19" y="148"/>
                </a:ln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388990" y="184354"/>
            <a:ext cx="681156" cy="75570"/>
          </a:xfrm>
          <a:prstGeom prst="rect">
            <a:avLst/>
          </a:prstGeom>
          <a:solidFill>
            <a:srgbClr val="4F81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5" name="Freeform 8"/>
          <p:cNvSpPr>
            <a:spLocks noEditPoints="1"/>
          </p:cNvSpPr>
          <p:nvPr/>
        </p:nvSpPr>
        <p:spPr bwMode="auto">
          <a:xfrm>
            <a:off x="383884" y="179248"/>
            <a:ext cx="691368" cy="84762"/>
          </a:xfrm>
          <a:custGeom>
            <a:avLst/>
            <a:gdLst>
              <a:gd name="T0" fmla="*/ 0 w 677"/>
              <a:gd name="T1" fmla="*/ 0 h 83"/>
              <a:gd name="T2" fmla="*/ 677 w 677"/>
              <a:gd name="T3" fmla="*/ 0 h 83"/>
              <a:gd name="T4" fmla="*/ 677 w 677"/>
              <a:gd name="T5" fmla="*/ 83 h 83"/>
              <a:gd name="T6" fmla="*/ 0 w 677"/>
              <a:gd name="T7" fmla="*/ 83 h 83"/>
              <a:gd name="T8" fmla="*/ 0 w 677"/>
              <a:gd name="T9" fmla="*/ 0 h 83"/>
              <a:gd name="T10" fmla="*/ 9 w 677"/>
              <a:gd name="T11" fmla="*/ 79 h 83"/>
              <a:gd name="T12" fmla="*/ 5 w 677"/>
              <a:gd name="T13" fmla="*/ 74 h 83"/>
              <a:gd name="T14" fmla="*/ 672 w 677"/>
              <a:gd name="T15" fmla="*/ 74 h 83"/>
              <a:gd name="T16" fmla="*/ 667 w 677"/>
              <a:gd name="T17" fmla="*/ 79 h 83"/>
              <a:gd name="T18" fmla="*/ 667 w 677"/>
              <a:gd name="T19" fmla="*/ 5 h 83"/>
              <a:gd name="T20" fmla="*/ 672 w 677"/>
              <a:gd name="T21" fmla="*/ 9 h 83"/>
              <a:gd name="T22" fmla="*/ 5 w 677"/>
              <a:gd name="T23" fmla="*/ 9 h 83"/>
              <a:gd name="T24" fmla="*/ 9 w 677"/>
              <a:gd name="T25" fmla="*/ 5 h 83"/>
              <a:gd name="T26" fmla="*/ 9 w 677"/>
              <a:gd name="T27" fmla="*/ 7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7" h="83">
                <a:moveTo>
                  <a:pt x="0" y="0"/>
                </a:moveTo>
                <a:lnTo>
                  <a:pt x="677" y="0"/>
                </a:lnTo>
                <a:lnTo>
                  <a:pt x="677" y="83"/>
                </a:lnTo>
                <a:lnTo>
                  <a:pt x="0" y="83"/>
                </a:lnTo>
                <a:lnTo>
                  <a:pt x="0" y="0"/>
                </a:lnTo>
                <a:close/>
                <a:moveTo>
                  <a:pt x="9" y="79"/>
                </a:moveTo>
                <a:lnTo>
                  <a:pt x="5" y="74"/>
                </a:lnTo>
                <a:lnTo>
                  <a:pt x="672" y="74"/>
                </a:lnTo>
                <a:lnTo>
                  <a:pt x="667" y="79"/>
                </a:lnTo>
                <a:lnTo>
                  <a:pt x="667" y="5"/>
                </a:lnTo>
                <a:lnTo>
                  <a:pt x="672" y="9"/>
                </a:lnTo>
                <a:lnTo>
                  <a:pt x="5" y="9"/>
                </a:lnTo>
                <a:lnTo>
                  <a:pt x="9" y="5"/>
                </a:lnTo>
                <a:lnTo>
                  <a:pt x="9" y="79"/>
                </a:lnTo>
                <a:close/>
              </a:path>
            </a:pathLst>
          </a:custGeom>
          <a:solidFill>
            <a:srgbClr val="4F81BD"/>
          </a:solidFill>
          <a:ln w="1" cap="flat">
            <a:solidFill>
              <a:srgbClr val="4F81B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388990" y="108784"/>
            <a:ext cx="681156" cy="151141"/>
          </a:xfrm>
          <a:custGeom>
            <a:avLst/>
            <a:gdLst>
              <a:gd name="T0" fmla="*/ 0 w 1152"/>
              <a:gd name="T1" fmla="*/ 128 h 256"/>
              <a:gd name="T2" fmla="*/ 576 w 1152"/>
              <a:gd name="T3" fmla="*/ 0 h 256"/>
              <a:gd name="T4" fmla="*/ 576 w 1152"/>
              <a:gd name="T5" fmla="*/ 0 h 256"/>
              <a:gd name="T6" fmla="*/ 1152 w 1152"/>
              <a:gd name="T7" fmla="*/ 128 h 256"/>
              <a:gd name="T8" fmla="*/ 1152 w 1152"/>
              <a:gd name="T9" fmla="*/ 128 h 256"/>
              <a:gd name="T10" fmla="*/ 1152 w 1152"/>
              <a:gd name="T11" fmla="*/ 128 h 256"/>
              <a:gd name="T12" fmla="*/ 576 w 1152"/>
              <a:gd name="T13" fmla="*/ 256 h 256"/>
              <a:gd name="T14" fmla="*/ 576 w 1152"/>
              <a:gd name="T15" fmla="*/ 256 h 256"/>
              <a:gd name="T16" fmla="*/ 576 w 1152"/>
              <a:gd name="T17" fmla="*/ 256 h 256"/>
              <a:gd name="T18" fmla="*/ 0 w 1152"/>
              <a:gd name="T19" fmla="*/ 128 h 256"/>
              <a:gd name="T20" fmla="*/ 0 w 1152"/>
              <a:gd name="T21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2" h="256">
                <a:moveTo>
                  <a:pt x="0" y="128"/>
                </a:moveTo>
                <a:cubicBezTo>
                  <a:pt x="0" y="58"/>
                  <a:pt x="258" y="0"/>
                  <a:pt x="576" y="0"/>
                </a:cubicBezTo>
                <a:lnTo>
                  <a:pt x="576" y="0"/>
                </a:lnTo>
                <a:cubicBezTo>
                  <a:pt x="895" y="0"/>
                  <a:pt x="1152" y="58"/>
                  <a:pt x="1152" y="128"/>
                </a:cubicBezTo>
                <a:cubicBezTo>
                  <a:pt x="1152" y="128"/>
                  <a:pt x="1152" y="128"/>
                  <a:pt x="1152" y="128"/>
                </a:cubicBezTo>
                <a:lnTo>
                  <a:pt x="1152" y="128"/>
                </a:lnTo>
                <a:cubicBezTo>
                  <a:pt x="1152" y="199"/>
                  <a:pt x="895" y="256"/>
                  <a:pt x="576" y="256"/>
                </a:cubicBezTo>
                <a:cubicBezTo>
                  <a:pt x="576" y="256"/>
                  <a:pt x="576" y="256"/>
                  <a:pt x="576" y="256"/>
                </a:cubicBezTo>
                <a:lnTo>
                  <a:pt x="576" y="256"/>
                </a:lnTo>
                <a:cubicBezTo>
                  <a:pt x="258" y="256"/>
                  <a:pt x="0" y="199"/>
                  <a:pt x="0" y="128"/>
                </a:cubicBezTo>
                <a:cubicBezTo>
                  <a:pt x="0" y="128"/>
                  <a:pt x="0" y="128"/>
                  <a:pt x="0" y="128"/>
                </a:cubicBezTo>
                <a:close/>
              </a:path>
            </a:pathLst>
          </a:custGeom>
          <a:solidFill>
            <a:srgbClr val="4F81BD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7" name="Freeform 10"/>
          <p:cNvSpPr>
            <a:spLocks noEditPoints="1"/>
          </p:cNvSpPr>
          <p:nvPr/>
        </p:nvSpPr>
        <p:spPr bwMode="auto">
          <a:xfrm>
            <a:off x="383884" y="103678"/>
            <a:ext cx="691368" cy="160332"/>
          </a:xfrm>
          <a:custGeom>
            <a:avLst/>
            <a:gdLst>
              <a:gd name="T0" fmla="*/ 1 w 1169"/>
              <a:gd name="T1" fmla="*/ 135 h 272"/>
              <a:gd name="T2" fmla="*/ 5 w 1169"/>
              <a:gd name="T3" fmla="*/ 119 h 272"/>
              <a:gd name="T4" fmla="*/ 16 w 1169"/>
              <a:gd name="T5" fmla="*/ 104 h 272"/>
              <a:gd name="T6" fmla="*/ 51 w 1169"/>
              <a:gd name="T7" fmla="*/ 79 h 272"/>
              <a:gd name="T8" fmla="*/ 175 w 1169"/>
              <a:gd name="T9" fmla="*/ 39 h 272"/>
              <a:gd name="T10" fmla="*/ 359 w 1169"/>
              <a:gd name="T11" fmla="*/ 11 h 272"/>
              <a:gd name="T12" fmla="*/ 584 w 1169"/>
              <a:gd name="T13" fmla="*/ 0 h 272"/>
              <a:gd name="T14" fmla="*/ 810 w 1169"/>
              <a:gd name="T15" fmla="*/ 10 h 272"/>
              <a:gd name="T16" fmla="*/ 994 w 1169"/>
              <a:gd name="T17" fmla="*/ 39 h 272"/>
              <a:gd name="T18" fmla="*/ 1118 w 1169"/>
              <a:gd name="T19" fmla="*/ 79 h 272"/>
              <a:gd name="T20" fmla="*/ 1153 w 1169"/>
              <a:gd name="T21" fmla="*/ 104 h 272"/>
              <a:gd name="T22" fmla="*/ 1164 w 1169"/>
              <a:gd name="T23" fmla="*/ 119 h 272"/>
              <a:gd name="T24" fmla="*/ 1168 w 1169"/>
              <a:gd name="T25" fmla="*/ 135 h 272"/>
              <a:gd name="T26" fmla="*/ 1165 w 1169"/>
              <a:gd name="T27" fmla="*/ 151 h 272"/>
              <a:gd name="T28" fmla="*/ 1155 w 1169"/>
              <a:gd name="T29" fmla="*/ 167 h 272"/>
              <a:gd name="T30" fmla="*/ 1120 w 1169"/>
              <a:gd name="T31" fmla="*/ 193 h 272"/>
              <a:gd name="T32" fmla="*/ 1066 w 1169"/>
              <a:gd name="T33" fmla="*/ 216 h 272"/>
              <a:gd name="T34" fmla="*/ 908 w 1169"/>
              <a:gd name="T35" fmla="*/ 250 h 272"/>
              <a:gd name="T36" fmla="*/ 701 w 1169"/>
              <a:gd name="T37" fmla="*/ 269 h 272"/>
              <a:gd name="T38" fmla="*/ 468 w 1169"/>
              <a:gd name="T39" fmla="*/ 269 h 272"/>
              <a:gd name="T40" fmla="*/ 261 w 1169"/>
              <a:gd name="T41" fmla="*/ 250 h 272"/>
              <a:gd name="T42" fmla="*/ 104 w 1169"/>
              <a:gd name="T43" fmla="*/ 216 h 272"/>
              <a:gd name="T44" fmla="*/ 49 w 1169"/>
              <a:gd name="T45" fmla="*/ 193 h 272"/>
              <a:gd name="T46" fmla="*/ 14 w 1169"/>
              <a:gd name="T47" fmla="*/ 167 h 272"/>
              <a:gd name="T48" fmla="*/ 4 w 1169"/>
              <a:gd name="T49" fmla="*/ 151 h 272"/>
              <a:gd name="T50" fmla="*/ 19 w 1169"/>
              <a:gd name="T51" fmla="*/ 148 h 272"/>
              <a:gd name="T52" fmla="*/ 27 w 1169"/>
              <a:gd name="T53" fmla="*/ 158 h 272"/>
              <a:gd name="T54" fmla="*/ 58 w 1169"/>
              <a:gd name="T55" fmla="*/ 180 h 272"/>
              <a:gd name="T56" fmla="*/ 109 w 1169"/>
              <a:gd name="T57" fmla="*/ 201 h 272"/>
              <a:gd name="T58" fmla="*/ 263 w 1169"/>
              <a:gd name="T59" fmla="*/ 235 h 272"/>
              <a:gd name="T60" fmla="*/ 469 w 1169"/>
              <a:gd name="T61" fmla="*/ 253 h 272"/>
              <a:gd name="T62" fmla="*/ 700 w 1169"/>
              <a:gd name="T63" fmla="*/ 253 h 272"/>
              <a:gd name="T64" fmla="*/ 905 w 1169"/>
              <a:gd name="T65" fmla="*/ 235 h 272"/>
              <a:gd name="T66" fmla="*/ 1059 w 1169"/>
              <a:gd name="T67" fmla="*/ 201 h 272"/>
              <a:gd name="T68" fmla="*/ 1111 w 1169"/>
              <a:gd name="T69" fmla="*/ 180 h 272"/>
              <a:gd name="T70" fmla="*/ 1142 w 1169"/>
              <a:gd name="T71" fmla="*/ 158 h 272"/>
              <a:gd name="T72" fmla="*/ 1150 w 1169"/>
              <a:gd name="T73" fmla="*/ 148 h 272"/>
              <a:gd name="T74" fmla="*/ 1153 w 1169"/>
              <a:gd name="T75" fmla="*/ 138 h 272"/>
              <a:gd name="T76" fmla="*/ 1151 w 1169"/>
              <a:gd name="T77" fmla="*/ 128 h 272"/>
              <a:gd name="T78" fmla="*/ 1144 w 1169"/>
              <a:gd name="T79" fmla="*/ 117 h 272"/>
              <a:gd name="T80" fmla="*/ 1113 w 1169"/>
              <a:gd name="T81" fmla="*/ 94 h 272"/>
              <a:gd name="T82" fmla="*/ 991 w 1169"/>
              <a:gd name="T83" fmla="*/ 54 h 272"/>
              <a:gd name="T84" fmla="*/ 809 w 1169"/>
              <a:gd name="T85" fmla="*/ 26 h 272"/>
              <a:gd name="T86" fmla="*/ 585 w 1169"/>
              <a:gd name="T87" fmla="*/ 16 h 272"/>
              <a:gd name="T88" fmla="*/ 361 w 1169"/>
              <a:gd name="T89" fmla="*/ 26 h 272"/>
              <a:gd name="T90" fmla="*/ 180 w 1169"/>
              <a:gd name="T91" fmla="*/ 54 h 272"/>
              <a:gd name="T92" fmla="*/ 56 w 1169"/>
              <a:gd name="T93" fmla="*/ 94 h 272"/>
              <a:gd name="T94" fmla="*/ 25 w 1169"/>
              <a:gd name="T95" fmla="*/ 117 h 272"/>
              <a:gd name="T96" fmla="*/ 18 w 1169"/>
              <a:gd name="T97" fmla="*/ 128 h 272"/>
              <a:gd name="T98" fmla="*/ 16 w 1169"/>
              <a:gd name="T99" fmla="*/ 138 h 272"/>
              <a:gd name="T100" fmla="*/ 19 w 1169"/>
              <a:gd name="T101" fmla="*/ 14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9" h="272">
                <a:moveTo>
                  <a:pt x="1" y="138"/>
                </a:moveTo>
                <a:cubicBezTo>
                  <a:pt x="0" y="137"/>
                  <a:pt x="0" y="136"/>
                  <a:pt x="1" y="135"/>
                </a:cubicBezTo>
                <a:lnTo>
                  <a:pt x="4" y="122"/>
                </a:lnTo>
                <a:cubicBezTo>
                  <a:pt x="4" y="121"/>
                  <a:pt x="4" y="120"/>
                  <a:pt x="5" y="119"/>
                </a:cubicBezTo>
                <a:lnTo>
                  <a:pt x="14" y="106"/>
                </a:lnTo>
                <a:cubicBezTo>
                  <a:pt x="14" y="105"/>
                  <a:pt x="15" y="105"/>
                  <a:pt x="16" y="104"/>
                </a:cubicBezTo>
                <a:lnTo>
                  <a:pt x="49" y="80"/>
                </a:lnTo>
                <a:cubicBezTo>
                  <a:pt x="49" y="80"/>
                  <a:pt x="50" y="79"/>
                  <a:pt x="51" y="79"/>
                </a:cubicBezTo>
                <a:lnTo>
                  <a:pt x="104" y="58"/>
                </a:lnTo>
                <a:lnTo>
                  <a:pt x="175" y="39"/>
                </a:lnTo>
                <a:lnTo>
                  <a:pt x="261" y="23"/>
                </a:lnTo>
                <a:lnTo>
                  <a:pt x="359" y="11"/>
                </a:lnTo>
                <a:lnTo>
                  <a:pt x="468" y="3"/>
                </a:lnTo>
                <a:lnTo>
                  <a:pt x="584" y="0"/>
                </a:lnTo>
                <a:lnTo>
                  <a:pt x="701" y="3"/>
                </a:lnTo>
                <a:lnTo>
                  <a:pt x="810" y="10"/>
                </a:lnTo>
                <a:lnTo>
                  <a:pt x="907" y="23"/>
                </a:lnTo>
                <a:lnTo>
                  <a:pt x="994" y="39"/>
                </a:lnTo>
                <a:lnTo>
                  <a:pt x="1065" y="58"/>
                </a:lnTo>
                <a:lnTo>
                  <a:pt x="1118" y="79"/>
                </a:lnTo>
                <a:cubicBezTo>
                  <a:pt x="1119" y="79"/>
                  <a:pt x="1120" y="80"/>
                  <a:pt x="1120" y="80"/>
                </a:cubicBezTo>
                <a:lnTo>
                  <a:pt x="1153" y="104"/>
                </a:lnTo>
                <a:cubicBezTo>
                  <a:pt x="1154" y="105"/>
                  <a:pt x="1155" y="105"/>
                  <a:pt x="1155" y="106"/>
                </a:cubicBezTo>
                <a:lnTo>
                  <a:pt x="1164" y="119"/>
                </a:lnTo>
                <a:cubicBezTo>
                  <a:pt x="1165" y="120"/>
                  <a:pt x="1165" y="121"/>
                  <a:pt x="1165" y="122"/>
                </a:cubicBezTo>
                <a:lnTo>
                  <a:pt x="1168" y="135"/>
                </a:lnTo>
                <a:cubicBezTo>
                  <a:pt x="1169" y="136"/>
                  <a:pt x="1169" y="137"/>
                  <a:pt x="1168" y="138"/>
                </a:cubicBezTo>
                <a:lnTo>
                  <a:pt x="1165" y="151"/>
                </a:lnTo>
                <a:cubicBezTo>
                  <a:pt x="1165" y="152"/>
                  <a:pt x="1165" y="153"/>
                  <a:pt x="1164" y="154"/>
                </a:cubicBezTo>
                <a:lnTo>
                  <a:pt x="1155" y="167"/>
                </a:lnTo>
                <a:cubicBezTo>
                  <a:pt x="1155" y="168"/>
                  <a:pt x="1154" y="168"/>
                  <a:pt x="1153" y="169"/>
                </a:cubicBezTo>
                <a:lnTo>
                  <a:pt x="1120" y="193"/>
                </a:lnTo>
                <a:cubicBezTo>
                  <a:pt x="1120" y="193"/>
                  <a:pt x="1119" y="194"/>
                  <a:pt x="1119" y="194"/>
                </a:cubicBezTo>
                <a:lnTo>
                  <a:pt x="1066" y="216"/>
                </a:lnTo>
                <a:lnTo>
                  <a:pt x="995" y="235"/>
                </a:lnTo>
                <a:lnTo>
                  <a:pt x="908" y="250"/>
                </a:lnTo>
                <a:lnTo>
                  <a:pt x="810" y="262"/>
                </a:lnTo>
                <a:lnTo>
                  <a:pt x="701" y="269"/>
                </a:lnTo>
                <a:lnTo>
                  <a:pt x="585" y="272"/>
                </a:lnTo>
                <a:lnTo>
                  <a:pt x="468" y="269"/>
                </a:lnTo>
                <a:lnTo>
                  <a:pt x="360" y="262"/>
                </a:lnTo>
                <a:lnTo>
                  <a:pt x="261" y="250"/>
                </a:lnTo>
                <a:lnTo>
                  <a:pt x="176" y="235"/>
                </a:lnTo>
                <a:lnTo>
                  <a:pt x="104" y="216"/>
                </a:lnTo>
                <a:lnTo>
                  <a:pt x="50" y="194"/>
                </a:lnTo>
                <a:cubicBezTo>
                  <a:pt x="50" y="194"/>
                  <a:pt x="49" y="193"/>
                  <a:pt x="49" y="193"/>
                </a:cubicBezTo>
                <a:lnTo>
                  <a:pt x="16" y="169"/>
                </a:lnTo>
                <a:cubicBezTo>
                  <a:pt x="15" y="168"/>
                  <a:pt x="14" y="168"/>
                  <a:pt x="14" y="167"/>
                </a:cubicBezTo>
                <a:lnTo>
                  <a:pt x="5" y="154"/>
                </a:lnTo>
                <a:cubicBezTo>
                  <a:pt x="4" y="153"/>
                  <a:pt x="4" y="152"/>
                  <a:pt x="4" y="151"/>
                </a:cubicBezTo>
                <a:lnTo>
                  <a:pt x="1" y="138"/>
                </a:lnTo>
                <a:close/>
                <a:moveTo>
                  <a:pt x="19" y="148"/>
                </a:moveTo>
                <a:lnTo>
                  <a:pt x="18" y="145"/>
                </a:lnTo>
                <a:lnTo>
                  <a:pt x="27" y="158"/>
                </a:lnTo>
                <a:lnTo>
                  <a:pt x="25" y="156"/>
                </a:lnTo>
                <a:lnTo>
                  <a:pt x="58" y="180"/>
                </a:lnTo>
                <a:lnTo>
                  <a:pt x="57" y="179"/>
                </a:lnTo>
                <a:lnTo>
                  <a:pt x="109" y="201"/>
                </a:lnTo>
                <a:lnTo>
                  <a:pt x="179" y="220"/>
                </a:lnTo>
                <a:lnTo>
                  <a:pt x="263" y="235"/>
                </a:lnTo>
                <a:lnTo>
                  <a:pt x="361" y="246"/>
                </a:lnTo>
                <a:lnTo>
                  <a:pt x="469" y="253"/>
                </a:lnTo>
                <a:lnTo>
                  <a:pt x="584" y="256"/>
                </a:lnTo>
                <a:lnTo>
                  <a:pt x="700" y="253"/>
                </a:lnTo>
                <a:lnTo>
                  <a:pt x="808" y="247"/>
                </a:lnTo>
                <a:lnTo>
                  <a:pt x="905" y="235"/>
                </a:lnTo>
                <a:lnTo>
                  <a:pt x="990" y="220"/>
                </a:lnTo>
                <a:lnTo>
                  <a:pt x="1059" y="201"/>
                </a:lnTo>
                <a:lnTo>
                  <a:pt x="1112" y="179"/>
                </a:lnTo>
                <a:lnTo>
                  <a:pt x="1111" y="180"/>
                </a:lnTo>
                <a:lnTo>
                  <a:pt x="1144" y="156"/>
                </a:lnTo>
                <a:lnTo>
                  <a:pt x="1142" y="158"/>
                </a:lnTo>
                <a:lnTo>
                  <a:pt x="1151" y="145"/>
                </a:lnTo>
                <a:lnTo>
                  <a:pt x="1150" y="148"/>
                </a:lnTo>
                <a:lnTo>
                  <a:pt x="1153" y="135"/>
                </a:lnTo>
                <a:lnTo>
                  <a:pt x="1153" y="138"/>
                </a:lnTo>
                <a:lnTo>
                  <a:pt x="1150" y="125"/>
                </a:lnTo>
                <a:lnTo>
                  <a:pt x="1151" y="128"/>
                </a:lnTo>
                <a:lnTo>
                  <a:pt x="1142" y="115"/>
                </a:lnTo>
                <a:lnTo>
                  <a:pt x="1144" y="117"/>
                </a:lnTo>
                <a:lnTo>
                  <a:pt x="1111" y="93"/>
                </a:lnTo>
                <a:lnTo>
                  <a:pt x="1113" y="94"/>
                </a:lnTo>
                <a:lnTo>
                  <a:pt x="1060" y="73"/>
                </a:lnTo>
                <a:lnTo>
                  <a:pt x="991" y="54"/>
                </a:lnTo>
                <a:lnTo>
                  <a:pt x="905" y="38"/>
                </a:lnTo>
                <a:lnTo>
                  <a:pt x="809" y="26"/>
                </a:lnTo>
                <a:lnTo>
                  <a:pt x="700" y="19"/>
                </a:lnTo>
                <a:lnTo>
                  <a:pt x="585" y="16"/>
                </a:lnTo>
                <a:lnTo>
                  <a:pt x="469" y="19"/>
                </a:lnTo>
                <a:lnTo>
                  <a:pt x="361" y="26"/>
                </a:lnTo>
                <a:lnTo>
                  <a:pt x="264" y="38"/>
                </a:lnTo>
                <a:lnTo>
                  <a:pt x="180" y="54"/>
                </a:lnTo>
                <a:lnTo>
                  <a:pt x="109" y="73"/>
                </a:lnTo>
                <a:lnTo>
                  <a:pt x="56" y="94"/>
                </a:lnTo>
                <a:lnTo>
                  <a:pt x="58" y="93"/>
                </a:lnTo>
                <a:lnTo>
                  <a:pt x="25" y="117"/>
                </a:lnTo>
                <a:lnTo>
                  <a:pt x="27" y="115"/>
                </a:lnTo>
                <a:lnTo>
                  <a:pt x="18" y="128"/>
                </a:lnTo>
                <a:lnTo>
                  <a:pt x="19" y="125"/>
                </a:lnTo>
                <a:lnTo>
                  <a:pt x="16" y="138"/>
                </a:lnTo>
                <a:lnTo>
                  <a:pt x="16" y="135"/>
                </a:lnTo>
                <a:lnTo>
                  <a:pt x="19" y="148"/>
                </a:ln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383884" y="184354"/>
            <a:ext cx="9191" cy="75570"/>
          </a:xfrm>
          <a:prstGeom prst="rect">
            <a:avLst/>
          </a:pr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1065040" y="184354"/>
            <a:ext cx="10212" cy="75570"/>
          </a:xfrm>
          <a:prstGeom prst="rect">
            <a:avLst/>
          </a:pr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428818" y="365111"/>
            <a:ext cx="61715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‘Light’ Cells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Freeform 14"/>
          <p:cNvSpPr>
            <a:spLocks/>
          </p:cNvSpPr>
          <p:nvPr/>
        </p:nvSpPr>
        <p:spPr bwMode="auto">
          <a:xfrm>
            <a:off x="388990" y="1100391"/>
            <a:ext cx="681156" cy="151141"/>
          </a:xfrm>
          <a:custGeom>
            <a:avLst/>
            <a:gdLst>
              <a:gd name="T0" fmla="*/ 0 w 1152"/>
              <a:gd name="T1" fmla="*/ 128 h 256"/>
              <a:gd name="T2" fmla="*/ 576 w 1152"/>
              <a:gd name="T3" fmla="*/ 0 h 256"/>
              <a:gd name="T4" fmla="*/ 576 w 1152"/>
              <a:gd name="T5" fmla="*/ 0 h 256"/>
              <a:gd name="T6" fmla="*/ 1152 w 1152"/>
              <a:gd name="T7" fmla="*/ 128 h 256"/>
              <a:gd name="T8" fmla="*/ 1152 w 1152"/>
              <a:gd name="T9" fmla="*/ 128 h 256"/>
              <a:gd name="T10" fmla="*/ 1152 w 1152"/>
              <a:gd name="T11" fmla="*/ 128 h 256"/>
              <a:gd name="T12" fmla="*/ 576 w 1152"/>
              <a:gd name="T13" fmla="*/ 256 h 256"/>
              <a:gd name="T14" fmla="*/ 576 w 1152"/>
              <a:gd name="T15" fmla="*/ 256 h 256"/>
              <a:gd name="T16" fmla="*/ 576 w 1152"/>
              <a:gd name="T17" fmla="*/ 256 h 256"/>
              <a:gd name="T18" fmla="*/ 0 w 1152"/>
              <a:gd name="T19" fmla="*/ 128 h 256"/>
              <a:gd name="T20" fmla="*/ 0 w 1152"/>
              <a:gd name="T21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2" h="256">
                <a:moveTo>
                  <a:pt x="0" y="128"/>
                </a:moveTo>
                <a:cubicBezTo>
                  <a:pt x="0" y="58"/>
                  <a:pt x="258" y="0"/>
                  <a:pt x="576" y="0"/>
                </a:cubicBezTo>
                <a:lnTo>
                  <a:pt x="576" y="0"/>
                </a:lnTo>
                <a:cubicBezTo>
                  <a:pt x="895" y="0"/>
                  <a:pt x="1152" y="58"/>
                  <a:pt x="1152" y="128"/>
                </a:cubicBezTo>
                <a:cubicBezTo>
                  <a:pt x="1152" y="128"/>
                  <a:pt x="1152" y="128"/>
                  <a:pt x="1152" y="128"/>
                </a:cubicBezTo>
                <a:lnTo>
                  <a:pt x="1152" y="128"/>
                </a:lnTo>
                <a:cubicBezTo>
                  <a:pt x="1152" y="199"/>
                  <a:pt x="895" y="256"/>
                  <a:pt x="576" y="256"/>
                </a:cubicBezTo>
                <a:cubicBezTo>
                  <a:pt x="576" y="256"/>
                  <a:pt x="576" y="256"/>
                  <a:pt x="576" y="256"/>
                </a:cubicBezTo>
                <a:lnTo>
                  <a:pt x="576" y="256"/>
                </a:lnTo>
                <a:cubicBezTo>
                  <a:pt x="258" y="256"/>
                  <a:pt x="0" y="199"/>
                  <a:pt x="0" y="128"/>
                </a:cubicBezTo>
                <a:cubicBezTo>
                  <a:pt x="0" y="128"/>
                  <a:pt x="0" y="128"/>
                  <a:pt x="0" y="128"/>
                </a:cubicBezTo>
                <a:close/>
              </a:path>
            </a:pathLst>
          </a:custGeom>
          <a:solidFill>
            <a:srgbClr val="FF669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22" name="Freeform 15"/>
          <p:cNvSpPr>
            <a:spLocks noEditPoints="1"/>
          </p:cNvSpPr>
          <p:nvPr/>
        </p:nvSpPr>
        <p:spPr bwMode="auto">
          <a:xfrm>
            <a:off x="383884" y="1096307"/>
            <a:ext cx="691368" cy="160332"/>
          </a:xfrm>
          <a:custGeom>
            <a:avLst/>
            <a:gdLst>
              <a:gd name="T0" fmla="*/ 1 w 1169"/>
              <a:gd name="T1" fmla="*/ 135 h 272"/>
              <a:gd name="T2" fmla="*/ 5 w 1169"/>
              <a:gd name="T3" fmla="*/ 119 h 272"/>
              <a:gd name="T4" fmla="*/ 16 w 1169"/>
              <a:gd name="T5" fmla="*/ 104 h 272"/>
              <a:gd name="T6" fmla="*/ 51 w 1169"/>
              <a:gd name="T7" fmla="*/ 79 h 272"/>
              <a:gd name="T8" fmla="*/ 175 w 1169"/>
              <a:gd name="T9" fmla="*/ 39 h 272"/>
              <a:gd name="T10" fmla="*/ 359 w 1169"/>
              <a:gd name="T11" fmla="*/ 11 h 272"/>
              <a:gd name="T12" fmla="*/ 584 w 1169"/>
              <a:gd name="T13" fmla="*/ 0 h 272"/>
              <a:gd name="T14" fmla="*/ 810 w 1169"/>
              <a:gd name="T15" fmla="*/ 10 h 272"/>
              <a:gd name="T16" fmla="*/ 994 w 1169"/>
              <a:gd name="T17" fmla="*/ 39 h 272"/>
              <a:gd name="T18" fmla="*/ 1118 w 1169"/>
              <a:gd name="T19" fmla="*/ 79 h 272"/>
              <a:gd name="T20" fmla="*/ 1153 w 1169"/>
              <a:gd name="T21" fmla="*/ 104 h 272"/>
              <a:gd name="T22" fmla="*/ 1164 w 1169"/>
              <a:gd name="T23" fmla="*/ 119 h 272"/>
              <a:gd name="T24" fmla="*/ 1168 w 1169"/>
              <a:gd name="T25" fmla="*/ 135 h 272"/>
              <a:gd name="T26" fmla="*/ 1165 w 1169"/>
              <a:gd name="T27" fmla="*/ 151 h 272"/>
              <a:gd name="T28" fmla="*/ 1155 w 1169"/>
              <a:gd name="T29" fmla="*/ 167 h 272"/>
              <a:gd name="T30" fmla="*/ 1120 w 1169"/>
              <a:gd name="T31" fmla="*/ 193 h 272"/>
              <a:gd name="T32" fmla="*/ 1066 w 1169"/>
              <a:gd name="T33" fmla="*/ 216 h 272"/>
              <a:gd name="T34" fmla="*/ 908 w 1169"/>
              <a:gd name="T35" fmla="*/ 250 h 272"/>
              <a:gd name="T36" fmla="*/ 701 w 1169"/>
              <a:gd name="T37" fmla="*/ 269 h 272"/>
              <a:gd name="T38" fmla="*/ 468 w 1169"/>
              <a:gd name="T39" fmla="*/ 269 h 272"/>
              <a:gd name="T40" fmla="*/ 261 w 1169"/>
              <a:gd name="T41" fmla="*/ 250 h 272"/>
              <a:gd name="T42" fmla="*/ 104 w 1169"/>
              <a:gd name="T43" fmla="*/ 216 h 272"/>
              <a:gd name="T44" fmla="*/ 49 w 1169"/>
              <a:gd name="T45" fmla="*/ 193 h 272"/>
              <a:gd name="T46" fmla="*/ 14 w 1169"/>
              <a:gd name="T47" fmla="*/ 167 h 272"/>
              <a:gd name="T48" fmla="*/ 4 w 1169"/>
              <a:gd name="T49" fmla="*/ 151 h 272"/>
              <a:gd name="T50" fmla="*/ 19 w 1169"/>
              <a:gd name="T51" fmla="*/ 148 h 272"/>
              <a:gd name="T52" fmla="*/ 27 w 1169"/>
              <a:gd name="T53" fmla="*/ 158 h 272"/>
              <a:gd name="T54" fmla="*/ 58 w 1169"/>
              <a:gd name="T55" fmla="*/ 180 h 272"/>
              <a:gd name="T56" fmla="*/ 109 w 1169"/>
              <a:gd name="T57" fmla="*/ 201 h 272"/>
              <a:gd name="T58" fmla="*/ 263 w 1169"/>
              <a:gd name="T59" fmla="*/ 235 h 272"/>
              <a:gd name="T60" fmla="*/ 469 w 1169"/>
              <a:gd name="T61" fmla="*/ 253 h 272"/>
              <a:gd name="T62" fmla="*/ 700 w 1169"/>
              <a:gd name="T63" fmla="*/ 253 h 272"/>
              <a:gd name="T64" fmla="*/ 905 w 1169"/>
              <a:gd name="T65" fmla="*/ 235 h 272"/>
              <a:gd name="T66" fmla="*/ 1059 w 1169"/>
              <a:gd name="T67" fmla="*/ 201 h 272"/>
              <a:gd name="T68" fmla="*/ 1111 w 1169"/>
              <a:gd name="T69" fmla="*/ 180 h 272"/>
              <a:gd name="T70" fmla="*/ 1142 w 1169"/>
              <a:gd name="T71" fmla="*/ 158 h 272"/>
              <a:gd name="T72" fmla="*/ 1150 w 1169"/>
              <a:gd name="T73" fmla="*/ 148 h 272"/>
              <a:gd name="T74" fmla="*/ 1153 w 1169"/>
              <a:gd name="T75" fmla="*/ 138 h 272"/>
              <a:gd name="T76" fmla="*/ 1151 w 1169"/>
              <a:gd name="T77" fmla="*/ 128 h 272"/>
              <a:gd name="T78" fmla="*/ 1144 w 1169"/>
              <a:gd name="T79" fmla="*/ 117 h 272"/>
              <a:gd name="T80" fmla="*/ 1113 w 1169"/>
              <a:gd name="T81" fmla="*/ 94 h 272"/>
              <a:gd name="T82" fmla="*/ 991 w 1169"/>
              <a:gd name="T83" fmla="*/ 54 h 272"/>
              <a:gd name="T84" fmla="*/ 809 w 1169"/>
              <a:gd name="T85" fmla="*/ 26 h 272"/>
              <a:gd name="T86" fmla="*/ 585 w 1169"/>
              <a:gd name="T87" fmla="*/ 16 h 272"/>
              <a:gd name="T88" fmla="*/ 361 w 1169"/>
              <a:gd name="T89" fmla="*/ 26 h 272"/>
              <a:gd name="T90" fmla="*/ 180 w 1169"/>
              <a:gd name="T91" fmla="*/ 54 h 272"/>
              <a:gd name="T92" fmla="*/ 56 w 1169"/>
              <a:gd name="T93" fmla="*/ 94 h 272"/>
              <a:gd name="T94" fmla="*/ 25 w 1169"/>
              <a:gd name="T95" fmla="*/ 117 h 272"/>
              <a:gd name="T96" fmla="*/ 18 w 1169"/>
              <a:gd name="T97" fmla="*/ 128 h 272"/>
              <a:gd name="T98" fmla="*/ 16 w 1169"/>
              <a:gd name="T99" fmla="*/ 138 h 272"/>
              <a:gd name="T100" fmla="*/ 19 w 1169"/>
              <a:gd name="T101" fmla="*/ 14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9" h="272">
                <a:moveTo>
                  <a:pt x="1" y="138"/>
                </a:moveTo>
                <a:cubicBezTo>
                  <a:pt x="0" y="137"/>
                  <a:pt x="0" y="136"/>
                  <a:pt x="1" y="135"/>
                </a:cubicBezTo>
                <a:lnTo>
                  <a:pt x="4" y="122"/>
                </a:lnTo>
                <a:cubicBezTo>
                  <a:pt x="4" y="121"/>
                  <a:pt x="4" y="120"/>
                  <a:pt x="5" y="119"/>
                </a:cubicBezTo>
                <a:lnTo>
                  <a:pt x="14" y="106"/>
                </a:lnTo>
                <a:cubicBezTo>
                  <a:pt x="14" y="105"/>
                  <a:pt x="15" y="105"/>
                  <a:pt x="16" y="104"/>
                </a:cubicBezTo>
                <a:lnTo>
                  <a:pt x="49" y="80"/>
                </a:lnTo>
                <a:cubicBezTo>
                  <a:pt x="49" y="80"/>
                  <a:pt x="50" y="79"/>
                  <a:pt x="51" y="79"/>
                </a:cubicBezTo>
                <a:lnTo>
                  <a:pt x="104" y="58"/>
                </a:lnTo>
                <a:lnTo>
                  <a:pt x="175" y="39"/>
                </a:lnTo>
                <a:lnTo>
                  <a:pt x="261" y="23"/>
                </a:lnTo>
                <a:lnTo>
                  <a:pt x="359" y="11"/>
                </a:lnTo>
                <a:lnTo>
                  <a:pt x="468" y="3"/>
                </a:lnTo>
                <a:lnTo>
                  <a:pt x="584" y="0"/>
                </a:lnTo>
                <a:lnTo>
                  <a:pt x="701" y="3"/>
                </a:lnTo>
                <a:lnTo>
                  <a:pt x="810" y="10"/>
                </a:lnTo>
                <a:lnTo>
                  <a:pt x="907" y="23"/>
                </a:lnTo>
                <a:lnTo>
                  <a:pt x="994" y="39"/>
                </a:lnTo>
                <a:lnTo>
                  <a:pt x="1065" y="58"/>
                </a:lnTo>
                <a:lnTo>
                  <a:pt x="1118" y="79"/>
                </a:lnTo>
                <a:cubicBezTo>
                  <a:pt x="1119" y="79"/>
                  <a:pt x="1120" y="80"/>
                  <a:pt x="1120" y="80"/>
                </a:cubicBezTo>
                <a:lnTo>
                  <a:pt x="1153" y="104"/>
                </a:lnTo>
                <a:cubicBezTo>
                  <a:pt x="1154" y="105"/>
                  <a:pt x="1155" y="105"/>
                  <a:pt x="1155" y="106"/>
                </a:cubicBezTo>
                <a:lnTo>
                  <a:pt x="1164" y="119"/>
                </a:lnTo>
                <a:cubicBezTo>
                  <a:pt x="1165" y="120"/>
                  <a:pt x="1165" y="121"/>
                  <a:pt x="1165" y="122"/>
                </a:cubicBezTo>
                <a:lnTo>
                  <a:pt x="1168" y="135"/>
                </a:lnTo>
                <a:cubicBezTo>
                  <a:pt x="1169" y="136"/>
                  <a:pt x="1169" y="137"/>
                  <a:pt x="1168" y="138"/>
                </a:cubicBezTo>
                <a:lnTo>
                  <a:pt x="1165" y="151"/>
                </a:lnTo>
                <a:cubicBezTo>
                  <a:pt x="1165" y="152"/>
                  <a:pt x="1165" y="153"/>
                  <a:pt x="1164" y="154"/>
                </a:cubicBezTo>
                <a:lnTo>
                  <a:pt x="1155" y="167"/>
                </a:lnTo>
                <a:cubicBezTo>
                  <a:pt x="1155" y="168"/>
                  <a:pt x="1154" y="168"/>
                  <a:pt x="1153" y="169"/>
                </a:cubicBezTo>
                <a:lnTo>
                  <a:pt x="1120" y="193"/>
                </a:lnTo>
                <a:cubicBezTo>
                  <a:pt x="1120" y="193"/>
                  <a:pt x="1119" y="194"/>
                  <a:pt x="1119" y="194"/>
                </a:cubicBezTo>
                <a:lnTo>
                  <a:pt x="1066" y="216"/>
                </a:lnTo>
                <a:lnTo>
                  <a:pt x="995" y="235"/>
                </a:lnTo>
                <a:lnTo>
                  <a:pt x="908" y="250"/>
                </a:lnTo>
                <a:lnTo>
                  <a:pt x="810" y="262"/>
                </a:lnTo>
                <a:lnTo>
                  <a:pt x="701" y="269"/>
                </a:lnTo>
                <a:lnTo>
                  <a:pt x="585" y="272"/>
                </a:lnTo>
                <a:lnTo>
                  <a:pt x="468" y="269"/>
                </a:lnTo>
                <a:lnTo>
                  <a:pt x="360" y="262"/>
                </a:lnTo>
                <a:lnTo>
                  <a:pt x="261" y="250"/>
                </a:lnTo>
                <a:lnTo>
                  <a:pt x="176" y="235"/>
                </a:lnTo>
                <a:lnTo>
                  <a:pt x="104" y="216"/>
                </a:lnTo>
                <a:lnTo>
                  <a:pt x="50" y="194"/>
                </a:lnTo>
                <a:cubicBezTo>
                  <a:pt x="50" y="194"/>
                  <a:pt x="49" y="193"/>
                  <a:pt x="49" y="193"/>
                </a:cubicBezTo>
                <a:lnTo>
                  <a:pt x="16" y="169"/>
                </a:lnTo>
                <a:cubicBezTo>
                  <a:pt x="15" y="168"/>
                  <a:pt x="14" y="168"/>
                  <a:pt x="14" y="167"/>
                </a:cubicBezTo>
                <a:lnTo>
                  <a:pt x="5" y="154"/>
                </a:lnTo>
                <a:cubicBezTo>
                  <a:pt x="4" y="153"/>
                  <a:pt x="4" y="152"/>
                  <a:pt x="4" y="151"/>
                </a:cubicBezTo>
                <a:lnTo>
                  <a:pt x="1" y="138"/>
                </a:lnTo>
                <a:close/>
                <a:moveTo>
                  <a:pt x="19" y="148"/>
                </a:moveTo>
                <a:lnTo>
                  <a:pt x="18" y="145"/>
                </a:lnTo>
                <a:lnTo>
                  <a:pt x="27" y="158"/>
                </a:lnTo>
                <a:lnTo>
                  <a:pt x="25" y="156"/>
                </a:lnTo>
                <a:lnTo>
                  <a:pt x="58" y="180"/>
                </a:lnTo>
                <a:lnTo>
                  <a:pt x="57" y="179"/>
                </a:lnTo>
                <a:lnTo>
                  <a:pt x="109" y="201"/>
                </a:lnTo>
                <a:lnTo>
                  <a:pt x="179" y="220"/>
                </a:lnTo>
                <a:lnTo>
                  <a:pt x="263" y="235"/>
                </a:lnTo>
                <a:lnTo>
                  <a:pt x="361" y="246"/>
                </a:lnTo>
                <a:lnTo>
                  <a:pt x="469" y="253"/>
                </a:lnTo>
                <a:lnTo>
                  <a:pt x="584" y="256"/>
                </a:lnTo>
                <a:lnTo>
                  <a:pt x="700" y="253"/>
                </a:lnTo>
                <a:lnTo>
                  <a:pt x="808" y="247"/>
                </a:lnTo>
                <a:lnTo>
                  <a:pt x="905" y="235"/>
                </a:lnTo>
                <a:lnTo>
                  <a:pt x="990" y="220"/>
                </a:lnTo>
                <a:lnTo>
                  <a:pt x="1059" y="201"/>
                </a:lnTo>
                <a:lnTo>
                  <a:pt x="1112" y="179"/>
                </a:lnTo>
                <a:lnTo>
                  <a:pt x="1111" y="180"/>
                </a:lnTo>
                <a:lnTo>
                  <a:pt x="1144" y="156"/>
                </a:lnTo>
                <a:lnTo>
                  <a:pt x="1142" y="158"/>
                </a:lnTo>
                <a:lnTo>
                  <a:pt x="1151" y="145"/>
                </a:lnTo>
                <a:lnTo>
                  <a:pt x="1150" y="148"/>
                </a:lnTo>
                <a:lnTo>
                  <a:pt x="1153" y="135"/>
                </a:lnTo>
                <a:lnTo>
                  <a:pt x="1153" y="138"/>
                </a:lnTo>
                <a:lnTo>
                  <a:pt x="1150" y="125"/>
                </a:lnTo>
                <a:lnTo>
                  <a:pt x="1151" y="128"/>
                </a:lnTo>
                <a:lnTo>
                  <a:pt x="1142" y="115"/>
                </a:lnTo>
                <a:lnTo>
                  <a:pt x="1144" y="117"/>
                </a:lnTo>
                <a:lnTo>
                  <a:pt x="1111" y="93"/>
                </a:lnTo>
                <a:lnTo>
                  <a:pt x="1113" y="94"/>
                </a:lnTo>
                <a:lnTo>
                  <a:pt x="1060" y="73"/>
                </a:lnTo>
                <a:lnTo>
                  <a:pt x="991" y="54"/>
                </a:lnTo>
                <a:lnTo>
                  <a:pt x="905" y="38"/>
                </a:lnTo>
                <a:lnTo>
                  <a:pt x="809" y="26"/>
                </a:lnTo>
                <a:lnTo>
                  <a:pt x="700" y="19"/>
                </a:lnTo>
                <a:lnTo>
                  <a:pt x="585" y="16"/>
                </a:lnTo>
                <a:lnTo>
                  <a:pt x="469" y="19"/>
                </a:lnTo>
                <a:lnTo>
                  <a:pt x="361" y="26"/>
                </a:lnTo>
                <a:lnTo>
                  <a:pt x="264" y="38"/>
                </a:lnTo>
                <a:lnTo>
                  <a:pt x="180" y="54"/>
                </a:lnTo>
                <a:lnTo>
                  <a:pt x="109" y="73"/>
                </a:lnTo>
                <a:lnTo>
                  <a:pt x="56" y="94"/>
                </a:lnTo>
                <a:lnTo>
                  <a:pt x="58" y="93"/>
                </a:lnTo>
                <a:lnTo>
                  <a:pt x="25" y="117"/>
                </a:lnTo>
                <a:lnTo>
                  <a:pt x="27" y="115"/>
                </a:lnTo>
                <a:lnTo>
                  <a:pt x="18" y="128"/>
                </a:lnTo>
                <a:lnTo>
                  <a:pt x="19" y="125"/>
                </a:lnTo>
                <a:lnTo>
                  <a:pt x="16" y="138"/>
                </a:lnTo>
                <a:lnTo>
                  <a:pt x="16" y="135"/>
                </a:lnTo>
                <a:lnTo>
                  <a:pt x="19" y="148"/>
                </a:ln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388990" y="1100391"/>
            <a:ext cx="681156" cy="75570"/>
          </a:xfrm>
          <a:prstGeom prst="rect">
            <a:avLst/>
          </a:prstGeom>
          <a:solidFill>
            <a:srgbClr val="FF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24" name="Freeform 17"/>
          <p:cNvSpPr>
            <a:spLocks noEditPoints="1"/>
          </p:cNvSpPr>
          <p:nvPr/>
        </p:nvSpPr>
        <p:spPr bwMode="auto">
          <a:xfrm>
            <a:off x="383884" y="1096307"/>
            <a:ext cx="691368" cy="84762"/>
          </a:xfrm>
          <a:custGeom>
            <a:avLst/>
            <a:gdLst>
              <a:gd name="T0" fmla="*/ 0 w 677"/>
              <a:gd name="T1" fmla="*/ 0 h 83"/>
              <a:gd name="T2" fmla="*/ 677 w 677"/>
              <a:gd name="T3" fmla="*/ 0 h 83"/>
              <a:gd name="T4" fmla="*/ 677 w 677"/>
              <a:gd name="T5" fmla="*/ 83 h 83"/>
              <a:gd name="T6" fmla="*/ 0 w 677"/>
              <a:gd name="T7" fmla="*/ 83 h 83"/>
              <a:gd name="T8" fmla="*/ 0 w 677"/>
              <a:gd name="T9" fmla="*/ 0 h 83"/>
              <a:gd name="T10" fmla="*/ 9 w 677"/>
              <a:gd name="T11" fmla="*/ 78 h 83"/>
              <a:gd name="T12" fmla="*/ 5 w 677"/>
              <a:gd name="T13" fmla="*/ 74 h 83"/>
              <a:gd name="T14" fmla="*/ 672 w 677"/>
              <a:gd name="T15" fmla="*/ 74 h 83"/>
              <a:gd name="T16" fmla="*/ 667 w 677"/>
              <a:gd name="T17" fmla="*/ 78 h 83"/>
              <a:gd name="T18" fmla="*/ 667 w 677"/>
              <a:gd name="T19" fmla="*/ 4 h 83"/>
              <a:gd name="T20" fmla="*/ 672 w 677"/>
              <a:gd name="T21" fmla="*/ 9 h 83"/>
              <a:gd name="T22" fmla="*/ 5 w 677"/>
              <a:gd name="T23" fmla="*/ 9 h 83"/>
              <a:gd name="T24" fmla="*/ 9 w 677"/>
              <a:gd name="T25" fmla="*/ 4 h 83"/>
              <a:gd name="T26" fmla="*/ 9 w 677"/>
              <a:gd name="T27" fmla="*/ 7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7" h="83">
                <a:moveTo>
                  <a:pt x="0" y="0"/>
                </a:moveTo>
                <a:lnTo>
                  <a:pt x="677" y="0"/>
                </a:lnTo>
                <a:lnTo>
                  <a:pt x="677" y="83"/>
                </a:lnTo>
                <a:lnTo>
                  <a:pt x="0" y="83"/>
                </a:lnTo>
                <a:lnTo>
                  <a:pt x="0" y="0"/>
                </a:lnTo>
                <a:close/>
                <a:moveTo>
                  <a:pt x="9" y="78"/>
                </a:moveTo>
                <a:lnTo>
                  <a:pt x="5" y="74"/>
                </a:lnTo>
                <a:lnTo>
                  <a:pt x="672" y="74"/>
                </a:lnTo>
                <a:lnTo>
                  <a:pt x="667" y="78"/>
                </a:lnTo>
                <a:lnTo>
                  <a:pt x="667" y="4"/>
                </a:lnTo>
                <a:lnTo>
                  <a:pt x="672" y="9"/>
                </a:lnTo>
                <a:lnTo>
                  <a:pt x="5" y="9"/>
                </a:lnTo>
                <a:lnTo>
                  <a:pt x="9" y="4"/>
                </a:lnTo>
                <a:lnTo>
                  <a:pt x="9" y="78"/>
                </a:lnTo>
                <a:close/>
              </a:path>
            </a:pathLst>
          </a:custGeom>
          <a:solidFill>
            <a:srgbClr val="FF6699"/>
          </a:solidFill>
          <a:ln w="1" cap="flat">
            <a:solidFill>
              <a:srgbClr val="FF669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25" name="Freeform 18"/>
          <p:cNvSpPr>
            <a:spLocks/>
          </p:cNvSpPr>
          <p:nvPr/>
        </p:nvSpPr>
        <p:spPr bwMode="auto">
          <a:xfrm>
            <a:off x="388990" y="1024821"/>
            <a:ext cx="681156" cy="151141"/>
          </a:xfrm>
          <a:custGeom>
            <a:avLst/>
            <a:gdLst>
              <a:gd name="T0" fmla="*/ 0 w 1152"/>
              <a:gd name="T1" fmla="*/ 128 h 256"/>
              <a:gd name="T2" fmla="*/ 576 w 1152"/>
              <a:gd name="T3" fmla="*/ 0 h 256"/>
              <a:gd name="T4" fmla="*/ 576 w 1152"/>
              <a:gd name="T5" fmla="*/ 0 h 256"/>
              <a:gd name="T6" fmla="*/ 1152 w 1152"/>
              <a:gd name="T7" fmla="*/ 128 h 256"/>
              <a:gd name="T8" fmla="*/ 1152 w 1152"/>
              <a:gd name="T9" fmla="*/ 128 h 256"/>
              <a:gd name="T10" fmla="*/ 1152 w 1152"/>
              <a:gd name="T11" fmla="*/ 128 h 256"/>
              <a:gd name="T12" fmla="*/ 576 w 1152"/>
              <a:gd name="T13" fmla="*/ 256 h 256"/>
              <a:gd name="T14" fmla="*/ 576 w 1152"/>
              <a:gd name="T15" fmla="*/ 256 h 256"/>
              <a:gd name="T16" fmla="*/ 576 w 1152"/>
              <a:gd name="T17" fmla="*/ 256 h 256"/>
              <a:gd name="T18" fmla="*/ 0 w 1152"/>
              <a:gd name="T19" fmla="*/ 128 h 256"/>
              <a:gd name="T20" fmla="*/ 0 w 1152"/>
              <a:gd name="T21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2" h="256">
                <a:moveTo>
                  <a:pt x="0" y="128"/>
                </a:moveTo>
                <a:cubicBezTo>
                  <a:pt x="0" y="58"/>
                  <a:pt x="258" y="0"/>
                  <a:pt x="576" y="0"/>
                </a:cubicBezTo>
                <a:lnTo>
                  <a:pt x="576" y="0"/>
                </a:lnTo>
                <a:cubicBezTo>
                  <a:pt x="895" y="0"/>
                  <a:pt x="1152" y="58"/>
                  <a:pt x="1152" y="128"/>
                </a:cubicBezTo>
                <a:cubicBezTo>
                  <a:pt x="1152" y="128"/>
                  <a:pt x="1152" y="128"/>
                  <a:pt x="1152" y="128"/>
                </a:cubicBezTo>
                <a:lnTo>
                  <a:pt x="1152" y="128"/>
                </a:lnTo>
                <a:cubicBezTo>
                  <a:pt x="1152" y="199"/>
                  <a:pt x="895" y="256"/>
                  <a:pt x="576" y="256"/>
                </a:cubicBezTo>
                <a:cubicBezTo>
                  <a:pt x="576" y="256"/>
                  <a:pt x="576" y="256"/>
                  <a:pt x="576" y="256"/>
                </a:cubicBezTo>
                <a:lnTo>
                  <a:pt x="576" y="256"/>
                </a:lnTo>
                <a:cubicBezTo>
                  <a:pt x="258" y="256"/>
                  <a:pt x="0" y="199"/>
                  <a:pt x="0" y="128"/>
                </a:cubicBezTo>
                <a:cubicBezTo>
                  <a:pt x="0" y="128"/>
                  <a:pt x="0" y="128"/>
                  <a:pt x="0" y="128"/>
                </a:cubicBezTo>
                <a:close/>
              </a:path>
            </a:pathLst>
          </a:custGeom>
          <a:solidFill>
            <a:srgbClr val="FF6699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383884" y="1020736"/>
            <a:ext cx="691368" cy="160332"/>
          </a:xfrm>
          <a:custGeom>
            <a:avLst/>
            <a:gdLst>
              <a:gd name="T0" fmla="*/ 1 w 1169"/>
              <a:gd name="T1" fmla="*/ 135 h 272"/>
              <a:gd name="T2" fmla="*/ 5 w 1169"/>
              <a:gd name="T3" fmla="*/ 119 h 272"/>
              <a:gd name="T4" fmla="*/ 16 w 1169"/>
              <a:gd name="T5" fmla="*/ 104 h 272"/>
              <a:gd name="T6" fmla="*/ 51 w 1169"/>
              <a:gd name="T7" fmla="*/ 79 h 272"/>
              <a:gd name="T8" fmla="*/ 175 w 1169"/>
              <a:gd name="T9" fmla="*/ 39 h 272"/>
              <a:gd name="T10" fmla="*/ 359 w 1169"/>
              <a:gd name="T11" fmla="*/ 11 h 272"/>
              <a:gd name="T12" fmla="*/ 584 w 1169"/>
              <a:gd name="T13" fmla="*/ 0 h 272"/>
              <a:gd name="T14" fmla="*/ 810 w 1169"/>
              <a:gd name="T15" fmla="*/ 10 h 272"/>
              <a:gd name="T16" fmla="*/ 994 w 1169"/>
              <a:gd name="T17" fmla="*/ 39 h 272"/>
              <a:gd name="T18" fmla="*/ 1118 w 1169"/>
              <a:gd name="T19" fmla="*/ 79 h 272"/>
              <a:gd name="T20" fmla="*/ 1153 w 1169"/>
              <a:gd name="T21" fmla="*/ 104 h 272"/>
              <a:gd name="T22" fmla="*/ 1164 w 1169"/>
              <a:gd name="T23" fmla="*/ 119 h 272"/>
              <a:gd name="T24" fmla="*/ 1168 w 1169"/>
              <a:gd name="T25" fmla="*/ 135 h 272"/>
              <a:gd name="T26" fmla="*/ 1165 w 1169"/>
              <a:gd name="T27" fmla="*/ 151 h 272"/>
              <a:gd name="T28" fmla="*/ 1155 w 1169"/>
              <a:gd name="T29" fmla="*/ 167 h 272"/>
              <a:gd name="T30" fmla="*/ 1120 w 1169"/>
              <a:gd name="T31" fmla="*/ 193 h 272"/>
              <a:gd name="T32" fmla="*/ 1066 w 1169"/>
              <a:gd name="T33" fmla="*/ 216 h 272"/>
              <a:gd name="T34" fmla="*/ 908 w 1169"/>
              <a:gd name="T35" fmla="*/ 250 h 272"/>
              <a:gd name="T36" fmla="*/ 701 w 1169"/>
              <a:gd name="T37" fmla="*/ 269 h 272"/>
              <a:gd name="T38" fmla="*/ 468 w 1169"/>
              <a:gd name="T39" fmla="*/ 269 h 272"/>
              <a:gd name="T40" fmla="*/ 261 w 1169"/>
              <a:gd name="T41" fmla="*/ 250 h 272"/>
              <a:gd name="T42" fmla="*/ 104 w 1169"/>
              <a:gd name="T43" fmla="*/ 216 h 272"/>
              <a:gd name="T44" fmla="*/ 49 w 1169"/>
              <a:gd name="T45" fmla="*/ 193 h 272"/>
              <a:gd name="T46" fmla="*/ 14 w 1169"/>
              <a:gd name="T47" fmla="*/ 167 h 272"/>
              <a:gd name="T48" fmla="*/ 4 w 1169"/>
              <a:gd name="T49" fmla="*/ 151 h 272"/>
              <a:gd name="T50" fmla="*/ 19 w 1169"/>
              <a:gd name="T51" fmla="*/ 148 h 272"/>
              <a:gd name="T52" fmla="*/ 27 w 1169"/>
              <a:gd name="T53" fmla="*/ 158 h 272"/>
              <a:gd name="T54" fmla="*/ 58 w 1169"/>
              <a:gd name="T55" fmla="*/ 180 h 272"/>
              <a:gd name="T56" fmla="*/ 109 w 1169"/>
              <a:gd name="T57" fmla="*/ 201 h 272"/>
              <a:gd name="T58" fmla="*/ 263 w 1169"/>
              <a:gd name="T59" fmla="*/ 235 h 272"/>
              <a:gd name="T60" fmla="*/ 469 w 1169"/>
              <a:gd name="T61" fmla="*/ 253 h 272"/>
              <a:gd name="T62" fmla="*/ 700 w 1169"/>
              <a:gd name="T63" fmla="*/ 253 h 272"/>
              <a:gd name="T64" fmla="*/ 905 w 1169"/>
              <a:gd name="T65" fmla="*/ 235 h 272"/>
              <a:gd name="T66" fmla="*/ 1059 w 1169"/>
              <a:gd name="T67" fmla="*/ 201 h 272"/>
              <a:gd name="T68" fmla="*/ 1111 w 1169"/>
              <a:gd name="T69" fmla="*/ 180 h 272"/>
              <a:gd name="T70" fmla="*/ 1142 w 1169"/>
              <a:gd name="T71" fmla="*/ 158 h 272"/>
              <a:gd name="T72" fmla="*/ 1150 w 1169"/>
              <a:gd name="T73" fmla="*/ 148 h 272"/>
              <a:gd name="T74" fmla="*/ 1153 w 1169"/>
              <a:gd name="T75" fmla="*/ 138 h 272"/>
              <a:gd name="T76" fmla="*/ 1151 w 1169"/>
              <a:gd name="T77" fmla="*/ 128 h 272"/>
              <a:gd name="T78" fmla="*/ 1144 w 1169"/>
              <a:gd name="T79" fmla="*/ 117 h 272"/>
              <a:gd name="T80" fmla="*/ 1113 w 1169"/>
              <a:gd name="T81" fmla="*/ 94 h 272"/>
              <a:gd name="T82" fmla="*/ 991 w 1169"/>
              <a:gd name="T83" fmla="*/ 54 h 272"/>
              <a:gd name="T84" fmla="*/ 809 w 1169"/>
              <a:gd name="T85" fmla="*/ 26 h 272"/>
              <a:gd name="T86" fmla="*/ 585 w 1169"/>
              <a:gd name="T87" fmla="*/ 16 h 272"/>
              <a:gd name="T88" fmla="*/ 361 w 1169"/>
              <a:gd name="T89" fmla="*/ 26 h 272"/>
              <a:gd name="T90" fmla="*/ 180 w 1169"/>
              <a:gd name="T91" fmla="*/ 54 h 272"/>
              <a:gd name="T92" fmla="*/ 56 w 1169"/>
              <a:gd name="T93" fmla="*/ 94 h 272"/>
              <a:gd name="T94" fmla="*/ 25 w 1169"/>
              <a:gd name="T95" fmla="*/ 117 h 272"/>
              <a:gd name="T96" fmla="*/ 18 w 1169"/>
              <a:gd name="T97" fmla="*/ 128 h 272"/>
              <a:gd name="T98" fmla="*/ 16 w 1169"/>
              <a:gd name="T99" fmla="*/ 138 h 272"/>
              <a:gd name="T100" fmla="*/ 19 w 1169"/>
              <a:gd name="T101" fmla="*/ 14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9" h="272">
                <a:moveTo>
                  <a:pt x="1" y="138"/>
                </a:moveTo>
                <a:cubicBezTo>
                  <a:pt x="0" y="137"/>
                  <a:pt x="0" y="136"/>
                  <a:pt x="1" y="135"/>
                </a:cubicBezTo>
                <a:lnTo>
                  <a:pt x="4" y="122"/>
                </a:lnTo>
                <a:cubicBezTo>
                  <a:pt x="4" y="121"/>
                  <a:pt x="4" y="120"/>
                  <a:pt x="5" y="119"/>
                </a:cubicBezTo>
                <a:lnTo>
                  <a:pt x="14" y="106"/>
                </a:lnTo>
                <a:cubicBezTo>
                  <a:pt x="14" y="105"/>
                  <a:pt x="15" y="105"/>
                  <a:pt x="16" y="104"/>
                </a:cubicBezTo>
                <a:lnTo>
                  <a:pt x="49" y="80"/>
                </a:lnTo>
                <a:cubicBezTo>
                  <a:pt x="49" y="80"/>
                  <a:pt x="50" y="79"/>
                  <a:pt x="51" y="79"/>
                </a:cubicBezTo>
                <a:lnTo>
                  <a:pt x="104" y="58"/>
                </a:lnTo>
                <a:lnTo>
                  <a:pt x="175" y="39"/>
                </a:lnTo>
                <a:lnTo>
                  <a:pt x="261" y="23"/>
                </a:lnTo>
                <a:lnTo>
                  <a:pt x="359" y="11"/>
                </a:lnTo>
                <a:lnTo>
                  <a:pt x="468" y="3"/>
                </a:lnTo>
                <a:lnTo>
                  <a:pt x="584" y="0"/>
                </a:lnTo>
                <a:lnTo>
                  <a:pt x="701" y="3"/>
                </a:lnTo>
                <a:lnTo>
                  <a:pt x="810" y="10"/>
                </a:lnTo>
                <a:lnTo>
                  <a:pt x="907" y="23"/>
                </a:lnTo>
                <a:lnTo>
                  <a:pt x="994" y="39"/>
                </a:lnTo>
                <a:lnTo>
                  <a:pt x="1065" y="58"/>
                </a:lnTo>
                <a:lnTo>
                  <a:pt x="1118" y="79"/>
                </a:lnTo>
                <a:cubicBezTo>
                  <a:pt x="1119" y="79"/>
                  <a:pt x="1120" y="80"/>
                  <a:pt x="1120" y="80"/>
                </a:cubicBezTo>
                <a:lnTo>
                  <a:pt x="1153" y="104"/>
                </a:lnTo>
                <a:cubicBezTo>
                  <a:pt x="1154" y="105"/>
                  <a:pt x="1155" y="105"/>
                  <a:pt x="1155" y="106"/>
                </a:cubicBezTo>
                <a:lnTo>
                  <a:pt x="1164" y="119"/>
                </a:lnTo>
                <a:cubicBezTo>
                  <a:pt x="1165" y="120"/>
                  <a:pt x="1165" y="121"/>
                  <a:pt x="1165" y="122"/>
                </a:cubicBezTo>
                <a:lnTo>
                  <a:pt x="1168" y="135"/>
                </a:lnTo>
                <a:cubicBezTo>
                  <a:pt x="1169" y="136"/>
                  <a:pt x="1169" y="137"/>
                  <a:pt x="1168" y="138"/>
                </a:cubicBezTo>
                <a:lnTo>
                  <a:pt x="1165" y="151"/>
                </a:lnTo>
                <a:cubicBezTo>
                  <a:pt x="1165" y="152"/>
                  <a:pt x="1165" y="153"/>
                  <a:pt x="1164" y="154"/>
                </a:cubicBezTo>
                <a:lnTo>
                  <a:pt x="1155" y="167"/>
                </a:lnTo>
                <a:cubicBezTo>
                  <a:pt x="1155" y="168"/>
                  <a:pt x="1154" y="168"/>
                  <a:pt x="1153" y="169"/>
                </a:cubicBezTo>
                <a:lnTo>
                  <a:pt x="1120" y="193"/>
                </a:lnTo>
                <a:cubicBezTo>
                  <a:pt x="1120" y="193"/>
                  <a:pt x="1119" y="194"/>
                  <a:pt x="1119" y="194"/>
                </a:cubicBezTo>
                <a:lnTo>
                  <a:pt x="1066" y="216"/>
                </a:lnTo>
                <a:lnTo>
                  <a:pt x="995" y="235"/>
                </a:lnTo>
                <a:lnTo>
                  <a:pt x="908" y="250"/>
                </a:lnTo>
                <a:lnTo>
                  <a:pt x="810" y="262"/>
                </a:lnTo>
                <a:lnTo>
                  <a:pt x="701" y="269"/>
                </a:lnTo>
                <a:lnTo>
                  <a:pt x="585" y="272"/>
                </a:lnTo>
                <a:lnTo>
                  <a:pt x="468" y="269"/>
                </a:lnTo>
                <a:lnTo>
                  <a:pt x="360" y="262"/>
                </a:lnTo>
                <a:lnTo>
                  <a:pt x="261" y="250"/>
                </a:lnTo>
                <a:lnTo>
                  <a:pt x="176" y="235"/>
                </a:lnTo>
                <a:lnTo>
                  <a:pt x="104" y="216"/>
                </a:lnTo>
                <a:lnTo>
                  <a:pt x="50" y="194"/>
                </a:lnTo>
                <a:cubicBezTo>
                  <a:pt x="50" y="194"/>
                  <a:pt x="49" y="193"/>
                  <a:pt x="49" y="193"/>
                </a:cubicBezTo>
                <a:lnTo>
                  <a:pt x="16" y="169"/>
                </a:lnTo>
                <a:cubicBezTo>
                  <a:pt x="15" y="168"/>
                  <a:pt x="14" y="168"/>
                  <a:pt x="14" y="167"/>
                </a:cubicBezTo>
                <a:lnTo>
                  <a:pt x="5" y="154"/>
                </a:lnTo>
                <a:cubicBezTo>
                  <a:pt x="4" y="153"/>
                  <a:pt x="4" y="152"/>
                  <a:pt x="4" y="151"/>
                </a:cubicBezTo>
                <a:lnTo>
                  <a:pt x="1" y="138"/>
                </a:lnTo>
                <a:close/>
                <a:moveTo>
                  <a:pt x="19" y="148"/>
                </a:moveTo>
                <a:lnTo>
                  <a:pt x="18" y="145"/>
                </a:lnTo>
                <a:lnTo>
                  <a:pt x="27" y="158"/>
                </a:lnTo>
                <a:lnTo>
                  <a:pt x="25" y="156"/>
                </a:lnTo>
                <a:lnTo>
                  <a:pt x="58" y="180"/>
                </a:lnTo>
                <a:lnTo>
                  <a:pt x="57" y="179"/>
                </a:lnTo>
                <a:lnTo>
                  <a:pt x="109" y="201"/>
                </a:lnTo>
                <a:lnTo>
                  <a:pt x="179" y="220"/>
                </a:lnTo>
                <a:lnTo>
                  <a:pt x="263" y="235"/>
                </a:lnTo>
                <a:lnTo>
                  <a:pt x="361" y="246"/>
                </a:lnTo>
                <a:lnTo>
                  <a:pt x="469" y="253"/>
                </a:lnTo>
                <a:lnTo>
                  <a:pt x="584" y="256"/>
                </a:lnTo>
                <a:lnTo>
                  <a:pt x="700" y="253"/>
                </a:lnTo>
                <a:lnTo>
                  <a:pt x="808" y="247"/>
                </a:lnTo>
                <a:lnTo>
                  <a:pt x="905" y="235"/>
                </a:lnTo>
                <a:lnTo>
                  <a:pt x="990" y="220"/>
                </a:lnTo>
                <a:lnTo>
                  <a:pt x="1059" y="201"/>
                </a:lnTo>
                <a:lnTo>
                  <a:pt x="1112" y="179"/>
                </a:lnTo>
                <a:lnTo>
                  <a:pt x="1111" y="180"/>
                </a:lnTo>
                <a:lnTo>
                  <a:pt x="1144" y="156"/>
                </a:lnTo>
                <a:lnTo>
                  <a:pt x="1142" y="158"/>
                </a:lnTo>
                <a:lnTo>
                  <a:pt x="1151" y="145"/>
                </a:lnTo>
                <a:lnTo>
                  <a:pt x="1150" y="148"/>
                </a:lnTo>
                <a:lnTo>
                  <a:pt x="1153" y="135"/>
                </a:lnTo>
                <a:lnTo>
                  <a:pt x="1153" y="138"/>
                </a:lnTo>
                <a:lnTo>
                  <a:pt x="1150" y="125"/>
                </a:lnTo>
                <a:lnTo>
                  <a:pt x="1151" y="128"/>
                </a:lnTo>
                <a:lnTo>
                  <a:pt x="1142" y="115"/>
                </a:lnTo>
                <a:lnTo>
                  <a:pt x="1144" y="117"/>
                </a:lnTo>
                <a:lnTo>
                  <a:pt x="1111" y="93"/>
                </a:lnTo>
                <a:lnTo>
                  <a:pt x="1113" y="94"/>
                </a:lnTo>
                <a:lnTo>
                  <a:pt x="1060" y="73"/>
                </a:lnTo>
                <a:lnTo>
                  <a:pt x="991" y="54"/>
                </a:lnTo>
                <a:lnTo>
                  <a:pt x="905" y="38"/>
                </a:lnTo>
                <a:lnTo>
                  <a:pt x="809" y="26"/>
                </a:lnTo>
                <a:lnTo>
                  <a:pt x="700" y="19"/>
                </a:lnTo>
                <a:lnTo>
                  <a:pt x="585" y="16"/>
                </a:lnTo>
                <a:lnTo>
                  <a:pt x="469" y="19"/>
                </a:lnTo>
                <a:lnTo>
                  <a:pt x="361" y="26"/>
                </a:lnTo>
                <a:lnTo>
                  <a:pt x="264" y="38"/>
                </a:lnTo>
                <a:lnTo>
                  <a:pt x="180" y="54"/>
                </a:lnTo>
                <a:lnTo>
                  <a:pt x="109" y="73"/>
                </a:lnTo>
                <a:lnTo>
                  <a:pt x="56" y="94"/>
                </a:lnTo>
                <a:lnTo>
                  <a:pt x="58" y="93"/>
                </a:lnTo>
                <a:lnTo>
                  <a:pt x="25" y="117"/>
                </a:lnTo>
                <a:lnTo>
                  <a:pt x="27" y="115"/>
                </a:lnTo>
                <a:lnTo>
                  <a:pt x="18" y="128"/>
                </a:lnTo>
                <a:lnTo>
                  <a:pt x="19" y="125"/>
                </a:lnTo>
                <a:lnTo>
                  <a:pt x="16" y="138"/>
                </a:lnTo>
                <a:lnTo>
                  <a:pt x="16" y="135"/>
                </a:lnTo>
                <a:lnTo>
                  <a:pt x="19" y="148"/>
                </a:ln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27" name="Rectangle 20"/>
          <p:cNvSpPr>
            <a:spLocks noChangeArrowheads="1"/>
          </p:cNvSpPr>
          <p:nvPr/>
        </p:nvSpPr>
        <p:spPr bwMode="auto">
          <a:xfrm>
            <a:off x="383884" y="1100391"/>
            <a:ext cx="9191" cy="75570"/>
          </a:xfrm>
          <a:prstGeom prst="rect">
            <a:avLst/>
          </a:pr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28" name="Rectangle 21"/>
          <p:cNvSpPr>
            <a:spLocks noChangeArrowheads="1"/>
          </p:cNvSpPr>
          <p:nvPr/>
        </p:nvSpPr>
        <p:spPr bwMode="auto">
          <a:xfrm>
            <a:off x="1065040" y="1100391"/>
            <a:ext cx="10212" cy="75570"/>
          </a:xfrm>
          <a:prstGeom prst="rect">
            <a:avLst/>
          </a:pr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29" name="Rectangle 22"/>
          <p:cNvSpPr>
            <a:spLocks noChangeArrowheads="1"/>
          </p:cNvSpPr>
          <p:nvPr/>
        </p:nvSpPr>
        <p:spPr bwMode="auto">
          <a:xfrm>
            <a:off x="385926" y="1279105"/>
            <a:ext cx="687689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‘Heavy’ Cells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Freeform 23"/>
          <p:cNvSpPr>
            <a:spLocks noEditPoints="1"/>
          </p:cNvSpPr>
          <p:nvPr/>
        </p:nvSpPr>
        <p:spPr bwMode="auto">
          <a:xfrm>
            <a:off x="1183502" y="217033"/>
            <a:ext cx="227733" cy="84762"/>
          </a:xfrm>
          <a:custGeom>
            <a:avLst/>
            <a:gdLst>
              <a:gd name="T0" fmla="*/ 0 w 223"/>
              <a:gd name="T1" fmla="*/ 28 h 83"/>
              <a:gd name="T2" fmla="*/ 153 w 223"/>
              <a:gd name="T3" fmla="*/ 28 h 83"/>
              <a:gd name="T4" fmla="*/ 153 w 223"/>
              <a:gd name="T5" fmla="*/ 56 h 83"/>
              <a:gd name="T6" fmla="*/ 0 w 223"/>
              <a:gd name="T7" fmla="*/ 56 h 83"/>
              <a:gd name="T8" fmla="*/ 0 w 223"/>
              <a:gd name="T9" fmla="*/ 28 h 83"/>
              <a:gd name="T10" fmla="*/ 139 w 223"/>
              <a:gd name="T11" fmla="*/ 0 h 83"/>
              <a:gd name="T12" fmla="*/ 223 w 223"/>
              <a:gd name="T13" fmla="*/ 42 h 83"/>
              <a:gd name="T14" fmla="*/ 139 w 223"/>
              <a:gd name="T15" fmla="*/ 83 h 83"/>
              <a:gd name="T16" fmla="*/ 139 w 223"/>
              <a:gd name="T17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83">
                <a:moveTo>
                  <a:pt x="0" y="28"/>
                </a:moveTo>
                <a:lnTo>
                  <a:pt x="153" y="28"/>
                </a:lnTo>
                <a:lnTo>
                  <a:pt x="153" y="56"/>
                </a:lnTo>
                <a:lnTo>
                  <a:pt x="0" y="56"/>
                </a:lnTo>
                <a:lnTo>
                  <a:pt x="0" y="28"/>
                </a:lnTo>
                <a:close/>
                <a:moveTo>
                  <a:pt x="139" y="0"/>
                </a:moveTo>
                <a:lnTo>
                  <a:pt x="223" y="42"/>
                </a:lnTo>
                <a:lnTo>
                  <a:pt x="139" y="83"/>
                </a:lnTo>
                <a:lnTo>
                  <a:pt x="139" y="0"/>
                </a:ln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1" name="Freeform 24"/>
          <p:cNvSpPr>
            <a:spLocks noEditPoints="1"/>
          </p:cNvSpPr>
          <p:nvPr/>
        </p:nvSpPr>
        <p:spPr bwMode="auto">
          <a:xfrm>
            <a:off x="1183502" y="1105497"/>
            <a:ext cx="227733" cy="84762"/>
          </a:xfrm>
          <a:custGeom>
            <a:avLst/>
            <a:gdLst>
              <a:gd name="T0" fmla="*/ 0 w 223"/>
              <a:gd name="T1" fmla="*/ 28 h 83"/>
              <a:gd name="T2" fmla="*/ 153 w 223"/>
              <a:gd name="T3" fmla="*/ 28 h 83"/>
              <a:gd name="T4" fmla="*/ 153 w 223"/>
              <a:gd name="T5" fmla="*/ 55 h 83"/>
              <a:gd name="T6" fmla="*/ 0 w 223"/>
              <a:gd name="T7" fmla="*/ 55 h 83"/>
              <a:gd name="T8" fmla="*/ 0 w 223"/>
              <a:gd name="T9" fmla="*/ 28 h 83"/>
              <a:gd name="T10" fmla="*/ 139 w 223"/>
              <a:gd name="T11" fmla="*/ 0 h 83"/>
              <a:gd name="T12" fmla="*/ 223 w 223"/>
              <a:gd name="T13" fmla="*/ 41 h 83"/>
              <a:gd name="T14" fmla="*/ 139 w 223"/>
              <a:gd name="T15" fmla="*/ 83 h 83"/>
              <a:gd name="T16" fmla="*/ 139 w 223"/>
              <a:gd name="T17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83">
                <a:moveTo>
                  <a:pt x="0" y="28"/>
                </a:moveTo>
                <a:lnTo>
                  <a:pt x="153" y="28"/>
                </a:lnTo>
                <a:lnTo>
                  <a:pt x="153" y="55"/>
                </a:lnTo>
                <a:lnTo>
                  <a:pt x="0" y="55"/>
                </a:lnTo>
                <a:lnTo>
                  <a:pt x="0" y="28"/>
                </a:lnTo>
                <a:close/>
                <a:moveTo>
                  <a:pt x="139" y="0"/>
                </a:moveTo>
                <a:lnTo>
                  <a:pt x="223" y="41"/>
                </a:lnTo>
                <a:lnTo>
                  <a:pt x="139" y="83"/>
                </a:lnTo>
                <a:lnTo>
                  <a:pt x="139" y="0"/>
                </a:ln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4" name="Freeform 27"/>
          <p:cNvSpPr>
            <a:spLocks/>
          </p:cNvSpPr>
          <p:nvPr/>
        </p:nvSpPr>
        <p:spPr bwMode="auto">
          <a:xfrm>
            <a:off x="388990" y="637777"/>
            <a:ext cx="681156" cy="151141"/>
          </a:xfrm>
          <a:custGeom>
            <a:avLst/>
            <a:gdLst>
              <a:gd name="T0" fmla="*/ 0 w 1152"/>
              <a:gd name="T1" fmla="*/ 128 h 256"/>
              <a:gd name="T2" fmla="*/ 576 w 1152"/>
              <a:gd name="T3" fmla="*/ 0 h 256"/>
              <a:gd name="T4" fmla="*/ 576 w 1152"/>
              <a:gd name="T5" fmla="*/ 0 h 256"/>
              <a:gd name="T6" fmla="*/ 1152 w 1152"/>
              <a:gd name="T7" fmla="*/ 128 h 256"/>
              <a:gd name="T8" fmla="*/ 1152 w 1152"/>
              <a:gd name="T9" fmla="*/ 128 h 256"/>
              <a:gd name="T10" fmla="*/ 1152 w 1152"/>
              <a:gd name="T11" fmla="*/ 128 h 256"/>
              <a:gd name="T12" fmla="*/ 576 w 1152"/>
              <a:gd name="T13" fmla="*/ 256 h 256"/>
              <a:gd name="T14" fmla="*/ 576 w 1152"/>
              <a:gd name="T15" fmla="*/ 256 h 256"/>
              <a:gd name="T16" fmla="*/ 576 w 1152"/>
              <a:gd name="T17" fmla="*/ 256 h 256"/>
              <a:gd name="T18" fmla="*/ 0 w 1152"/>
              <a:gd name="T19" fmla="*/ 128 h 256"/>
              <a:gd name="T20" fmla="*/ 0 w 1152"/>
              <a:gd name="T21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2" h="256">
                <a:moveTo>
                  <a:pt x="0" y="128"/>
                </a:moveTo>
                <a:cubicBezTo>
                  <a:pt x="0" y="58"/>
                  <a:pt x="258" y="0"/>
                  <a:pt x="576" y="0"/>
                </a:cubicBezTo>
                <a:lnTo>
                  <a:pt x="576" y="0"/>
                </a:lnTo>
                <a:cubicBezTo>
                  <a:pt x="895" y="0"/>
                  <a:pt x="1152" y="58"/>
                  <a:pt x="1152" y="128"/>
                </a:cubicBezTo>
                <a:cubicBezTo>
                  <a:pt x="1152" y="128"/>
                  <a:pt x="1152" y="128"/>
                  <a:pt x="1152" y="128"/>
                </a:cubicBezTo>
                <a:lnTo>
                  <a:pt x="1152" y="128"/>
                </a:lnTo>
                <a:cubicBezTo>
                  <a:pt x="1152" y="199"/>
                  <a:pt x="895" y="256"/>
                  <a:pt x="576" y="256"/>
                </a:cubicBezTo>
                <a:cubicBezTo>
                  <a:pt x="576" y="256"/>
                  <a:pt x="576" y="256"/>
                  <a:pt x="576" y="256"/>
                </a:cubicBezTo>
                <a:lnTo>
                  <a:pt x="576" y="256"/>
                </a:lnTo>
                <a:cubicBezTo>
                  <a:pt x="258" y="256"/>
                  <a:pt x="0" y="199"/>
                  <a:pt x="0" y="128"/>
                </a:cubicBezTo>
                <a:cubicBezTo>
                  <a:pt x="0" y="128"/>
                  <a:pt x="0" y="128"/>
                  <a:pt x="0" y="128"/>
                </a:cubicBezTo>
                <a:close/>
              </a:path>
            </a:pathLst>
          </a:custGeom>
          <a:solidFill>
            <a:srgbClr val="77933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5" name="Freeform 28"/>
          <p:cNvSpPr>
            <a:spLocks noEditPoints="1"/>
          </p:cNvSpPr>
          <p:nvPr/>
        </p:nvSpPr>
        <p:spPr bwMode="auto">
          <a:xfrm>
            <a:off x="383884" y="632671"/>
            <a:ext cx="691368" cy="160332"/>
          </a:xfrm>
          <a:custGeom>
            <a:avLst/>
            <a:gdLst>
              <a:gd name="T0" fmla="*/ 1 w 1169"/>
              <a:gd name="T1" fmla="*/ 135 h 272"/>
              <a:gd name="T2" fmla="*/ 5 w 1169"/>
              <a:gd name="T3" fmla="*/ 119 h 272"/>
              <a:gd name="T4" fmla="*/ 16 w 1169"/>
              <a:gd name="T5" fmla="*/ 104 h 272"/>
              <a:gd name="T6" fmla="*/ 51 w 1169"/>
              <a:gd name="T7" fmla="*/ 79 h 272"/>
              <a:gd name="T8" fmla="*/ 175 w 1169"/>
              <a:gd name="T9" fmla="*/ 39 h 272"/>
              <a:gd name="T10" fmla="*/ 359 w 1169"/>
              <a:gd name="T11" fmla="*/ 11 h 272"/>
              <a:gd name="T12" fmla="*/ 584 w 1169"/>
              <a:gd name="T13" fmla="*/ 0 h 272"/>
              <a:gd name="T14" fmla="*/ 810 w 1169"/>
              <a:gd name="T15" fmla="*/ 10 h 272"/>
              <a:gd name="T16" fmla="*/ 994 w 1169"/>
              <a:gd name="T17" fmla="*/ 39 h 272"/>
              <a:gd name="T18" fmla="*/ 1118 w 1169"/>
              <a:gd name="T19" fmla="*/ 79 h 272"/>
              <a:gd name="T20" fmla="*/ 1153 w 1169"/>
              <a:gd name="T21" fmla="*/ 104 h 272"/>
              <a:gd name="T22" fmla="*/ 1164 w 1169"/>
              <a:gd name="T23" fmla="*/ 119 h 272"/>
              <a:gd name="T24" fmla="*/ 1168 w 1169"/>
              <a:gd name="T25" fmla="*/ 135 h 272"/>
              <a:gd name="T26" fmla="*/ 1165 w 1169"/>
              <a:gd name="T27" fmla="*/ 151 h 272"/>
              <a:gd name="T28" fmla="*/ 1155 w 1169"/>
              <a:gd name="T29" fmla="*/ 167 h 272"/>
              <a:gd name="T30" fmla="*/ 1120 w 1169"/>
              <a:gd name="T31" fmla="*/ 193 h 272"/>
              <a:gd name="T32" fmla="*/ 1066 w 1169"/>
              <a:gd name="T33" fmla="*/ 216 h 272"/>
              <a:gd name="T34" fmla="*/ 908 w 1169"/>
              <a:gd name="T35" fmla="*/ 250 h 272"/>
              <a:gd name="T36" fmla="*/ 701 w 1169"/>
              <a:gd name="T37" fmla="*/ 269 h 272"/>
              <a:gd name="T38" fmla="*/ 468 w 1169"/>
              <a:gd name="T39" fmla="*/ 269 h 272"/>
              <a:gd name="T40" fmla="*/ 261 w 1169"/>
              <a:gd name="T41" fmla="*/ 250 h 272"/>
              <a:gd name="T42" fmla="*/ 104 w 1169"/>
              <a:gd name="T43" fmla="*/ 216 h 272"/>
              <a:gd name="T44" fmla="*/ 49 w 1169"/>
              <a:gd name="T45" fmla="*/ 193 h 272"/>
              <a:gd name="T46" fmla="*/ 14 w 1169"/>
              <a:gd name="T47" fmla="*/ 167 h 272"/>
              <a:gd name="T48" fmla="*/ 4 w 1169"/>
              <a:gd name="T49" fmla="*/ 151 h 272"/>
              <a:gd name="T50" fmla="*/ 19 w 1169"/>
              <a:gd name="T51" fmla="*/ 148 h 272"/>
              <a:gd name="T52" fmla="*/ 27 w 1169"/>
              <a:gd name="T53" fmla="*/ 158 h 272"/>
              <a:gd name="T54" fmla="*/ 58 w 1169"/>
              <a:gd name="T55" fmla="*/ 180 h 272"/>
              <a:gd name="T56" fmla="*/ 109 w 1169"/>
              <a:gd name="T57" fmla="*/ 201 h 272"/>
              <a:gd name="T58" fmla="*/ 263 w 1169"/>
              <a:gd name="T59" fmla="*/ 235 h 272"/>
              <a:gd name="T60" fmla="*/ 469 w 1169"/>
              <a:gd name="T61" fmla="*/ 253 h 272"/>
              <a:gd name="T62" fmla="*/ 700 w 1169"/>
              <a:gd name="T63" fmla="*/ 253 h 272"/>
              <a:gd name="T64" fmla="*/ 905 w 1169"/>
              <a:gd name="T65" fmla="*/ 235 h 272"/>
              <a:gd name="T66" fmla="*/ 1059 w 1169"/>
              <a:gd name="T67" fmla="*/ 201 h 272"/>
              <a:gd name="T68" fmla="*/ 1111 w 1169"/>
              <a:gd name="T69" fmla="*/ 180 h 272"/>
              <a:gd name="T70" fmla="*/ 1142 w 1169"/>
              <a:gd name="T71" fmla="*/ 158 h 272"/>
              <a:gd name="T72" fmla="*/ 1150 w 1169"/>
              <a:gd name="T73" fmla="*/ 148 h 272"/>
              <a:gd name="T74" fmla="*/ 1153 w 1169"/>
              <a:gd name="T75" fmla="*/ 138 h 272"/>
              <a:gd name="T76" fmla="*/ 1151 w 1169"/>
              <a:gd name="T77" fmla="*/ 128 h 272"/>
              <a:gd name="T78" fmla="*/ 1144 w 1169"/>
              <a:gd name="T79" fmla="*/ 117 h 272"/>
              <a:gd name="T80" fmla="*/ 1113 w 1169"/>
              <a:gd name="T81" fmla="*/ 94 h 272"/>
              <a:gd name="T82" fmla="*/ 991 w 1169"/>
              <a:gd name="T83" fmla="*/ 54 h 272"/>
              <a:gd name="T84" fmla="*/ 809 w 1169"/>
              <a:gd name="T85" fmla="*/ 26 h 272"/>
              <a:gd name="T86" fmla="*/ 585 w 1169"/>
              <a:gd name="T87" fmla="*/ 16 h 272"/>
              <a:gd name="T88" fmla="*/ 361 w 1169"/>
              <a:gd name="T89" fmla="*/ 26 h 272"/>
              <a:gd name="T90" fmla="*/ 180 w 1169"/>
              <a:gd name="T91" fmla="*/ 54 h 272"/>
              <a:gd name="T92" fmla="*/ 56 w 1169"/>
              <a:gd name="T93" fmla="*/ 94 h 272"/>
              <a:gd name="T94" fmla="*/ 25 w 1169"/>
              <a:gd name="T95" fmla="*/ 117 h 272"/>
              <a:gd name="T96" fmla="*/ 18 w 1169"/>
              <a:gd name="T97" fmla="*/ 128 h 272"/>
              <a:gd name="T98" fmla="*/ 16 w 1169"/>
              <a:gd name="T99" fmla="*/ 138 h 272"/>
              <a:gd name="T100" fmla="*/ 19 w 1169"/>
              <a:gd name="T101" fmla="*/ 14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9" h="272">
                <a:moveTo>
                  <a:pt x="1" y="138"/>
                </a:moveTo>
                <a:cubicBezTo>
                  <a:pt x="0" y="137"/>
                  <a:pt x="0" y="136"/>
                  <a:pt x="1" y="135"/>
                </a:cubicBezTo>
                <a:lnTo>
                  <a:pt x="4" y="122"/>
                </a:lnTo>
                <a:cubicBezTo>
                  <a:pt x="4" y="121"/>
                  <a:pt x="4" y="120"/>
                  <a:pt x="5" y="119"/>
                </a:cubicBezTo>
                <a:lnTo>
                  <a:pt x="14" y="106"/>
                </a:lnTo>
                <a:cubicBezTo>
                  <a:pt x="14" y="105"/>
                  <a:pt x="15" y="105"/>
                  <a:pt x="16" y="104"/>
                </a:cubicBezTo>
                <a:lnTo>
                  <a:pt x="49" y="80"/>
                </a:lnTo>
                <a:cubicBezTo>
                  <a:pt x="49" y="80"/>
                  <a:pt x="50" y="79"/>
                  <a:pt x="51" y="79"/>
                </a:cubicBezTo>
                <a:lnTo>
                  <a:pt x="104" y="58"/>
                </a:lnTo>
                <a:lnTo>
                  <a:pt x="175" y="39"/>
                </a:lnTo>
                <a:lnTo>
                  <a:pt x="261" y="23"/>
                </a:lnTo>
                <a:lnTo>
                  <a:pt x="359" y="11"/>
                </a:lnTo>
                <a:lnTo>
                  <a:pt x="468" y="3"/>
                </a:lnTo>
                <a:lnTo>
                  <a:pt x="584" y="0"/>
                </a:lnTo>
                <a:lnTo>
                  <a:pt x="701" y="3"/>
                </a:lnTo>
                <a:lnTo>
                  <a:pt x="810" y="10"/>
                </a:lnTo>
                <a:lnTo>
                  <a:pt x="907" y="23"/>
                </a:lnTo>
                <a:lnTo>
                  <a:pt x="994" y="39"/>
                </a:lnTo>
                <a:lnTo>
                  <a:pt x="1065" y="58"/>
                </a:lnTo>
                <a:lnTo>
                  <a:pt x="1118" y="79"/>
                </a:lnTo>
                <a:cubicBezTo>
                  <a:pt x="1119" y="79"/>
                  <a:pt x="1120" y="80"/>
                  <a:pt x="1120" y="80"/>
                </a:cubicBezTo>
                <a:lnTo>
                  <a:pt x="1153" y="104"/>
                </a:lnTo>
                <a:cubicBezTo>
                  <a:pt x="1154" y="105"/>
                  <a:pt x="1155" y="105"/>
                  <a:pt x="1155" y="106"/>
                </a:cubicBezTo>
                <a:lnTo>
                  <a:pt x="1164" y="119"/>
                </a:lnTo>
                <a:cubicBezTo>
                  <a:pt x="1165" y="120"/>
                  <a:pt x="1165" y="121"/>
                  <a:pt x="1165" y="122"/>
                </a:cubicBezTo>
                <a:lnTo>
                  <a:pt x="1168" y="135"/>
                </a:lnTo>
                <a:cubicBezTo>
                  <a:pt x="1169" y="136"/>
                  <a:pt x="1169" y="137"/>
                  <a:pt x="1168" y="138"/>
                </a:cubicBezTo>
                <a:lnTo>
                  <a:pt x="1165" y="151"/>
                </a:lnTo>
                <a:cubicBezTo>
                  <a:pt x="1165" y="152"/>
                  <a:pt x="1165" y="153"/>
                  <a:pt x="1164" y="154"/>
                </a:cubicBezTo>
                <a:lnTo>
                  <a:pt x="1155" y="167"/>
                </a:lnTo>
                <a:cubicBezTo>
                  <a:pt x="1155" y="168"/>
                  <a:pt x="1154" y="168"/>
                  <a:pt x="1153" y="169"/>
                </a:cubicBezTo>
                <a:lnTo>
                  <a:pt x="1120" y="193"/>
                </a:lnTo>
                <a:cubicBezTo>
                  <a:pt x="1120" y="193"/>
                  <a:pt x="1119" y="194"/>
                  <a:pt x="1119" y="194"/>
                </a:cubicBezTo>
                <a:lnTo>
                  <a:pt x="1066" y="216"/>
                </a:lnTo>
                <a:lnTo>
                  <a:pt x="995" y="235"/>
                </a:lnTo>
                <a:lnTo>
                  <a:pt x="908" y="250"/>
                </a:lnTo>
                <a:lnTo>
                  <a:pt x="810" y="262"/>
                </a:lnTo>
                <a:lnTo>
                  <a:pt x="701" y="269"/>
                </a:lnTo>
                <a:lnTo>
                  <a:pt x="585" y="272"/>
                </a:lnTo>
                <a:lnTo>
                  <a:pt x="468" y="269"/>
                </a:lnTo>
                <a:lnTo>
                  <a:pt x="360" y="262"/>
                </a:lnTo>
                <a:lnTo>
                  <a:pt x="261" y="250"/>
                </a:lnTo>
                <a:lnTo>
                  <a:pt x="176" y="235"/>
                </a:lnTo>
                <a:lnTo>
                  <a:pt x="104" y="216"/>
                </a:lnTo>
                <a:lnTo>
                  <a:pt x="50" y="194"/>
                </a:lnTo>
                <a:cubicBezTo>
                  <a:pt x="50" y="194"/>
                  <a:pt x="49" y="193"/>
                  <a:pt x="49" y="193"/>
                </a:cubicBezTo>
                <a:lnTo>
                  <a:pt x="16" y="169"/>
                </a:lnTo>
                <a:cubicBezTo>
                  <a:pt x="15" y="168"/>
                  <a:pt x="14" y="168"/>
                  <a:pt x="14" y="167"/>
                </a:cubicBezTo>
                <a:lnTo>
                  <a:pt x="5" y="154"/>
                </a:lnTo>
                <a:cubicBezTo>
                  <a:pt x="4" y="153"/>
                  <a:pt x="4" y="152"/>
                  <a:pt x="4" y="151"/>
                </a:cubicBezTo>
                <a:lnTo>
                  <a:pt x="1" y="138"/>
                </a:lnTo>
                <a:close/>
                <a:moveTo>
                  <a:pt x="19" y="148"/>
                </a:moveTo>
                <a:lnTo>
                  <a:pt x="18" y="145"/>
                </a:lnTo>
                <a:lnTo>
                  <a:pt x="27" y="158"/>
                </a:lnTo>
                <a:lnTo>
                  <a:pt x="25" y="156"/>
                </a:lnTo>
                <a:lnTo>
                  <a:pt x="58" y="180"/>
                </a:lnTo>
                <a:lnTo>
                  <a:pt x="57" y="179"/>
                </a:lnTo>
                <a:lnTo>
                  <a:pt x="109" y="201"/>
                </a:lnTo>
                <a:lnTo>
                  <a:pt x="179" y="220"/>
                </a:lnTo>
                <a:lnTo>
                  <a:pt x="263" y="235"/>
                </a:lnTo>
                <a:lnTo>
                  <a:pt x="361" y="246"/>
                </a:lnTo>
                <a:lnTo>
                  <a:pt x="469" y="253"/>
                </a:lnTo>
                <a:lnTo>
                  <a:pt x="584" y="256"/>
                </a:lnTo>
                <a:lnTo>
                  <a:pt x="700" y="253"/>
                </a:lnTo>
                <a:lnTo>
                  <a:pt x="808" y="247"/>
                </a:lnTo>
                <a:lnTo>
                  <a:pt x="905" y="235"/>
                </a:lnTo>
                <a:lnTo>
                  <a:pt x="990" y="220"/>
                </a:lnTo>
                <a:lnTo>
                  <a:pt x="1059" y="201"/>
                </a:lnTo>
                <a:lnTo>
                  <a:pt x="1112" y="179"/>
                </a:lnTo>
                <a:lnTo>
                  <a:pt x="1111" y="180"/>
                </a:lnTo>
                <a:lnTo>
                  <a:pt x="1144" y="156"/>
                </a:lnTo>
                <a:lnTo>
                  <a:pt x="1142" y="158"/>
                </a:lnTo>
                <a:lnTo>
                  <a:pt x="1151" y="145"/>
                </a:lnTo>
                <a:lnTo>
                  <a:pt x="1150" y="148"/>
                </a:lnTo>
                <a:lnTo>
                  <a:pt x="1153" y="135"/>
                </a:lnTo>
                <a:lnTo>
                  <a:pt x="1153" y="138"/>
                </a:lnTo>
                <a:lnTo>
                  <a:pt x="1150" y="125"/>
                </a:lnTo>
                <a:lnTo>
                  <a:pt x="1151" y="128"/>
                </a:lnTo>
                <a:lnTo>
                  <a:pt x="1142" y="115"/>
                </a:lnTo>
                <a:lnTo>
                  <a:pt x="1144" y="117"/>
                </a:lnTo>
                <a:lnTo>
                  <a:pt x="1111" y="93"/>
                </a:lnTo>
                <a:lnTo>
                  <a:pt x="1113" y="94"/>
                </a:lnTo>
                <a:lnTo>
                  <a:pt x="1060" y="73"/>
                </a:lnTo>
                <a:lnTo>
                  <a:pt x="991" y="54"/>
                </a:lnTo>
                <a:lnTo>
                  <a:pt x="905" y="38"/>
                </a:lnTo>
                <a:lnTo>
                  <a:pt x="809" y="26"/>
                </a:lnTo>
                <a:lnTo>
                  <a:pt x="700" y="19"/>
                </a:lnTo>
                <a:lnTo>
                  <a:pt x="585" y="16"/>
                </a:lnTo>
                <a:lnTo>
                  <a:pt x="469" y="19"/>
                </a:lnTo>
                <a:lnTo>
                  <a:pt x="361" y="26"/>
                </a:lnTo>
                <a:lnTo>
                  <a:pt x="264" y="38"/>
                </a:lnTo>
                <a:lnTo>
                  <a:pt x="180" y="54"/>
                </a:lnTo>
                <a:lnTo>
                  <a:pt x="109" y="73"/>
                </a:lnTo>
                <a:lnTo>
                  <a:pt x="56" y="94"/>
                </a:lnTo>
                <a:lnTo>
                  <a:pt x="58" y="93"/>
                </a:lnTo>
                <a:lnTo>
                  <a:pt x="25" y="117"/>
                </a:lnTo>
                <a:lnTo>
                  <a:pt x="27" y="115"/>
                </a:lnTo>
                <a:lnTo>
                  <a:pt x="18" y="128"/>
                </a:lnTo>
                <a:lnTo>
                  <a:pt x="19" y="125"/>
                </a:lnTo>
                <a:lnTo>
                  <a:pt x="16" y="138"/>
                </a:lnTo>
                <a:lnTo>
                  <a:pt x="16" y="135"/>
                </a:lnTo>
                <a:lnTo>
                  <a:pt x="19" y="148"/>
                </a:ln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6" name="Rectangle 29"/>
          <p:cNvSpPr>
            <a:spLocks noChangeArrowheads="1"/>
          </p:cNvSpPr>
          <p:nvPr/>
        </p:nvSpPr>
        <p:spPr bwMode="auto">
          <a:xfrm>
            <a:off x="388990" y="637777"/>
            <a:ext cx="681156" cy="75570"/>
          </a:xfrm>
          <a:prstGeom prst="rect">
            <a:avLst/>
          </a:prstGeom>
          <a:solidFill>
            <a:srgbClr val="779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7" name="Freeform 30"/>
          <p:cNvSpPr>
            <a:spLocks noEditPoints="1"/>
          </p:cNvSpPr>
          <p:nvPr/>
        </p:nvSpPr>
        <p:spPr bwMode="auto">
          <a:xfrm>
            <a:off x="383884" y="632671"/>
            <a:ext cx="691368" cy="84762"/>
          </a:xfrm>
          <a:custGeom>
            <a:avLst/>
            <a:gdLst>
              <a:gd name="T0" fmla="*/ 0 w 677"/>
              <a:gd name="T1" fmla="*/ 0 h 83"/>
              <a:gd name="T2" fmla="*/ 677 w 677"/>
              <a:gd name="T3" fmla="*/ 0 h 83"/>
              <a:gd name="T4" fmla="*/ 677 w 677"/>
              <a:gd name="T5" fmla="*/ 83 h 83"/>
              <a:gd name="T6" fmla="*/ 0 w 677"/>
              <a:gd name="T7" fmla="*/ 83 h 83"/>
              <a:gd name="T8" fmla="*/ 0 w 677"/>
              <a:gd name="T9" fmla="*/ 0 h 83"/>
              <a:gd name="T10" fmla="*/ 9 w 677"/>
              <a:gd name="T11" fmla="*/ 79 h 83"/>
              <a:gd name="T12" fmla="*/ 5 w 677"/>
              <a:gd name="T13" fmla="*/ 74 h 83"/>
              <a:gd name="T14" fmla="*/ 672 w 677"/>
              <a:gd name="T15" fmla="*/ 74 h 83"/>
              <a:gd name="T16" fmla="*/ 667 w 677"/>
              <a:gd name="T17" fmla="*/ 79 h 83"/>
              <a:gd name="T18" fmla="*/ 667 w 677"/>
              <a:gd name="T19" fmla="*/ 5 h 83"/>
              <a:gd name="T20" fmla="*/ 672 w 677"/>
              <a:gd name="T21" fmla="*/ 9 h 83"/>
              <a:gd name="T22" fmla="*/ 5 w 677"/>
              <a:gd name="T23" fmla="*/ 9 h 83"/>
              <a:gd name="T24" fmla="*/ 9 w 677"/>
              <a:gd name="T25" fmla="*/ 5 h 83"/>
              <a:gd name="T26" fmla="*/ 9 w 677"/>
              <a:gd name="T27" fmla="*/ 7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7" h="83">
                <a:moveTo>
                  <a:pt x="0" y="0"/>
                </a:moveTo>
                <a:lnTo>
                  <a:pt x="677" y="0"/>
                </a:lnTo>
                <a:lnTo>
                  <a:pt x="677" y="83"/>
                </a:lnTo>
                <a:lnTo>
                  <a:pt x="0" y="83"/>
                </a:lnTo>
                <a:lnTo>
                  <a:pt x="0" y="0"/>
                </a:lnTo>
                <a:close/>
                <a:moveTo>
                  <a:pt x="9" y="79"/>
                </a:moveTo>
                <a:lnTo>
                  <a:pt x="5" y="74"/>
                </a:lnTo>
                <a:lnTo>
                  <a:pt x="672" y="74"/>
                </a:lnTo>
                <a:lnTo>
                  <a:pt x="667" y="79"/>
                </a:lnTo>
                <a:lnTo>
                  <a:pt x="667" y="5"/>
                </a:lnTo>
                <a:lnTo>
                  <a:pt x="672" y="9"/>
                </a:lnTo>
                <a:lnTo>
                  <a:pt x="5" y="9"/>
                </a:lnTo>
                <a:lnTo>
                  <a:pt x="9" y="5"/>
                </a:lnTo>
                <a:lnTo>
                  <a:pt x="9" y="79"/>
                </a:lnTo>
                <a:close/>
              </a:path>
            </a:pathLst>
          </a:custGeom>
          <a:solidFill>
            <a:srgbClr val="77933C"/>
          </a:solidFill>
          <a:ln w="1" cap="flat">
            <a:solidFill>
              <a:srgbClr val="77933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8" name="Freeform 31"/>
          <p:cNvSpPr>
            <a:spLocks/>
          </p:cNvSpPr>
          <p:nvPr/>
        </p:nvSpPr>
        <p:spPr bwMode="auto">
          <a:xfrm>
            <a:off x="388990" y="562207"/>
            <a:ext cx="681156" cy="151141"/>
          </a:xfrm>
          <a:custGeom>
            <a:avLst/>
            <a:gdLst>
              <a:gd name="T0" fmla="*/ 0 w 1152"/>
              <a:gd name="T1" fmla="*/ 128 h 256"/>
              <a:gd name="T2" fmla="*/ 576 w 1152"/>
              <a:gd name="T3" fmla="*/ 0 h 256"/>
              <a:gd name="T4" fmla="*/ 576 w 1152"/>
              <a:gd name="T5" fmla="*/ 0 h 256"/>
              <a:gd name="T6" fmla="*/ 1152 w 1152"/>
              <a:gd name="T7" fmla="*/ 128 h 256"/>
              <a:gd name="T8" fmla="*/ 1152 w 1152"/>
              <a:gd name="T9" fmla="*/ 128 h 256"/>
              <a:gd name="T10" fmla="*/ 1152 w 1152"/>
              <a:gd name="T11" fmla="*/ 128 h 256"/>
              <a:gd name="T12" fmla="*/ 576 w 1152"/>
              <a:gd name="T13" fmla="*/ 256 h 256"/>
              <a:gd name="T14" fmla="*/ 576 w 1152"/>
              <a:gd name="T15" fmla="*/ 256 h 256"/>
              <a:gd name="T16" fmla="*/ 576 w 1152"/>
              <a:gd name="T17" fmla="*/ 256 h 256"/>
              <a:gd name="T18" fmla="*/ 0 w 1152"/>
              <a:gd name="T19" fmla="*/ 128 h 256"/>
              <a:gd name="T20" fmla="*/ 0 w 1152"/>
              <a:gd name="T21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2" h="256">
                <a:moveTo>
                  <a:pt x="0" y="128"/>
                </a:moveTo>
                <a:cubicBezTo>
                  <a:pt x="0" y="58"/>
                  <a:pt x="258" y="0"/>
                  <a:pt x="576" y="0"/>
                </a:cubicBezTo>
                <a:lnTo>
                  <a:pt x="576" y="0"/>
                </a:lnTo>
                <a:cubicBezTo>
                  <a:pt x="895" y="0"/>
                  <a:pt x="1152" y="58"/>
                  <a:pt x="1152" y="128"/>
                </a:cubicBezTo>
                <a:cubicBezTo>
                  <a:pt x="1152" y="128"/>
                  <a:pt x="1152" y="128"/>
                  <a:pt x="1152" y="128"/>
                </a:cubicBezTo>
                <a:lnTo>
                  <a:pt x="1152" y="128"/>
                </a:lnTo>
                <a:cubicBezTo>
                  <a:pt x="1152" y="199"/>
                  <a:pt x="895" y="256"/>
                  <a:pt x="576" y="256"/>
                </a:cubicBezTo>
                <a:cubicBezTo>
                  <a:pt x="576" y="256"/>
                  <a:pt x="576" y="256"/>
                  <a:pt x="576" y="256"/>
                </a:cubicBezTo>
                <a:lnTo>
                  <a:pt x="576" y="256"/>
                </a:lnTo>
                <a:cubicBezTo>
                  <a:pt x="258" y="256"/>
                  <a:pt x="0" y="199"/>
                  <a:pt x="0" y="128"/>
                </a:cubicBezTo>
                <a:cubicBezTo>
                  <a:pt x="0" y="128"/>
                  <a:pt x="0" y="128"/>
                  <a:pt x="0" y="128"/>
                </a:cubicBezTo>
                <a:close/>
              </a:path>
            </a:pathLst>
          </a:custGeom>
          <a:solidFill>
            <a:srgbClr val="77933C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9" name="Freeform 32"/>
          <p:cNvSpPr>
            <a:spLocks noEditPoints="1"/>
          </p:cNvSpPr>
          <p:nvPr/>
        </p:nvSpPr>
        <p:spPr bwMode="auto">
          <a:xfrm>
            <a:off x="383884" y="557101"/>
            <a:ext cx="691368" cy="160332"/>
          </a:xfrm>
          <a:custGeom>
            <a:avLst/>
            <a:gdLst>
              <a:gd name="T0" fmla="*/ 1 w 1169"/>
              <a:gd name="T1" fmla="*/ 135 h 272"/>
              <a:gd name="T2" fmla="*/ 5 w 1169"/>
              <a:gd name="T3" fmla="*/ 119 h 272"/>
              <a:gd name="T4" fmla="*/ 16 w 1169"/>
              <a:gd name="T5" fmla="*/ 104 h 272"/>
              <a:gd name="T6" fmla="*/ 51 w 1169"/>
              <a:gd name="T7" fmla="*/ 79 h 272"/>
              <a:gd name="T8" fmla="*/ 175 w 1169"/>
              <a:gd name="T9" fmla="*/ 39 h 272"/>
              <a:gd name="T10" fmla="*/ 359 w 1169"/>
              <a:gd name="T11" fmla="*/ 11 h 272"/>
              <a:gd name="T12" fmla="*/ 584 w 1169"/>
              <a:gd name="T13" fmla="*/ 0 h 272"/>
              <a:gd name="T14" fmla="*/ 810 w 1169"/>
              <a:gd name="T15" fmla="*/ 10 h 272"/>
              <a:gd name="T16" fmla="*/ 994 w 1169"/>
              <a:gd name="T17" fmla="*/ 39 h 272"/>
              <a:gd name="T18" fmla="*/ 1118 w 1169"/>
              <a:gd name="T19" fmla="*/ 79 h 272"/>
              <a:gd name="T20" fmla="*/ 1153 w 1169"/>
              <a:gd name="T21" fmla="*/ 104 h 272"/>
              <a:gd name="T22" fmla="*/ 1164 w 1169"/>
              <a:gd name="T23" fmla="*/ 119 h 272"/>
              <a:gd name="T24" fmla="*/ 1168 w 1169"/>
              <a:gd name="T25" fmla="*/ 135 h 272"/>
              <a:gd name="T26" fmla="*/ 1165 w 1169"/>
              <a:gd name="T27" fmla="*/ 151 h 272"/>
              <a:gd name="T28" fmla="*/ 1155 w 1169"/>
              <a:gd name="T29" fmla="*/ 167 h 272"/>
              <a:gd name="T30" fmla="*/ 1120 w 1169"/>
              <a:gd name="T31" fmla="*/ 193 h 272"/>
              <a:gd name="T32" fmla="*/ 1066 w 1169"/>
              <a:gd name="T33" fmla="*/ 216 h 272"/>
              <a:gd name="T34" fmla="*/ 908 w 1169"/>
              <a:gd name="T35" fmla="*/ 250 h 272"/>
              <a:gd name="T36" fmla="*/ 701 w 1169"/>
              <a:gd name="T37" fmla="*/ 269 h 272"/>
              <a:gd name="T38" fmla="*/ 468 w 1169"/>
              <a:gd name="T39" fmla="*/ 269 h 272"/>
              <a:gd name="T40" fmla="*/ 261 w 1169"/>
              <a:gd name="T41" fmla="*/ 250 h 272"/>
              <a:gd name="T42" fmla="*/ 104 w 1169"/>
              <a:gd name="T43" fmla="*/ 216 h 272"/>
              <a:gd name="T44" fmla="*/ 49 w 1169"/>
              <a:gd name="T45" fmla="*/ 193 h 272"/>
              <a:gd name="T46" fmla="*/ 14 w 1169"/>
              <a:gd name="T47" fmla="*/ 167 h 272"/>
              <a:gd name="T48" fmla="*/ 4 w 1169"/>
              <a:gd name="T49" fmla="*/ 151 h 272"/>
              <a:gd name="T50" fmla="*/ 19 w 1169"/>
              <a:gd name="T51" fmla="*/ 148 h 272"/>
              <a:gd name="T52" fmla="*/ 27 w 1169"/>
              <a:gd name="T53" fmla="*/ 158 h 272"/>
              <a:gd name="T54" fmla="*/ 58 w 1169"/>
              <a:gd name="T55" fmla="*/ 180 h 272"/>
              <a:gd name="T56" fmla="*/ 109 w 1169"/>
              <a:gd name="T57" fmla="*/ 201 h 272"/>
              <a:gd name="T58" fmla="*/ 263 w 1169"/>
              <a:gd name="T59" fmla="*/ 235 h 272"/>
              <a:gd name="T60" fmla="*/ 469 w 1169"/>
              <a:gd name="T61" fmla="*/ 253 h 272"/>
              <a:gd name="T62" fmla="*/ 700 w 1169"/>
              <a:gd name="T63" fmla="*/ 253 h 272"/>
              <a:gd name="T64" fmla="*/ 905 w 1169"/>
              <a:gd name="T65" fmla="*/ 235 h 272"/>
              <a:gd name="T66" fmla="*/ 1059 w 1169"/>
              <a:gd name="T67" fmla="*/ 201 h 272"/>
              <a:gd name="T68" fmla="*/ 1111 w 1169"/>
              <a:gd name="T69" fmla="*/ 180 h 272"/>
              <a:gd name="T70" fmla="*/ 1142 w 1169"/>
              <a:gd name="T71" fmla="*/ 158 h 272"/>
              <a:gd name="T72" fmla="*/ 1150 w 1169"/>
              <a:gd name="T73" fmla="*/ 148 h 272"/>
              <a:gd name="T74" fmla="*/ 1153 w 1169"/>
              <a:gd name="T75" fmla="*/ 138 h 272"/>
              <a:gd name="T76" fmla="*/ 1151 w 1169"/>
              <a:gd name="T77" fmla="*/ 128 h 272"/>
              <a:gd name="T78" fmla="*/ 1144 w 1169"/>
              <a:gd name="T79" fmla="*/ 117 h 272"/>
              <a:gd name="T80" fmla="*/ 1113 w 1169"/>
              <a:gd name="T81" fmla="*/ 94 h 272"/>
              <a:gd name="T82" fmla="*/ 991 w 1169"/>
              <a:gd name="T83" fmla="*/ 54 h 272"/>
              <a:gd name="T84" fmla="*/ 809 w 1169"/>
              <a:gd name="T85" fmla="*/ 26 h 272"/>
              <a:gd name="T86" fmla="*/ 585 w 1169"/>
              <a:gd name="T87" fmla="*/ 16 h 272"/>
              <a:gd name="T88" fmla="*/ 361 w 1169"/>
              <a:gd name="T89" fmla="*/ 26 h 272"/>
              <a:gd name="T90" fmla="*/ 180 w 1169"/>
              <a:gd name="T91" fmla="*/ 54 h 272"/>
              <a:gd name="T92" fmla="*/ 56 w 1169"/>
              <a:gd name="T93" fmla="*/ 94 h 272"/>
              <a:gd name="T94" fmla="*/ 25 w 1169"/>
              <a:gd name="T95" fmla="*/ 117 h 272"/>
              <a:gd name="T96" fmla="*/ 18 w 1169"/>
              <a:gd name="T97" fmla="*/ 128 h 272"/>
              <a:gd name="T98" fmla="*/ 16 w 1169"/>
              <a:gd name="T99" fmla="*/ 138 h 272"/>
              <a:gd name="T100" fmla="*/ 19 w 1169"/>
              <a:gd name="T101" fmla="*/ 14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9" h="272">
                <a:moveTo>
                  <a:pt x="1" y="138"/>
                </a:moveTo>
                <a:cubicBezTo>
                  <a:pt x="0" y="137"/>
                  <a:pt x="0" y="136"/>
                  <a:pt x="1" y="135"/>
                </a:cubicBezTo>
                <a:lnTo>
                  <a:pt x="4" y="122"/>
                </a:lnTo>
                <a:cubicBezTo>
                  <a:pt x="4" y="121"/>
                  <a:pt x="4" y="120"/>
                  <a:pt x="5" y="119"/>
                </a:cubicBezTo>
                <a:lnTo>
                  <a:pt x="14" y="106"/>
                </a:lnTo>
                <a:cubicBezTo>
                  <a:pt x="14" y="105"/>
                  <a:pt x="15" y="105"/>
                  <a:pt x="16" y="104"/>
                </a:cubicBezTo>
                <a:lnTo>
                  <a:pt x="49" y="80"/>
                </a:lnTo>
                <a:cubicBezTo>
                  <a:pt x="49" y="80"/>
                  <a:pt x="50" y="79"/>
                  <a:pt x="51" y="79"/>
                </a:cubicBezTo>
                <a:lnTo>
                  <a:pt x="104" y="58"/>
                </a:lnTo>
                <a:lnTo>
                  <a:pt x="175" y="39"/>
                </a:lnTo>
                <a:lnTo>
                  <a:pt x="261" y="23"/>
                </a:lnTo>
                <a:lnTo>
                  <a:pt x="359" y="11"/>
                </a:lnTo>
                <a:lnTo>
                  <a:pt x="468" y="3"/>
                </a:lnTo>
                <a:lnTo>
                  <a:pt x="584" y="0"/>
                </a:lnTo>
                <a:lnTo>
                  <a:pt x="701" y="3"/>
                </a:lnTo>
                <a:lnTo>
                  <a:pt x="810" y="10"/>
                </a:lnTo>
                <a:lnTo>
                  <a:pt x="907" y="23"/>
                </a:lnTo>
                <a:lnTo>
                  <a:pt x="994" y="39"/>
                </a:lnTo>
                <a:lnTo>
                  <a:pt x="1065" y="58"/>
                </a:lnTo>
                <a:lnTo>
                  <a:pt x="1118" y="79"/>
                </a:lnTo>
                <a:cubicBezTo>
                  <a:pt x="1119" y="79"/>
                  <a:pt x="1120" y="80"/>
                  <a:pt x="1120" y="80"/>
                </a:cubicBezTo>
                <a:lnTo>
                  <a:pt x="1153" y="104"/>
                </a:lnTo>
                <a:cubicBezTo>
                  <a:pt x="1154" y="105"/>
                  <a:pt x="1155" y="105"/>
                  <a:pt x="1155" y="106"/>
                </a:cubicBezTo>
                <a:lnTo>
                  <a:pt x="1164" y="119"/>
                </a:lnTo>
                <a:cubicBezTo>
                  <a:pt x="1165" y="120"/>
                  <a:pt x="1165" y="121"/>
                  <a:pt x="1165" y="122"/>
                </a:cubicBezTo>
                <a:lnTo>
                  <a:pt x="1168" y="135"/>
                </a:lnTo>
                <a:cubicBezTo>
                  <a:pt x="1169" y="136"/>
                  <a:pt x="1169" y="137"/>
                  <a:pt x="1168" y="138"/>
                </a:cubicBezTo>
                <a:lnTo>
                  <a:pt x="1165" y="151"/>
                </a:lnTo>
                <a:cubicBezTo>
                  <a:pt x="1165" y="152"/>
                  <a:pt x="1165" y="153"/>
                  <a:pt x="1164" y="154"/>
                </a:cubicBezTo>
                <a:lnTo>
                  <a:pt x="1155" y="167"/>
                </a:lnTo>
                <a:cubicBezTo>
                  <a:pt x="1155" y="168"/>
                  <a:pt x="1154" y="168"/>
                  <a:pt x="1153" y="169"/>
                </a:cubicBezTo>
                <a:lnTo>
                  <a:pt x="1120" y="193"/>
                </a:lnTo>
                <a:cubicBezTo>
                  <a:pt x="1120" y="193"/>
                  <a:pt x="1119" y="194"/>
                  <a:pt x="1119" y="194"/>
                </a:cubicBezTo>
                <a:lnTo>
                  <a:pt x="1066" y="216"/>
                </a:lnTo>
                <a:lnTo>
                  <a:pt x="995" y="235"/>
                </a:lnTo>
                <a:lnTo>
                  <a:pt x="908" y="250"/>
                </a:lnTo>
                <a:lnTo>
                  <a:pt x="810" y="262"/>
                </a:lnTo>
                <a:lnTo>
                  <a:pt x="701" y="269"/>
                </a:lnTo>
                <a:lnTo>
                  <a:pt x="585" y="272"/>
                </a:lnTo>
                <a:lnTo>
                  <a:pt x="468" y="269"/>
                </a:lnTo>
                <a:lnTo>
                  <a:pt x="360" y="262"/>
                </a:lnTo>
                <a:lnTo>
                  <a:pt x="261" y="250"/>
                </a:lnTo>
                <a:lnTo>
                  <a:pt x="176" y="235"/>
                </a:lnTo>
                <a:lnTo>
                  <a:pt x="104" y="216"/>
                </a:lnTo>
                <a:lnTo>
                  <a:pt x="50" y="194"/>
                </a:lnTo>
                <a:cubicBezTo>
                  <a:pt x="50" y="194"/>
                  <a:pt x="49" y="193"/>
                  <a:pt x="49" y="193"/>
                </a:cubicBezTo>
                <a:lnTo>
                  <a:pt x="16" y="169"/>
                </a:lnTo>
                <a:cubicBezTo>
                  <a:pt x="15" y="168"/>
                  <a:pt x="14" y="168"/>
                  <a:pt x="14" y="167"/>
                </a:cubicBezTo>
                <a:lnTo>
                  <a:pt x="5" y="154"/>
                </a:lnTo>
                <a:cubicBezTo>
                  <a:pt x="4" y="153"/>
                  <a:pt x="4" y="152"/>
                  <a:pt x="4" y="151"/>
                </a:cubicBezTo>
                <a:lnTo>
                  <a:pt x="1" y="138"/>
                </a:lnTo>
                <a:close/>
                <a:moveTo>
                  <a:pt x="19" y="148"/>
                </a:moveTo>
                <a:lnTo>
                  <a:pt x="18" y="145"/>
                </a:lnTo>
                <a:lnTo>
                  <a:pt x="27" y="158"/>
                </a:lnTo>
                <a:lnTo>
                  <a:pt x="25" y="156"/>
                </a:lnTo>
                <a:lnTo>
                  <a:pt x="58" y="180"/>
                </a:lnTo>
                <a:lnTo>
                  <a:pt x="57" y="179"/>
                </a:lnTo>
                <a:lnTo>
                  <a:pt x="109" y="201"/>
                </a:lnTo>
                <a:lnTo>
                  <a:pt x="179" y="220"/>
                </a:lnTo>
                <a:lnTo>
                  <a:pt x="263" y="235"/>
                </a:lnTo>
                <a:lnTo>
                  <a:pt x="361" y="246"/>
                </a:lnTo>
                <a:lnTo>
                  <a:pt x="469" y="253"/>
                </a:lnTo>
                <a:lnTo>
                  <a:pt x="584" y="256"/>
                </a:lnTo>
                <a:lnTo>
                  <a:pt x="700" y="253"/>
                </a:lnTo>
                <a:lnTo>
                  <a:pt x="808" y="247"/>
                </a:lnTo>
                <a:lnTo>
                  <a:pt x="905" y="235"/>
                </a:lnTo>
                <a:lnTo>
                  <a:pt x="990" y="220"/>
                </a:lnTo>
                <a:lnTo>
                  <a:pt x="1059" y="201"/>
                </a:lnTo>
                <a:lnTo>
                  <a:pt x="1112" y="179"/>
                </a:lnTo>
                <a:lnTo>
                  <a:pt x="1111" y="180"/>
                </a:lnTo>
                <a:lnTo>
                  <a:pt x="1144" y="156"/>
                </a:lnTo>
                <a:lnTo>
                  <a:pt x="1142" y="158"/>
                </a:lnTo>
                <a:lnTo>
                  <a:pt x="1151" y="145"/>
                </a:lnTo>
                <a:lnTo>
                  <a:pt x="1150" y="148"/>
                </a:lnTo>
                <a:lnTo>
                  <a:pt x="1153" y="135"/>
                </a:lnTo>
                <a:lnTo>
                  <a:pt x="1153" y="138"/>
                </a:lnTo>
                <a:lnTo>
                  <a:pt x="1150" y="125"/>
                </a:lnTo>
                <a:lnTo>
                  <a:pt x="1151" y="128"/>
                </a:lnTo>
                <a:lnTo>
                  <a:pt x="1142" y="115"/>
                </a:lnTo>
                <a:lnTo>
                  <a:pt x="1144" y="117"/>
                </a:lnTo>
                <a:lnTo>
                  <a:pt x="1111" y="93"/>
                </a:lnTo>
                <a:lnTo>
                  <a:pt x="1113" y="94"/>
                </a:lnTo>
                <a:lnTo>
                  <a:pt x="1060" y="73"/>
                </a:lnTo>
                <a:lnTo>
                  <a:pt x="991" y="54"/>
                </a:lnTo>
                <a:lnTo>
                  <a:pt x="905" y="38"/>
                </a:lnTo>
                <a:lnTo>
                  <a:pt x="809" y="26"/>
                </a:lnTo>
                <a:lnTo>
                  <a:pt x="700" y="19"/>
                </a:lnTo>
                <a:lnTo>
                  <a:pt x="585" y="16"/>
                </a:lnTo>
                <a:lnTo>
                  <a:pt x="469" y="19"/>
                </a:lnTo>
                <a:lnTo>
                  <a:pt x="361" y="26"/>
                </a:lnTo>
                <a:lnTo>
                  <a:pt x="264" y="38"/>
                </a:lnTo>
                <a:lnTo>
                  <a:pt x="180" y="54"/>
                </a:lnTo>
                <a:lnTo>
                  <a:pt x="109" y="73"/>
                </a:lnTo>
                <a:lnTo>
                  <a:pt x="56" y="94"/>
                </a:lnTo>
                <a:lnTo>
                  <a:pt x="58" y="93"/>
                </a:lnTo>
                <a:lnTo>
                  <a:pt x="25" y="117"/>
                </a:lnTo>
                <a:lnTo>
                  <a:pt x="27" y="115"/>
                </a:lnTo>
                <a:lnTo>
                  <a:pt x="18" y="128"/>
                </a:lnTo>
                <a:lnTo>
                  <a:pt x="19" y="125"/>
                </a:lnTo>
                <a:lnTo>
                  <a:pt x="16" y="138"/>
                </a:lnTo>
                <a:lnTo>
                  <a:pt x="16" y="135"/>
                </a:lnTo>
                <a:lnTo>
                  <a:pt x="19" y="148"/>
                </a:ln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40" name="Rectangle 33"/>
          <p:cNvSpPr>
            <a:spLocks noChangeArrowheads="1"/>
          </p:cNvSpPr>
          <p:nvPr/>
        </p:nvSpPr>
        <p:spPr bwMode="auto">
          <a:xfrm>
            <a:off x="383884" y="637777"/>
            <a:ext cx="9191" cy="75570"/>
          </a:xfrm>
          <a:prstGeom prst="rect">
            <a:avLst/>
          </a:pr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41" name="Rectangle 34"/>
          <p:cNvSpPr>
            <a:spLocks noChangeArrowheads="1"/>
          </p:cNvSpPr>
          <p:nvPr/>
        </p:nvSpPr>
        <p:spPr bwMode="auto">
          <a:xfrm>
            <a:off x="1065040" y="637777"/>
            <a:ext cx="10212" cy="75570"/>
          </a:xfrm>
          <a:prstGeom prst="rect">
            <a:avLst/>
          </a:pr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42" name="Freeform 35"/>
          <p:cNvSpPr>
            <a:spLocks noEditPoints="1"/>
          </p:cNvSpPr>
          <p:nvPr/>
        </p:nvSpPr>
        <p:spPr bwMode="auto">
          <a:xfrm>
            <a:off x="1183502" y="670456"/>
            <a:ext cx="227733" cy="84762"/>
          </a:xfrm>
          <a:custGeom>
            <a:avLst/>
            <a:gdLst>
              <a:gd name="T0" fmla="*/ 0 w 223"/>
              <a:gd name="T1" fmla="*/ 28 h 83"/>
              <a:gd name="T2" fmla="*/ 153 w 223"/>
              <a:gd name="T3" fmla="*/ 28 h 83"/>
              <a:gd name="T4" fmla="*/ 153 w 223"/>
              <a:gd name="T5" fmla="*/ 56 h 83"/>
              <a:gd name="T6" fmla="*/ 0 w 223"/>
              <a:gd name="T7" fmla="*/ 56 h 83"/>
              <a:gd name="T8" fmla="*/ 0 w 223"/>
              <a:gd name="T9" fmla="*/ 28 h 83"/>
              <a:gd name="T10" fmla="*/ 139 w 223"/>
              <a:gd name="T11" fmla="*/ 0 h 83"/>
              <a:gd name="T12" fmla="*/ 223 w 223"/>
              <a:gd name="T13" fmla="*/ 42 h 83"/>
              <a:gd name="T14" fmla="*/ 139 w 223"/>
              <a:gd name="T15" fmla="*/ 83 h 83"/>
              <a:gd name="T16" fmla="*/ 139 w 223"/>
              <a:gd name="T17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3" h="83">
                <a:moveTo>
                  <a:pt x="0" y="28"/>
                </a:moveTo>
                <a:lnTo>
                  <a:pt x="153" y="28"/>
                </a:lnTo>
                <a:lnTo>
                  <a:pt x="153" y="56"/>
                </a:lnTo>
                <a:lnTo>
                  <a:pt x="0" y="56"/>
                </a:lnTo>
                <a:lnTo>
                  <a:pt x="0" y="28"/>
                </a:lnTo>
                <a:close/>
                <a:moveTo>
                  <a:pt x="139" y="0"/>
                </a:moveTo>
                <a:lnTo>
                  <a:pt x="223" y="42"/>
                </a:lnTo>
                <a:lnTo>
                  <a:pt x="139" y="83"/>
                </a:lnTo>
                <a:lnTo>
                  <a:pt x="139" y="0"/>
                </a:lnTo>
                <a:close/>
              </a:path>
            </a:pathLst>
          </a:custGeom>
          <a:solidFill>
            <a:srgbClr val="000000"/>
          </a:solidFill>
          <a:ln w="1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43" name="Rectangle 36"/>
          <p:cNvSpPr>
            <a:spLocks noChangeArrowheads="1"/>
          </p:cNvSpPr>
          <p:nvPr/>
        </p:nvSpPr>
        <p:spPr bwMode="auto">
          <a:xfrm>
            <a:off x="365502" y="778706"/>
            <a:ext cx="812723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‘Medium’ Cells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37"/>
          <p:cNvSpPr>
            <a:spLocks noChangeArrowheads="1"/>
          </p:cNvSpPr>
          <p:nvPr/>
        </p:nvSpPr>
        <p:spPr bwMode="auto">
          <a:xfrm>
            <a:off x="1577694" y="168015"/>
            <a:ext cx="787075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Control DMSO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38"/>
          <p:cNvSpPr>
            <a:spLocks noChangeArrowheads="1"/>
          </p:cNvSpPr>
          <p:nvPr/>
        </p:nvSpPr>
        <p:spPr bwMode="auto">
          <a:xfrm>
            <a:off x="1577694" y="575483"/>
            <a:ext cx="222818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Tx 1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1577694" y="1061585"/>
            <a:ext cx="222818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Tx 2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83" name="Picture 1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679" y="373281"/>
            <a:ext cx="454445" cy="52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5" name="Picture 1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679" y="1053415"/>
            <a:ext cx="445253" cy="29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" name="Picture 8" descr="http://upload.wikimedia.org/wikipedia/commons/thumb/e/e5/Digoxigenin_acsv.svg/200px-Digoxigenin_acsv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425" y="381000"/>
            <a:ext cx="609775" cy="48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2" name="Picture 12" descr="http://upload.wikimedia.org/wikipedia/commons/thumb/3/36/Anisomycin_structure.png/250px-Anisomycin_structur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990600"/>
            <a:ext cx="533400" cy="32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" name="Rounded Rectangle 172"/>
          <p:cNvSpPr/>
          <p:nvPr/>
        </p:nvSpPr>
        <p:spPr>
          <a:xfrm>
            <a:off x="2842260" y="75576"/>
            <a:ext cx="922371" cy="679642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MCF7</a:t>
            </a:r>
          </a:p>
        </p:txBody>
      </p:sp>
      <p:sp>
        <p:nvSpPr>
          <p:cNvPr id="174" name="Rounded Rectangle 173"/>
          <p:cNvSpPr/>
          <p:nvPr/>
        </p:nvSpPr>
        <p:spPr>
          <a:xfrm>
            <a:off x="3116524" y="539775"/>
            <a:ext cx="922076" cy="679425"/>
          </a:xfrm>
          <a:prstGeom prst="roundRect">
            <a:avLst/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PC3</a:t>
            </a:r>
          </a:p>
        </p:txBody>
      </p:sp>
      <p:sp>
        <p:nvSpPr>
          <p:cNvPr id="175" name="Rounded Rectangle 174"/>
          <p:cNvSpPr/>
          <p:nvPr/>
        </p:nvSpPr>
        <p:spPr>
          <a:xfrm>
            <a:off x="3421323" y="996975"/>
            <a:ext cx="922077" cy="679425"/>
          </a:xfrm>
          <a:prstGeom prst="roundRect">
            <a:avLst/>
          </a:prstGeom>
          <a:solidFill>
            <a:srgbClr val="4F81BD">
              <a:lumMod val="5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HL60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4503104" y="549623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X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6172200" y="549623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X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4940618" y="241846"/>
            <a:ext cx="12282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prstClr val="black"/>
                </a:solidFill>
                <a:latin typeface="Calibri"/>
              </a:rPr>
              <a:t>26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prstClr val="black"/>
                </a:solidFill>
                <a:latin typeface="Calibri"/>
              </a:rPr>
              <a:t>drugs</a:t>
            </a:r>
            <a:endParaRPr lang="en-US" sz="3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6556860" y="241846"/>
            <a:ext cx="1591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prstClr val="black"/>
                </a:solidFill>
                <a:latin typeface="Calibri"/>
              </a:rPr>
              <a:t>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prstClr val="black"/>
                </a:solidFill>
                <a:latin typeface="Calibri"/>
              </a:rPr>
              <a:t>repeats</a:t>
            </a:r>
            <a:endParaRPr lang="en-US" sz="3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8075575" y="549623"/>
            <a:ext cx="397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prstClr val="black"/>
                </a:solidFill>
                <a:latin typeface="Calibri"/>
              </a:rPr>
              <a:t>=</a:t>
            </a:r>
            <a:endParaRPr lang="en-US" sz="3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105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P:\Projects\PhosphoLINCS\DataProcessing\p55-clusters-vert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5"/>
          <a:stretch/>
        </p:blipFill>
        <p:spPr bwMode="auto">
          <a:xfrm>
            <a:off x="228600" y="609600"/>
            <a:ext cx="1306416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1670649" y="3276600"/>
            <a:ext cx="615351" cy="6096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46038"/>
            <a:ext cx="91440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eaLnBrk="1" hangingPunct="1">
              <a:defRPr sz="2800" b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sz="2800" b="1">
                <a:solidFill>
                  <a:srgbClr val="0000CC"/>
                </a:solidFill>
                <a:latin typeface="Calibri" pitchFamily="34" charset="0"/>
                <a:cs typeface="Arial" charset="0"/>
              </a:defRPr>
            </a:lvl2pPr>
            <a:lvl3pPr eaLnBrk="1" hangingPunct="1">
              <a:defRPr sz="2800" b="1">
                <a:solidFill>
                  <a:srgbClr val="0000CC"/>
                </a:solidFill>
                <a:latin typeface="Calibri" pitchFamily="34" charset="0"/>
                <a:cs typeface="Arial" charset="0"/>
              </a:defRPr>
            </a:lvl3pPr>
            <a:lvl4pPr eaLnBrk="1" hangingPunct="1">
              <a:defRPr sz="2800" b="1">
                <a:solidFill>
                  <a:srgbClr val="0000CC"/>
                </a:solidFill>
                <a:latin typeface="Calibri" pitchFamily="34" charset="0"/>
                <a:cs typeface="Arial" charset="0"/>
              </a:defRPr>
            </a:lvl4pPr>
            <a:lvl5pPr eaLnBrk="1" hangingPunct="1">
              <a:defRPr sz="2800" b="1">
                <a:solidFill>
                  <a:srgbClr val="0000CC"/>
                </a:solidFill>
                <a:latin typeface="Calibri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CC"/>
                </a:solidFill>
                <a:latin typeface="Calibri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CC"/>
                </a:solidFill>
                <a:latin typeface="Calibri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CC"/>
                </a:solidFill>
                <a:latin typeface="Calibri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CC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2400" dirty="0"/>
              <a:t>Dimensionality reduction: &gt;1000 to 55 with 2x probe redundancy</a:t>
            </a:r>
          </a:p>
        </p:txBody>
      </p:sp>
      <p:pic>
        <p:nvPicPr>
          <p:cNvPr id="2053" name="Picture 5" descr="P:\Projects\PhosphoLINCS\DataProcessing\p55-clusters-reduced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46"/>
          <a:stretch/>
        </p:blipFill>
        <p:spPr bwMode="auto">
          <a:xfrm>
            <a:off x="2362200" y="685800"/>
            <a:ext cx="6739759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95974" y="3888879"/>
            <a:ext cx="7586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i="1" dirty="0" smtClean="0">
                <a:solidFill>
                  <a:prstClr val="black"/>
                </a:solidFill>
                <a:latin typeface="Calibri"/>
              </a:rPr>
              <a:t>Roger Hu</a:t>
            </a:r>
            <a:endParaRPr lang="en-US" sz="1200" i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657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362200"/>
            <a:ext cx="8839200" cy="914400"/>
          </a:xfrm>
        </p:spPr>
        <p:txBody>
          <a:bodyPr/>
          <a:lstStyle/>
          <a:p>
            <a:pPr algn="ctr"/>
            <a:r>
              <a:rPr lang="en-US" dirty="0"/>
              <a:t>Now for the hard part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Building the P100 Assay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44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</a:t>
            </a:r>
            <a:r>
              <a:rPr lang="en-US" dirty="0" err="1" smtClean="0"/>
              <a:t>Phosphosite</a:t>
            </a:r>
            <a:r>
              <a:rPr lang="en-US" dirty="0" smtClean="0"/>
              <a:t> Quant Requires Multiple 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Level of </a:t>
            </a:r>
            <a:r>
              <a:rPr lang="en-US" dirty="0" err="1" smtClean="0"/>
              <a:t>phosphopeptide</a:t>
            </a:r>
            <a:endParaRPr lang="en-US" dirty="0" smtClean="0"/>
          </a:p>
          <a:p>
            <a:pPr lvl="1"/>
            <a:r>
              <a:rPr lang="en-US" dirty="0" smtClean="0"/>
              <a:t>Picked “best” representative peptides from each cluster</a:t>
            </a:r>
          </a:p>
          <a:p>
            <a:pPr lvl="2"/>
            <a:r>
              <a:rPr lang="en-US" dirty="0" err="1" smtClean="0"/>
              <a:t>Observability</a:t>
            </a:r>
            <a:r>
              <a:rPr lang="en-US" dirty="0" smtClean="0"/>
              <a:t>, site localization, etc.</a:t>
            </a:r>
          </a:p>
          <a:p>
            <a:endParaRPr lang="en-US" dirty="0" smtClean="0"/>
          </a:p>
          <a:p>
            <a:r>
              <a:rPr lang="en-US" dirty="0" smtClean="0"/>
              <a:t>Level of non-</a:t>
            </a:r>
            <a:r>
              <a:rPr lang="en-US" dirty="0" err="1" smtClean="0"/>
              <a:t>phosphophorylated</a:t>
            </a:r>
            <a:r>
              <a:rPr lang="en-US" dirty="0" smtClean="0"/>
              <a:t> cognate</a:t>
            </a:r>
          </a:p>
          <a:p>
            <a:pPr lvl="1"/>
            <a:r>
              <a:rPr lang="en-US" dirty="0" smtClean="0"/>
              <a:t>Picked based on above</a:t>
            </a:r>
          </a:p>
          <a:p>
            <a:endParaRPr lang="en-US" dirty="0" smtClean="0"/>
          </a:p>
          <a:p>
            <a:r>
              <a:rPr lang="en-US" dirty="0" smtClean="0"/>
              <a:t>Level of a non-involved peptide</a:t>
            </a:r>
          </a:p>
          <a:p>
            <a:pPr lvl="1"/>
            <a:r>
              <a:rPr lang="en-US" dirty="0" smtClean="0"/>
              <a:t>Control for protein level</a:t>
            </a:r>
          </a:p>
          <a:p>
            <a:pPr lvl="1"/>
            <a:r>
              <a:rPr lang="en-US" dirty="0" smtClean="0"/>
              <a:t>Gleaned from all in-house </a:t>
            </a:r>
            <a:r>
              <a:rPr lang="en-US" dirty="0" err="1" smtClean="0"/>
              <a:t>MaxQuant</a:t>
            </a:r>
            <a:r>
              <a:rPr lang="en-US" dirty="0" smtClean="0"/>
              <a:t>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66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Assay Optimization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 smtClean="0"/>
              <a:t>Identify and order peptides</a:t>
            </a:r>
          </a:p>
          <a:p>
            <a:endParaRPr lang="en-US" dirty="0"/>
          </a:p>
          <a:p>
            <a:r>
              <a:rPr lang="en-US" dirty="0" smtClean="0"/>
              <a:t>Configure Skyline document</a:t>
            </a:r>
          </a:p>
          <a:p>
            <a:pPr lvl="1"/>
            <a:r>
              <a:rPr lang="en-US" dirty="0" smtClean="0"/>
              <a:t>Sequence identities</a:t>
            </a:r>
          </a:p>
          <a:p>
            <a:pPr lvl="1"/>
            <a:r>
              <a:rPr lang="en-US" dirty="0" smtClean="0"/>
              <a:t>Spectra libraries</a:t>
            </a:r>
          </a:p>
          <a:p>
            <a:pPr lvl="1"/>
            <a:endParaRPr lang="en-US" dirty="0"/>
          </a:p>
          <a:p>
            <a:r>
              <a:rPr lang="en-US" dirty="0" smtClean="0"/>
              <a:t>Characterize peptides</a:t>
            </a:r>
          </a:p>
          <a:p>
            <a:pPr lvl="1"/>
            <a:r>
              <a:rPr lang="en-US" dirty="0" smtClean="0"/>
              <a:t>QC + establish RT properties</a:t>
            </a:r>
          </a:p>
          <a:p>
            <a:pPr lvl="1"/>
            <a:endParaRPr lang="en-US" dirty="0"/>
          </a:p>
          <a:p>
            <a:r>
              <a:rPr lang="en-US" dirty="0" smtClean="0"/>
              <a:t>Refine spectral libraries</a:t>
            </a:r>
          </a:p>
          <a:p>
            <a:endParaRPr lang="en-US" dirty="0"/>
          </a:p>
          <a:p>
            <a:r>
              <a:rPr lang="en-US" dirty="0" smtClean="0"/>
              <a:t>Configure </a:t>
            </a:r>
            <a:r>
              <a:rPr lang="en-US" dirty="0" smtClean="0"/>
              <a:t>final assay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43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Get Sequences into Skyline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486400"/>
            <a:ext cx="8610600" cy="762000"/>
          </a:xfrm>
        </p:spPr>
        <p:txBody>
          <a:bodyPr/>
          <a:lstStyle/>
          <a:p>
            <a:r>
              <a:rPr lang="en-US" dirty="0" smtClean="0"/>
              <a:t>Peptide shorthand makes it easy to insert modified sequences</a:t>
            </a:r>
          </a:p>
          <a:p>
            <a:pPr lvl="1"/>
            <a:r>
              <a:rPr lang="en-US" dirty="0" smtClean="0"/>
              <a:t>Make sure modifications are present in document!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782" y="888412"/>
            <a:ext cx="6564438" cy="444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762000"/>
            <a:ext cx="2704508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567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Entire assay document configured in one fell swoop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76" y="823394"/>
            <a:ext cx="6943724" cy="5425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190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OAD - Proteomics - Master Template">
  <a:themeElements>
    <a:clrScheme name="Broad Color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oad Color Bullets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oad Color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oad Color 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oad Color 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oad Color 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oad Color 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oad Color 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oad Color 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BROAD - Proteomics - Master Template</Template>
  <TotalTime>3016</TotalTime>
  <Words>559</Words>
  <Application>Microsoft Office PowerPoint</Application>
  <PresentationFormat>On-screen Show (4:3)</PresentationFormat>
  <Paragraphs>149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BROAD - Proteomics - Master Template</vt:lpstr>
      <vt:lpstr>Discovery to Targets for a Phosphoproteomic Signature Assay: One-stop shopping in Skyline</vt:lpstr>
      <vt:lpstr>Idea: Phosphosignaling is coordinated!</vt:lpstr>
      <vt:lpstr>PowerPoint Presentation</vt:lpstr>
      <vt:lpstr>PowerPoint Presentation</vt:lpstr>
      <vt:lpstr>Now for the hard part… Building the P100 Assay</vt:lpstr>
      <vt:lpstr>Optimal Phosphosite Quant Requires Multiple Inputs</vt:lpstr>
      <vt:lpstr>Assay Optimization Strategy</vt:lpstr>
      <vt:lpstr>Step 1: Get Sequences into Skyline</vt:lpstr>
      <vt:lpstr>Entire assay document configured in one fell swoop</vt:lpstr>
      <vt:lpstr>Discovery and Targeted Platforms are Different</vt:lpstr>
      <vt:lpstr>Skyline Spectral Library Building</vt:lpstr>
      <vt:lpstr>Easily done even when data are distributed</vt:lpstr>
      <vt:lpstr>Instant Focused Spectral Library from &gt; 2.8Gb Raw Spectra</vt:lpstr>
      <vt:lpstr>Peptide QC and RT Establishment</vt:lpstr>
      <vt:lpstr>Full-scan QC allows for proof-positive refinement</vt:lpstr>
      <vt:lpstr>Assay Optimization Strategy Revisited</vt:lpstr>
      <vt:lpstr>Distribution of the assay with Panorama</vt:lpstr>
      <vt:lpstr>Conclusions</vt:lpstr>
      <vt:lpstr>Acknowledgements</vt:lpstr>
    </vt:vector>
  </TitlesOfParts>
  <Company>The Broad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to Targets for a Phosphoproteomic Signature Assay: One-stop shopping in Skyline</dc:title>
  <dc:creator>Jacob Jaffe</dc:creator>
  <cp:lastModifiedBy>Jacob Jaffe</cp:lastModifiedBy>
  <cp:revision>24</cp:revision>
  <dcterms:created xsi:type="dcterms:W3CDTF">2013-06-04T20:40:21Z</dcterms:created>
  <dcterms:modified xsi:type="dcterms:W3CDTF">2013-06-07T19:24:48Z</dcterms:modified>
</cp:coreProperties>
</file>