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86" r:id="rId6"/>
    <p:sldId id="289" r:id="rId7"/>
    <p:sldId id="287" r:id="rId8"/>
    <p:sldId id="290" r:id="rId9"/>
    <p:sldId id="288" r:id="rId10"/>
    <p:sldId id="257" r:id="rId11"/>
    <p:sldId id="291" r:id="rId12"/>
    <p:sldId id="258" r:id="rId13"/>
    <p:sldId id="259" r:id="rId14"/>
    <p:sldId id="265" r:id="rId15"/>
    <p:sldId id="266" r:id="rId16"/>
    <p:sldId id="267" r:id="rId17"/>
    <p:sldId id="268" r:id="rId18"/>
    <p:sldId id="269" r:id="rId19"/>
    <p:sldId id="270" r:id="rId20"/>
    <p:sldId id="293" r:id="rId21"/>
    <p:sldId id="294" r:id="rId22"/>
    <p:sldId id="292" r:id="rId23"/>
    <p:sldId id="273" r:id="rId24"/>
    <p:sldId id="295" r:id="rId25"/>
    <p:sldId id="284" r:id="rId26"/>
    <p:sldId id="283" r:id="rId27"/>
    <p:sldId id="275" r:id="rId28"/>
    <p:sldId id="274" r:id="rId29"/>
    <p:sldId id="276" r:id="rId30"/>
    <p:sldId id="277" r:id="rId31"/>
    <p:sldId id="279" r:id="rId32"/>
    <p:sldId id="278" r:id="rId33"/>
    <p:sldId id="281" r:id="rId34"/>
    <p:sldId id="29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53" autoAdjust="0"/>
    <p:restoredTop sz="94660"/>
  </p:normalViewPr>
  <p:slideViewPr>
    <p:cSldViewPr>
      <p:cViewPr>
        <p:scale>
          <a:sx n="72" d="100"/>
          <a:sy n="72" d="100"/>
        </p:scale>
        <p:origin x="-51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4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3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8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8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1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6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92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7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0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5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7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4B46A-51D6-4437-AE05-481C347A5170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7A798-1946-40A5-9D01-8CD15A057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6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vantilipids.com/images/structures/860586s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avantilipids.com/images/structures/860521s.gif" TargetMode="External"/><Relationship Id="rId3" Type="http://schemas.openxmlformats.org/officeDocument/2006/relationships/image" Target="../media/image10.gif"/><Relationship Id="rId7" Type="http://schemas.openxmlformats.org/officeDocument/2006/relationships/image" Target="../media/image2.gif"/><Relationship Id="rId2" Type="http://schemas.openxmlformats.org/officeDocument/2006/relationships/hyperlink" Target="http://avantilipids.com/images/structures/850365s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antilipids.com/images/structures/860586s.gif" TargetMode="External"/><Relationship Id="rId11" Type="http://schemas.openxmlformats.org/officeDocument/2006/relationships/image" Target="../media/image13.gif"/><Relationship Id="rId5" Type="http://schemas.openxmlformats.org/officeDocument/2006/relationships/image" Target="../media/image11.gif"/><Relationship Id="rId10" Type="http://schemas.openxmlformats.org/officeDocument/2006/relationships/hyperlink" Target="http://avantilipids.com/images/structures/860576s.gif" TargetMode="External"/><Relationship Id="rId4" Type="http://schemas.openxmlformats.org/officeDocument/2006/relationships/hyperlink" Target="http://avantilipids.com/images/structures/860518s.gif" TargetMode="External"/><Relationship Id="rId9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vantilipids.com/images/structures/860586s.gif" TargetMode="External"/><Relationship Id="rId3" Type="http://schemas.openxmlformats.org/officeDocument/2006/relationships/image" Target="../media/image12.gif"/><Relationship Id="rId7" Type="http://schemas.openxmlformats.org/officeDocument/2006/relationships/image" Target="../media/image11.gif"/><Relationship Id="rId2" Type="http://schemas.openxmlformats.org/officeDocument/2006/relationships/hyperlink" Target="http://avantilipids.com/images/structures/860521s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antilipids.com/images/structures/860518s.gif" TargetMode="External"/><Relationship Id="rId11" Type="http://schemas.openxmlformats.org/officeDocument/2006/relationships/image" Target="../media/image10.gif"/><Relationship Id="rId5" Type="http://schemas.openxmlformats.org/officeDocument/2006/relationships/image" Target="../media/image13.gif"/><Relationship Id="rId10" Type="http://schemas.openxmlformats.org/officeDocument/2006/relationships/hyperlink" Target="http://avantilipids.com/images/structures/850365s.gif" TargetMode="External"/><Relationship Id="rId4" Type="http://schemas.openxmlformats.org/officeDocument/2006/relationships/hyperlink" Target="http://avantilipids.com/images/structures/860576s.gif" TargetMode="External"/><Relationship Id="rId9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vantilipids.com/images/structures/860586s.gif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hyperlink" Target="http://avantilipids.com/images/structures/850365s.gif" TargetMode="External"/><Relationship Id="rId4" Type="http://schemas.openxmlformats.org/officeDocument/2006/relationships/image" Target="../media/image2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11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561819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Using Skyline for Targeted </a:t>
            </a:r>
            <a:r>
              <a:rPr lang="en-US" sz="36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Lipidomics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14400" y="1524000"/>
            <a:ext cx="7315200" cy="2362200"/>
            <a:chOff x="921970" y="381000"/>
            <a:chExt cx="7315200" cy="23622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1264870" y="777273"/>
              <a:ext cx="1752600" cy="1449388"/>
              <a:chOff x="480" y="1440"/>
              <a:chExt cx="864" cy="912"/>
            </a:xfrm>
          </p:grpSpPr>
          <p:sp>
            <p:nvSpPr>
              <p:cNvPr id="6" name="Oval 3"/>
              <p:cNvSpPr>
                <a:spLocks noChangeArrowheads="1"/>
              </p:cNvSpPr>
              <p:nvPr/>
            </p:nvSpPr>
            <p:spPr bwMode="auto">
              <a:xfrm>
                <a:off x="480" y="1440"/>
                <a:ext cx="864" cy="912"/>
              </a:xfrm>
              <a:prstGeom prst="ellipse">
                <a:avLst/>
              </a:prstGeom>
              <a:gradFill rotWithShape="0">
                <a:gsLst>
                  <a:gs pos="0">
                    <a:srgbClr val="FFFF00"/>
                  </a:gs>
                  <a:gs pos="100000">
                    <a:srgbClr val="996633"/>
                  </a:gs>
                </a:gsLst>
                <a:path path="shap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" name="Group 4"/>
              <p:cNvGrpSpPr>
                <a:grpSpLocks/>
              </p:cNvGrpSpPr>
              <p:nvPr/>
            </p:nvGrpSpPr>
            <p:grpSpPr bwMode="auto">
              <a:xfrm>
                <a:off x="480" y="1824"/>
                <a:ext cx="864" cy="240"/>
                <a:chOff x="1008" y="2112"/>
                <a:chExt cx="864" cy="240"/>
              </a:xfrm>
            </p:grpSpPr>
            <p:grpSp>
              <p:nvGrpSpPr>
                <p:cNvPr id="8" name="Group 5"/>
                <p:cNvGrpSpPr>
                  <a:grpSpLocks/>
                </p:cNvGrpSpPr>
                <p:nvPr/>
              </p:nvGrpSpPr>
              <p:grpSpPr bwMode="auto">
                <a:xfrm>
                  <a:off x="1008" y="2112"/>
                  <a:ext cx="864" cy="135"/>
                  <a:chOff x="1056" y="2112"/>
                  <a:chExt cx="816" cy="135"/>
                </a:xfrm>
              </p:grpSpPr>
              <p:sp>
                <p:nvSpPr>
                  <p:cNvPr id="13" name="AutoShape 6"/>
                  <p:cNvSpPr>
                    <a:spLocks noChangeArrowheads="1"/>
                  </p:cNvSpPr>
                  <p:nvPr/>
                </p:nvSpPr>
                <p:spPr bwMode="auto">
                  <a:xfrm rot="16841495">
                    <a:off x="1704" y="2079"/>
                    <a:ext cx="96" cy="240"/>
                  </a:xfrm>
                  <a:prstGeom prst="can">
                    <a:avLst>
                      <a:gd name="adj" fmla="val 62500"/>
                    </a:avLst>
                  </a:prstGeom>
                  <a:gradFill rotWithShape="0">
                    <a:gsLst>
                      <a:gs pos="0">
                        <a:srgbClr val="FFCCCC"/>
                      </a:gs>
                      <a:gs pos="100000">
                        <a:srgbClr val="FFCCCC">
                          <a:gamma/>
                          <a:shade val="75686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" name="AutoShape 7"/>
                  <p:cNvSpPr>
                    <a:spLocks noChangeArrowheads="1"/>
                  </p:cNvSpPr>
                  <p:nvPr/>
                </p:nvSpPr>
                <p:spPr bwMode="auto">
                  <a:xfrm rot="15984249">
                    <a:off x="1464" y="1992"/>
                    <a:ext cx="96" cy="336"/>
                  </a:xfrm>
                  <a:prstGeom prst="can">
                    <a:avLst>
                      <a:gd name="adj" fmla="val 87500"/>
                    </a:avLst>
                  </a:prstGeom>
                  <a:gradFill rotWithShape="0">
                    <a:gsLst>
                      <a:gs pos="0">
                        <a:srgbClr val="FFCCCC"/>
                      </a:gs>
                      <a:gs pos="100000">
                        <a:srgbClr val="FFCCCC">
                          <a:gamma/>
                          <a:shade val="75686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" name="AutoShape 8"/>
                  <p:cNvSpPr>
                    <a:spLocks noChangeArrowheads="1"/>
                  </p:cNvSpPr>
                  <p:nvPr/>
                </p:nvSpPr>
                <p:spPr bwMode="auto">
                  <a:xfrm rot="16841495">
                    <a:off x="1176" y="1992"/>
                    <a:ext cx="96" cy="336"/>
                  </a:xfrm>
                  <a:prstGeom prst="can">
                    <a:avLst>
                      <a:gd name="adj" fmla="val 87500"/>
                    </a:avLst>
                  </a:prstGeom>
                  <a:gradFill rotWithShape="0">
                    <a:gsLst>
                      <a:gs pos="0">
                        <a:srgbClr val="FFCCCC"/>
                      </a:gs>
                      <a:gs pos="100000">
                        <a:srgbClr val="FFCCCC">
                          <a:gamma/>
                          <a:shade val="75686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" name="Group 9"/>
                <p:cNvGrpSpPr>
                  <a:grpSpLocks/>
                </p:cNvGrpSpPr>
                <p:nvPr/>
              </p:nvGrpSpPr>
              <p:grpSpPr bwMode="auto">
                <a:xfrm>
                  <a:off x="1008" y="2217"/>
                  <a:ext cx="864" cy="135"/>
                  <a:chOff x="1056" y="2112"/>
                  <a:chExt cx="816" cy="135"/>
                </a:xfrm>
              </p:grpSpPr>
              <p:sp>
                <p:nvSpPr>
                  <p:cNvPr id="10" name="AutoShape 10"/>
                  <p:cNvSpPr>
                    <a:spLocks noChangeArrowheads="1"/>
                  </p:cNvSpPr>
                  <p:nvPr/>
                </p:nvSpPr>
                <p:spPr bwMode="auto">
                  <a:xfrm rot="16841495">
                    <a:off x="1704" y="2079"/>
                    <a:ext cx="96" cy="240"/>
                  </a:xfrm>
                  <a:prstGeom prst="can">
                    <a:avLst>
                      <a:gd name="adj" fmla="val 62500"/>
                    </a:avLst>
                  </a:prstGeom>
                  <a:gradFill rotWithShape="0">
                    <a:gsLst>
                      <a:gs pos="0">
                        <a:srgbClr val="FFCCCC"/>
                      </a:gs>
                      <a:gs pos="100000">
                        <a:srgbClr val="FFCCCC">
                          <a:gamma/>
                          <a:shade val="75686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" name="AutoShape 11"/>
                  <p:cNvSpPr>
                    <a:spLocks noChangeArrowheads="1"/>
                  </p:cNvSpPr>
                  <p:nvPr/>
                </p:nvSpPr>
                <p:spPr bwMode="auto">
                  <a:xfrm rot="15984249">
                    <a:off x="1464" y="1992"/>
                    <a:ext cx="96" cy="336"/>
                  </a:xfrm>
                  <a:prstGeom prst="can">
                    <a:avLst>
                      <a:gd name="adj" fmla="val 87500"/>
                    </a:avLst>
                  </a:prstGeom>
                  <a:gradFill rotWithShape="0">
                    <a:gsLst>
                      <a:gs pos="0">
                        <a:srgbClr val="FFCCCC"/>
                      </a:gs>
                      <a:gs pos="100000">
                        <a:srgbClr val="FFCCCC">
                          <a:gamma/>
                          <a:shade val="75686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2" name="AutoShape 12"/>
                  <p:cNvSpPr>
                    <a:spLocks noChangeArrowheads="1"/>
                  </p:cNvSpPr>
                  <p:nvPr/>
                </p:nvSpPr>
                <p:spPr bwMode="auto">
                  <a:xfrm rot="16841495">
                    <a:off x="1176" y="1992"/>
                    <a:ext cx="96" cy="336"/>
                  </a:xfrm>
                  <a:prstGeom prst="can">
                    <a:avLst>
                      <a:gd name="adj" fmla="val 87500"/>
                    </a:avLst>
                  </a:prstGeom>
                  <a:gradFill rotWithShape="0">
                    <a:gsLst>
                      <a:gs pos="0">
                        <a:srgbClr val="FFCCCC"/>
                      </a:gs>
                      <a:gs pos="100000">
                        <a:srgbClr val="FFCCCC">
                          <a:gamma/>
                          <a:shade val="75686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pic>
          <p:nvPicPr>
            <p:cNvPr id="1026" name="Picture 2" descr="File:Phosphatidylcholin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1033458"/>
              <a:ext cx="457200" cy="977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Thumbnail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617770" y="1438133"/>
              <a:ext cx="1870360" cy="342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File:Sphingosine-1-phosphate.sv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387073" y="1407754"/>
              <a:ext cx="1563763" cy="330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" name="Group 46"/>
            <p:cNvGrpSpPr>
              <a:grpSpLocks/>
            </p:cNvGrpSpPr>
            <p:nvPr/>
          </p:nvGrpSpPr>
          <p:grpSpPr bwMode="auto">
            <a:xfrm>
              <a:off x="6190883" y="581025"/>
              <a:ext cx="1584325" cy="1963738"/>
              <a:chOff x="3728" y="1533"/>
              <a:chExt cx="998" cy="1237"/>
            </a:xfrm>
          </p:grpSpPr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3728" y="1824"/>
                <a:ext cx="854" cy="944"/>
              </a:xfrm>
              <a:custGeom>
                <a:avLst/>
                <a:gdLst>
                  <a:gd name="T0" fmla="*/ 0 w 1232"/>
                  <a:gd name="T1" fmla="*/ 1220 h 1232"/>
                  <a:gd name="T2" fmla="*/ 100 w 1232"/>
                  <a:gd name="T3" fmla="*/ 1220 h 1232"/>
                  <a:gd name="T4" fmla="*/ 200 w 1232"/>
                  <a:gd name="T5" fmla="*/ 1216 h 1232"/>
                  <a:gd name="T6" fmla="*/ 248 w 1232"/>
                  <a:gd name="T7" fmla="*/ 1212 h 1232"/>
                  <a:gd name="T8" fmla="*/ 288 w 1232"/>
                  <a:gd name="T9" fmla="*/ 1212 h 1232"/>
                  <a:gd name="T10" fmla="*/ 304 w 1232"/>
                  <a:gd name="T11" fmla="*/ 1200 h 1232"/>
                  <a:gd name="T12" fmla="*/ 400 w 1232"/>
                  <a:gd name="T13" fmla="*/ 0 h 1232"/>
                  <a:gd name="T14" fmla="*/ 464 w 1232"/>
                  <a:gd name="T15" fmla="*/ 1200 h 1232"/>
                  <a:gd name="T16" fmla="*/ 492 w 1232"/>
                  <a:gd name="T17" fmla="*/ 1208 h 1232"/>
                  <a:gd name="T18" fmla="*/ 516 w 1232"/>
                  <a:gd name="T19" fmla="*/ 1212 h 1232"/>
                  <a:gd name="T20" fmla="*/ 576 w 1232"/>
                  <a:gd name="T21" fmla="*/ 1220 h 1232"/>
                  <a:gd name="T22" fmla="*/ 648 w 1232"/>
                  <a:gd name="T23" fmla="*/ 1224 h 1232"/>
                  <a:gd name="T24" fmla="*/ 776 w 1232"/>
                  <a:gd name="T25" fmla="*/ 1224 h 1232"/>
                  <a:gd name="T26" fmla="*/ 1232 w 1232"/>
                  <a:gd name="T27" fmla="*/ 1232 h 1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32" h="1232">
                    <a:moveTo>
                      <a:pt x="0" y="1220"/>
                    </a:moveTo>
                    <a:cubicBezTo>
                      <a:pt x="17" y="1220"/>
                      <a:pt x="67" y="1221"/>
                      <a:pt x="100" y="1220"/>
                    </a:cubicBezTo>
                    <a:cubicBezTo>
                      <a:pt x="133" y="1219"/>
                      <a:pt x="175" y="1217"/>
                      <a:pt x="200" y="1216"/>
                    </a:cubicBezTo>
                    <a:cubicBezTo>
                      <a:pt x="225" y="1215"/>
                      <a:pt x="233" y="1213"/>
                      <a:pt x="248" y="1212"/>
                    </a:cubicBezTo>
                    <a:cubicBezTo>
                      <a:pt x="263" y="1211"/>
                      <a:pt x="279" y="1214"/>
                      <a:pt x="288" y="1212"/>
                    </a:cubicBezTo>
                    <a:lnTo>
                      <a:pt x="304" y="1200"/>
                    </a:lnTo>
                    <a:cubicBezTo>
                      <a:pt x="323" y="998"/>
                      <a:pt x="373" y="0"/>
                      <a:pt x="400" y="0"/>
                    </a:cubicBezTo>
                    <a:cubicBezTo>
                      <a:pt x="427" y="0"/>
                      <a:pt x="449" y="999"/>
                      <a:pt x="464" y="1200"/>
                    </a:cubicBezTo>
                    <a:lnTo>
                      <a:pt x="492" y="1208"/>
                    </a:lnTo>
                    <a:cubicBezTo>
                      <a:pt x="501" y="1210"/>
                      <a:pt x="502" y="1210"/>
                      <a:pt x="516" y="1212"/>
                    </a:cubicBezTo>
                    <a:cubicBezTo>
                      <a:pt x="530" y="1214"/>
                      <a:pt x="554" y="1218"/>
                      <a:pt x="576" y="1220"/>
                    </a:cubicBezTo>
                    <a:cubicBezTo>
                      <a:pt x="598" y="1222"/>
                      <a:pt x="615" y="1223"/>
                      <a:pt x="648" y="1224"/>
                    </a:cubicBezTo>
                    <a:cubicBezTo>
                      <a:pt x="681" y="1225"/>
                      <a:pt x="679" y="1223"/>
                      <a:pt x="776" y="1224"/>
                    </a:cubicBezTo>
                    <a:cubicBezTo>
                      <a:pt x="873" y="1225"/>
                      <a:pt x="1137" y="1230"/>
                      <a:pt x="1232" y="1232"/>
                    </a:cubicBezTo>
                  </a:path>
                </a:pathLst>
              </a:custGeom>
              <a:noFill/>
              <a:ln w="28575" cmpd="sng">
                <a:solidFill>
                  <a:srgbClr val="0099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39"/>
              <p:cNvSpPr>
                <a:spLocks/>
              </p:cNvSpPr>
              <p:nvPr/>
            </p:nvSpPr>
            <p:spPr bwMode="auto">
              <a:xfrm>
                <a:off x="3872" y="1872"/>
                <a:ext cx="854" cy="896"/>
              </a:xfrm>
              <a:custGeom>
                <a:avLst/>
                <a:gdLst>
                  <a:gd name="T0" fmla="*/ 0 w 1232"/>
                  <a:gd name="T1" fmla="*/ 1220 h 1232"/>
                  <a:gd name="T2" fmla="*/ 100 w 1232"/>
                  <a:gd name="T3" fmla="*/ 1220 h 1232"/>
                  <a:gd name="T4" fmla="*/ 200 w 1232"/>
                  <a:gd name="T5" fmla="*/ 1216 h 1232"/>
                  <a:gd name="T6" fmla="*/ 248 w 1232"/>
                  <a:gd name="T7" fmla="*/ 1212 h 1232"/>
                  <a:gd name="T8" fmla="*/ 288 w 1232"/>
                  <a:gd name="T9" fmla="*/ 1212 h 1232"/>
                  <a:gd name="T10" fmla="*/ 304 w 1232"/>
                  <a:gd name="T11" fmla="*/ 1200 h 1232"/>
                  <a:gd name="T12" fmla="*/ 400 w 1232"/>
                  <a:gd name="T13" fmla="*/ 0 h 1232"/>
                  <a:gd name="T14" fmla="*/ 464 w 1232"/>
                  <a:gd name="T15" fmla="*/ 1200 h 1232"/>
                  <a:gd name="T16" fmla="*/ 492 w 1232"/>
                  <a:gd name="T17" fmla="*/ 1208 h 1232"/>
                  <a:gd name="T18" fmla="*/ 516 w 1232"/>
                  <a:gd name="T19" fmla="*/ 1212 h 1232"/>
                  <a:gd name="T20" fmla="*/ 576 w 1232"/>
                  <a:gd name="T21" fmla="*/ 1220 h 1232"/>
                  <a:gd name="T22" fmla="*/ 648 w 1232"/>
                  <a:gd name="T23" fmla="*/ 1224 h 1232"/>
                  <a:gd name="T24" fmla="*/ 776 w 1232"/>
                  <a:gd name="T25" fmla="*/ 1224 h 1232"/>
                  <a:gd name="T26" fmla="*/ 1232 w 1232"/>
                  <a:gd name="T27" fmla="*/ 1232 h 1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32" h="1232">
                    <a:moveTo>
                      <a:pt x="0" y="1220"/>
                    </a:moveTo>
                    <a:cubicBezTo>
                      <a:pt x="17" y="1220"/>
                      <a:pt x="67" y="1221"/>
                      <a:pt x="100" y="1220"/>
                    </a:cubicBezTo>
                    <a:cubicBezTo>
                      <a:pt x="133" y="1219"/>
                      <a:pt x="175" y="1217"/>
                      <a:pt x="200" y="1216"/>
                    </a:cubicBezTo>
                    <a:cubicBezTo>
                      <a:pt x="225" y="1215"/>
                      <a:pt x="233" y="1213"/>
                      <a:pt x="248" y="1212"/>
                    </a:cubicBezTo>
                    <a:cubicBezTo>
                      <a:pt x="263" y="1211"/>
                      <a:pt x="279" y="1214"/>
                      <a:pt x="288" y="1212"/>
                    </a:cubicBezTo>
                    <a:lnTo>
                      <a:pt x="304" y="1200"/>
                    </a:lnTo>
                    <a:cubicBezTo>
                      <a:pt x="323" y="998"/>
                      <a:pt x="373" y="0"/>
                      <a:pt x="400" y="0"/>
                    </a:cubicBezTo>
                    <a:cubicBezTo>
                      <a:pt x="427" y="0"/>
                      <a:pt x="449" y="999"/>
                      <a:pt x="464" y="1200"/>
                    </a:cubicBezTo>
                    <a:lnTo>
                      <a:pt x="492" y="1208"/>
                    </a:lnTo>
                    <a:cubicBezTo>
                      <a:pt x="501" y="1210"/>
                      <a:pt x="502" y="1210"/>
                      <a:pt x="516" y="1212"/>
                    </a:cubicBezTo>
                    <a:cubicBezTo>
                      <a:pt x="530" y="1214"/>
                      <a:pt x="554" y="1218"/>
                      <a:pt x="576" y="1220"/>
                    </a:cubicBezTo>
                    <a:cubicBezTo>
                      <a:pt x="598" y="1222"/>
                      <a:pt x="615" y="1223"/>
                      <a:pt x="648" y="1224"/>
                    </a:cubicBezTo>
                    <a:cubicBezTo>
                      <a:pt x="681" y="1225"/>
                      <a:pt x="679" y="1223"/>
                      <a:pt x="776" y="1224"/>
                    </a:cubicBezTo>
                    <a:cubicBezTo>
                      <a:pt x="873" y="1225"/>
                      <a:pt x="1137" y="1230"/>
                      <a:pt x="1232" y="1232"/>
                    </a:cubicBezTo>
                  </a:path>
                </a:pathLst>
              </a:custGeom>
              <a:noFill/>
              <a:ln w="28575" cmpd="sng">
                <a:solidFill>
                  <a:srgbClr val="99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40"/>
              <p:cNvSpPr>
                <a:spLocks/>
              </p:cNvSpPr>
              <p:nvPr/>
            </p:nvSpPr>
            <p:spPr bwMode="auto">
              <a:xfrm>
                <a:off x="4038" y="1533"/>
                <a:ext cx="634" cy="1237"/>
              </a:xfrm>
              <a:custGeom>
                <a:avLst/>
                <a:gdLst>
                  <a:gd name="T0" fmla="*/ 0 w 634"/>
                  <a:gd name="T1" fmla="*/ 1223 h 1237"/>
                  <a:gd name="T2" fmla="*/ 69 w 634"/>
                  <a:gd name="T3" fmla="*/ 1223 h 1237"/>
                  <a:gd name="T4" fmla="*/ 139 w 634"/>
                  <a:gd name="T5" fmla="*/ 1219 h 1237"/>
                  <a:gd name="T6" fmla="*/ 172 w 634"/>
                  <a:gd name="T7" fmla="*/ 1215 h 1237"/>
                  <a:gd name="T8" fmla="*/ 200 w 634"/>
                  <a:gd name="T9" fmla="*/ 1215 h 1237"/>
                  <a:gd name="T10" fmla="*/ 211 w 634"/>
                  <a:gd name="T11" fmla="*/ 1203 h 1237"/>
                  <a:gd name="T12" fmla="*/ 277 w 634"/>
                  <a:gd name="T13" fmla="*/ 3 h 1237"/>
                  <a:gd name="T14" fmla="*/ 324 w 634"/>
                  <a:gd name="T15" fmla="*/ 1219 h 1237"/>
                  <a:gd name="T16" fmla="*/ 344 w 634"/>
                  <a:gd name="T17" fmla="*/ 1219 h 1237"/>
                  <a:gd name="T18" fmla="*/ 358 w 634"/>
                  <a:gd name="T19" fmla="*/ 1215 h 1237"/>
                  <a:gd name="T20" fmla="*/ 399 w 634"/>
                  <a:gd name="T21" fmla="*/ 1223 h 1237"/>
                  <a:gd name="T22" fmla="*/ 449 w 634"/>
                  <a:gd name="T23" fmla="*/ 1227 h 1237"/>
                  <a:gd name="T24" fmla="*/ 538 w 634"/>
                  <a:gd name="T25" fmla="*/ 1227 h 1237"/>
                  <a:gd name="T26" fmla="*/ 634 w 634"/>
                  <a:gd name="T27" fmla="*/ 1237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4" h="1237">
                    <a:moveTo>
                      <a:pt x="0" y="1223"/>
                    </a:moveTo>
                    <a:cubicBezTo>
                      <a:pt x="12" y="1223"/>
                      <a:pt x="46" y="1224"/>
                      <a:pt x="69" y="1223"/>
                    </a:cubicBezTo>
                    <a:cubicBezTo>
                      <a:pt x="92" y="1222"/>
                      <a:pt x="121" y="1220"/>
                      <a:pt x="139" y="1219"/>
                    </a:cubicBezTo>
                    <a:cubicBezTo>
                      <a:pt x="156" y="1218"/>
                      <a:pt x="162" y="1216"/>
                      <a:pt x="172" y="1215"/>
                    </a:cubicBezTo>
                    <a:cubicBezTo>
                      <a:pt x="182" y="1214"/>
                      <a:pt x="193" y="1217"/>
                      <a:pt x="200" y="1215"/>
                    </a:cubicBezTo>
                    <a:lnTo>
                      <a:pt x="211" y="1203"/>
                    </a:lnTo>
                    <a:cubicBezTo>
                      <a:pt x="224" y="1001"/>
                      <a:pt x="259" y="0"/>
                      <a:pt x="277" y="3"/>
                    </a:cubicBezTo>
                    <a:cubicBezTo>
                      <a:pt x="296" y="6"/>
                      <a:pt x="313" y="1016"/>
                      <a:pt x="324" y="1219"/>
                    </a:cubicBezTo>
                    <a:lnTo>
                      <a:pt x="344" y="1219"/>
                    </a:lnTo>
                    <a:cubicBezTo>
                      <a:pt x="349" y="1218"/>
                      <a:pt x="349" y="1214"/>
                      <a:pt x="358" y="1215"/>
                    </a:cubicBezTo>
                    <a:cubicBezTo>
                      <a:pt x="367" y="1216"/>
                      <a:pt x="384" y="1221"/>
                      <a:pt x="399" y="1223"/>
                    </a:cubicBezTo>
                    <a:cubicBezTo>
                      <a:pt x="415" y="1225"/>
                      <a:pt x="426" y="1226"/>
                      <a:pt x="449" y="1227"/>
                    </a:cubicBezTo>
                    <a:cubicBezTo>
                      <a:pt x="472" y="1228"/>
                      <a:pt x="507" y="1225"/>
                      <a:pt x="538" y="1227"/>
                    </a:cubicBezTo>
                    <a:cubicBezTo>
                      <a:pt x="569" y="1229"/>
                      <a:pt x="614" y="1235"/>
                      <a:pt x="634" y="1237"/>
                    </a:cubicBezTo>
                  </a:path>
                </a:pathLst>
              </a:custGeom>
              <a:noFill/>
              <a:ln w="28575" cmpd="sng">
                <a:solidFill>
                  <a:srgbClr val="99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41"/>
              <p:cNvSpPr>
                <a:spLocks/>
              </p:cNvSpPr>
              <p:nvPr/>
            </p:nvSpPr>
            <p:spPr bwMode="auto">
              <a:xfrm>
                <a:off x="3739" y="2016"/>
                <a:ext cx="970" cy="750"/>
              </a:xfrm>
              <a:custGeom>
                <a:avLst/>
                <a:gdLst>
                  <a:gd name="T0" fmla="*/ 0 w 970"/>
                  <a:gd name="T1" fmla="*/ 744 h 750"/>
                  <a:gd name="T2" fmla="*/ 468 w 970"/>
                  <a:gd name="T3" fmla="*/ 745 h 750"/>
                  <a:gd name="T4" fmla="*/ 538 w 970"/>
                  <a:gd name="T5" fmla="*/ 742 h 750"/>
                  <a:gd name="T6" fmla="*/ 571 w 970"/>
                  <a:gd name="T7" fmla="*/ 740 h 750"/>
                  <a:gd name="T8" fmla="*/ 599 w 970"/>
                  <a:gd name="T9" fmla="*/ 740 h 750"/>
                  <a:gd name="T10" fmla="*/ 610 w 970"/>
                  <a:gd name="T11" fmla="*/ 732 h 750"/>
                  <a:gd name="T12" fmla="*/ 676 w 970"/>
                  <a:gd name="T13" fmla="*/ 0 h 750"/>
                  <a:gd name="T14" fmla="*/ 721 w 970"/>
                  <a:gd name="T15" fmla="*/ 732 h 750"/>
                  <a:gd name="T16" fmla="*/ 740 w 970"/>
                  <a:gd name="T17" fmla="*/ 737 h 750"/>
                  <a:gd name="T18" fmla="*/ 757 w 970"/>
                  <a:gd name="T19" fmla="*/ 740 h 750"/>
                  <a:gd name="T20" fmla="*/ 798 w 970"/>
                  <a:gd name="T21" fmla="*/ 745 h 750"/>
                  <a:gd name="T22" fmla="*/ 848 w 970"/>
                  <a:gd name="T23" fmla="*/ 747 h 750"/>
                  <a:gd name="T24" fmla="*/ 937 w 970"/>
                  <a:gd name="T25" fmla="*/ 747 h 750"/>
                  <a:gd name="T26" fmla="*/ 970 w 970"/>
                  <a:gd name="T27" fmla="*/ 727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0" h="750">
                    <a:moveTo>
                      <a:pt x="0" y="744"/>
                    </a:moveTo>
                    <a:cubicBezTo>
                      <a:pt x="78" y="744"/>
                      <a:pt x="379" y="745"/>
                      <a:pt x="468" y="745"/>
                    </a:cubicBezTo>
                    <a:cubicBezTo>
                      <a:pt x="558" y="745"/>
                      <a:pt x="520" y="743"/>
                      <a:pt x="538" y="742"/>
                    </a:cubicBezTo>
                    <a:cubicBezTo>
                      <a:pt x="555" y="742"/>
                      <a:pt x="561" y="740"/>
                      <a:pt x="571" y="740"/>
                    </a:cubicBezTo>
                    <a:cubicBezTo>
                      <a:pt x="581" y="739"/>
                      <a:pt x="593" y="741"/>
                      <a:pt x="599" y="740"/>
                    </a:cubicBezTo>
                    <a:lnTo>
                      <a:pt x="610" y="732"/>
                    </a:lnTo>
                    <a:cubicBezTo>
                      <a:pt x="623" y="609"/>
                      <a:pt x="658" y="0"/>
                      <a:pt x="676" y="0"/>
                    </a:cubicBezTo>
                    <a:cubicBezTo>
                      <a:pt x="695" y="0"/>
                      <a:pt x="710" y="610"/>
                      <a:pt x="721" y="732"/>
                    </a:cubicBezTo>
                    <a:lnTo>
                      <a:pt x="740" y="737"/>
                    </a:lnTo>
                    <a:cubicBezTo>
                      <a:pt x="746" y="739"/>
                      <a:pt x="747" y="739"/>
                      <a:pt x="757" y="740"/>
                    </a:cubicBezTo>
                    <a:cubicBezTo>
                      <a:pt x="766" y="741"/>
                      <a:pt x="783" y="743"/>
                      <a:pt x="798" y="745"/>
                    </a:cubicBezTo>
                    <a:cubicBezTo>
                      <a:pt x="814" y="746"/>
                      <a:pt x="825" y="747"/>
                      <a:pt x="848" y="747"/>
                    </a:cubicBezTo>
                    <a:cubicBezTo>
                      <a:pt x="871" y="748"/>
                      <a:pt x="917" y="750"/>
                      <a:pt x="937" y="747"/>
                    </a:cubicBezTo>
                    <a:cubicBezTo>
                      <a:pt x="957" y="744"/>
                      <a:pt x="963" y="731"/>
                      <a:pt x="970" y="727"/>
                    </a:cubicBez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" name="Rectangle 44"/>
            <p:cNvSpPr>
              <a:spLocks noChangeArrowheads="1"/>
            </p:cNvSpPr>
            <p:nvPr/>
          </p:nvSpPr>
          <p:spPr bwMode="auto">
            <a:xfrm>
              <a:off x="3360370" y="381000"/>
              <a:ext cx="2438400" cy="2362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45"/>
            <p:cNvSpPr>
              <a:spLocks noChangeArrowheads="1"/>
            </p:cNvSpPr>
            <p:nvPr/>
          </p:nvSpPr>
          <p:spPr bwMode="auto">
            <a:xfrm>
              <a:off x="5798770" y="381000"/>
              <a:ext cx="2438400" cy="2362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Rectangle 43"/>
            <p:cNvSpPr>
              <a:spLocks noChangeArrowheads="1"/>
            </p:cNvSpPr>
            <p:nvPr/>
          </p:nvSpPr>
          <p:spPr bwMode="auto">
            <a:xfrm>
              <a:off x="921970" y="381000"/>
              <a:ext cx="2438400" cy="2362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Text Box 5"/>
          <p:cNvSpPr txBox="1">
            <a:spLocks noChangeArrowheads="1"/>
          </p:cNvSpPr>
          <p:nvPr/>
        </p:nvSpPr>
        <p:spPr bwMode="auto">
          <a:xfrm>
            <a:off x="3055900" y="4267200"/>
            <a:ext cx="3095719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200" dirty="0" smtClean="0"/>
              <a:t>User's Group Meeting</a:t>
            </a:r>
            <a:endParaRPr lang="en-US" sz="2200" dirty="0"/>
          </a:p>
          <a:p>
            <a:pPr algn="ctr"/>
            <a:r>
              <a:rPr lang="en-US" sz="2200" dirty="0" smtClean="0"/>
              <a:t>June 9, 2013</a:t>
            </a:r>
          </a:p>
          <a:p>
            <a:pPr algn="ctr"/>
            <a:endParaRPr lang="en-US" sz="2200" dirty="0"/>
          </a:p>
          <a:p>
            <a:pPr algn="ctr"/>
            <a:r>
              <a:rPr lang="en-US" sz="2200" dirty="0" err="1" smtClean="0"/>
              <a:t>Hari</a:t>
            </a:r>
            <a:r>
              <a:rPr lang="en-US" sz="2200" dirty="0" smtClean="0"/>
              <a:t> Nair, PhD</a:t>
            </a:r>
            <a:endParaRPr lang="en-US" sz="2200" dirty="0"/>
          </a:p>
          <a:p>
            <a:pPr algn="ctr"/>
            <a:r>
              <a:rPr lang="en-US" sz="2200" dirty="0"/>
              <a:t>Andy Hoofnagle, MD PhD</a:t>
            </a:r>
          </a:p>
          <a:p>
            <a:pPr algn="ctr"/>
            <a:r>
              <a:rPr lang="en-US" sz="2200" dirty="0"/>
              <a:t>University of Washington</a:t>
            </a:r>
          </a:p>
        </p:txBody>
      </p:sp>
    </p:spTree>
    <p:extLst>
      <p:ext uri="{BB962C8B-B14F-4D97-AF65-F5344CB8AC3E}">
        <p14:creationId xmlns:p14="http://schemas.microsoft.com/office/powerpoint/2010/main" val="61927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1066800" y="1590143"/>
            <a:ext cx="7162800" cy="723099"/>
            <a:chOff x="1371600" y="1762925"/>
            <a:chExt cx="7162800" cy="723099"/>
          </a:xfrm>
        </p:grpSpPr>
        <p:pic>
          <p:nvPicPr>
            <p:cNvPr id="6" name="Picture 12" descr="Thumbnail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386" y="1762925"/>
              <a:ext cx="4093014" cy="723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371600" y="1939808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Phosphotidylcholine</a:t>
              </a:r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474862" y="3619580"/>
            <a:ext cx="6346676" cy="798605"/>
            <a:chOff x="1877315" y="3936735"/>
            <a:chExt cx="6346676" cy="798605"/>
          </a:xfrm>
        </p:grpSpPr>
        <p:pic>
          <p:nvPicPr>
            <p:cNvPr id="2" name="Picture 4" descr="Thumbnail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1796" y="3936735"/>
              <a:ext cx="3472195" cy="798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877315" y="4151371"/>
              <a:ext cx="1084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Ceramide</a:t>
              </a:r>
              <a:endParaRPr lang="en-US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288099" y="2623511"/>
            <a:ext cx="6720203" cy="685800"/>
            <a:chOff x="1638050" y="2895600"/>
            <a:chExt cx="6720203" cy="685800"/>
          </a:xfrm>
        </p:grpSpPr>
        <p:pic>
          <p:nvPicPr>
            <p:cNvPr id="3" name="Picture 6" descr="Thumbnail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533" y="2895600"/>
              <a:ext cx="374072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1638050" y="3053834"/>
              <a:ext cx="1562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Sphingomyelin</a:t>
              </a:r>
              <a:endParaRPr lang="en-US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243808" y="4728454"/>
            <a:ext cx="6808784" cy="704850"/>
            <a:chOff x="1499647" y="4996553"/>
            <a:chExt cx="6808784" cy="704850"/>
          </a:xfrm>
        </p:grpSpPr>
        <p:pic>
          <p:nvPicPr>
            <p:cNvPr id="4" name="Picture 8" descr="Thumbnail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355" y="4996553"/>
              <a:ext cx="3641076" cy="7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499647" y="5164312"/>
              <a:ext cx="1839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Glucosylceramide</a:t>
              </a:r>
              <a:endParaRPr lang="en-US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172374" y="5743575"/>
            <a:ext cx="6951653" cy="733425"/>
            <a:chOff x="1517440" y="5916357"/>
            <a:chExt cx="6951653" cy="733425"/>
          </a:xfrm>
        </p:grpSpPr>
        <p:pic>
          <p:nvPicPr>
            <p:cNvPr id="5" name="Picture 10" descr="Thumbnail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693" y="5916357"/>
              <a:ext cx="3962400" cy="733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517440" y="6098403"/>
              <a:ext cx="1803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Lactosylceramide</a:t>
              </a:r>
              <a:endParaRPr lang="en-US" dirty="0"/>
            </a:p>
          </p:txBody>
        </p:sp>
      </p:grp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1445393" y="152400"/>
            <a:ext cx="621195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600" dirty="0" smtClean="0">
                <a:solidFill>
                  <a:srgbClr val="003399"/>
                </a:solidFill>
              </a:rPr>
              <a:t>Thinking Beyond Cholesterol</a:t>
            </a:r>
            <a:br>
              <a:rPr lang="en-US" sz="3600" dirty="0" smtClean="0">
                <a:solidFill>
                  <a:srgbClr val="003399"/>
                </a:solidFill>
              </a:rPr>
            </a:br>
            <a:r>
              <a:rPr lang="en-US" sz="2600" i="1" dirty="0" smtClean="0">
                <a:solidFill>
                  <a:srgbClr val="003399"/>
                </a:solidFill>
              </a:rPr>
              <a:t>Phospholipids and </a:t>
            </a:r>
            <a:r>
              <a:rPr lang="en-US" sz="2600" i="1" dirty="0" err="1" smtClean="0">
                <a:solidFill>
                  <a:srgbClr val="003399"/>
                </a:solidFill>
              </a:rPr>
              <a:t>sphingolipids</a:t>
            </a:r>
            <a:endParaRPr lang="en-US" sz="2600" i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5014" y="1906781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Phosphotidylcholine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0729" y="3935207"/>
            <a:ext cx="108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Ceramide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1464" y="3020807"/>
            <a:ext cx="1562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Sphingomyelin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3061" y="4963907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Glucosylceramide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0854" y="5899843"/>
            <a:ext cx="180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Lactosylceramide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07097" y="242467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507097" y="502539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264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2326659" y="4929035"/>
            <a:ext cx="3347292" cy="585477"/>
            <a:chOff x="2079432" y="5029200"/>
            <a:chExt cx="3641076" cy="704850"/>
          </a:xfrm>
        </p:grpSpPr>
        <p:pic>
          <p:nvPicPr>
            <p:cNvPr id="4" name="Picture 8" descr="Thumbnail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9432" y="5029200"/>
              <a:ext cx="3641076" cy="7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Straight Connector 24"/>
            <p:cNvCxnSpPr/>
            <p:nvPr/>
          </p:nvCxnSpPr>
          <p:spPr>
            <a:xfrm>
              <a:off x="3973293" y="5181600"/>
              <a:ext cx="5334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96508" y="5379974"/>
              <a:ext cx="114300" cy="31063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06693" y="5072642"/>
              <a:ext cx="228600" cy="3073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326659" y="5819775"/>
            <a:ext cx="3962400" cy="733425"/>
            <a:chOff x="2057400" y="5932870"/>
            <a:chExt cx="3962400" cy="733425"/>
          </a:xfrm>
        </p:grpSpPr>
        <p:pic>
          <p:nvPicPr>
            <p:cNvPr id="5" name="Picture 10" descr="Thumbnail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5932870"/>
              <a:ext cx="3962400" cy="733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3739308" y="6145374"/>
              <a:ext cx="5334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29808" y="6324600"/>
              <a:ext cx="114300" cy="31063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4196508" y="6048329"/>
              <a:ext cx="228600" cy="3073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1971188" y="304800"/>
            <a:ext cx="5160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600" dirty="0" smtClean="0">
                <a:solidFill>
                  <a:srgbClr val="003399"/>
                </a:solidFill>
              </a:rPr>
              <a:t>Common Fragment Ions</a:t>
            </a:r>
            <a:endParaRPr lang="en-US" sz="2600" i="1" dirty="0">
              <a:solidFill>
                <a:srgbClr val="003399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34519" y="1700784"/>
            <a:ext cx="2280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Common Head Group </a:t>
            </a:r>
          </a:p>
          <a:p>
            <a:pPr algn="ctr"/>
            <a:r>
              <a:rPr lang="en-US" dirty="0" smtClean="0"/>
              <a:t>Fragment (m/z)</a:t>
            </a:r>
            <a:endParaRPr lang="en-US" dirty="0"/>
          </a:p>
        </p:txBody>
      </p:sp>
      <p:sp>
        <p:nvSpPr>
          <p:cNvPr id="39" name="Right Brace 38"/>
          <p:cNvSpPr/>
          <p:nvPr/>
        </p:nvSpPr>
        <p:spPr>
          <a:xfrm>
            <a:off x="6289059" y="1700784"/>
            <a:ext cx="304800" cy="181049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768114" y="3923553"/>
            <a:ext cx="2013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Common Backbone</a:t>
            </a:r>
          </a:p>
          <a:p>
            <a:pPr algn="ctr"/>
            <a:r>
              <a:rPr lang="en-US" dirty="0" smtClean="0"/>
              <a:t>Fragment (m/z)</a:t>
            </a:r>
            <a:endParaRPr lang="en-US" dirty="0"/>
          </a:p>
        </p:txBody>
      </p:sp>
      <p:sp>
        <p:nvSpPr>
          <p:cNvPr id="41" name="Right Brace 40"/>
          <p:cNvSpPr/>
          <p:nvPr/>
        </p:nvSpPr>
        <p:spPr>
          <a:xfrm>
            <a:off x="6289059" y="3923553"/>
            <a:ext cx="304800" cy="271168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1869459" y="4031311"/>
            <a:ext cx="2979357" cy="592462"/>
            <a:chOff x="1809678" y="4101469"/>
            <a:chExt cx="3148830" cy="635399"/>
          </a:xfrm>
        </p:grpSpPr>
        <p:grpSp>
          <p:nvGrpSpPr>
            <p:cNvPr id="45" name="Group 44"/>
            <p:cNvGrpSpPr/>
            <p:nvPr/>
          </p:nvGrpSpPr>
          <p:grpSpPr>
            <a:xfrm>
              <a:off x="1981200" y="4101469"/>
              <a:ext cx="2977308" cy="635399"/>
              <a:chOff x="1950656" y="3938263"/>
              <a:chExt cx="3472195" cy="798605"/>
            </a:xfrm>
          </p:grpSpPr>
          <p:pic>
            <p:nvPicPr>
              <p:cNvPr id="2" name="Picture 4" descr="Thumbnail">
                <a:hlinkClick r:id="rId6"/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0656" y="3938263"/>
                <a:ext cx="3472195" cy="7986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1" name="Straight Connector 20"/>
              <p:cNvCxnSpPr/>
              <p:nvPr/>
            </p:nvCxnSpPr>
            <p:spPr>
              <a:xfrm>
                <a:off x="4537884" y="4098545"/>
                <a:ext cx="533400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4747434" y="4333216"/>
                <a:ext cx="114300" cy="31063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5148246" y="4025884"/>
                <a:ext cx="76962" cy="311681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8" name="Rectangle 47"/>
            <p:cNvSpPr/>
            <p:nvPr/>
          </p:nvSpPr>
          <p:spPr>
            <a:xfrm>
              <a:off x="1809678" y="4267963"/>
              <a:ext cx="451938" cy="4323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479751" y="1676400"/>
            <a:ext cx="3580707" cy="1907904"/>
            <a:chOff x="1774386" y="1621190"/>
            <a:chExt cx="4093014" cy="2049639"/>
          </a:xfrm>
        </p:grpSpPr>
        <p:grpSp>
          <p:nvGrpSpPr>
            <p:cNvPr id="42" name="Group 41"/>
            <p:cNvGrpSpPr/>
            <p:nvPr/>
          </p:nvGrpSpPr>
          <p:grpSpPr>
            <a:xfrm>
              <a:off x="1774386" y="1621190"/>
              <a:ext cx="4093014" cy="1960210"/>
              <a:chOff x="1317186" y="1621190"/>
              <a:chExt cx="4093014" cy="1960210"/>
            </a:xfrm>
          </p:grpSpPr>
          <p:pic>
            <p:nvPicPr>
              <p:cNvPr id="3" name="Picture 6" descr="Thumbnail">
                <a:hlinkClick r:id="rId8"/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9480" y="2895600"/>
                <a:ext cx="3740720" cy="685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12" descr="Thumbnail">
                <a:hlinkClick r:id="rId10"/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7186" y="1762925"/>
                <a:ext cx="4093014" cy="7230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7" name="Straight Connector 16"/>
              <p:cNvCxnSpPr/>
              <p:nvPr/>
            </p:nvCxnSpPr>
            <p:spPr>
              <a:xfrm>
                <a:off x="4425108" y="1621190"/>
                <a:ext cx="0" cy="1952232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425108" y="1638626"/>
                <a:ext cx="685800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/>
            <p:cNvSpPr/>
            <p:nvPr/>
          </p:nvSpPr>
          <p:spPr>
            <a:xfrm>
              <a:off x="1949469" y="3238500"/>
              <a:ext cx="451938" cy="4323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94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2050"/>
          <p:cNvGrpSpPr/>
          <p:nvPr/>
        </p:nvGrpSpPr>
        <p:grpSpPr>
          <a:xfrm>
            <a:off x="838200" y="1619806"/>
            <a:ext cx="7332663" cy="4560887"/>
            <a:chOff x="838200" y="1150938"/>
            <a:chExt cx="7332663" cy="456088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550" y="1150938"/>
              <a:ext cx="7199313" cy="456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8" name="Rectangle 2047"/>
            <p:cNvSpPr/>
            <p:nvPr/>
          </p:nvSpPr>
          <p:spPr>
            <a:xfrm>
              <a:off x="838200" y="2895600"/>
              <a:ext cx="3048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" name="Rectangle 2048"/>
            <p:cNvSpPr/>
            <p:nvPr/>
          </p:nvSpPr>
          <p:spPr>
            <a:xfrm>
              <a:off x="4419600" y="5562600"/>
              <a:ext cx="609600" cy="149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52" name="TextBox 2051"/>
          <p:cNvSpPr txBox="1"/>
          <p:nvPr/>
        </p:nvSpPr>
        <p:spPr>
          <a:xfrm>
            <a:off x="3690347" y="6119860"/>
            <a:ext cx="160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(minutes)</a:t>
            </a:r>
            <a:endParaRPr lang="en-US" dirty="0"/>
          </a:p>
        </p:txBody>
      </p:sp>
      <p:sp>
        <p:nvSpPr>
          <p:cNvPr id="1224" name="TextBox 1223"/>
          <p:cNvSpPr txBox="1"/>
          <p:nvPr/>
        </p:nvSpPr>
        <p:spPr>
          <a:xfrm rot="16200000">
            <a:off x="-358707" y="3509816"/>
            <a:ext cx="205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 (cps x10</a:t>
            </a:r>
            <a:r>
              <a:rPr lang="en-US" baseline="30000" dirty="0" smtClean="0"/>
              <a:t>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25" name="Title 1"/>
          <p:cNvSpPr txBox="1">
            <a:spLocks/>
          </p:cNvSpPr>
          <p:nvPr/>
        </p:nvSpPr>
        <p:spPr>
          <a:xfrm>
            <a:off x="533400" y="530212"/>
            <a:ext cx="8077200" cy="69535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Typical Chromatogram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638745"/>
            <a:ext cx="7199313" cy="456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46" name="Rectangle 1245"/>
          <p:cNvSpPr/>
          <p:nvPr/>
        </p:nvSpPr>
        <p:spPr>
          <a:xfrm>
            <a:off x="838200" y="3383407"/>
            <a:ext cx="3048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7" name="Rectangle 1246"/>
          <p:cNvSpPr/>
          <p:nvPr/>
        </p:nvSpPr>
        <p:spPr>
          <a:xfrm>
            <a:off x="4419600" y="6050407"/>
            <a:ext cx="609600" cy="149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4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r="17319"/>
          <a:stretch/>
        </p:blipFill>
        <p:spPr bwMode="auto">
          <a:xfrm>
            <a:off x="1371600" y="1640492"/>
            <a:ext cx="6799263" cy="456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49" name="Rectangle 1248"/>
          <p:cNvSpPr/>
          <p:nvPr/>
        </p:nvSpPr>
        <p:spPr>
          <a:xfrm>
            <a:off x="1168052" y="5961485"/>
            <a:ext cx="7162800" cy="198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0" name="TextBox 1249"/>
          <p:cNvSpPr txBox="1"/>
          <p:nvPr/>
        </p:nvSpPr>
        <p:spPr>
          <a:xfrm>
            <a:off x="1475298" y="58821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51" name="TextBox 1250"/>
          <p:cNvSpPr txBox="1"/>
          <p:nvPr/>
        </p:nvSpPr>
        <p:spPr>
          <a:xfrm>
            <a:off x="3173702" y="58821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252" name="TextBox 1251"/>
          <p:cNvSpPr txBox="1"/>
          <p:nvPr/>
        </p:nvSpPr>
        <p:spPr>
          <a:xfrm>
            <a:off x="4900582" y="58821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253" name="TextBox 1252"/>
          <p:cNvSpPr txBox="1"/>
          <p:nvPr/>
        </p:nvSpPr>
        <p:spPr>
          <a:xfrm>
            <a:off x="6550152" y="58821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254" name="Rectangle 1253"/>
          <p:cNvSpPr/>
          <p:nvPr/>
        </p:nvSpPr>
        <p:spPr>
          <a:xfrm>
            <a:off x="1099165" y="1561680"/>
            <a:ext cx="172224" cy="4559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5" name="TextBox 1254"/>
          <p:cNvSpPr txBox="1"/>
          <p:nvPr/>
        </p:nvSpPr>
        <p:spPr>
          <a:xfrm>
            <a:off x="838200" y="154948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</a:t>
            </a:r>
            <a:endParaRPr lang="en-US" dirty="0"/>
          </a:p>
        </p:txBody>
      </p:sp>
      <p:sp>
        <p:nvSpPr>
          <p:cNvPr id="1256" name="TextBox 1255"/>
          <p:cNvSpPr txBox="1"/>
          <p:nvPr/>
        </p:nvSpPr>
        <p:spPr>
          <a:xfrm>
            <a:off x="838200" y="258276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</a:t>
            </a:r>
            <a:endParaRPr lang="en-US" dirty="0"/>
          </a:p>
        </p:txBody>
      </p:sp>
      <p:sp>
        <p:nvSpPr>
          <p:cNvPr id="1257" name="TextBox 1256"/>
          <p:cNvSpPr txBox="1"/>
          <p:nvPr/>
        </p:nvSpPr>
        <p:spPr>
          <a:xfrm>
            <a:off x="838200" y="360385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</a:t>
            </a:r>
            <a:endParaRPr lang="en-US" dirty="0"/>
          </a:p>
        </p:txBody>
      </p:sp>
      <p:sp>
        <p:nvSpPr>
          <p:cNvPr id="1258" name="TextBox 1257"/>
          <p:cNvSpPr txBox="1"/>
          <p:nvPr/>
        </p:nvSpPr>
        <p:spPr>
          <a:xfrm>
            <a:off x="838200" y="463713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9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028" y="1597785"/>
            <a:ext cx="7287768" cy="456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337037" y="3482092"/>
            <a:ext cx="205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 (cps x10</a:t>
            </a:r>
            <a:r>
              <a:rPr lang="en-US" baseline="30000" dirty="0" smtClean="0"/>
              <a:t>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561819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Biological Complexity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76031" y="3418647"/>
            <a:ext cx="173557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4" r="16003"/>
          <a:stretch/>
        </p:blipFill>
        <p:spPr bwMode="auto">
          <a:xfrm>
            <a:off x="1357028" y="1599198"/>
            <a:ext cx="6906768" cy="456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204628" y="5905878"/>
            <a:ext cx="7162800" cy="164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668" y="6170340"/>
            <a:ext cx="160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(minutes)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408176" y="5830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112742" y="5830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5238" y="5830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13576" y="58309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138494" y="1510472"/>
            <a:ext cx="142334" cy="4559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74776" y="151047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74776" y="25437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74776" y="357702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74776" y="461030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5504" y="332484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SM20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13176" y="202944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31897" y="1598340"/>
            <a:ext cx="15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ehydro</a:t>
            </a:r>
            <a:r>
              <a:rPr lang="en-US" dirty="0" smtClean="0"/>
              <a:t> SM20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47160" y="1955480"/>
            <a:ext cx="0" cy="22494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9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" r="6533"/>
          <a:stretch/>
        </p:blipFill>
        <p:spPr bwMode="auto">
          <a:xfrm>
            <a:off x="1207077" y="1034487"/>
            <a:ext cx="6717723" cy="5397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1: Design Data Processing Method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98249" y="2667000"/>
            <a:ext cx="248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Assign transitions</a:t>
            </a:r>
          </a:p>
        </p:txBody>
      </p:sp>
    </p:spTree>
    <p:extLst>
      <p:ext uri="{BB962C8B-B14F-4D97-AF65-F5344CB8AC3E}">
        <p14:creationId xmlns:p14="http://schemas.microsoft.com/office/powerpoint/2010/main" val="69671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1" r="6584"/>
          <a:stretch/>
        </p:blipFill>
        <p:spPr bwMode="auto">
          <a:xfrm>
            <a:off x="838200" y="914400"/>
            <a:ext cx="7543800" cy="590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16536" y="2895600"/>
            <a:ext cx="440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Set RT and Integration window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2: Design Data Processing Method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10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9" r="6409"/>
          <a:stretch/>
        </p:blipFill>
        <p:spPr bwMode="auto">
          <a:xfrm>
            <a:off x="951636" y="914400"/>
            <a:ext cx="7277964" cy="570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3: Design Data Processing Method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6709" y="2895600"/>
            <a:ext cx="4087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Assign smoothing parameters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1" r="6406"/>
          <a:stretch/>
        </p:blipFill>
        <p:spPr bwMode="auto">
          <a:xfrm>
            <a:off x="1122101" y="1066800"/>
            <a:ext cx="6878899" cy="538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63508" y="2971800"/>
            <a:ext cx="3070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Manually pick peak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4: Design Data Processing Method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6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087089"/>
            <a:ext cx="9144000" cy="5161311"/>
            <a:chOff x="0" y="152400"/>
            <a:chExt cx="9144000" cy="5161311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1" b="37222"/>
            <a:stretch/>
          </p:blipFill>
          <p:spPr bwMode="auto">
            <a:xfrm>
              <a:off x="0" y="152400"/>
              <a:ext cx="9144000" cy="4146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Straight Arrow Connector 3"/>
            <p:cNvCxnSpPr/>
            <p:nvPr/>
          </p:nvCxnSpPr>
          <p:spPr>
            <a:xfrm flipH="1">
              <a:off x="5486400" y="3810000"/>
              <a:ext cx="685800" cy="838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6477000" y="3886200"/>
              <a:ext cx="3048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6858000" y="4038600"/>
              <a:ext cx="838200" cy="533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037238" y="4572000"/>
              <a:ext cx="1108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Method 1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03810" y="4666658"/>
              <a:ext cx="1108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Method 2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43800" y="4572000"/>
              <a:ext cx="1108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Method 3</a:t>
              </a:r>
              <a:endParaRPr lang="en-US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1532095"/>
              <a:ext cx="2971800" cy="3781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5: Process the Data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1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6"/>
          <a:stretch/>
        </p:blipFill>
        <p:spPr bwMode="auto">
          <a:xfrm>
            <a:off x="76200" y="990600"/>
            <a:ext cx="8915399" cy="543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28600" y="6019800"/>
            <a:ext cx="845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5334000"/>
            <a:ext cx="6702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An Excel spreadsheet with a single transition per tab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5: Export the Data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6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1492788" y="663575"/>
            <a:ext cx="604094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HDL is the Good Cholesterol</a:t>
            </a:r>
          </a:p>
        </p:txBody>
      </p:sp>
      <p:pic>
        <p:nvPicPr>
          <p:cNvPr id="162819" name="Picture 3" descr="Framingh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62163"/>
            <a:ext cx="6096000" cy="380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2743200" y="1655763"/>
            <a:ext cx="352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The Framingham Heart Study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6581775" y="6107113"/>
            <a:ext cx="2432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Castelli, </a:t>
            </a:r>
            <a:r>
              <a:rPr lang="en-US" sz="1400" i="1"/>
              <a:t>Can J Cardiol</a:t>
            </a:r>
            <a:r>
              <a:rPr lang="en-US" sz="1400"/>
              <a:t>, 1988</a:t>
            </a:r>
          </a:p>
        </p:txBody>
      </p:sp>
    </p:spTree>
    <p:extLst>
      <p:ext uri="{BB962C8B-B14F-4D97-AF65-F5344CB8AC3E}">
        <p14:creationId xmlns:p14="http://schemas.microsoft.com/office/powerpoint/2010/main" val="1113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6"/>
          <a:stretch/>
        </p:blipFill>
        <p:spPr bwMode="auto">
          <a:xfrm>
            <a:off x="76200" y="990600"/>
            <a:ext cx="8915399" cy="543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</a:t>
            </a:r>
            <a:r>
              <a:rPr lang="en-US" sz="32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Manual Integration &amp; Re-process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4724400"/>
            <a:ext cx="6194645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Identify samples with wrong retention time, etc.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Fix processing parameters, reprocess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There are 100 tabs here!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648200" y="5705856"/>
            <a:ext cx="634953" cy="390144"/>
          </a:xfrm>
          <a:custGeom>
            <a:avLst/>
            <a:gdLst>
              <a:gd name="connsiteX0" fmla="*/ 0 w 634953"/>
              <a:gd name="connsiteY0" fmla="*/ 0 h 390144"/>
              <a:gd name="connsiteX1" fmla="*/ 438912 w 634953"/>
              <a:gd name="connsiteY1" fmla="*/ 12192 h 390144"/>
              <a:gd name="connsiteX2" fmla="*/ 512064 w 634953"/>
              <a:gd name="connsiteY2" fmla="*/ 36576 h 390144"/>
              <a:gd name="connsiteX3" fmla="*/ 548640 w 634953"/>
              <a:gd name="connsiteY3" fmla="*/ 60960 h 390144"/>
              <a:gd name="connsiteX4" fmla="*/ 560832 w 634953"/>
              <a:gd name="connsiteY4" fmla="*/ 97536 h 390144"/>
              <a:gd name="connsiteX5" fmla="*/ 609600 w 634953"/>
              <a:gd name="connsiteY5" fmla="*/ 182880 h 390144"/>
              <a:gd name="connsiteX6" fmla="*/ 633984 w 634953"/>
              <a:gd name="connsiteY6" fmla="*/ 304800 h 390144"/>
              <a:gd name="connsiteX7" fmla="*/ 633984 w 634953"/>
              <a:gd name="connsiteY7" fmla="*/ 390144 h 39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4953" h="390144">
                <a:moveTo>
                  <a:pt x="0" y="0"/>
                </a:moveTo>
                <a:cubicBezTo>
                  <a:pt x="146304" y="4064"/>
                  <a:pt x="292924" y="1764"/>
                  <a:pt x="438912" y="12192"/>
                </a:cubicBezTo>
                <a:cubicBezTo>
                  <a:pt x="464550" y="14023"/>
                  <a:pt x="490678" y="22319"/>
                  <a:pt x="512064" y="36576"/>
                </a:cubicBezTo>
                <a:lnTo>
                  <a:pt x="548640" y="60960"/>
                </a:lnTo>
                <a:cubicBezTo>
                  <a:pt x="552704" y="73152"/>
                  <a:pt x="555770" y="85724"/>
                  <a:pt x="560832" y="97536"/>
                </a:cubicBezTo>
                <a:cubicBezTo>
                  <a:pt x="579394" y="140848"/>
                  <a:pt x="585111" y="146147"/>
                  <a:pt x="609600" y="182880"/>
                </a:cubicBezTo>
                <a:cubicBezTo>
                  <a:pt x="619908" y="224110"/>
                  <a:pt x="630663" y="261621"/>
                  <a:pt x="633984" y="304800"/>
                </a:cubicBezTo>
                <a:cubicBezTo>
                  <a:pt x="636166" y="333164"/>
                  <a:pt x="633984" y="361696"/>
                  <a:pt x="633984" y="390144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2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24" y="177225"/>
            <a:ext cx="844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7: Compile Data: A Single Spreadsheet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2"/>
          <a:stretch/>
        </p:blipFill>
        <p:spPr bwMode="auto">
          <a:xfrm>
            <a:off x="373117" y="1224298"/>
            <a:ext cx="8313683" cy="426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9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561819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Workflow Complexity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938784" y="1419098"/>
            <a:ext cx="7824216" cy="513410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Three different LC-MS runs</a:t>
            </a:r>
          </a:p>
          <a:p>
            <a:pPr marL="0" indent="0">
              <a:buNone/>
            </a:pPr>
            <a:r>
              <a:rPr lang="en-US" dirty="0" smtClean="0"/>
              <a:t>Create a processing method for each transition</a:t>
            </a:r>
          </a:p>
          <a:p>
            <a:pPr marL="0" indent="0">
              <a:buNone/>
            </a:pPr>
            <a:r>
              <a:rPr lang="en-US" dirty="0" smtClean="0"/>
              <a:t>Using a previously acquired data file: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Assign RT, peak width, smoothing parameters.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rocess data using this processing method</a:t>
            </a:r>
          </a:p>
          <a:p>
            <a:pPr marL="0" indent="0">
              <a:buNone/>
            </a:pPr>
            <a:r>
              <a:rPr lang="en-US" dirty="0" smtClean="0"/>
              <a:t>Adjust processing parameters as needed</a:t>
            </a:r>
          </a:p>
          <a:p>
            <a:pPr marL="0" indent="0">
              <a:buNone/>
            </a:pPr>
            <a:r>
              <a:rPr lang="en-US" dirty="0" smtClean="0"/>
              <a:t>Export data: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One worksheet in Excel per transition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Random order of worksheets in Excel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Compile data into a single file</a:t>
            </a:r>
          </a:p>
          <a:p>
            <a:pPr marL="0" indent="0">
              <a:buNone/>
            </a:pPr>
            <a:r>
              <a:rPr lang="en-US" dirty="0" smtClean="0"/>
              <a:t>Perform QC: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Manually ensure proper integration (retention time, peak shape)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Export data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Perform QC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Lather, Rinse, Repeat...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561819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Possible Solution: Skyline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6960" y="2057400"/>
            <a:ext cx="452393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Easy to manipulate large data sets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Chromatographic alignment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Automated peak integration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Simple report configuration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Simple data export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64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561819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Possible Solution: Skyline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981200"/>
            <a:ext cx="77886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/>
              <a:t>Tricking Skyline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Set one amino acid to be the fragment for the class of lipids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Set another amino acid to add up to the right precursor mass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Pretend the two amino acids are a peptide</a:t>
            </a:r>
          </a:p>
        </p:txBody>
      </p:sp>
    </p:spTree>
    <p:extLst>
      <p:ext uri="{BB962C8B-B14F-4D97-AF65-F5344CB8AC3E}">
        <p14:creationId xmlns:p14="http://schemas.microsoft.com/office/powerpoint/2010/main" val="31418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n external file that holds a picture, illustration, etc.&#10;Object name is nihms191124f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34"/>
          <a:stretch/>
        </p:blipFill>
        <p:spPr bwMode="auto">
          <a:xfrm>
            <a:off x="152401" y="2186275"/>
            <a:ext cx="4800600" cy="154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Thumbnail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80" y="5273767"/>
            <a:ext cx="374072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Thumbnai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6" y="4141092"/>
            <a:ext cx="4093014" cy="72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Connector 29"/>
          <p:cNvCxnSpPr/>
          <p:nvPr/>
        </p:nvCxnSpPr>
        <p:spPr>
          <a:xfrm>
            <a:off x="3510708" y="4038600"/>
            <a:ext cx="0" cy="19522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10708" y="4051126"/>
            <a:ext cx="685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2401" y="3124696"/>
            <a:ext cx="341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Ceramides</a:t>
            </a:r>
            <a:r>
              <a:rPr lang="en-US" dirty="0" smtClean="0"/>
              <a:t> (</a:t>
            </a:r>
            <a:r>
              <a:rPr lang="en-US" dirty="0" err="1" smtClean="0"/>
              <a:t>CER</a:t>
            </a:r>
            <a:r>
              <a:rPr lang="en-US" dirty="0" smtClean="0"/>
              <a:t>, </a:t>
            </a:r>
            <a:r>
              <a:rPr lang="en-US" dirty="0" err="1" smtClean="0"/>
              <a:t>GluCer</a:t>
            </a:r>
            <a:r>
              <a:rPr lang="en-US" dirty="0" smtClean="0"/>
              <a:t>, </a:t>
            </a:r>
            <a:r>
              <a:rPr lang="en-US" dirty="0" err="1" smtClean="0"/>
              <a:t>LacCer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2786" y="4746201"/>
            <a:ext cx="2518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Phosphatidylcholine</a:t>
            </a:r>
            <a:r>
              <a:rPr lang="en-US" dirty="0" smtClean="0"/>
              <a:t> (PC)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55185" y="5927301"/>
            <a:ext cx="2149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Sphingomyelins</a:t>
            </a:r>
            <a:r>
              <a:rPr lang="en-US" dirty="0" smtClean="0"/>
              <a:t> (SM)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57800" y="1704201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M+H</a:t>
            </a:r>
            <a:r>
              <a:rPr lang="en-US" sz="2400" baseline="30000" dirty="0" smtClean="0"/>
              <a:t>+</a:t>
            </a:r>
            <a:endParaRPr lang="en-US" sz="24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6547277" y="1334869"/>
            <a:ext cx="2425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Modified Glycine</a:t>
            </a:r>
            <a:endParaRPr lang="en-US" sz="2400" dirty="0"/>
          </a:p>
          <a:p>
            <a:pPr algn="ctr"/>
            <a:r>
              <a:rPr lang="en-US" sz="2400" dirty="0" smtClean="0"/>
              <a:t>Chemical Formula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8525" y="381000"/>
            <a:ext cx="7739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Inventing Amino Acids: The Constant Part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49171" y="2819400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264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349171" y="4812268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184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7281260" y="2819400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</a:t>
            </a:r>
            <a:r>
              <a:rPr lang="en-US" sz="2400" baseline="-25000" dirty="0" smtClean="0"/>
              <a:t>15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24</a:t>
            </a:r>
            <a:endParaRPr lang="en-US" sz="24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7333357" y="4812268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</a:t>
            </a:r>
            <a:r>
              <a:rPr lang="en-US" sz="2400" baseline="-25000" dirty="0" smtClean="0"/>
              <a:t>10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4</a:t>
            </a: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76207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761883" y="381000"/>
            <a:ext cx="7573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Inventing Amino Acids: The Variable Part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2362200"/>
            <a:ext cx="3003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C18 </a:t>
            </a:r>
            <a:r>
              <a:rPr lang="en-US" sz="2000" dirty="0" err="1" smtClean="0"/>
              <a:t>Ceramide</a:t>
            </a:r>
            <a:r>
              <a:rPr lang="en-US" sz="2000" dirty="0" smtClean="0"/>
              <a:t> (d18:1/18:0)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1295400" y="3748946"/>
            <a:ext cx="3003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C20 </a:t>
            </a:r>
            <a:r>
              <a:rPr lang="en-US" sz="2000" dirty="0" err="1" smtClean="0"/>
              <a:t>Ceramide</a:t>
            </a:r>
            <a:r>
              <a:rPr lang="en-US" sz="2000" dirty="0" smtClean="0"/>
              <a:t> (</a:t>
            </a:r>
            <a:r>
              <a:rPr lang="en-US" sz="2000" dirty="0" smtClean="0"/>
              <a:t>d18:1/20:0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95400" y="5135692"/>
            <a:ext cx="3003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C22 </a:t>
            </a:r>
            <a:r>
              <a:rPr lang="en-US" sz="2000" dirty="0" err="1" smtClean="0"/>
              <a:t>Ceramide</a:t>
            </a:r>
            <a:r>
              <a:rPr lang="en-US" sz="2000" dirty="0" smtClean="0"/>
              <a:t> (</a:t>
            </a:r>
            <a:r>
              <a:rPr lang="en-US" sz="2000" dirty="0" smtClean="0"/>
              <a:t>d18:1/22:0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630680" y="5639714"/>
            <a:ext cx="2331720" cy="456286"/>
            <a:chOff x="2747650" y="5204588"/>
            <a:chExt cx="3723766" cy="728691"/>
          </a:xfrm>
        </p:grpSpPr>
        <p:pic>
          <p:nvPicPr>
            <p:cNvPr id="12" name="Picture 4" descr="http://avantilipids.com/images/structures/860649s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7650" y="5204588"/>
              <a:ext cx="3723766" cy="7286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http://avantilipids.com/images/structures/860501s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9" t="3503" r="64195" b="50000"/>
            <a:stretch/>
          </p:blipFill>
          <p:spPr bwMode="auto">
            <a:xfrm>
              <a:off x="3733800" y="5223290"/>
              <a:ext cx="489559" cy="384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5181600" y="1759881"/>
            <a:ext cx="777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M+H</a:t>
            </a:r>
            <a:r>
              <a:rPr lang="en-US" sz="2000" baseline="30000" dirty="0" smtClean="0"/>
              <a:t>+</a:t>
            </a:r>
            <a:endParaRPr lang="en-US" sz="2000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6384865" y="1452105"/>
            <a:ext cx="2057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Modified Alanine</a:t>
            </a:r>
            <a:endParaRPr lang="en-US" sz="2000" dirty="0"/>
          </a:p>
          <a:p>
            <a:pPr algn="ctr"/>
            <a:r>
              <a:rPr lang="en-US" sz="2000" dirty="0" smtClean="0"/>
              <a:t>Chemical Formula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283390" y="2590800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548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283390" y="5467290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604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7000000" y="2590800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C</a:t>
            </a:r>
            <a:r>
              <a:rPr lang="en-US" sz="2000" baseline="-25000" dirty="0" smtClean="0"/>
              <a:t>13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13</a:t>
            </a:r>
            <a:endParaRPr lang="en-US" sz="20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7091372" y="5467290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C</a:t>
            </a:r>
            <a:r>
              <a:rPr lang="en-US" sz="2000" baseline="-25000" dirty="0" smtClean="0"/>
              <a:t>17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21</a:t>
            </a:r>
            <a:endParaRPr lang="en-US" sz="20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5283390" y="4019490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576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7058296" y="4019490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C</a:t>
            </a:r>
            <a:r>
              <a:rPr lang="en-US" sz="2000" baseline="-25000" dirty="0" smtClean="0"/>
              <a:t>20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13</a:t>
            </a:r>
            <a:endParaRPr lang="en-US" sz="2000" baseline="-25000" dirty="0"/>
          </a:p>
        </p:txBody>
      </p:sp>
      <p:pic>
        <p:nvPicPr>
          <p:cNvPr id="40" name="Picture 4" descr="http://avantilipids.com/images/structures/860518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40" y="2856050"/>
            <a:ext cx="2057400" cy="47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://avantilipids.com/images/structures/860520s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540" y="4267638"/>
            <a:ext cx="2286000" cy="43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3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1100168"/>
            <a:ext cx="8382000" cy="5638800"/>
            <a:chOff x="76200" y="609600"/>
            <a:chExt cx="8915400" cy="6172200"/>
          </a:xfrm>
        </p:grpSpPr>
        <p:pic>
          <p:nvPicPr>
            <p:cNvPr id="3" name="Picture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6200" y="609600"/>
              <a:ext cx="8915400" cy="60198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76200" y="6324600"/>
              <a:ext cx="89154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152400" y="990600"/>
            <a:ext cx="8458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561819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1: Invent Modified Amino Acids</a:t>
            </a:r>
            <a:endParaRPr lang="en-US" sz="36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26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45"/>
          <a:stretch/>
        </p:blipFill>
        <p:spPr bwMode="auto">
          <a:xfrm>
            <a:off x="-15238" y="1399031"/>
            <a:ext cx="9159238" cy="515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eft Arrow 2"/>
          <p:cNvSpPr/>
          <p:nvPr/>
        </p:nvSpPr>
        <p:spPr>
          <a:xfrm>
            <a:off x="762000" y="30205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81000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2: Invent New "Proteins" and "Peptides"</a:t>
            </a:r>
            <a:endParaRPr lang="en-US" sz="28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19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89"/>
          <a:stretch/>
        </p:blipFill>
        <p:spPr bwMode="auto">
          <a:xfrm>
            <a:off x="0" y="1136904"/>
            <a:ext cx="9144000" cy="564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 Arrow 1"/>
          <p:cNvSpPr/>
          <p:nvPr/>
        </p:nvSpPr>
        <p:spPr>
          <a:xfrm rot="684408">
            <a:off x="937778" y="3708653"/>
            <a:ext cx="14478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3: Modify the Amino Acids on the "Peptides"</a:t>
            </a:r>
            <a:endParaRPr lang="en-US" sz="28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6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414471" y="457200"/>
            <a:ext cx="82723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HDL Cholesterol is Not the Whole Story</a:t>
            </a: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1447800" y="1447800"/>
            <a:ext cx="636584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47663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400" b="1" dirty="0" err="1"/>
              <a:t>Torcetrapib</a:t>
            </a:r>
            <a:r>
              <a:rPr lang="en-US" sz="2400" b="1" dirty="0"/>
              <a:t> (ILLUMINATE)</a:t>
            </a:r>
          </a:p>
          <a:p>
            <a:r>
              <a:rPr lang="en-US" sz="2400" dirty="0"/>
              <a:t>	60% increase in HDL cholesterol</a:t>
            </a:r>
          </a:p>
          <a:p>
            <a:r>
              <a:rPr lang="en-US" sz="2400" dirty="0"/>
              <a:t>	40% increase in poor </a:t>
            </a:r>
            <a:r>
              <a:rPr lang="en-US" sz="2400" dirty="0" smtClean="0"/>
              <a:t>outcomes</a:t>
            </a:r>
          </a:p>
          <a:p>
            <a:endParaRPr lang="en-US" sz="2400" dirty="0"/>
          </a:p>
          <a:p>
            <a:r>
              <a:rPr lang="en-US" sz="2400" b="1" dirty="0" err="1" smtClean="0"/>
              <a:t>Dalcetrapib</a:t>
            </a:r>
            <a:r>
              <a:rPr lang="en-US" sz="2400" b="1" dirty="0" smtClean="0"/>
              <a:t> (dal-OUTCOMES)</a:t>
            </a:r>
            <a:endParaRPr lang="en-US" sz="2400" b="1" dirty="0"/>
          </a:p>
          <a:p>
            <a:r>
              <a:rPr lang="en-US" sz="2400" dirty="0"/>
              <a:t>	</a:t>
            </a:r>
            <a:r>
              <a:rPr lang="en-US" sz="2400" dirty="0" smtClean="0"/>
              <a:t>35% </a:t>
            </a:r>
            <a:r>
              <a:rPr lang="en-US" sz="2400" dirty="0"/>
              <a:t>increase in HDL cholesterol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 improvement </a:t>
            </a:r>
            <a:r>
              <a:rPr lang="en-US" sz="2400" dirty="0"/>
              <a:t>in </a:t>
            </a:r>
            <a:r>
              <a:rPr lang="en-US" sz="2400" dirty="0" smtClean="0"/>
              <a:t>outcomes</a:t>
            </a:r>
            <a:endParaRPr lang="en-US" sz="2400" dirty="0"/>
          </a:p>
          <a:p>
            <a:endParaRPr lang="en-US" sz="2400" dirty="0"/>
          </a:p>
          <a:p>
            <a:r>
              <a:rPr lang="en-US" sz="2400" b="1" dirty="0"/>
              <a:t>Niacin (AIM-HIGH)</a:t>
            </a:r>
          </a:p>
          <a:p>
            <a:r>
              <a:rPr lang="en-US" sz="2400" dirty="0"/>
              <a:t>	30% increase in HDL cholesterol</a:t>
            </a:r>
          </a:p>
          <a:p>
            <a:r>
              <a:rPr lang="en-US" sz="2400" dirty="0"/>
              <a:t>	Twice as many strokes</a:t>
            </a:r>
          </a:p>
          <a:p>
            <a:endParaRPr lang="en-US" sz="2400" dirty="0"/>
          </a:p>
          <a:p>
            <a:r>
              <a:rPr lang="en-US" sz="2400" i="1" dirty="0" smtClean="0"/>
              <a:t>Three HDL-C </a:t>
            </a:r>
            <a:r>
              <a:rPr lang="en-US" sz="2400" i="1" dirty="0"/>
              <a:t>raising studies terminated early</a:t>
            </a:r>
          </a:p>
        </p:txBody>
      </p:sp>
    </p:spTree>
    <p:extLst>
      <p:ext uri="{BB962C8B-B14F-4D97-AF65-F5344CB8AC3E}">
        <p14:creationId xmlns:p14="http://schemas.microsoft.com/office/powerpoint/2010/main" val="34080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6"/>
          <a:stretch/>
        </p:blipFill>
        <p:spPr bwMode="auto">
          <a:xfrm>
            <a:off x="10509" y="1070508"/>
            <a:ext cx="9133491" cy="5177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000" y="61722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140356"/>
            <a:ext cx="2971800" cy="2126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228600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4: Import Data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6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1143000"/>
            <a:ext cx="8305800" cy="5105400"/>
            <a:chOff x="0" y="-1"/>
            <a:chExt cx="9144000" cy="5551715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9144000" cy="5551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495800" y="152400"/>
              <a:ext cx="1524000" cy="2819400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1"/>
          <p:cNvSpPr txBox="1">
            <a:spLocks/>
          </p:cNvSpPr>
          <p:nvPr/>
        </p:nvSpPr>
        <p:spPr>
          <a:xfrm>
            <a:off x="533400" y="228600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5: Manually Pick Peaks if Needed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8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" y="1011057"/>
            <a:ext cx="9128235" cy="554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14" y="2286000"/>
            <a:ext cx="279218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077200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Step 6: Export the Data</a:t>
            </a:r>
            <a:endParaRPr lang="en-US" sz="32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77909"/>
            <a:ext cx="8100385" cy="4918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14400" y="282263"/>
            <a:ext cx="7342909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 Deliverable: One Tab on  One Spreadsheet</a:t>
            </a:r>
            <a:endParaRPr lang="en-US" sz="28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5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14400" y="282263"/>
            <a:ext cx="7342909" cy="6321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An Experiment: The Data First</a:t>
            </a:r>
            <a:endParaRPr lang="en-US" sz="28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053584"/>
            <a:ext cx="860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/>
              <a:t>How long would you be willing to spend to get this amount of data?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04452" y="5510784"/>
            <a:ext cx="565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/>
              <a:t>Vendor Software: 15 hours, Skyline: 4 hours </a:t>
            </a:r>
            <a:endParaRPr lang="en-US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5117" y="6015335"/>
            <a:ext cx="815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/>
              <a:t>A</a:t>
            </a:r>
            <a:r>
              <a:rPr lang="en-US" sz="2400" i="1" dirty="0" smtClean="0"/>
              <a:t>ctively collaborating with the author of the software: Priceless </a:t>
            </a:r>
            <a:endParaRPr lang="en-US" sz="2400" i="1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96" y="914400"/>
            <a:ext cx="8320088" cy="408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38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540589" y="304800"/>
            <a:ext cx="806714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HDL Does More than Just Carry Lipids</a:t>
            </a:r>
            <a:r>
              <a:rPr lang="en-US" sz="36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Functional Assays of HDL</a:t>
            </a:r>
            <a:endParaRPr lang="en-US" sz="2800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651" name="Text Box 3"/>
          <p:cNvSpPr txBox="1">
            <a:spLocks noChangeArrowheads="1"/>
          </p:cNvSpPr>
          <p:nvPr/>
        </p:nvSpPr>
        <p:spPr bwMode="auto">
          <a:xfrm>
            <a:off x="503238" y="1639888"/>
            <a:ext cx="81835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Particles remove lipids from lipid-laden macrophages</a:t>
            </a:r>
          </a:p>
          <a:p>
            <a:r>
              <a:rPr lang="en-US" sz="2400"/>
              <a:t>HDL activity in vitro is predictive of coronary artery disease </a:t>
            </a: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6172200" y="6297613"/>
            <a:ext cx="1957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/>
              <a:t>Khera, NEJM, 2011</a:t>
            </a:r>
          </a:p>
        </p:txBody>
      </p:sp>
      <p:pic>
        <p:nvPicPr>
          <p:cNvPr id="155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76200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1808607" y="304800"/>
            <a:ext cx="55013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3399"/>
                </a:solidFill>
              </a:rPr>
              <a:t>The HDL Proteome is Vast</a:t>
            </a:r>
            <a:endParaRPr lang="en-US" sz="3200" baseline="-25000" dirty="0">
              <a:solidFill>
                <a:srgbClr val="003399"/>
              </a:solidFill>
            </a:endParaRPr>
          </a:p>
        </p:txBody>
      </p:sp>
      <p:grpSp>
        <p:nvGrpSpPr>
          <p:cNvPr id="164867" name="Group 3"/>
          <p:cNvGrpSpPr>
            <a:grpSpLocks/>
          </p:cNvGrpSpPr>
          <p:nvPr/>
        </p:nvGrpSpPr>
        <p:grpSpPr bwMode="auto">
          <a:xfrm>
            <a:off x="304800" y="1143000"/>
            <a:ext cx="8005763" cy="5130800"/>
            <a:chOff x="429" y="912"/>
            <a:chExt cx="5043" cy="3232"/>
          </a:xfrm>
        </p:grpSpPr>
        <p:sp>
          <p:nvSpPr>
            <p:cNvPr id="164868" name="Text Box 4"/>
            <p:cNvSpPr txBox="1">
              <a:spLocks noChangeArrowheads="1"/>
            </p:cNvSpPr>
            <p:nvPr/>
          </p:nvSpPr>
          <p:spPr bwMode="auto">
            <a:xfrm>
              <a:off x="2650" y="2308"/>
              <a:ext cx="4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SAA1</a:t>
              </a:r>
            </a:p>
          </p:txBody>
        </p:sp>
        <p:sp>
          <p:nvSpPr>
            <p:cNvPr id="164869" name="Text Box 5"/>
            <p:cNvSpPr txBox="1">
              <a:spLocks noChangeArrowheads="1"/>
            </p:cNvSpPr>
            <p:nvPr/>
          </p:nvSpPr>
          <p:spPr bwMode="auto">
            <a:xfrm>
              <a:off x="2099" y="2553"/>
              <a:ext cx="46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PON1</a:t>
              </a:r>
            </a:p>
          </p:txBody>
        </p:sp>
        <p:sp>
          <p:nvSpPr>
            <p:cNvPr id="164870" name="Text Box 6"/>
            <p:cNvSpPr txBox="1">
              <a:spLocks noChangeArrowheads="1"/>
            </p:cNvSpPr>
            <p:nvPr/>
          </p:nvSpPr>
          <p:spPr bwMode="auto">
            <a:xfrm>
              <a:off x="2393" y="2444"/>
              <a:ext cx="50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ApoA-I</a:t>
              </a:r>
            </a:p>
          </p:txBody>
        </p:sp>
        <p:sp>
          <p:nvSpPr>
            <p:cNvPr id="164871" name="Text Box 7"/>
            <p:cNvSpPr txBox="1">
              <a:spLocks noChangeArrowheads="1"/>
            </p:cNvSpPr>
            <p:nvPr/>
          </p:nvSpPr>
          <p:spPr bwMode="auto">
            <a:xfrm>
              <a:off x="2823" y="2124"/>
              <a:ext cx="4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SAA2</a:t>
              </a:r>
            </a:p>
          </p:txBody>
        </p:sp>
        <p:sp>
          <p:nvSpPr>
            <p:cNvPr id="164872" name="Text Box 8"/>
            <p:cNvSpPr txBox="1">
              <a:spLocks noChangeArrowheads="1"/>
            </p:cNvSpPr>
            <p:nvPr/>
          </p:nvSpPr>
          <p:spPr bwMode="auto">
            <a:xfrm>
              <a:off x="1770" y="2588"/>
              <a:ext cx="4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ApoH</a:t>
              </a:r>
            </a:p>
          </p:txBody>
        </p:sp>
        <p:sp>
          <p:nvSpPr>
            <p:cNvPr id="164873" name="Text Box 9"/>
            <p:cNvSpPr txBox="1">
              <a:spLocks noChangeArrowheads="1"/>
            </p:cNvSpPr>
            <p:nvPr/>
          </p:nvSpPr>
          <p:spPr bwMode="auto">
            <a:xfrm>
              <a:off x="1274" y="2573"/>
              <a:ext cx="5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ApoA-IV</a:t>
              </a:r>
            </a:p>
          </p:txBody>
        </p:sp>
        <p:sp>
          <p:nvSpPr>
            <p:cNvPr id="164874" name="Text Box 10"/>
            <p:cNvSpPr txBox="1">
              <a:spLocks noChangeArrowheads="1"/>
            </p:cNvSpPr>
            <p:nvPr/>
          </p:nvSpPr>
          <p:spPr bwMode="auto">
            <a:xfrm>
              <a:off x="2470" y="3135"/>
              <a:ext cx="2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C3</a:t>
              </a:r>
            </a:p>
          </p:txBody>
        </p:sp>
        <p:sp>
          <p:nvSpPr>
            <p:cNvPr id="164875" name="Text Box 11"/>
            <p:cNvSpPr txBox="1">
              <a:spLocks noChangeArrowheads="1"/>
            </p:cNvSpPr>
            <p:nvPr/>
          </p:nvSpPr>
          <p:spPr bwMode="auto">
            <a:xfrm>
              <a:off x="2422" y="3336"/>
              <a:ext cx="36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C4A</a:t>
              </a:r>
            </a:p>
          </p:txBody>
        </p:sp>
        <p:sp>
          <p:nvSpPr>
            <p:cNvPr id="164876" name="Text Box 12"/>
            <p:cNvSpPr txBox="1">
              <a:spLocks noChangeArrowheads="1"/>
            </p:cNvSpPr>
            <p:nvPr/>
          </p:nvSpPr>
          <p:spPr bwMode="auto">
            <a:xfrm>
              <a:off x="2416" y="3536"/>
              <a:ext cx="36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C4B</a:t>
              </a:r>
            </a:p>
          </p:txBody>
        </p:sp>
        <p:sp>
          <p:nvSpPr>
            <p:cNvPr id="164877" name="Text Box 13"/>
            <p:cNvSpPr txBox="1">
              <a:spLocks noChangeArrowheads="1"/>
            </p:cNvSpPr>
            <p:nvPr/>
          </p:nvSpPr>
          <p:spPr bwMode="auto">
            <a:xfrm>
              <a:off x="2253" y="3932"/>
              <a:ext cx="37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VTN</a:t>
              </a:r>
            </a:p>
          </p:txBody>
        </p:sp>
        <p:sp>
          <p:nvSpPr>
            <p:cNvPr id="164878" name="Text Box 14"/>
            <p:cNvSpPr txBox="1">
              <a:spLocks noChangeArrowheads="1"/>
            </p:cNvSpPr>
            <p:nvPr/>
          </p:nvSpPr>
          <p:spPr bwMode="auto">
            <a:xfrm>
              <a:off x="671" y="2244"/>
              <a:ext cx="5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ApoA-II</a:t>
              </a:r>
            </a:p>
          </p:txBody>
        </p:sp>
        <p:sp>
          <p:nvSpPr>
            <p:cNvPr id="164879" name="Text Box 15"/>
            <p:cNvSpPr txBox="1">
              <a:spLocks noChangeArrowheads="1"/>
            </p:cNvSpPr>
            <p:nvPr/>
          </p:nvSpPr>
          <p:spPr bwMode="auto">
            <a:xfrm>
              <a:off x="513" y="2064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ApoL-1</a:t>
              </a:r>
            </a:p>
          </p:txBody>
        </p:sp>
        <p:sp>
          <p:nvSpPr>
            <p:cNvPr id="164880" name="Text Box 16"/>
            <p:cNvSpPr txBox="1">
              <a:spLocks noChangeArrowheads="1"/>
            </p:cNvSpPr>
            <p:nvPr/>
          </p:nvSpPr>
          <p:spPr bwMode="auto">
            <a:xfrm>
              <a:off x="429" y="1836"/>
              <a:ext cx="4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ApoD</a:t>
              </a:r>
            </a:p>
          </p:txBody>
        </p:sp>
        <p:sp>
          <p:nvSpPr>
            <p:cNvPr id="164881" name="Text Box 17"/>
            <p:cNvSpPr txBox="1">
              <a:spLocks noChangeArrowheads="1"/>
            </p:cNvSpPr>
            <p:nvPr/>
          </p:nvSpPr>
          <p:spPr bwMode="auto">
            <a:xfrm>
              <a:off x="2910" y="1945"/>
              <a:ext cx="4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SAA4</a:t>
              </a:r>
            </a:p>
          </p:txBody>
        </p:sp>
        <p:sp>
          <p:nvSpPr>
            <p:cNvPr id="164882" name="Text Box 18"/>
            <p:cNvSpPr txBox="1">
              <a:spLocks noChangeArrowheads="1"/>
            </p:cNvSpPr>
            <p:nvPr/>
          </p:nvSpPr>
          <p:spPr bwMode="auto">
            <a:xfrm>
              <a:off x="2875" y="1561"/>
              <a:ext cx="5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ApoC-IV</a:t>
              </a:r>
            </a:p>
          </p:txBody>
        </p:sp>
        <p:sp>
          <p:nvSpPr>
            <p:cNvPr id="164883" name="Text Box 19"/>
            <p:cNvSpPr txBox="1">
              <a:spLocks noChangeArrowheads="1"/>
            </p:cNvSpPr>
            <p:nvPr/>
          </p:nvSpPr>
          <p:spPr bwMode="auto">
            <a:xfrm>
              <a:off x="2686" y="1322"/>
              <a:ext cx="58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ApoC-III</a:t>
              </a:r>
            </a:p>
          </p:txBody>
        </p:sp>
        <p:sp>
          <p:nvSpPr>
            <p:cNvPr id="164884" name="Text Box 20"/>
            <p:cNvSpPr txBox="1">
              <a:spLocks noChangeArrowheads="1"/>
            </p:cNvSpPr>
            <p:nvPr/>
          </p:nvSpPr>
          <p:spPr bwMode="auto">
            <a:xfrm>
              <a:off x="2445" y="1123"/>
              <a:ext cx="5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ApoC-II</a:t>
              </a:r>
            </a:p>
          </p:txBody>
        </p:sp>
        <p:sp>
          <p:nvSpPr>
            <p:cNvPr id="164885" name="Text Box 21"/>
            <p:cNvSpPr txBox="1">
              <a:spLocks noChangeArrowheads="1"/>
            </p:cNvSpPr>
            <p:nvPr/>
          </p:nvSpPr>
          <p:spPr bwMode="auto">
            <a:xfrm>
              <a:off x="2091" y="946"/>
              <a:ext cx="51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ApoC-I</a:t>
              </a:r>
            </a:p>
          </p:txBody>
        </p:sp>
        <p:sp>
          <p:nvSpPr>
            <p:cNvPr id="164886" name="Text Box 22"/>
            <p:cNvSpPr txBox="1">
              <a:spLocks noChangeArrowheads="1"/>
            </p:cNvSpPr>
            <p:nvPr/>
          </p:nvSpPr>
          <p:spPr bwMode="auto">
            <a:xfrm>
              <a:off x="1749" y="912"/>
              <a:ext cx="4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LCAT</a:t>
              </a:r>
            </a:p>
          </p:txBody>
        </p:sp>
        <p:sp>
          <p:nvSpPr>
            <p:cNvPr id="164887" name="Text Box 23"/>
            <p:cNvSpPr txBox="1">
              <a:spLocks noChangeArrowheads="1"/>
            </p:cNvSpPr>
            <p:nvPr/>
          </p:nvSpPr>
          <p:spPr bwMode="auto">
            <a:xfrm>
              <a:off x="1321" y="931"/>
              <a:ext cx="4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CETP</a:t>
              </a:r>
            </a:p>
          </p:txBody>
        </p:sp>
        <p:sp>
          <p:nvSpPr>
            <p:cNvPr id="164888" name="Text Box 24"/>
            <p:cNvSpPr txBox="1">
              <a:spLocks noChangeArrowheads="1"/>
            </p:cNvSpPr>
            <p:nvPr/>
          </p:nvSpPr>
          <p:spPr bwMode="auto">
            <a:xfrm>
              <a:off x="996" y="1026"/>
              <a:ext cx="4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PLTP</a:t>
              </a:r>
            </a:p>
          </p:txBody>
        </p:sp>
        <p:sp>
          <p:nvSpPr>
            <p:cNvPr id="164889" name="Text Box 25"/>
            <p:cNvSpPr txBox="1">
              <a:spLocks noChangeArrowheads="1"/>
            </p:cNvSpPr>
            <p:nvPr/>
          </p:nvSpPr>
          <p:spPr bwMode="auto">
            <a:xfrm>
              <a:off x="722" y="1179"/>
              <a:ext cx="4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ApoM</a:t>
              </a:r>
            </a:p>
          </p:txBody>
        </p:sp>
        <p:sp>
          <p:nvSpPr>
            <p:cNvPr id="164890" name="Text Box 26"/>
            <p:cNvSpPr txBox="1">
              <a:spLocks noChangeArrowheads="1"/>
            </p:cNvSpPr>
            <p:nvPr/>
          </p:nvSpPr>
          <p:spPr bwMode="auto">
            <a:xfrm>
              <a:off x="528" y="1398"/>
              <a:ext cx="42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ApoF</a:t>
              </a:r>
            </a:p>
          </p:txBody>
        </p:sp>
        <p:sp>
          <p:nvSpPr>
            <p:cNvPr id="164891" name="Text Box 27"/>
            <p:cNvSpPr txBox="1">
              <a:spLocks noChangeArrowheads="1"/>
            </p:cNvSpPr>
            <p:nvPr/>
          </p:nvSpPr>
          <p:spPr bwMode="auto">
            <a:xfrm>
              <a:off x="441" y="1617"/>
              <a:ext cx="4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ApoE</a:t>
              </a:r>
            </a:p>
          </p:txBody>
        </p:sp>
        <p:sp>
          <p:nvSpPr>
            <p:cNvPr id="164892" name="Text Box 28"/>
            <p:cNvSpPr txBox="1">
              <a:spLocks noChangeArrowheads="1"/>
            </p:cNvSpPr>
            <p:nvPr/>
          </p:nvSpPr>
          <p:spPr bwMode="auto">
            <a:xfrm>
              <a:off x="3776" y="2429"/>
              <a:ext cx="38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HRP</a:t>
              </a:r>
            </a:p>
          </p:txBody>
        </p:sp>
        <p:sp>
          <p:nvSpPr>
            <p:cNvPr id="164893" name="Text Box 29"/>
            <p:cNvSpPr txBox="1">
              <a:spLocks noChangeArrowheads="1"/>
            </p:cNvSpPr>
            <p:nvPr/>
          </p:nvSpPr>
          <p:spPr bwMode="auto">
            <a:xfrm>
              <a:off x="4147" y="2429"/>
              <a:ext cx="5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SERA1</a:t>
              </a:r>
            </a:p>
          </p:txBody>
        </p:sp>
        <p:sp>
          <p:nvSpPr>
            <p:cNvPr id="164894" name="Text Box 30"/>
            <p:cNvSpPr txBox="1">
              <a:spLocks noChangeArrowheads="1"/>
            </p:cNvSpPr>
            <p:nvPr/>
          </p:nvSpPr>
          <p:spPr bwMode="auto">
            <a:xfrm>
              <a:off x="4962" y="2630"/>
              <a:ext cx="51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600"/>
                <a:t>KNG1</a:t>
              </a:r>
            </a:p>
          </p:txBody>
        </p:sp>
        <p:sp>
          <p:nvSpPr>
            <p:cNvPr id="164895" name="Text Box 31"/>
            <p:cNvSpPr txBox="1">
              <a:spLocks noChangeArrowheads="1"/>
            </p:cNvSpPr>
            <p:nvPr/>
          </p:nvSpPr>
          <p:spPr bwMode="auto">
            <a:xfrm>
              <a:off x="3203" y="3600"/>
              <a:ext cx="48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ORM2</a:t>
              </a:r>
            </a:p>
          </p:txBody>
        </p:sp>
        <p:sp>
          <p:nvSpPr>
            <p:cNvPr id="164896" name="Text Box 32"/>
            <p:cNvSpPr txBox="1">
              <a:spLocks noChangeArrowheads="1"/>
            </p:cNvSpPr>
            <p:nvPr/>
          </p:nvSpPr>
          <p:spPr bwMode="auto">
            <a:xfrm>
              <a:off x="3550" y="1397"/>
              <a:ext cx="3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AGT</a:t>
              </a:r>
            </a:p>
          </p:txBody>
        </p:sp>
        <p:sp>
          <p:nvSpPr>
            <p:cNvPr id="164897" name="Line 33"/>
            <p:cNvSpPr>
              <a:spLocks noChangeShapeType="1"/>
            </p:cNvSpPr>
            <p:nvPr/>
          </p:nvSpPr>
          <p:spPr bwMode="auto">
            <a:xfrm flipH="1">
              <a:off x="1612" y="1836"/>
              <a:ext cx="274" cy="7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898" name="Line 34"/>
            <p:cNvSpPr>
              <a:spLocks noChangeShapeType="1"/>
            </p:cNvSpPr>
            <p:nvPr/>
          </p:nvSpPr>
          <p:spPr bwMode="auto">
            <a:xfrm flipH="1">
              <a:off x="817" y="1836"/>
              <a:ext cx="1053" cy="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899" name="Line 35"/>
            <p:cNvSpPr>
              <a:spLocks noChangeShapeType="1"/>
            </p:cNvSpPr>
            <p:nvPr/>
          </p:nvSpPr>
          <p:spPr bwMode="auto">
            <a:xfrm flipH="1" flipV="1">
              <a:off x="813" y="1728"/>
              <a:ext cx="1057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0" name="Line 36"/>
            <p:cNvSpPr>
              <a:spLocks noChangeShapeType="1"/>
            </p:cNvSpPr>
            <p:nvPr/>
          </p:nvSpPr>
          <p:spPr bwMode="auto">
            <a:xfrm flipH="1" flipV="1">
              <a:off x="894" y="1538"/>
              <a:ext cx="984" cy="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1" name="Line 37"/>
            <p:cNvSpPr>
              <a:spLocks noChangeShapeType="1"/>
            </p:cNvSpPr>
            <p:nvPr/>
          </p:nvSpPr>
          <p:spPr bwMode="auto">
            <a:xfrm flipH="1">
              <a:off x="941" y="1836"/>
              <a:ext cx="88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2" name="Line 38"/>
            <p:cNvSpPr>
              <a:spLocks noChangeShapeType="1"/>
            </p:cNvSpPr>
            <p:nvPr/>
          </p:nvSpPr>
          <p:spPr bwMode="auto">
            <a:xfrm flipH="1">
              <a:off x="1105" y="1836"/>
              <a:ext cx="765" cy="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3" name="Line 39"/>
            <p:cNvSpPr>
              <a:spLocks noChangeShapeType="1"/>
            </p:cNvSpPr>
            <p:nvPr/>
          </p:nvSpPr>
          <p:spPr bwMode="auto">
            <a:xfrm>
              <a:off x="1878" y="1836"/>
              <a:ext cx="10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4" name="Line 40"/>
            <p:cNvSpPr>
              <a:spLocks noChangeShapeType="1"/>
            </p:cNvSpPr>
            <p:nvPr/>
          </p:nvSpPr>
          <p:spPr bwMode="auto">
            <a:xfrm flipV="1">
              <a:off x="1878" y="1686"/>
              <a:ext cx="997" cy="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5" name="Line 41"/>
            <p:cNvSpPr>
              <a:spLocks noChangeShapeType="1"/>
            </p:cNvSpPr>
            <p:nvPr/>
          </p:nvSpPr>
          <p:spPr bwMode="auto">
            <a:xfrm flipV="1">
              <a:off x="1878" y="1496"/>
              <a:ext cx="897" cy="3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6" name="Line 42"/>
            <p:cNvSpPr>
              <a:spLocks noChangeShapeType="1"/>
            </p:cNvSpPr>
            <p:nvPr/>
          </p:nvSpPr>
          <p:spPr bwMode="auto">
            <a:xfrm>
              <a:off x="1904" y="1860"/>
              <a:ext cx="941" cy="3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7" name="Line 43"/>
            <p:cNvSpPr>
              <a:spLocks noChangeShapeType="1"/>
            </p:cNvSpPr>
            <p:nvPr/>
          </p:nvSpPr>
          <p:spPr bwMode="auto">
            <a:xfrm flipH="1" flipV="1">
              <a:off x="3100" y="2297"/>
              <a:ext cx="517" cy="9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8" name="Line 44"/>
            <p:cNvSpPr>
              <a:spLocks noChangeShapeType="1"/>
            </p:cNvSpPr>
            <p:nvPr/>
          </p:nvSpPr>
          <p:spPr bwMode="auto">
            <a:xfrm flipH="1" flipV="1">
              <a:off x="2477" y="2738"/>
              <a:ext cx="1165" cy="4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09" name="Line 45"/>
            <p:cNvSpPr>
              <a:spLocks noChangeShapeType="1"/>
            </p:cNvSpPr>
            <p:nvPr/>
          </p:nvSpPr>
          <p:spPr bwMode="auto">
            <a:xfrm flipH="1" flipV="1">
              <a:off x="2100" y="2747"/>
              <a:ext cx="1530" cy="4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0" name="Line 46"/>
            <p:cNvSpPr>
              <a:spLocks noChangeShapeType="1"/>
            </p:cNvSpPr>
            <p:nvPr/>
          </p:nvSpPr>
          <p:spPr bwMode="auto">
            <a:xfrm flipH="1" flipV="1">
              <a:off x="2928" y="2486"/>
              <a:ext cx="689" cy="7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1" name="Line 47"/>
            <p:cNvSpPr>
              <a:spLocks noChangeShapeType="1"/>
            </p:cNvSpPr>
            <p:nvPr/>
          </p:nvSpPr>
          <p:spPr bwMode="auto">
            <a:xfrm flipH="1" flipV="1">
              <a:off x="2775" y="2666"/>
              <a:ext cx="867" cy="5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2" name="Line 48"/>
            <p:cNvSpPr>
              <a:spLocks noChangeShapeType="1"/>
            </p:cNvSpPr>
            <p:nvPr/>
          </p:nvSpPr>
          <p:spPr bwMode="auto">
            <a:xfrm>
              <a:off x="1870" y="1836"/>
              <a:ext cx="350" cy="7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3" name="Line 49"/>
            <p:cNvSpPr>
              <a:spLocks noChangeShapeType="1"/>
            </p:cNvSpPr>
            <p:nvPr/>
          </p:nvSpPr>
          <p:spPr bwMode="auto">
            <a:xfrm>
              <a:off x="1870" y="1836"/>
              <a:ext cx="831" cy="4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4" name="Line 50"/>
            <p:cNvSpPr>
              <a:spLocks noChangeShapeType="1"/>
            </p:cNvSpPr>
            <p:nvPr/>
          </p:nvSpPr>
          <p:spPr bwMode="auto">
            <a:xfrm>
              <a:off x="1866" y="1824"/>
              <a:ext cx="611" cy="6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5" name="Line 51"/>
            <p:cNvSpPr>
              <a:spLocks noChangeShapeType="1"/>
            </p:cNvSpPr>
            <p:nvPr/>
          </p:nvSpPr>
          <p:spPr bwMode="auto">
            <a:xfrm>
              <a:off x="1870" y="1836"/>
              <a:ext cx="38" cy="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6" name="Text Box 52"/>
            <p:cNvSpPr txBox="1">
              <a:spLocks noChangeArrowheads="1"/>
            </p:cNvSpPr>
            <p:nvPr/>
          </p:nvSpPr>
          <p:spPr bwMode="auto">
            <a:xfrm>
              <a:off x="3315" y="2469"/>
              <a:ext cx="47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AHSG</a:t>
              </a:r>
            </a:p>
          </p:txBody>
        </p:sp>
        <p:sp>
          <p:nvSpPr>
            <p:cNvPr id="164917" name="Line 53"/>
            <p:cNvSpPr>
              <a:spLocks noChangeShapeType="1"/>
            </p:cNvSpPr>
            <p:nvPr/>
          </p:nvSpPr>
          <p:spPr bwMode="auto">
            <a:xfrm flipH="1" flipV="1">
              <a:off x="1268" y="1200"/>
              <a:ext cx="602" cy="6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8" name="Line 54"/>
            <p:cNvSpPr>
              <a:spLocks noChangeShapeType="1"/>
            </p:cNvSpPr>
            <p:nvPr/>
          </p:nvSpPr>
          <p:spPr bwMode="auto">
            <a:xfrm flipH="1" flipV="1">
              <a:off x="1578" y="1108"/>
              <a:ext cx="292" cy="7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19" name="Line 55"/>
            <p:cNvSpPr>
              <a:spLocks noChangeShapeType="1"/>
            </p:cNvSpPr>
            <p:nvPr/>
          </p:nvSpPr>
          <p:spPr bwMode="auto">
            <a:xfrm flipH="1" flipV="1">
              <a:off x="996" y="1344"/>
              <a:ext cx="87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0" name="Line 56"/>
            <p:cNvSpPr>
              <a:spLocks noChangeShapeType="1"/>
            </p:cNvSpPr>
            <p:nvPr/>
          </p:nvSpPr>
          <p:spPr bwMode="auto">
            <a:xfrm flipV="1">
              <a:off x="1870" y="1305"/>
              <a:ext cx="607" cy="5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1" name="Line 57"/>
            <p:cNvSpPr>
              <a:spLocks noChangeShapeType="1"/>
            </p:cNvSpPr>
            <p:nvPr/>
          </p:nvSpPr>
          <p:spPr bwMode="auto">
            <a:xfrm flipV="1">
              <a:off x="1878" y="1147"/>
              <a:ext cx="299" cy="6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2" name="Line 58"/>
            <p:cNvSpPr>
              <a:spLocks noChangeShapeType="1"/>
            </p:cNvSpPr>
            <p:nvPr/>
          </p:nvSpPr>
          <p:spPr bwMode="auto">
            <a:xfrm flipH="1">
              <a:off x="3550" y="1898"/>
              <a:ext cx="682" cy="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3" name="Line 59"/>
            <p:cNvSpPr>
              <a:spLocks noChangeShapeType="1"/>
            </p:cNvSpPr>
            <p:nvPr/>
          </p:nvSpPr>
          <p:spPr bwMode="auto">
            <a:xfrm flipH="1" flipV="1">
              <a:off x="3991" y="2612"/>
              <a:ext cx="68" cy="5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4" name="Line 60"/>
            <p:cNvSpPr>
              <a:spLocks noChangeShapeType="1"/>
            </p:cNvSpPr>
            <p:nvPr/>
          </p:nvSpPr>
          <p:spPr bwMode="auto">
            <a:xfrm>
              <a:off x="4230" y="1866"/>
              <a:ext cx="130" cy="5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5" name="Line 61"/>
            <p:cNvSpPr>
              <a:spLocks noChangeShapeType="1"/>
            </p:cNvSpPr>
            <p:nvPr/>
          </p:nvSpPr>
          <p:spPr bwMode="auto">
            <a:xfrm flipV="1">
              <a:off x="4059" y="2618"/>
              <a:ext cx="301" cy="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6" name="Line 62"/>
            <p:cNvSpPr>
              <a:spLocks noChangeShapeType="1"/>
            </p:cNvSpPr>
            <p:nvPr/>
          </p:nvSpPr>
          <p:spPr bwMode="auto">
            <a:xfrm flipH="1" flipV="1">
              <a:off x="2788" y="3213"/>
              <a:ext cx="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7" name="Line 63"/>
            <p:cNvSpPr>
              <a:spLocks noChangeShapeType="1"/>
            </p:cNvSpPr>
            <p:nvPr/>
          </p:nvSpPr>
          <p:spPr bwMode="auto">
            <a:xfrm flipH="1">
              <a:off x="2615" y="3229"/>
              <a:ext cx="1015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8" name="Line 64"/>
            <p:cNvSpPr>
              <a:spLocks noChangeShapeType="1"/>
            </p:cNvSpPr>
            <p:nvPr/>
          </p:nvSpPr>
          <p:spPr bwMode="auto">
            <a:xfrm flipH="1">
              <a:off x="2707" y="3220"/>
              <a:ext cx="889" cy="5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29" name="Line 65"/>
            <p:cNvSpPr>
              <a:spLocks noChangeShapeType="1"/>
            </p:cNvSpPr>
            <p:nvPr/>
          </p:nvSpPr>
          <p:spPr bwMode="auto">
            <a:xfrm flipH="1">
              <a:off x="2756" y="3208"/>
              <a:ext cx="846" cy="3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30" name="Line 66"/>
            <p:cNvSpPr>
              <a:spLocks noChangeShapeType="1"/>
            </p:cNvSpPr>
            <p:nvPr/>
          </p:nvSpPr>
          <p:spPr bwMode="auto">
            <a:xfrm>
              <a:off x="1866" y="3234"/>
              <a:ext cx="505" cy="5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31" name="Text Box 67"/>
            <p:cNvSpPr txBox="1">
              <a:spLocks noChangeArrowheads="1"/>
            </p:cNvSpPr>
            <p:nvPr/>
          </p:nvSpPr>
          <p:spPr bwMode="auto">
            <a:xfrm>
              <a:off x="4623" y="2501"/>
              <a:ext cx="4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600"/>
                <a:t>AMP</a:t>
              </a:r>
            </a:p>
          </p:txBody>
        </p:sp>
        <p:sp>
          <p:nvSpPr>
            <p:cNvPr id="164932" name="Line 68"/>
            <p:cNvSpPr>
              <a:spLocks noChangeShapeType="1"/>
            </p:cNvSpPr>
            <p:nvPr/>
          </p:nvSpPr>
          <p:spPr bwMode="auto">
            <a:xfrm flipV="1">
              <a:off x="4059" y="2675"/>
              <a:ext cx="662" cy="5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33" name="Line 69"/>
            <p:cNvSpPr>
              <a:spLocks noChangeShapeType="1"/>
            </p:cNvSpPr>
            <p:nvPr/>
          </p:nvSpPr>
          <p:spPr bwMode="auto">
            <a:xfrm>
              <a:off x="4360" y="1699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34" name="Line 70"/>
            <p:cNvSpPr>
              <a:spLocks noChangeShapeType="1"/>
            </p:cNvSpPr>
            <p:nvPr/>
          </p:nvSpPr>
          <p:spPr bwMode="auto">
            <a:xfrm>
              <a:off x="4228" y="1892"/>
              <a:ext cx="481" cy="5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35" name="Line 71"/>
            <p:cNvSpPr>
              <a:spLocks noChangeShapeType="1"/>
            </p:cNvSpPr>
            <p:nvPr/>
          </p:nvSpPr>
          <p:spPr bwMode="auto">
            <a:xfrm flipV="1">
              <a:off x="4035" y="2804"/>
              <a:ext cx="985" cy="3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36" name="Text Box 72"/>
            <p:cNvSpPr txBox="1">
              <a:spLocks noChangeArrowheads="1"/>
            </p:cNvSpPr>
            <p:nvPr/>
          </p:nvSpPr>
          <p:spPr bwMode="auto">
            <a:xfrm>
              <a:off x="3443" y="1128"/>
              <a:ext cx="30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600"/>
            </a:p>
          </p:txBody>
        </p:sp>
        <p:sp>
          <p:nvSpPr>
            <p:cNvPr id="164937" name="Text Box 73"/>
            <p:cNvSpPr txBox="1">
              <a:spLocks noChangeArrowheads="1"/>
            </p:cNvSpPr>
            <p:nvPr/>
          </p:nvSpPr>
          <p:spPr bwMode="auto">
            <a:xfrm>
              <a:off x="3991" y="1296"/>
              <a:ext cx="5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SERF2</a:t>
              </a:r>
            </a:p>
          </p:txBody>
        </p:sp>
        <p:sp>
          <p:nvSpPr>
            <p:cNvPr id="164938" name="Text Box 74"/>
            <p:cNvSpPr txBox="1">
              <a:spLocks noChangeArrowheads="1"/>
            </p:cNvSpPr>
            <p:nvPr/>
          </p:nvSpPr>
          <p:spPr bwMode="auto">
            <a:xfrm>
              <a:off x="4563" y="1398"/>
              <a:ext cx="5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SERF1</a:t>
              </a:r>
            </a:p>
          </p:txBody>
        </p:sp>
        <p:sp>
          <p:nvSpPr>
            <p:cNvPr id="164939" name="Line 75"/>
            <p:cNvSpPr>
              <a:spLocks noChangeShapeType="1"/>
            </p:cNvSpPr>
            <p:nvPr/>
          </p:nvSpPr>
          <p:spPr bwMode="auto">
            <a:xfrm flipH="1" flipV="1">
              <a:off x="3777" y="1555"/>
              <a:ext cx="480" cy="3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0" name="Line 76"/>
            <p:cNvSpPr>
              <a:spLocks noChangeShapeType="1"/>
            </p:cNvSpPr>
            <p:nvPr/>
          </p:nvSpPr>
          <p:spPr bwMode="auto">
            <a:xfrm flipH="1">
              <a:off x="3596" y="3195"/>
              <a:ext cx="471" cy="4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1" name="Line 77"/>
            <p:cNvSpPr>
              <a:spLocks noChangeShapeType="1"/>
            </p:cNvSpPr>
            <p:nvPr/>
          </p:nvSpPr>
          <p:spPr bwMode="auto">
            <a:xfrm flipH="1" flipV="1">
              <a:off x="4232" y="1521"/>
              <a:ext cx="0" cy="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2" name="Line 78"/>
            <p:cNvSpPr>
              <a:spLocks noChangeShapeType="1"/>
            </p:cNvSpPr>
            <p:nvPr/>
          </p:nvSpPr>
          <p:spPr bwMode="auto">
            <a:xfrm flipV="1">
              <a:off x="4194" y="1555"/>
              <a:ext cx="540" cy="3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3" name="Line 79"/>
            <p:cNvSpPr>
              <a:spLocks noChangeShapeType="1"/>
            </p:cNvSpPr>
            <p:nvPr/>
          </p:nvSpPr>
          <p:spPr bwMode="auto">
            <a:xfrm flipH="1" flipV="1">
              <a:off x="1155" y="2643"/>
              <a:ext cx="711" cy="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4" name="Line 80"/>
            <p:cNvSpPr>
              <a:spLocks noChangeShapeType="1"/>
            </p:cNvSpPr>
            <p:nvPr/>
          </p:nvSpPr>
          <p:spPr bwMode="auto">
            <a:xfrm flipH="1">
              <a:off x="3991" y="1902"/>
              <a:ext cx="241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5" name="Line 81"/>
            <p:cNvSpPr>
              <a:spLocks noChangeShapeType="1"/>
            </p:cNvSpPr>
            <p:nvPr/>
          </p:nvSpPr>
          <p:spPr bwMode="auto">
            <a:xfrm>
              <a:off x="4257" y="1902"/>
              <a:ext cx="898" cy="7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6" name="Line 82"/>
            <p:cNvSpPr>
              <a:spLocks noChangeShapeType="1"/>
            </p:cNvSpPr>
            <p:nvPr/>
          </p:nvSpPr>
          <p:spPr bwMode="auto">
            <a:xfrm>
              <a:off x="1866" y="3234"/>
              <a:ext cx="527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7" name="Line 83"/>
            <p:cNvSpPr>
              <a:spLocks noChangeShapeType="1"/>
            </p:cNvSpPr>
            <p:nvPr/>
          </p:nvSpPr>
          <p:spPr bwMode="auto">
            <a:xfrm flipH="1" flipV="1">
              <a:off x="3642" y="2666"/>
              <a:ext cx="417" cy="5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48" name="Text Box 84"/>
            <p:cNvSpPr txBox="1">
              <a:spLocks noChangeArrowheads="1"/>
            </p:cNvSpPr>
            <p:nvPr/>
          </p:nvSpPr>
          <p:spPr bwMode="auto">
            <a:xfrm>
              <a:off x="894" y="2456"/>
              <a:ext cx="62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Clusterin</a:t>
              </a:r>
            </a:p>
          </p:txBody>
        </p:sp>
        <p:sp>
          <p:nvSpPr>
            <p:cNvPr id="164949" name="Line 85"/>
            <p:cNvSpPr>
              <a:spLocks noChangeShapeType="1"/>
            </p:cNvSpPr>
            <p:nvPr/>
          </p:nvSpPr>
          <p:spPr bwMode="auto">
            <a:xfrm flipH="1">
              <a:off x="1268" y="1824"/>
              <a:ext cx="610" cy="5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50" name="Text Box 86"/>
            <p:cNvSpPr txBox="1">
              <a:spLocks noChangeArrowheads="1"/>
            </p:cNvSpPr>
            <p:nvPr/>
          </p:nvSpPr>
          <p:spPr bwMode="auto">
            <a:xfrm>
              <a:off x="2921" y="1759"/>
              <a:ext cx="46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PON3</a:t>
              </a:r>
            </a:p>
          </p:txBody>
        </p:sp>
        <p:sp>
          <p:nvSpPr>
            <p:cNvPr id="164951" name="Text Box 87"/>
            <p:cNvSpPr txBox="1">
              <a:spLocks noChangeArrowheads="1"/>
            </p:cNvSpPr>
            <p:nvPr/>
          </p:nvSpPr>
          <p:spPr bwMode="auto">
            <a:xfrm>
              <a:off x="2383" y="3739"/>
              <a:ext cx="2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C9</a:t>
              </a:r>
            </a:p>
          </p:txBody>
        </p:sp>
        <p:sp>
          <p:nvSpPr>
            <p:cNvPr id="164952" name="Line 88"/>
            <p:cNvSpPr>
              <a:spLocks noChangeShapeType="1"/>
            </p:cNvSpPr>
            <p:nvPr/>
          </p:nvSpPr>
          <p:spPr bwMode="auto">
            <a:xfrm flipV="1">
              <a:off x="1870" y="1089"/>
              <a:ext cx="38" cy="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53" name="Line 89"/>
            <p:cNvSpPr>
              <a:spLocks noChangeShapeType="1"/>
            </p:cNvSpPr>
            <p:nvPr/>
          </p:nvSpPr>
          <p:spPr bwMode="auto">
            <a:xfrm>
              <a:off x="1878" y="1824"/>
              <a:ext cx="1026" cy="1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64954" name="Text Box 90"/>
            <p:cNvSpPr txBox="1">
              <a:spLocks noChangeArrowheads="1"/>
            </p:cNvSpPr>
            <p:nvPr/>
          </p:nvSpPr>
          <p:spPr bwMode="auto">
            <a:xfrm>
              <a:off x="1105" y="1736"/>
              <a:ext cx="1409" cy="20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  Lipid Metabolism </a:t>
              </a:r>
              <a:r>
                <a:rPr lang="en-US" sz="1400"/>
                <a:t>  </a:t>
              </a:r>
            </a:p>
          </p:txBody>
        </p:sp>
        <p:sp>
          <p:nvSpPr>
            <p:cNvPr id="164955" name="Line 91"/>
            <p:cNvSpPr>
              <a:spLocks noChangeShapeType="1"/>
            </p:cNvSpPr>
            <p:nvPr/>
          </p:nvSpPr>
          <p:spPr bwMode="auto">
            <a:xfrm>
              <a:off x="1904" y="3318"/>
              <a:ext cx="383" cy="6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64956" name="Line 92"/>
            <p:cNvSpPr>
              <a:spLocks noChangeShapeType="1"/>
            </p:cNvSpPr>
            <p:nvPr/>
          </p:nvSpPr>
          <p:spPr bwMode="auto">
            <a:xfrm>
              <a:off x="1866" y="3207"/>
              <a:ext cx="55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57" name="Line 93"/>
            <p:cNvSpPr>
              <a:spLocks noChangeShapeType="1"/>
            </p:cNvSpPr>
            <p:nvPr/>
          </p:nvSpPr>
          <p:spPr bwMode="auto">
            <a:xfrm flipV="1">
              <a:off x="1866" y="3207"/>
              <a:ext cx="5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58" name="Text Box 94"/>
            <p:cNvSpPr txBox="1">
              <a:spLocks noChangeArrowheads="1"/>
            </p:cNvSpPr>
            <p:nvPr/>
          </p:nvSpPr>
          <p:spPr bwMode="auto">
            <a:xfrm>
              <a:off x="3792" y="3869"/>
              <a:ext cx="429" cy="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ITIH4</a:t>
              </a:r>
            </a:p>
          </p:txBody>
        </p:sp>
        <p:sp>
          <p:nvSpPr>
            <p:cNvPr id="164959" name="Text Box 95"/>
            <p:cNvSpPr txBox="1">
              <a:spLocks noChangeArrowheads="1"/>
            </p:cNvSpPr>
            <p:nvPr/>
          </p:nvSpPr>
          <p:spPr bwMode="auto">
            <a:xfrm>
              <a:off x="3519" y="3754"/>
              <a:ext cx="364" cy="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TTR</a:t>
              </a:r>
            </a:p>
          </p:txBody>
        </p:sp>
        <p:sp>
          <p:nvSpPr>
            <p:cNvPr id="164960" name="Text Box 96"/>
            <p:cNvSpPr txBox="1">
              <a:spLocks noChangeArrowheads="1"/>
            </p:cNvSpPr>
            <p:nvPr/>
          </p:nvSpPr>
          <p:spPr bwMode="auto">
            <a:xfrm>
              <a:off x="4168" y="3816"/>
              <a:ext cx="4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RBP4</a:t>
              </a:r>
            </a:p>
          </p:txBody>
        </p:sp>
        <p:sp>
          <p:nvSpPr>
            <p:cNvPr id="164961" name="Text Box 97"/>
            <p:cNvSpPr txBox="1">
              <a:spLocks noChangeArrowheads="1"/>
            </p:cNvSpPr>
            <p:nvPr/>
          </p:nvSpPr>
          <p:spPr bwMode="auto">
            <a:xfrm>
              <a:off x="4529" y="3744"/>
              <a:ext cx="2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/>
                <a:t>TF</a:t>
              </a:r>
            </a:p>
          </p:txBody>
        </p:sp>
        <p:sp>
          <p:nvSpPr>
            <p:cNvPr id="164962" name="Text Box 98"/>
            <p:cNvSpPr txBox="1">
              <a:spLocks noChangeArrowheads="1"/>
            </p:cNvSpPr>
            <p:nvPr/>
          </p:nvSpPr>
          <p:spPr bwMode="auto">
            <a:xfrm>
              <a:off x="4750" y="3701"/>
              <a:ext cx="4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600"/>
                <a:t>FGA</a:t>
              </a:r>
            </a:p>
          </p:txBody>
        </p:sp>
        <p:sp>
          <p:nvSpPr>
            <p:cNvPr id="164963" name="Text Box 99"/>
            <p:cNvSpPr txBox="1">
              <a:spLocks noChangeArrowheads="1"/>
            </p:cNvSpPr>
            <p:nvPr/>
          </p:nvSpPr>
          <p:spPr bwMode="auto">
            <a:xfrm>
              <a:off x="4939" y="3552"/>
              <a:ext cx="43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600"/>
                <a:t>HPX</a:t>
              </a:r>
            </a:p>
          </p:txBody>
        </p:sp>
        <p:sp>
          <p:nvSpPr>
            <p:cNvPr id="164964" name="Line 100"/>
            <p:cNvSpPr>
              <a:spLocks noChangeShapeType="1"/>
            </p:cNvSpPr>
            <p:nvPr/>
          </p:nvSpPr>
          <p:spPr bwMode="auto">
            <a:xfrm flipH="1">
              <a:off x="3820" y="3207"/>
              <a:ext cx="24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65" name="Line 101"/>
            <p:cNvSpPr>
              <a:spLocks noChangeShapeType="1"/>
            </p:cNvSpPr>
            <p:nvPr/>
          </p:nvSpPr>
          <p:spPr bwMode="auto">
            <a:xfrm flipH="1">
              <a:off x="4053" y="3198"/>
              <a:ext cx="6" cy="5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66" name="Line 102"/>
            <p:cNvSpPr>
              <a:spLocks noChangeShapeType="1"/>
            </p:cNvSpPr>
            <p:nvPr/>
          </p:nvSpPr>
          <p:spPr bwMode="auto">
            <a:xfrm>
              <a:off x="4071" y="3207"/>
              <a:ext cx="176" cy="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67" name="Line 103"/>
            <p:cNvSpPr>
              <a:spLocks noChangeShapeType="1"/>
            </p:cNvSpPr>
            <p:nvPr/>
          </p:nvSpPr>
          <p:spPr bwMode="auto">
            <a:xfrm>
              <a:off x="4077" y="3207"/>
              <a:ext cx="417" cy="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68" name="Line 104"/>
            <p:cNvSpPr>
              <a:spLocks noChangeShapeType="1"/>
            </p:cNvSpPr>
            <p:nvPr/>
          </p:nvSpPr>
          <p:spPr bwMode="auto">
            <a:xfrm>
              <a:off x="4061" y="3195"/>
              <a:ext cx="660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69" name="Line 105"/>
            <p:cNvSpPr>
              <a:spLocks noChangeShapeType="1"/>
            </p:cNvSpPr>
            <p:nvPr/>
          </p:nvSpPr>
          <p:spPr bwMode="auto">
            <a:xfrm>
              <a:off x="4055" y="3195"/>
              <a:ext cx="787" cy="3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70" name="Line 106"/>
            <p:cNvSpPr>
              <a:spLocks noChangeShapeType="1"/>
            </p:cNvSpPr>
            <p:nvPr/>
          </p:nvSpPr>
          <p:spPr bwMode="auto">
            <a:xfrm flipH="1">
              <a:off x="2782" y="3214"/>
              <a:ext cx="820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71" name="Text Box 107"/>
            <p:cNvSpPr txBox="1">
              <a:spLocks noChangeArrowheads="1"/>
            </p:cNvSpPr>
            <p:nvPr/>
          </p:nvSpPr>
          <p:spPr bwMode="auto">
            <a:xfrm>
              <a:off x="3741" y="1680"/>
              <a:ext cx="1030" cy="34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/>
                <a:t> </a:t>
              </a:r>
              <a:r>
                <a:rPr lang="en-US" sz="1400" b="1"/>
                <a:t>Proteinase </a:t>
              </a:r>
            </a:p>
            <a:p>
              <a:pPr algn="ctr"/>
              <a:r>
                <a:rPr lang="en-US" sz="1400" b="1"/>
                <a:t>Inhibitor</a:t>
              </a:r>
              <a:endParaRPr lang="en-US" sz="1400"/>
            </a:p>
          </p:txBody>
        </p:sp>
        <p:sp>
          <p:nvSpPr>
            <p:cNvPr id="164972" name="Text Box 108"/>
            <p:cNvSpPr txBox="1">
              <a:spLocks noChangeArrowheads="1"/>
            </p:cNvSpPr>
            <p:nvPr/>
          </p:nvSpPr>
          <p:spPr bwMode="auto">
            <a:xfrm>
              <a:off x="1200" y="3070"/>
              <a:ext cx="1087" cy="34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 Complement</a:t>
              </a:r>
            </a:p>
            <a:p>
              <a:pPr algn="ctr"/>
              <a:r>
                <a:rPr lang="en-US" sz="1400" b="1"/>
                <a:t> Regulation  </a:t>
              </a:r>
            </a:p>
          </p:txBody>
        </p:sp>
        <p:sp>
          <p:nvSpPr>
            <p:cNvPr id="164973" name="Line 109"/>
            <p:cNvSpPr>
              <a:spLocks noChangeShapeType="1"/>
            </p:cNvSpPr>
            <p:nvPr/>
          </p:nvSpPr>
          <p:spPr bwMode="auto">
            <a:xfrm flipH="1" flipV="1">
              <a:off x="1670" y="2761"/>
              <a:ext cx="1972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74" name="Text Box 110"/>
            <p:cNvSpPr txBox="1">
              <a:spLocks noChangeArrowheads="1"/>
            </p:cNvSpPr>
            <p:nvPr/>
          </p:nvSpPr>
          <p:spPr bwMode="auto">
            <a:xfrm>
              <a:off x="3443" y="3115"/>
              <a:ext cx="1712" cy="20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 Acute Phase Response</a:t>
              </a:r>
            </a:p>
          </p:txBody>
        </p:sp>
      </p:grpSp>
      <p:sp>
        <p:nvSpPr>
          <p:cNvPr id="164975" name="Text Box 111"/>
          <p:cNvSpPr txBox="1">
            <a:spLocks noChangeArrowheads="1"/>
          </p:cNvSpPr>
          <p:nvPr/>
        </p:nvSpPr>
        <p:spPr bwMode="auto">
          <a:xfrm>
            <a:off x="7086600" y="6248400"/>
            <a:ext cx="1544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i="1"/>
              <a:t>Vaisar, JCI, 2007</a:t>
            </a:r>
          </a:p>
        </p:txBody>
      </p:sp>
    </p:spTree>
    <p:extLst>
      <p:ext uri="{BB962C8B-B14F-4D97-AF65-F5344CB8AC3E}">
        <p14:creationId xmlns:p14="http://schemas.microsoft.com/office/powerpoint/2010/main" val="217840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" y="1618679"/>
            <a:ext cx="4359275" cy="33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2" name="Text Box 132"/>
          <p:cNvSpPr txBox="1">
            <a:spLocks noChangeArrowheads="1"/>
          </p:cNvSpPr>
          <p:nvPr/>
        </p:nvSpPr>
        <p:spPr bwMode="auto">
          <a:xfrm>
            <a:off x="609600" y="249238"/>
            <a:ext cx="78749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3399"/>
                </a:solidFill>
              </a:rPr>
              <a:t>Thrombotic Occlusion of Coronary Artery</a:t>
            </a:r>
          </a:p>
        </p:txBody>
      </p:sp>
      <p:grpSp>
        <p:nvGrpSpPr>
          <p:cNvPr id="133" name="Group 133"/>
          <p:cNvGrpSpPr>
            <a:grpSpLocks/>
          </p:cNvGrpSpPr>
          <p:nvPr/>
        </p:nvGrpSpPr>
        <p:grpSpPr bwMode="auto">
          <a:xfrm>
            <a:off x="2819400" y="1993900"/>
            <a:ext cx="2057400" cy="1303338"/>
            <a:chOff x="2304" y="1152"/>
            <a:chExt cx="1637" cy="1013"/>
          </a:xfrm>
        </p:grpSpPr>
        <p:sp>
          <p:nvSpPr>
            <p:cNvPr id="134" name="Line 134"/>
            <p:cNvSpPr>
              <a:spLocks noChangeShapeType="1"/>
            </p:cNvSpPr>
            <p:nvPr/>
          </p:nvSpPr>
          <p:spPr bwMode="auto">
            <a:xfrm flipH="1">
              <a:off x="2309" y="1157"/>
              <a:ext cx="1632" cy="100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135"/>
            <p:cNvSpPr>
              <a:spLocks noChangeShapeType="1"/>
            </p:cNvSpPr>
            <p:nvPr/>
          </p:nvSpPr>
          <p:spPr bwMode="auto">
            <a:xfrm flipH="1">
              <a:off x="2304" y="1152"/>
              <a:ext cx="1632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6" name="Group 136"/>
          <p:cNvGrpSpPr>
            <a:grpSpLocks/>
          </p:cNvGrpSpPr>
          <p:nvPr/>
        </p:nvGrpSpPr>
        <p:grpSpPr bwMode="auto">
          <a:xfrm rot="3144394">
            <a:off x="3067845" y="3355181"/>
            <a:ext cx="1935162" cy="1139825"/>
            <a:chOff x="2304" y="1152"/>
            <a:chExt cx="1637" cy="1013"/>
          </a:xfrm>
        </p:grpSpPr>
        <p:sp>
          <p:nvSpPr>
            <p:cNvPr id="137" name="Line 137"/>
            <p:cNvSpPr>
              <a:spLocks noChangeShapeType="1"/>
            </p:cNvSpPr>
            <p:nvPr/>
          </p:nvSpPr>
          <p:spPr bwMode="auto">
            <a:xfrm flipH="1">
              <a:off x="2309" y="1157"/>
              <a:ext cx="1632" cy="100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138"/>
            <p:cNvSpPr>
              <a:spLocks noChangeShapeType="1"/>
            </p:cNvSpPr>
            <p:nvPr/>
          </p:nvSpPr>
          <p:spPr bwMode="auto">
            <a:xfrm flipH="1">
              <a:off x="2304" y="1152"/>
              <a:ext cx="1632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" name="Text Box 139"/>
          <p:cNvSpPr txBox="1">
            <a:spLocks noChangeArrowheads="1"/>
          </p:cNvSpPr>
          <p:nvPr/>
        </p:nvSpPr>
        <p:spPr bwMode="auto">
          <a:xfrm>
            <a:off x="4265613" y="1384300"/>
            <a:ext cx="3805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200"/>
              <a:t>Enzymatic Weakening of the </a:t>
            </a:r>
            <a:br>
              <a:rPr lang="en-US" sz="2200"/>
            </a:br>
            <a:r>
              <a:rPr lang="en-US" sz="2200"/>
              <a:t>Fibrous Cap</a:t>
            </a:r>
          </a:p>
        </p:txBody>
      </p:sp>
      <p:sp>
        <p:nvSpPr>
          <p:cNvPr id="140" name="Text Box 140"/>
          <p:cNvSpPr txBox="1">
            <a:spLocks noChangeArrowheads="1"/>
          </p:cNvSpPr>
          <p:nvPr/>
        </p:nvSpPr>
        <p:spPr bwMode="auto">
          <a:xfrm>
            <a:off x="4549775" y="4446588"/>
            <a:ext cx="4597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200"/>
              <a:t>Platelet and Coagulation Activation </a:t>
            </a:r>
            <a:br>
              <a:rPr lang="en-US" sz="2200"/>
            </a:br>
            <a:r>
              <a:rPr lang="en-US" sz="2200"/>
              <a:t>at the Lipid Core</a:t>
            </a:r>
          </a:p>
        </p:txBody>
      </p:sp>
      <p:sp>
        <p:nvSpPr>
          <p:cNvPr id="141" name="Text Box 141"/>
          <p:cNvSpPr txBox="1">
            <a:spLocks noChangeArrowheads="1"/>
          </p:cNvSpPr>
          <p:nvPr/>
        </p:nvSpPr>
        <p:spPr bwMode="auto">
          <a:xfrm>
            <a:off x="0" y="5408613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200" dirty="0">
                <a:solidFill>
                  <a:srgbClr val="003399"/>
                </a:solidFill>
              </a:rPr>
              <a:t>Acute Coronary Syndrome and Sudden Death</a:t>
            </a:r>
          </a:p>
          <a:p>
            <a:pPr algn="ctr"/>
            <a:r>
              <a:rPr lang="en-US" sz="2200" dirty="0"/>
              <a:t>Proteolysis</a:t>
            </a:r>
          </a:p>
          <a:p>
            <a:pPr algn="ctr"/>
            <a:r>
              <a:rPr lang="en-US" sz="2200" dirty="0"/>
              <a:t>Complement Activation</a:t>
            </a:r>
          </a:p>
        </p:txBody>
      </p:sp>
    </p:spTree>
    <p:extLst>
      <p:ext uri="{BB962C8B-B14F-4D97-AF65-F5344CB8AC3E}">
        <p14:creationId xmlns:p14="http://schemas.microsoft.com/office/powerpoint/2010/main" val="248411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4" descr="ISp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2019"/>
            <a:ext cx="7239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39" name="Text Box 7"/>
          <p:cNvSpPr txBox="1">
            <a:spLocks noChangeArrowheads="1"/>
          </p:cNvSpPr>
          <p:nvPr/>
        </p:nvSpPr>
        <p:spPr bwMode="auto">
          <a:xfrm>
            <a:off x="1483792" y="219456"/>
            <a:ext cx="61351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600" dirty="0" smtClean="0">
                <a:solidFill>
                  <a:srgbClr val="003399"/>
                </a:solidFill>
              </a:rPr>
              <a:t>Targeted Proteomics for HDL</a:t>
            </a:r>
            <a:endParaRPr lang="en-US" sz="3600" dirty="0">
              <a:solidFill>
                <a:srgbClr val="003399"/>
              </a:solidFill>
            </a:endParaRPr>
          </a:p>
          <a:p>
            <a:pPr algn="ctr"/>
            <a:r>
              <a:rPr lang="en-US" sz="2800" i="1" dirty="0" smtClean="0">
                <a:solidFill>
                  <a:srgbClr val="003399"/>
                </a:solidFill>
              </a:rPr>
              <a:t>Internal </a:t>
            </a:r>
            <a:r>
              <a:rPr lang="en-US" sz="2800" i="1" dirty="0">
                <a:solidFill>
                  <a:srgbClr val="003399"/>
                </a:solidFill>
              </a:rPr>
              <a:t>Standard Protein</a:t>
            </a:r>
          </a:p>
        </p:txBody>
      </p:sp>
      <p:sp>
        <p:nvSpPr>
          <p:cNvPr id="193540" name="Text Box 8"/>
          <p:cNvSpPr txBox="1">
            <a:spLocks noChangeArrowheads="1"/>
          </p:cNvSpPr>
          <p:nvPr/>
        </p:nvSpPr>
        <p:spPr bwMode="auto">
          <a:xfrm>
            <a:off x="2116138" y="1468819"/>
            <a:ext cx="10080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/>
              <a:t>apoA-I</a:t>
            </a:r>
          </a:p>
        </p:txBody>
      </p:sp>
      <p:sp>
        <p:nvSpPr>
          <p:cNvPr id="193541" name="Text Box 9"/>
          <p:cNvSpPr txBox="1">
            <a:spLocks noChangeArrowheads="1"/>
          </p:cNvSpPr>
          <p:nvPr/>
        </p:nvSpPr>
        <p:spPr bwMode="auto">
          <a:xfrm>
            <a:off x="4344988" y="1468819"/>
            <a:ext cx="8366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/>
              <a:t>apoB</a:t>
            </a:r>
          </a:p>
        </p:txBody>
      </p:sp>
      <p:sp>
        <p:nvSpPr>
          <p:cNvPr id="193542" name="Text Box 10"/>
          <p:cNvSpPr txBox="1">
            <a:spLocks noChangeArrowheads="1"/>
          </p:cNvSpPr>
          <p:nvPr/>
        </p:nvSpPr>
        <p:spPr bwMode="auto">
          <a:xfrm>
            <a:off x="6518275" y="1468819"/>
            <a:ext cx="11017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/>
              <a:t>apoC-II</a:t>
            </a:r>
          </a:p>
        </p:txBody>
      </p:sp>
      <p:sp>
        <p:nvSpPr>
          <p:cNvPr id="193543" name="Text Box 11"/>
          <p:cNvSpPr txBox="1">
            <a:spLocks noChangeArrowheads="1"/>
          </p:cNvSpPr>
          <p:nvPr/>
        </p:nvSpPr>
        <p:spPr bwMode="auto">
          <a:xfrm>
            <a:off x="1981200" y="4105656"/>
            <a:ext cx="11795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/>
              <a:t>apoC-III</a:t>
            </a:r>
          </a:p>
        </p:txBody>
      </p:sp>
      <p:sp>
        <p:nvSpPr>
          <p:cNvPr id="193544" name="Text Box 12"/>
          <p:cNvSpPr txBox="1">
            <a:spLocks noChangeArrowheads="1"/>
          </p:cNvSpPr>
          <p:nvPr/>
        </p:nvSpPr>
        <p:spPr bwMode="auto">
          <a:xfrm>
            <a:off x="4421188" y="4105656"/>
            <a:ext cx="8366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/>
              <a:t>apoE</a:t>
            </a:r>
          </a:p>
        </p:txBody>
      </p:sp>
      <p:sp>
        <p:nvSpPr>
          <p:cNvPr id="193545" name="Text Box 13"/>
          <p:cNvSpPr txBox="1">
            <a:spLocks noChangeArrowheads="1"/>
          </p:cNvSpPr>
          <p:nvPr/>
        </p:nvSpPr>
        <p:spPr bwMode="auto">
          <a:xfrm>
            <a:off x="6677025" y="4105656"/>
            <a:ext cx="790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/>
              <a:t>apoJ</a:t>
            </a:r>
          </a:p>
        </p:txBody>
      </p:sp>
      <p:sp>
        <p:nvSpPr>
          <p:cNvPr id="193546" name="Text Box 10"/>
          <p:cNvSpPr txBox="1">
            <a:spLocks noChangeArrowheads="1"/>
          </p:cNvSpPr>
          <p:nvPr/>
        </p:nvSpPr>
        <p:spPr bwMode="auto">
          <a:xfrm>
            <a:off x="6781800" y="6467856"/>
            <a:ext cx="2362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Hoofnagle, ClinChem, 2012</a:t>
            </a:r>
          </a:p>
        </p:txBody>
      </p:sp>
    </p:spTree>
    <p:extLst>
      <p:ext uri="{BB962C8B-B14F-4D97-AF65-F5344CB8AC3E}">
        <p14:creationId xmlns:p14="http://schemas.microsoft.com/office/powerpoint/2010/main" val="162203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170007" y="479425"/>
            <a:ext cx="702147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dirty="0" err="1">
                <a:solidFill>
                  <a:srgbClr val="003399"/>
                </a:solidFill>
              </a:rPr>
              <a:t>Paraoxonase</a:t>
            </a:r>
            <a:r>
              <a:rPr lang="en-US" sz="2800" dirty="0">
                <a:solidFill>
                  <a:srgbClr val="003399"/>
                </a:solidFill>
              </a:rPr>
              <a:t> 3 is </a:t>
            </a:r>
            <a:r>
              <a:rPr lang="en-US" sz="2800" dirty="0" smtClean="0">
                <a:solidFill>
                  <a:srgbClr val="003399"/>
                </a:solidFill>
              </a:rPr>
              <a:t>Depleted </a:t>
            </a:r>
            <a:r>
              <a:rPr lang="en-US" sz="2800" dirty="0">
                <a:solidFill>
                  <a:srgbClr val="003399"/>
                </a:solidFill>
              </a:rPr>
              <a:t>in Patients with</a:t>
            </a:r>
            <a:br>
              <a:rPr lang="en-US" sz="2800" dirty="0">
                <a:solidFill>
                  <a:srgbClr val="003399"/>
                </a:solidFill>
              </a:rPr>
            </a:br>
            <a:r>
              <a:rPr lang="en-US" sz="2800" dirty="0">
                <a:solidFill>
                  <a:srgbClr val="003399"/>
                </a:solidFill>
              </a:rPr>
              <a:t>Type 1 </a:t>
            </a:r>
            <a:r>
              <a:rPr lang="en-US" sz="2800" dirty="0" smtClean="0">
                <a:solidFill>
                  <a:srgbClr val="003399"/>
                </a:solidFill>
              </a:rPr>
              <a:t>Diabetes and Artery Calcification</a:t>
            </a:r>
            <a:endParaRPr lang="en-US" sz="2800" dirty="0">
              <a:solidFill>
                <a:srgbClr val="003399"/>
              </a:solidFill>
            </a:endParaRPr>
          </a:p>
        </p:txBody>
      </p:sp>
      <p:pic>
        <p:nvPicPr>
          <p:cNvPr id="3" name="Picture 5" descr="PON3_DCC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70050"/>
            <a:ext cx="5257800" cy="478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1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b_data_set_preliminary_d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12" y="2438400"/>
            <a:ext cx="78217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842929" y="533400"/>
            <a:ext cx="541686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600" dirty="0" smtClean="0">
                <a:solidFill>
                  <a:srgbClr val="003399"/>
                </a:solidFill>
              </a:rPr>
              <a:t>Endothelial Cell Function</a:t>
            </a:r>
            <a:endParaRPr lang="en-US" sz="3600" dirty="0">
              <a:solidFill>
                <a:srgbClr val="003399"/>
              </a:solidFill>
            </a:endParaRPr>
          </a:p>
          <a:p>
            <a:pPr algn="ctr"/>
            <a:r>
              <a:rPr lang="en-US" sz="2800" i="1" dirty="0" smtClean="0">
                <a:solidFill>
                  <a:srgbClr val="003399"/>
                </a:solidFill>
              </a:rPr>
              <a:t>Implicating HDL Lipids</a:t>
            </a:r>
            <a:endParaRPr lang="en-US" sz="2800" i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13158</TotalTime>
  <Words>621</Words>
  <Application>Microsoft Office PowerPoint</Application>
  <PresentationFormat>On-screen Show (4:3)</PresentationFormat>
  <Paragraphs>221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</dc:creator>
  <cp:lastModifiedBy>Brendan</cp:lastModifiedBy>
  <cp:revision>35</cp:revision>
  <dcterms:created xsi:type="dcterms:W3CDTF">2013-05-22T04:22:19Z</dcterms:created>
  <dcterms:modified xsi:type="dcterms:W3CDTF">2013-06-09T16:47:38Z</dcterms:modified>
</cp:coreProperties>
</file>