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307" r:id="rId2"/>
    <p:sldId id="308" r:id="rId3"/>
    <p:sldId id="258" r:id="rId4"/>
    <p:sldId id="309" r:id="rId5"/>
    <p:sldId id="283" r:id="rId6"/>
    <p:sldId id="316" r:id="rId7"/>
    <p:sldId id="303" r:id="rId8"/>
    <p:sldId id="302" r:id="rId9"/>
    <p:sldId id="306" r:id="rId10"/>
    <p:sldId id="313" r:id="rId11"/>
    <p:sldId id="276" r:id="rId12"/>
    <p:sldId id="317" r:id="rId13"/>
    <p:sldId id="311" r:id="rId14"/>
    <p:sldId id="315" r:id="rId15"/>
    <p:sldId id="262" r:id="rId16"/>
    <p:sldId id="314" r:id="rId17"/>
    <p:sldId id="296" r:id="rId18"/>
    <p:sldId id="312" r:id="rId19"/>
    <p:sldId id="318" r:id="rId20"/>
    <p:sldId id="270"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CB2"/>
    <a:srgbClr val="FFFD0B"/>
    <a:srgbClr val="4CCEF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688" autoAdjust="0"/>
  </p:normalViewPr>
  <p:slideViewPr>
    <p:cSldViewPr snapToGrid="0" snapToObjects="1">
      <p:cViewPr varScale="1">
        <p:scale>
          <a:sx n="56" d="100"/>
          <a:sy n="56" d="100"/>
        </p:scale>
        <p:origin x="-81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141035229939001"/>
          <c:y val="0.14554592936354799"/>
          <c:w val="0.521023887869146"/>
          <c:h val="0.66276285869065898"/>
        </c:manualLayout>
      </c:layout>
      <c:pieChart>
        <c:varyColors val="1"/>
        <c:ser>
          <c:idx val="0"/>
          <c:order val="0"/>
          <c:tx>
            <c:strRef>
              <c:f>Sheet1!$B$1</c:f>
              <c:strCache>
                <c:ptCount val="1"/>
                <c:pt idx="0">
                  <c:v>Proteome coverage</c:v>
                </c:pt>
              </c:strCache>
            </c:strRef>
          </c:tx>
          <c:spPr>
            <a:ln>
              <a:solidFill>
                <a:srgbClr val="000000"/>
              </a:solidFill>
            </a:ln>
          </c:spPr>
          <c:dPt>
            <c:idx val="0"/>
            <c:bubble3D val="0"/>
            <c:spPr>
              <a:solidFill>
                <a:srgbClr val="A5D028">
                  <a:lumMod val="75000"/>
                </a:srgbClr>
              </a:solidFill>
              <a:ln>
                <a:solidFill>
                  <a:srgbClr val="000000"/>
                </a:solidFill>
              </a:ln>
            </c:spPr>
          </c:dPt>
          <c:dPt>
            <c:idx val="1"/>
            <c:bubble3D val="0"/>
            <c:spPr>
              <a:solidFill>
                <a:srgbClr val="4BACC6">
                  <a:lumMod val="60000"/>
                  <a:lumOff val="40000"/>
                </a:srgbClr>
              </a:solidFill>
              <a:ln>
                <a:solidFill>
                  <a:srgbClr val="000000"/>
                </a:solidFill>
              </a:ln>
            </c:spPr>
          </c:dPt>
          <c:dPt>
            <c:idx val="2"/>
            <c:bubble3D val="0"/>
            <c:spPr>
              <a:solidFill>
                <a:srgbClr val="CCC1DA"/>
              </a:solidFill>
              <a:ln>
                <a:solidFill>
                  <a:srgbClr val="000000"/>
                </a:solidFill>
              </a:ln>
            </c:spPr>
          </c:dPt>
          <c:dPt>
            <c:idx val="3"/>
            <c:bubble3D val="0"/>
            <c:spPr>
              <a:noFill/>
              <a:ln>
                <a:solidFill>
                  <a:srgbClr val="000000"/>
                </a:solidFill>
              </a:ln>
            </c:spPr>
          </c:dPt>
          <c:dPt>
            <c:idx val="4"/>
            <c:bubble3D val="0"/>
            <c:spPr>
              <a:solidFill>
                <a:srgbClr val="F5C040">
                  <a:lumMod val="60000"/>
                  <a:lumOff val="40000"/>
                </a:srgbClr>
              </a:solidFill>
              <a:ln>
                <a:solidFill>
                  <a:srgbClr val="000000"/>
                </a:solidFill>
              </a:ln>
            </c:spPr>
          </c:dPt>
          <c:dPt>
            <c:idx val="5"/>
            <c:bubble3D val="0"/>
            <c:spPr>
              <a:noFill/>
              <a:ln>
                <a:solidFill>
                  <a:srgbClr val="000000"/>
                </a:solidFill>
              </a:ln>
            </c:spPr>
          </c:dPt>
          <c:dLbls>
            <c:dLblPos val="inEnd"/>
            <c:showLegendKey val="0"/>
            <c:showVal val="0"/>
            <c:showCatName val="0"/>
            <c:showSerName val="0"/>
            <c:showPercent val="1"/>
            <c:showBubbleSize val="0"/>
            <c:showLeaderLines val="1"/>
          </c:dLbls>
          <c:cat>
            <c:strRef>
              <c:f>Sheet1!$A$2:$A$5</c:f>
              <c:strCache>
                <c:ptCount val="4"/>
                <c:pt idx="0">
                  <c:v>≥3 pep/prot</c:v>
                </c:pt>
                <c:pt idx="1">
                  <c:v>2 pep/prot</c:v>
                </c:pt>
                <c:pt idx="2">
                  <c:v>1 pep/prot</c:v>
                </c:pt>
                <c:pt idx="3">
                  <c:v>0 pep/prot</c:v>
                </c:pt>
              </c:strCache>
            </c:strRef>
          </c:cat>
          <c:val>
            <c:numRef>
              <c:f>Sheet1!$B$2:$B$5</c:f>
              <c:numCache>
                <c:formatCode>General</c:formatCode>
                <c:ptCount val="4"/>
                <c:pt idx="0">
                  <c:v>1547</c:v>
                </c:pt>
                <c:pt idx="1">
                  <c:v>699</c:v>
                </c:pt>
                <c:pt idx="2">
                  <c:v>638</c:v>
                </c:pt>
                <c:pt idx="3">
                  <c:v>1128</c:v>
                </c:pt>
              </c:numCache>
            </c:numRef>
          </c:val>
        </c:ser>
        <c:dLbls>
          <c:dLblPos val="inEnd"/>
          <c:showLegendKey val="0"/>
          <c:showVal val="0"/>
          <c:showCatName val="0"/>
          <c:showSerName val="0"/>
          <c:showPercent val="1"/>
          <c:showBubbleSize val="0"/>
          <c:showLeaderLines val="1"/>
        </c:dLbls>
        <c:firstSliceAng val="0"/>
      </c:pieChart>
    </c:plotArea>
    <c:plotVisOnly val="1"/>
    <c:dispBlanksAs val="gap"/>
    <c:showDLblsOverMax val="0"/>
  </c:chart>
  <c:txPr>
    <a:bodyPr/>
    <a:lstStyle/>
    <a:p>
      <a:pPr>
        <a:defRPr sz="1600">
          <a:latin typeface="Arial"/>
          <a:cs typeface="Aria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1761235486759397E-2"/>
          <c:y val="0.14554578898993201"/>
          <c:w val="0.521023887869146"/>
          <c:h val="0.66276285869065898"/>
        </c:manualLayout>
      </c:layout>
      <c:pieChart>
        <c:varyColors val="1"/>
        <c:ser>
          <c:idx val="0"/>
          <c:order val="0"/>
          <c:tx>
            <c:strRef>
              <c:f>Sheet1!$B$1</c:f>
              <c:strCache>
                <c:ptCount val="1"/>
                <c:pt idx="0">
                  <c:v>Proteome coverage</c:v>
                </c:pt>
              </c:strCache>
            </c:strRef>
          </c:tx>
          <c:spPr>
            <a:ln>
              <a:solidFill>
                <a:srgbClr val="000000"/>
              </a:solidFill>
            </a:ln>
          </c:spPr>
          <c:dPt>
            <c:idx val="0"/>
            <c:bubble3D val="0"/>
            <c:spPr>
              <a:solidFill>
                <a:srgbClr val="A5D028">
                  <a:lumMod val="75000"/>
                </a:srgbClr>
              </a:solidFill>
              <a:ln>
                <a:solidFill>
                  <a:srgbClr val="000000"/>
                </a:solidFill>
              </a:ln>
            </c:spPr>
          </c:dPt>
          <c:dPt>
            <c:idx val="1"/>
            <c:bubble3D val="0"/>
            <c:spPr>
              <a:solidFill>
                <a:srgbClr val="4BACC6">
                  <a:lumMod val="60000"/>
                  <a:lumOff val="40000"/>
                </a:srgbClr>
              </a:solidFill>
              <a:ln>
                <a:solidFill>
                  <a:srgbClr val="000000"/>
                </a:solidFill>
              </a:ln>
            </c:spPr>
          </c:dPt>
          <c:dPt>
            <c:idx val="2"/>
            <c:bubble3D val="0"/>
            <c:spPr>
              <a:solidFill>
                <a:srgbClr val="CCC1DA"/>
              </a:solidFill>
              <a:ln>
                <a:solidFill>
                  <a:srgbClr val="000000"/>
                </a:solidFill>
              </a:ln>
            </c:spPr>
          </c:dPt>
          <c:dPt>
            <c:idx val="3"/>
            <c:bubble3D val="0"/>
            <c:spPr>
              <a:noFill/>
              <a:ln>
                <a:solidFill>
                  <a:srgbClr val="000000"/>
                </a:solidFill>
              </a:ln>
            </c:spPr>
          </c:dPt>
          <c:dPt>
            <c:idx val="4"/>
            <c:bubble3D val="0"/>
            <c:spPr>
              <a:solidFill>
                <a:srgbClr val="F5C040">
                  <a:lumMod val="60000"/>
                  <a:lumOff val="40000"/>
                </a:srgbClr>
              </a:solidFill>
              <a:ln>
                <a:solidFill>
                  <a:srgbClr val="000000"/>
                </a:solidFill>
              </a:ln>
            </c:spPr>
          </c:dPt>
          <c:dPt>
            <c:idx val="5"/>
            <c:bubble3D val="0"/>
            <c:spPr>
              <a:noFill/>
              <a:ln>
                <a:solidFill>
                  <a:srgbClr val="000000"/>
                </a:solidFill>
              </a:ln>
            </c:spPr>
          </c:dPt>
          <c:dLbls>
            <c:dLbl>
              <c:idx val="2"/>
              <c:layout>
                <c:manualLayout>
                  <c:x val="0.114374093339026"/>
                  <c:y val="-0.16057674723489601"/>
                </c:manualLayout>
              </c:layout>
              <c:dLblPos val="bestFit"/>
              <c:showLegendKey val="0"/>
              <c:showVal val="0"/>
              <c:showCatName val="0"/>
              <c:showSerName val="0"/>
              <c:showPercent val="1"/>
              <c:showBubbleSize val="0"/>
            </c:dLbl>
            <c:dLblPos val="inEnd"/>
            <c:showLegendKey val="0"/>
            <c:showVal val="0"/>
            <c:showCatName val="0"/>
            <c:showSerName val="0"/>
            <c:showPercent val="1"/>
            <c:showBubbleSize val="0"/>
            <c:showLeaderLines val="1"/>
          </c:dLbls>
          <c:cat>
            <c:strRef>
              <c:f>Sheet1!$A$2:$A$5</c:f>
              <c:strCache>
                <c:ptCount val="4"/>
                <c:pt idx="0">
                  <c:v>≥3 pep/prot</c:v>
                </c:pt>
                <c:pt idx="1">
                  <c:v>2 pep/prot</c:v>
                </c:pt>
                <c:pt idx="2">
                  <c:v>1 pep/prot</c:v>
                </c:pt>
                <c:pt idx="3">
                  <c:v>0 pep/prot</c:v>
                </c:pt>
              </c:strCache>
            </c:strRef>
          </c:cat>
          <c:val>
            <c:numRef>
              <c:f>Sheet1!$B$2:$B$5</c:f>
              <c:numCache>
                <c:formatCode>General</c:formatCode>
                <c:ptCount val="4"/>
                <c:pt idx="0">
                  <c:v>1779</c:v>
                </c:pt>
                <c:pt idx="1">
                  <c:v>355</c:v>
                </c:pt>
                <c:pt idx="2">
                  <c:v>549</c:v>
                </c:pt>
                <c:pt idx="3">
                  <c:v>1329</c:v>
                </c:pt>
              </c:numCache>
            </c:numRef>
          </c:val>
        </c:ser>
        <c:dLbls>
          <c:dLblPos val="inEnd"/>
          <c:showLegendKey val="0"/>
          <c:showVal val="0"/>
          <c:showCatName val="0"/>
          <c:showSerName val="0"/>
          <c:showPercent val="1"/>
          <c:showBubbleSize val="0"/>
          <c:showLeaderLines val="1"/>
        </c:dLbls>
        <c:firstSliceAng val="0"/>
      </c:pieChart>
    </c:plotArea>
    <c:legend>
      <c:legendPos val="r"/>
      <c:layout>
        <c:manualLayout>
          <c:xMode val="edge"/>
          <c:yMode val="edge"/>
          <c:x val="0.61847564007909805"/>
          <c:y val="0.23052314327717999"/>
          <c:w val="0.37564945148609102"/>
          <c:h val="0.41805192989532902"/>
        </c:manualLayout>
      </c:layout>
      <c:overlay val="0"/>
      <c:spPr>
        <a:solidFill>
          <a:srgbClr val="FFFFFF"/>
        </a:solidFill>
      </c:spPr>
      <c:txPr>
        <a:bodyPr/>
        <a:lstStyle/>
        <a:p>
          <a:pPr>
            <a:defRPr sz="1200"/>
          </a:pPr>
          <a:endParaRPr lang="en-US"/>
        </a:p>
      </c:txPr>
    </c:legend>
    <c:plotVisOnly val="1"/>
    <c:dispBlanksAs val="gap"/>
    <c:showDLblsOverMax val="0"/>
  </c:chart>
  <c:txPr>
    <a:bodyPr/>
    <a:lstStyle/>
    <a:p>
      <a:pPr>
        <a:defRPr sz="1600">
          <a:latin typeface="Arial"/>
          <a:cs typeface="Arial"/>
        </a:defRPr>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F63102-5109-374A-B71B-59D721504A30}" type="datetimeFigureOut">
              <a:rPr lang="en-US" smtClean="0"/>
              <a:t>6/9/2013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257D25-51CE-944B-8937-472E0E2C707C}" type="slidenum">
              <a:rPr lang="en-GB" smtClean="0"/>
              <a:t>‹#›</a:t>
            </a:fld>
            <a:endParaRPr lang="en-GB"/>
          </a:p>
        </p:txBody>
      </p:sp>
    </p:spTree>
    <p:extLst>
      <p:ext uri="{BB962C8B-B14F-4D97-AF65-F5344CB8AC3E}">
        <p14:creationId xmlns:p14="http://schemas.microsoft.com/office/powerpoint/2010/main" val="27923983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95AB54DC-7841-CD4C-A602-6FE7415F8106}" type="slidenum">
              <a:rPr lang="en-US" smtClean="0"/>
              <a:pPr/>
              <a:t>1</a:t>
            </a:fld>
            <a:endParaRPr lang="en-US"/>
          </a:p>
        </p:txBody>
      </p:sp>
    </p:spTree>
    <p:extLst>
      <p:ext uri="{BB962C8B-B14F-4D97-AF65-F5344CB8AC3E}">
        <p14:creationId xmlns:p14="http://schemas.microsoft.com/office/powerpoint/2010/main" val="34301207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8C257D25-51CE-944B-8937-472E0E2C707C}" type="slidenum">
              <a:rPr lang="en-GB" smtClean="0"/>
              <a:t>10</a:t>
            </a:fld>
            <a:endParaRPr lang="en-GB"/>
          </a:p>
        </p:txBody>
      </p:sp>
    </p:spTree>
    <p:extLst>
      <p:ext uri="{BB962C8B-B14F-4D97-AF65-F5344CB8AC3E}">
        <p14:creationId xmlns:p14="http://schemas.microsoft.com/office/powerpoint/2010/main" val="2124424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baseline="0" dirty="0" smtClean="0">
              <a:sym typeface="Wingdings"/>
            </a:endParaRPr>
          </a:p>
        </p:txBody>
      </p:sp>
      <p:sp>
        <p:nvSpPr>
          <p:cNvPr id="4" name="Slide Number Placeholder 3"/>
          <p:cNvSpPr>
            <a:spLocks noGrp="1"/>
          </p:cNvSpPr>
          <p:nvPr>
            <p:ph type="sldNum" sz="quarter" idx="10"/>
          </p:nvPr>
        </p:nvSpPr>
        <p:spPr/>
        <p:txBody>
          <a:bodyPr/>
          <a:lstStyle/>
          <a:p>
            <a:fld id="{8C257D25-51CE-944B-8937-472E0E2C707C}" type="slidenum">
              <a:rPr lang="en-GB" smtClean="0"/>
              <a:t>11</a:t>
            </a:fld>
            <a:endParaRPr lang="en-GB"/>
          </a:p>
        </p:txBody>
      </p:sp>
    </p:spTree>
    <p:extLst>
      <p:ext uri="{BB962C8B-B14F-4D97-AF65-F5344CB8AC3E}">
        <p14:creationId xmlns:p14="http://schemas.microsoft.com/office/powerpoint/2010/main" val="2425918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baseline="0" dirty="0" smtClean="0">
              <a:sym typeface="Wingdings"/>
            </a:endParaRPr>
          </a:p>
        </p:txBody>
      </p:sp>
      <p:sp>
        <p:nvSpPr>
          <p:cNvPr id="4" name="Slide Number Placeholder 3"/>
          <p:cNvSpPr>
            <a:spLocks noGrp="1"/>
          </p:cNvSpPr>
          <p:nvPr>
            <p:ph type="sldNum" sz="quarter" idx="10"/>
          </p:nvPr>
        </p:nvSpPr>
        <p:spPr/>
        <p:txBody>
          <a:bodyPr/>
          <a:lstStyle/>
          <a:p>
            <a:fld id="{8C257D25-51CE-944B-8937-472E0E2C707C}" type="slidenum">
              <a:rPr lang="en-GB" smtClean="0"/>
              <a:t>12</a:t>
            </a:fld>
            <a:endParaRPr lang="en-GB"/>
          </a:p>
        </p:txBody>
      </p:sp>
    </p:spTree>
    <p:extLst>
      <p:ext uri="{BB962C8B-B14F-4D97-AF65-F5344CB8AC3E}">
        <p14:creationId xmlns:p14="http://schemas.microsoft.com/office/powerpoint/2010/main" val="2425918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baseline="0" dirty="0" smtClean="0">
              <a:sym typeface="Wingdings"/>
            </a:endParaRPr>
          </a:p>
        </p:txBody>
      </p:sp>
      <p:sp>
        <p:nvSpPr>
          <p:cNvPr id="4" name="Slide Number Placeholder 3"/>
          <p:cNvSpPr>
            <a:spLocks noGrp="1"/>
          </p:cNvSpPr>
          <p:nvPr>
            <p:ph type="sldNum" sz="quarter" idx="10"/>
          </p:nvPr>
        </p:nvSpPr>
        <p:spPr/>
        <p:txBody>
          <a:bodyPr/>
          <a:lstStyle/>
          <a:p>
            <a:fld id="{8C257D25-51CE-944B-8937-472E0E2C707C}" type="slidenum">
              <a:rPr lang="en-GB" smtClean="0"/>
              <a:t>13</a:t>
            </a:fld>
            <a:endParaRPr lang="en-GB"/>
          </a:p>
        </p:txBody>
      </p:sp>
    </p:spTree>
    <p:extLst>
      <p:ext uri="{BB962C8B-B14F-4D97-AF65-F5344CB8AC3E}">
        <p14:creationId xmlns:p14="http://schemas.microsoft.com/office/powerpoint/2010/main" val="24259184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sz="1200" dirty="0" smtClean="0">
              <a:latin typeface="Arial"/>
              <a:cs typeface="Arial"/>
            </a:endParaRPr>
          </a:p>
        </p:txBody>
      </p:sp>
      <p:sp>
        <p:nvSpPr>
          <p:cNvPr id="4" name="Slide Number Placeholder 3"/>
          <p:cNvSpPr>
            <a:spLocks noGrp="1"/>
          </p:cNvSpPr>
          <p:nvPr>
            <p:ph type="sldNum" sz="quarter" idx="10"/>
          </p:nvPr>
        </p:nvSpPr>
        <p:spPr/>
        <p:txBody>
          <a:bodyPr/>
          <a:lstStyle/>
          <a:p>
            <a:fld id="{8B508BAF-BF10-2049-8691-88454D33B9FF}" type="slidenum">
              <a:rPr lang="en-US" smtClean="0"/>
              <a:t>14</a:t>
            </a:fld>
            <a:endParaRPr lang="en-US"/>
          </a:p>
        </p:txBody>
      </p:sp>
    </p:spTree>
    <p:extLst>
      <p:ext uri="{BB962C8B-B14F-4D97-AF65-F5344CB8AC3E}">
        <p14:creationId xmlns:p14="http://schemas.microsoft.com/office/powerpoint/2010/main" val="35815217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257D25-51CE-944B-8937-472E0E2C707C}" type="slidenum">
              <a:rPr lang="en-GB" smtClean="0"/>
              <a:t>15</a:t>
            </a:fld>
            <a:endParaRPr lang="en-GB"/>
          </a:p>
        </p:txBody>
      </p:sp>
    </p:spTree>
    <p:extLst>
      <p:ext uri="{BB962C8B-B14F-4D97-AF65-F5344CB8AC3E}">
        <p14:creationId xmlns:p14="http://schemas.microsoft.com/office/powerpoint/2010/main" val="2460348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8C257D25-51CE-944B-8937-472E0E2C707C}" type="slidenum">
              <a:rPr lang="en-GB" smtClean="0"/>
              <a:t>17</a:t>
            </a:fld>
            <a:endParaRPr lang="en-GB"/>
          </a:p>
        </p:txBody>
      </p:sp>
    </p:spTree>
    <p:extLst>
      <p:ext uri="{BB962C8B-B14F-4D97-AF65-F5344CB8AC3E}">
        <p14:creationId xmlns:p14="http://schemas.microsoft.com/office/powerpoint/2010/main" val="2124424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FontTx/>
              <a:buNone/>
            </a:pPr>
            <a:endParaRPr lang="en-GB" baseline="0" dirty="0" smtClean="0">
              <a:sym typeface="Wingdings"/>
            </a:endParaRPr>
          </a:p>
        </p:txBody>
      </p:sp>
      <p:sp>
        <p:nvSpPr>
          <p:cNvPr id="4" name="Slide Number Placeholder 3"/>
          <p:cNvSpPr>
            <a:spLocks noGrp="1"/>
          </p:cNvSpPr>
          <p:nvPr>
            <p:ph type="sldNum" sz="quarter" idx="10"/>
          </p:nvPr>
        </p:nvSpPr>
        <p:spPr/>
        <p:txBody>
          <a:bodyPr/>
          <a:lstStyle/>
          <a:p>
            <a:fld id="{8C257D25-51CE-944B-8937-472E0E2C707C}" type="slidenum">
              <a:rPr lang="en-GB" smtClean="0"/>
              <a:t>18</a:t>
            </a:fld>
            <a:endParaRPr lang="en-GB"/>
          </a:p>
        </p:txBody>
      </p:sp>
    </p:spTree>
    <p:extLst>
      <p:ext uri="{BB962C8B-B14F-4D97-AF65-F5344CB8AC3E}">
        <p14:creationId xmlns:p14="http://schemas.microsoft.com/office/powerpoint/2010/main" val="24259184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FontTx/>
              <a:buNone/>
            </a:pPr>
            <a:endParaRPr lang="en-GB" baseline="0" dirty="0" smtClean="0">
              <a:sym typeface="Wingdings"/>
            </a:endParaRPr>
          </a:p>
        </p:txBody>
      </p:sp>
      <p:sp>
        <p:nvSpPr>
          <p:cNvPr id="4" name="Slide Number Placeholder 3"/>
          <p:cNvSpPr>
            <a:spLocks noGrp="1"/>
          </p:cNvSpPr>
          <p:nvPr>
            <p:ph type="sldNum" sz="quarter" idx="10"/>
          </p:nvPr>
        </p:nvSpPr>
        <p:spPr/>
        <p:txBody>
          <a:bodyPr/>
          <a:lstStyle/>
          <a:p>
            <a:fld id="{8C257D25-51CE-944B-8937-472E0E2C707C}" type="slidenum">
              <a:rPr lang="en-GB" smtClean="0"/>
              <a:t>19</a:t>
            </a:fld>
            <a:endParaRPr lang="en-GB"/>
          </a:p>
        </p:txBody>
      </p:sp>
    </p:spTree>
    <p:extLst>
      <p:ext uri="{BB962C8B-B14F-4D97-AF65-F5344CB8AC3E}">
        <p14:creationId xmlns:p14="http://schemas.microsoft.com/office/powerpoint/2010/main" val="24259184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171450" indent="-171450">
              <a:buFontTx/>
              <a:buChar char="-"/>
            </a:pPr>
            <a:endParaRPr lang="en-GB" baseline="0" dirty="0" smtClean="0"/>
          </a:p>
        </p:txBody>
      </p:sp>
      <p:sp>
        <p:nvSpPr>
          <p:cNvPr id="4" name="Slide Number Placeholder 3"/>
          <p:cNvSpPr>
            <a:spLocks noGrp="1"/>
          </p:cNvSpPr>
          <p:nvPr>
            <p:ph type="sldNum" sz="quarter" idx="10"/>
          </p:nvPr>
        </p:nvSpPr>
        <p:spPr/>
        <p:txBody>
          <a:bodyPr/>
          <a:lstStyle/>
          <a:p>
            <a:fld id="{8C257D25-51CE-944B-8937-472E0E2C707C}" type="slidenum">
              <a:rPr lang="en-GB" smtClean="0"/>
              <a:t>20</a:t>
            </a:fld>
            <a:endParaRPr lang="en-GB"/>
          </a:p>
        </p:txBody>
      </p:sp>
    </p:spTree>
    <p:extLst>
      <p:ext uri="{BB962C8B-B14F-4D97-AF65-F5344CB8AC3E}">
        <p14:creationId xmlns:p14="http://schemas.microsoft.com/office/powerpoint/2010/main" val="1891196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5AB54DC-7841-CD4C-A602-6FE7415F810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8C257D25-51CE-944B-8937-472E0E2C707C}" type="slidenum">
              <a:rPr lang="en-GB" smtClean="0"/>
              <a:t>3</a:t>
            </a:fld>
            <a:endParaRPr lang="en-GB"/>
          </a:p>
        </p:txBody>
      </p:sp>
    </p:spTree>
    <p:extLst>
      <p:ext uri="{BB962C8B-B14F-4D97-AF65-F5344CB8AC3E}">
        <p14:creationId xmlns:p14="http://schemas.microsoft.com/office/powerpoint/2010/main" val="2124424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Font typeface="Wingdings" charset="0"/>
              <a:buNone/>
            </a:pPr>
            <a:endParaRPr lang="en-GB" sz="1200" dirty="0" smtClean="0">
              <a:latin typeface="Arial"/>
              <a:cs typeface="Arial"/>
            </a:endParaRPr>
          </a:p>
        </p:txBody>
      </p:sp>
      <p:sp>
        <p:nvSpPr>
          <p:cNvPr id="4" name="Slide Number Placeholder 3"/>
          <p:cNvSpPr>
            <a:spLocks noGrp="1"/>
          </p:cNvSpPr>
          <p:nvPr>
            <p:ph type="sldNum" sz="quarter" idx="10"/>
          </p:nvPr>
        </p:nvSpPr>
        <p:spPr/>
        <p:txBody>
          <a:bodyPr/>
          <a:lstStyle/>
          <a:p>
            <a:fld id="{61A8BE14-0064-2F4E-B5F4-9670DBFE7DE2}" type="slidenum">
              <a:rPr lang="en-GB" smtClean="0"/>
              <a:t>4</a:t>
            </a:fld>
            <a:endParaRPr lang="en-GB"/>
          </a:p>
        </p:txBody>
      </p:sp>
    </p:spTree>
    <p:extLst>
      <p:ext uri="{BB962C8B-B14F-4D97-AF65-F5344CB8AC3E}">
        <p14:creationId xmlns:p14="http://schemas.microsoft.com/office/powerpoint/2010/main" val="897513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257D25-51CE-944B-8937-472E0E2C707C}" type="slidenum">
              <a:rPr lang="en-GB" smtClean="0"/>
              <a:t>5</a:t>
            </a:fld>
            <a:endParaRPr lang="en-GB"/>
          </a:p>
        </p:txBody>
      </p:sp>
    </p:spTree>
    <p:extLst>
      <p:ext uri="{BB962C8B-B14F-4D97-AF65-F5344CB8AC3E}">
        <p14:creationId xmlns:p14="http://schemas.microsoft.com/office/powerpoint/2010/main" val="2118331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257D25-51CE-944B-8937-472E0E2C707C}" type="slidenum">
              <a:rPr lang="en-GB" smtClean="0"/>
              <a:t>6</a:t>
            </a:fld>
            <a:endParaRPr lang="en-GB"/>
          </a:p>
        </p:txBody>
      </p:sp>
    </p:spTree>
    <p:extLst>
      <p:ext uri="{BB962C8B-B14F-4D97-AF65-F5344CB8AC3E}">
        <p14:creationId xmlns:p14="http://schemas.microsoft.com/office/powerpoint/2010/main" val="2118331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sz="1200" b="1" kern="1200" dirty="0" smtClean="0">
                <a:solidFill>
                  <a:schemeClr val="tx1"/>
                </a:solidFill>
                <a:latin typeface="+mn-lt"/>
                <a:ea typeface="+mn-ea"/>
                <a:cs typeface="+mn-cs"/>
              </a:rPr>
              <a:t>Prediction of transition specificity</a:t>
            </a:r>
          </a:p>
          <a:p>
            <a:r>
              <a:rPr lang="en-GB" sz="1200" b="0" kern="1200" dirty="0" smtClean="0">
                <a:solidFill>
                  <a:schemeClr val="tx1"/>
                </a:solidFill>
                <a:latin typeface="+mn-lt"/>
                <a:ea typeface="+mn-ea"/>
                <a:cs typeface="+mn-cs"/>
              </a:rPr>
              <a:t>Unique ion signatures were calculated as described by Röst and colleagues (Röst et al., 2012). </a:t>
            </a:r>
            <a:r>
              <a:rPr lang="en-GB" sz="1200" b="0" i="0" kern="1200" dirty="0" smtClean="0">
                <a:solidFill>
                  <a:schemeClr val="tx1"/>
                </a:solidFill>
                <a:latin typeface="+mn-lt"/>
                <a:ea typeface="+mn-ea"/>
                <a:cs typeface="+mn-cs"/>
              </a:rPr>
              <a:t>Theoretical precursor ions were generated using trypsin for proteolysis, CAM as fixed modification, and charge states 2+ and 3+ for parent ions and considered up to three 13C isotopic peaks (+0, +1, +2, +3 </a:t>
            </a:r>
            <a:r>
              <a:rPr lang="en-GB" sz="1200" b="0" i="0" kern="1200" dirty="0" err="1" smtClean="0">
                <a:solidFill>
                  <a:schemeClr val="tx1"/>
                </a:solidFill>
                <a:latin typeface="+mn-lt"/>
                <a:ea typeface="+mn-ea"/>
                <a:cs typeface="+mn-cs"/>
              </a:rPr>
              <a:t>amu</a:t>
            </a:r>
            <a:r>
              <a:rPr lang="en-GB" sz="1200" b="0" i="0" kern="1200" dirty="0" smtClean="0">
                <a:solidFill>
                  <a:schemeClr val="tx1"/>
                </a:solidFill>
                <a:latin typeface="+mn-lt"/>
                <a:ea typeface="+mn-ea"/>
                <a:cs typeface="+mn-cs"/>
              </a:rPr>
              <a:t>). For each of those precursor ions the complete set of y and b fragment ions was generated. The Mtb dataset gave rise to 74,921 tryptic peptides, 599,872 precursors, and 17,447,648 transitions. The human dataset gave rise to 677,150 tryptic peptides, 5,417,200 precursors, and 117,151,632 transitions. For each precursor in the Mtb Proteome Library the best n ions were selected, where n is in the range of 1 to 6. We then determined all transitions of the background proteome that were within a Q1 and Q3 tolerance of ± 0.35 m/z, as well as within a certain retention time tolerance for scheduled measurements (± 5 </a:t>
            </a:r>
            <a:r>
              <a:rPr lang="en-GB" sz="1200" b="0" i="0" kern="1200" dirty="0" err="1" smtClean="0">
                <a:solidFill>
                  <a:schemeClr val="tx1"/>
                </a:solidFill>
                <a:latin typeface="+mn-lt"/>
                <a:ea typeface="+mn-ea"/>
                <a:cs typeface="+mn-cs"/>
              </a:rPr>
              <a:t>SSRCalc</a:t>
            </a:r>
            <a:r>
              <a:rPr lang="en-GB" sz="1200" b="0" i="0" kern="1200" dirty="0" smtClean="0">
                <a:solidFill>
                  <a:schemeClr val="tx1"/>
                </a:solidFill>
                <a:latin typeface="+mn-lt"/>
                <a:ea typeface="+mn-ea"/>
                <a:cs typeface="+mn-cs"/>
              </a:rPr>
              <a:t> arbitrary units corresponding to approximately ± 2.5 min on a 30-min gradient) (</a:t>
            </a:r>
            <a:r>
              <a:rPr lang="en-GB" sz="1200" b="0" i="0" kern="1200" dirty="0" err="1" smtClean="0">
                <a:solidFill>
                  <a:schemeClr val="tx1"/>
                </a:solidFill>
                <a:latin typeface="+mn-lt"/>
                <a:ea typeface="+mn-ea"/>
                <a:cs typeface="+mn-cs"/>
              </a:rPr>
              <a:t>Krokhin</a:t>
            </a:r>
            <a:r>
              <a:rPr lang="en-GB" sz="1200" b="0" i="0" kern="1200" dirty="0" smtClean="0">
                <a:solidFill>
                  <a:schemeClr val="tx1"/>
                </a:solidFill>
                <a:latin typeface="+mn-lt"/>
                <a:ea typeface="+mn-ea"/>
                <a:cs typeface="+mn-cs"/>
              </a:rPr>
              <a:t>, 2006). The minimal number of transitions necessary to uniquely identify a precursor species was defined as the minimal n for which no other precursor existed in the background whose ions contained all n query ions.</a:t>
            </a:r>
            <a:endParaRPr lang="en-GB" dirty="0"/>
          </a:p>
        </p:txBody>
      </p:sp>
      <p:sp>
        <p:nvSpPr>
          <p:cNvPr id="4" name="Slide Number Placeholder 3"/>
          <p:cNvSpPr>
            <a:spLocks noGrp="1"/>
          </p:cNvSpPr>
          <p:nvPr>
            <p:ph type="sldNum" sz="quarter" idx="10"/>
          </p:nvPr>
        </p:nvSpPr>
        <p:spPr/>
        <p:txBody>
          <a:bodyPr/>
          <a:lstStyle/>
          <a:p>
            <a:fld id="{8C257D25-51CE-944B-8937-472E0E2C707C}" type="slidenum">
              <a:rPr lang="en-GB" smtClean="0"/>
              <a:t>7</a:t>
            </a:fld>
            <a:endParaRPr lang="en-GB"/>
          </a:p>
        </p:txBody>
      </p:sp>
    </p:spTree>
    <p:extLst>
      <p:ext uri="{BB962C8B-B14F-4D97-AF65-F5344CB8AC3E}">
        <p14:creationId xmlns:p14="http://schemas.microsoft.com/office/powerpoint/2010/main" val="2118331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285750" indent="-285750">
              <a:buFont typeface="Courier New"/>
              <a:buChar char="o"/>
            </a:pPr>
            <a:r>
              <a:rPr lang="en-GB" sz="1200" dirty="0" smtClean="0">
                <a:latin typeface="Arial"/>
                <a:cs typeface="Arial"/>
              </a:rPr>
              <a:t>SRM on TSQ Vantage; scheduled (±2min on 35 min gradient)</a:t>
            </a:r>
          </a:p>
          <a:p>
            <a:pPr marL="285750" indent="-285750">
              <a:buFont typeface="Courier New"/>
              <a:buChar char="o"/>
            </a:pPr>
            <a:r>
              <a:rPr lang="en-GB" sz="1200" dirty="0" smtClean="0">
                <a:latin typeface="Arial"/>
                <a:cs typeface="Arial"/>
              </a:rPr>
              <a:t>6 transitions per precursor and ~70 precursors/run </a:t>
            </a:r>
            <a:r>
              <a:rPr lang="en-GB" sz="1200" dirty="0" smtClean="0">
                <a:latin typeface="Arial"/>
                <a:cs typeface="Arial"/>
                <a:sym typeface="Wingdings"/>
              </a:rPr>
              <a:t> &gt;200 runs</a:t>
            </a:r>
            <a:endParaRPr lang="en-GB" sz="1200" dirty="0" smtClean="0">
              <a:latin typeface="Arial"/>
              <a:cs typeface="Arial"/>
            </a:endParaRPr>
          </a:p>
          <a:p>
            <a:pPr marL="285750" indent="-285750">
              <a:buFont typeface="Courier New"/>
              <a:buChar char="o"/>
            </a:pPr>
            <a:r>
              <a:rPr lang="en-GB" sz="1200" dirty="0" smtClean="0">
                <a:latin typeface="Arial"/>
                <a:cs typeface="Arial"/>
              </a:rPr>
              <a:t>11 spiked in iRT peptides and 3 endogenous positive control peptides measured in each run</a:t>
            </a:r>
          </a:p>
          <a:p>
            <a:pPr marL="285750" indent="-285750">
              <a:buFont typeface="Courier New"/>
              <a:buChar char="o"/>
            </a:pPr>
            <a:r>
              <a:rPr lang="en-GB" sz="1200" dirty="0" smtClean="0">
                <a:latin typeface="Arial"/>
                <a:cs typeface="Arial"/>
              </a:rPr>
              <a:t>~500 decoy transition groups measured along with the targets</a:t>
            </a:r>
          </a:p>
        </p:txBody>
      </p:sp>
      <p:sp>
        <p:nvSpPr>
          <p:cNvPr id="4" name="Slide Number Placeholder 3"/>
          <p:cNvSpPr>
            <a:spLocks noGrp="1"/>
          </p:cNvSpPr>
          <p:nvPr>
            <p:ph type="sldNum" sz="quarter" idx="10"/>
          </p:nvPr>
        </p:nvSpPr>
        <p:spPr/>
        <p:txBody>
          <a:bodyPr/>
          <a:lstStyle/>
          <a:p>
            <a:fld id="{8C257D25-51CE-944B-8937-472E0E2C707C}" type="slidenum">
              <a:rPr lang="en-GB" smtClean="0"/>
              <a:t>8</a:t>
            </a:fld>
            <a:endParaRPr lang="en-GB"/>
          </a:p>
        </p:txBody>
      </p:sp>
    </p:spTree>
    <p:extLst>
      <p:ext uri="{BB962C8B-B14F-4D97-AF65-F5344CB8AC3E}">
        <p14:creationId xmlns:p14="http://schemas.microsoft.com/office/powerpoint/2010/main" val="2118331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8C257D25-51CE-944B-8937-472E0E2C707C}" type="slidenum">
              <a:rPr lang="en-GB" smtClean="0"/>
              <a:t>9</a:t>
            </a:fld>
            <a:endParaRPr lang="en-GB"/>
          </a:p>
        </p:txBody>
      </p:sp>
    </p:spTree>
    <p:extLst>
      <p:ext uri="{BB962C8B-B14F-4D97-AF65-F5344CB8AC3E}">
        <p14:creationId xmlns:p14="http://schemas.microsoft.com/office/powerpoint/2010/main" val="2124424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3"/>
            <a:ext cx="7772400" cy="1470025"/>
          </a:xfrm>
        </p:spPr>
        <p:txBody>
          <a:bodyPr/>
          <a:lstStyle/>
          <a:p>
            <a:r>
              <a:rPr lang="de-CH"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Click to edit Master subtitle style</a:t>
            </a:r>
            <a:endParaRPr lang="en-GB"/>
          </a:p>
        </p:txBody>
      </p:sp>
      <p:sp>
        <p:nvSpPr>
          <p:cNvPr id="4" name="Date Placeholder 3"/>
          <p:cNvSpPr>
            <a:spLocks noGrp="1"/>
          </p:cNvSpPr>
          <p:nvPr>
            <p:ph type="dt" sz="half" idx="10"/>
          </p:nvPr>
        </p:nvSpPr>
        <p:spPr/>
        <p:txBody>
          <a:bodyPr/>
          <a:lstStyle/>
          <a:p>
            <a:fld id="{59F638EE-F826-3342-B172-04F020A943BF}" type="datetimeFigureOut">
              <a:rPr lang="en-US" smtClean="0"/>
              <a:t>6/9/2013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3575652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GB"/>
          </a:p>
        </p:txBody>
      </p:sp>
      <p:sp>
        <p:nvSpPr>
          <p:cNvPr id="4" name="Date Placeholder 3"/>
          <p:cNvSpPr>
            <a:spLocks noGrp="1"/>
          </p:cNvSpPr>
          <p:nvPr>
            <p:ph type="dt" sz="half" idx="10"/>
          </p:nvPr>
        </p:nvSpPr>
        <p:spPr/>
        <p:txBody>
          <a:bodyPr/>
          <a:lstStyle/>
          <a:p>
            <a:fld id="{59F638EE-F826-3342-B172-04F020A943BF}" type="datetimeFigureOut">
              <a:rPr lang="en-US" smtClean="0"/>
              <a:t>6/9/2013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3628500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6"/>
            <a:ext cx="2057400" cy="5851525"/>
          </a:xfrm>
        </p:spPr>
        <p:txBody>
          <a:bodyPr vert="eaVert"/>
          <a:lstStyle/>
          <a:p>
            <a:r>
              <a:rPr lang="de-CH" smtClean="0"/>
              <a:t>Click to edit Master title style</a:t>
            </a:r>
            <a:endParaRPr lang="en-GB"/>
          </a:p>
        </p:txBody>
      </p:sp>
      <p:sp>
        <p:nvSpPr>
          <p:cNvPr id="3" name="Vertical Text Placeholder 2"/>
          <p:cNvSpPr>
            <a:spLocks noGrp="1"/>
          </p:cNvSpPr>
          <p:nvPr>
            <p:ph type="body" orient="vert" idx="1"/>
          </p:nvPr>
        </p:nvSpPr>
        <p:spPr>
          <a:xfrm>
            <a:off x="457200" y="274646"/>
            <a:ext cx="6019800" cy="5851525"/>
          </a:xfrm>
        </p:spPr>
        <p:txBody>
          <a:bodyPr vert="eaVert"/>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GB"/>
          </a:p>
        </p:txBody>
      </p:sp>
      <p:sp>
        <p:nvSpPr>
          <p:cNvPr id="4" name="Date Placeholder 3"/>
          <p:cNvSpPr>
            <a:spLocks noGrp="1"/>
          </p:cNvSpPr>
          <p:nvPr>
            <p:ph type="dt" sz="half" idx="10"/>
          </p:nvPr>
        </p:nvSpPr>
        <p:spPr/>
        <p:txBody>
          <a:bodyPr/>
          <a:lstStyle/>
          <a:p>
            <a:fld id="{59F638EE-F826-3342-B172-04F020A943BF}" type="datetimeFigureOut">
              <a:rPr lang="en-US" smtClean="0"/>
              <a:t>6/9/2013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2250858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GB"/>
          </a:p>
        </p:txBody>
      </p:sp>
      <p:sp>
        <p:nvSpPr>
          <p:cNvPr id="3" name="Content Placeholder 2"/>
          <p:cNvSpPr>
            <a:spLocks noGrp="1"/>
          </p:cNvSpPr>
          <p:nvPr>
            <p:ph idx="1"/>
          </p:nvPr>
        </p:nvSpPr>
        <p:spPr/>
        <p:txBody>
          <a:body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GB"/>
          </a:p>
        </p:txBody>
      </p:sp>
      <p:sp>
        <p:nvSpPr>
          <p:cNvPr id="4" name="Date Placeholder 3"/>
          <p:cNvSpPr>
            <a:spLocks noGrp="1"/>
          </p:cNvSpPr>
          <p:nvPr>
            <p:ph type="dt" sz="half" idx="10"/>
          </p:nvPr>
        </p:nvSpPr>
        <p:spPr/>
        <p:txBody>
          <a:bodyPr/>
          <a:lstStyle/>
          <a:p>
            <a:fld id="{59F638EE-F826-3342-B172-04F020A943BF}" type="datetimeFigureOut">
              <a:rPr lang="en-US" smtClean="0"/>
              <a:t>6/9/2013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1447701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de-CH"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CH" smtClean="0"/>
              <a:t>Click to edit Master text styles</a:t>
            </a:r>
          </a:p>
        </p:txBody>
      </p:sp>
      <p:sp>
        <p:nvSpPr>
          <p:cNvPr id="4" name="Date Placeholder 3"/>
          <p:cNvSpPr>
            <a:spLocks noGrp="1"/>
          </p:cNvSpPr>
          <p:nvPr>
            <p:ph type="dt" sz="half" idx="10"/>
          </p:nvPr>
        </p:nvSpPr>
        <p:spPr/>
        <p:txBody>
          <a:bodyPr/>
          <a:lstStyle/>
          <a:p>
            <a:fld id="{59F638EE-F826-3342-B172-04F020A943BF}" type="datetimeFigureOut">
              <a:rPr lang="en-US" smtClean="0"/>
              <a:t>6/9/2013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1546788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GB"/>
          </a:p>
        </p:txBody>
      </p:sp>
      <p:sp>
        <p:nvSpPr>
          <p:cNvPr id="5" name="Date Placeholder 4"/>
          <p:cNvSpPr>
            <a:spLocks noGrp="1"/>
          </p:cNvSpPr>
          <p:nvPr>
            <p:ph type="dt" sz="half" idx="10"/>
          </p:nvPr>
        </p:nvSpPr>
        <p:spPr/>
        <p:txBody>
          <a:bodyPr/>
          <a:lstStyle/>
          <a:p>
            <a:fld id="{59F638EE-F826-3342-B172-04F020A943BF}" type="datetimeFigureOut">
              <a:rPr lang="en-US" smtClean="0"/>
              <a:t>6/9/2013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1156542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CH"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GB"/>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GB"/>
          </a:p>
        </p:txBody>
      </p:sp>
      <p:sp>
        <p:nvSpPr>
          <p:cNvPr id="7" name="Date Placeholder 6"/>
          <p:cNvSpPr>
            <a:spLocks noGrp="1"/>
          </p:cNvSpPr>
          <p:nvPr>
            <p:ph type="dt" sz="half" idx="10"/>
          </p:nvPr>
        </p:nvSpPr>
        <p:spPr/>
        <p:txBody>
          <a:bodyPr/>
          <a:lstStyle/>
          <a:p>
            <a:fld id="{59F638EE-F826-3342-B172-04F020A943BF}" type="datetimeFigureOut">
              <a:rPr lang="en-US" smtClean="0"/>
              <a:t>6/9/2013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4151866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GB"/>
          </a:p>
        </p:txBody>
      </p:sp>
      <p:sp>
        <p:nvSpPr>
          <p:cNvPr id="3" name="Date Placeholder 2"/>
          <p:cNvSpPr>
            <a:spLocks noGrp="1"/>
          </p:cNvSpPr>
          <p:nvPr>
            <p:ph type="dt" sz="half" idx="10"/>
          </p:nvPr>
        </p:nvSpPr>
        <p:spPr/>
        <p:txBody>
          <a:bodyPr/>
          <a:lstStyle/>
          <a:p>
            <a:fld id="{59F638EE-F826-3342-B172-04F020A943BF}" type="datetimeFigureOut">
              <a:rPr lang="en-US" smtClean="0"/>
              <a:t>6/9/2013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813412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F638EE-F826-3342-B172-04F020A943BF}" type="datetimeFigureOut">
              <a:rPr lang="en-US" smtClean="0"/>
              <a:t>6/9/2013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1967112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CH" smtClean="0"/>
              <a:t>Click to edit Master title style</a:t>
            </a:r>
            <a:endParaRPr lang="en-GB"/>
          </a:p>
        </p:txBody>
      </p:sp>
      <p:sp>
        <p:nvSpPr>
          <p:cNvPr id="3" name="Content Placeholder 2"/>
          <p:cNvSpPr>
            <a:spLocks noGrp="1"/>
          </p:cNvSpPr>
          <p:nvPr>
            <p:ph idx="1"/>
          </p:nvPr>
        </p:nvSpPr>
        <p:spPr>
          <a:xfrm>
            <a:off x="3575051"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GB"/>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Click to edit Master text styles</a:t>
            </a:r>
          </a:p>
        </p:txBody>
      </p:sp>
      <p:sp>
        <p:nvSpPr>
          <p:cNvPr id="5" name="Date Placeholder 4"/>
          <p:cNvSpPr>
            <a:spLocks noGrp="1"/>
          </p:cNvSpPr>
          <p:nvPr>
            <p:ph type="dt" sz="half" idx="10"/>
          </p:nvPr>
        </p:nvSpPr>
        <p:spPr/>
        <p:txBody>
          <a:bodyPr/>
          <a:lstStyle/>
          <a:p>
            <a:fld id="{59F638EE-F826-3342-B172-04F020A943BF}" type="datetimeFigureOut">
              <a:rPr lang="en-US" smtClean="0"/>
              <a:t>6/9/2013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172940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CH"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Click to edit Master text styles</a:t>
            </a:r>
          </a:p>
        </p:txBody>
      </p:sp>
      <p:sp>
        <p:nvSpPr>
          <p:cNvPr id="5" name="Date Placeholder 4"/>
          <p:cNvSpPr>
            <a:spLocks noGrp="1"/>
          </p:cNvSpPr>
          <p:nvPr>
            <p:ph type="dt" sz="half" idx="10"/>
          </p:nvPr>
        </p:nvSpPr>
        <p:spPr/>
        <p:txBody>
          <a:bodyPr/>
          <a:lstStyle/>
          <a:p>
            <a:fld id="{59F638EE-F826-3342-B172-04F020A943BF}" type="datetimeFigureOut">
              <a:rPr lang="en-US" smtClean="0"/>
              <a:t>6/9/2013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E69D3A-5CF4-674B-BABD-C91362144E59}" type="slidenum">
              <a:rPr lang="en-GB" smtClean="0"/>
              <a:t>‹#›</a:t>
            </a:fld>
            <a:endParaRPr lang="en-GB"/>
          </a:p>
        </p:txBody>
      </p:sp>
    </p:spTree>
    <p:extLst>
      <p:ext uri="{BB962C8B-B14F-4D97-AF65-F5344CB8AC3E}">
        <p14:creationId xmlns:p14="http://schemas.microsoft.com/office/powerpoint/2010/main" val="1343523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CH"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GB"/>
          </a:p>
        </p:txBody>
      </p:sp>
      <p:sp>
        <p:nvSpPr>
          <p:cNvPr id="4" name="Date Placeholder 3"/>
          <p:cNvSpPr>
            <a:spLocks noGrp="1"/>
          </p:cNvSpPr>
          <p:nvPr>
            <p:ph type="dt" sz="half" idx="2"/>
          </p:nvPr>
        </p:nvSpPr>
        <p:spPr>
          <a:xfrm>
            <a:off x="457200" y="635635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F638EE-F826-3342-B172-04F020A943BF}" type="datetimeFigureOut">
              <a:rPr lang="en-US" smtClean="0"/>
              <a:t>6/9/2013</a:t>
            </a:fld>
            <a:endParaRPr lang="en-GB"/>
          </a:p>
        </p:txBody>
      </p:sp>
      <p:sp>
        <p:nvSpPr>
          <p:cNvPr id="5" name="Footer Placeholder 4"/>
          <p:cNvSpPr>
            <a:spLocks noGrp="1"/>
          </p:cNvSpPr>
          <p:nvPr>
            <p:ph type="ftr" sz="quarter" idx="3"/>
          </p:nvPr>
        </p:nvSpPr>
        <p:spPr>
          <a:xfrm>
            <a:off x="3124200" y="635635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E69D3A-5CF4-674B-BABD-C91362144E59}" type="slidenum">
              <a:rPr lang="en-GB" smtClean="0"/>
              <a:t>‹#›</a:t>
            </a:fld>
            <a:endParaRPr lang="en-GB"/>
          </a:p>
        </p:txBody>
      </p:sp>
    </p:spTree>
    <p:extLst>
      <p:ext uri="{BB962C8B-B14F-4D97-AF65-F5344CB8AC3E}">
        <p14:creationId xmlns:p14="http://schemas.microsoft.com/office/powerpoint/2010/main" val="2453096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4.emf"/><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4.emf"/><Relationship Id="rId7" Type="http://schemas.openxmlformats.org/officeDocument/2006/relationships/image" Target="../media/image27.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28.png"/><Relationship Id="rId7" Type="http://schemas.openxmlformats.org/officeDocument/2006/relationships/image" Target="../media/image32.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 Id="rId9" Type="http://schemas.openxmlformats.org/officeDocument/2006/relationships/image" Target="../media/image34.emf"/></Relationships>
</file>

<file path=ppt/slides/_rels/slide14.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15.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16.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chart" Target="../charts/chart1.xml"/><Relationship Id="rId7"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chart" Target="../charts/chart2.xml"/><Relationship Id="rId9"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emf"/><Relationship Id="rId4" Type="http://schemas.openxmlformats.org/officeDocument/2006/relationships/image" Target="../media/image46.emf"/></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jp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5994" y="319373"/>
            <a:ext cx="8283862" cy="1631216"/>
          </a:xfrm>
          <a:prstGeom prst="rect">
            <a:avLst/>
          </a:prstGeom>
          <a:noFill/>
          <a:ln>
            <a:noFill/>
          </a:ln>
        </p:spPr>
        <p:txBody>
          <a:bodyPr wrap="square" rtlCol="0">
            <a:spAutoFit/>
          </a:bodyPr>
          <a:lstStyle/>
          <a:p>
            <a:pPr algn="ctr"/>
            <a:r>
              <a:rPr lang="en-GB" sz="2800" b="1" dirty="0"/>
              <a:t>The Mtb Proteome Library:</a:t>
            </a:r>
          </a:p>
          <a:p>
            <a:pPr algn="ctr"/>
            <a:r>
              <a:rPr lang="en-GB" sz="2400" b="1" dirty="0"/>
              <a:t>Development and application of assays for targeted MS analysis of the complete proteome of </a:t>
            </a:r>
            <a:r>
              <a:rPr lang="en-GB" sz="2400" b="1" i="1" dirty="0"/>
              <a:t>Mycobacterium tuberculosis </a:t>
            </a:r>
            <a:r>
              <a:rPr lang="en-GB" sz="2400" b="1" dirty="0"/>
              <a:t>by SRM and SWATH-MS</a:t>
            </a:r>
          </a:p>
        </p:txBody>
      </p:sp>
      <p:pic>
        <p:nvPicPr>
          <p:cNvPr id="6" name="Picture 5" descr="Screen shot 2013-04-20 at 14.32.24.png"/>
          <p:cNvPicPr>
            <a:picLocks noChangeAspect="1"/>
          </p:cNvPicPr>
          <p:nvPr/>
        </p:nvPicPr>
        <p:blipFill rotWithShape="1">
          <a:blip r:embed="rId3" cstate="print">
            <a:alphaModFix/>
            <a:extLst>
              <a:ext uri="{28A0092B-C50C-407E-A947-70E740481C1C}">
                <a14:useLocalDpi xmlns:a14="http://schemas.microsoft.com/office/drawing/2010/main"/>
              </a:ext>
            </a:extLst>
          </a:blip>
          <a:srcRect/>
          <a:stretch/>
        </p:blipFill>
        <p:spPr>
          <a:xfrm>
            <a:off x="842431" y="2515543"/>
            <a:ext cx="2859267" cy="2730635"/>
          </a:xfrm>
          <a:prstGeom prst="rect">
            <a:avLst/>
          </a:prstGeom>
          <a:ln>
            <a:solidFill>
              <a:srgbClr val="000000"/>
            </a:solidFill>
          </a:ln>
          <a:effectLst>
            <a:outerShdw blurRad="50800" dist="38100" dir="2700000" algn="tl" rotWithShape="0">
              <a:prstClr val="black">
                <a:alpha val="40000"/>
              </a:prstClr>
            </a:outerShdw>
          </a:effectLst>
        </p:spPr>
      </p:pic>
      <p:pic>
        <p:nvPicPr>
          <p:cNvPr id="5" name="Picture 4" descr="eth_logo_black.wmf"/>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6291" y="6119518"/>
            <a:ext cx="2645200" cy="668054"/>
          </a:xfrm>
          <a:prstGeom prst="rect">
            <a:avLst/>
          </a:prstGeom>
          <a:noFill/>
        </p:spPr>
      </p:pic>
      <p:sp>
        <p:nvSpPr>
          <p:cNvPr id="11" name="TextBox 10"/>
          <p:cNvSpPr txBox="1"/>
          <p:nvPr/>
        </p:nvSpPr>
        <p:spPr>
          <a:xfrm>
            <a:off x="3886378" y="3149192"/>
            <a:ext cx="5038943" cy="1446550"/>
          </a:xfrm>
          <a:prstGeom prst="rect">
            <a:avLst/>
          </a:prstGeom>
          <a:noFill/>
        </p:spPr>
        <p:txBody>
          <a:bodyPr wrap="square" rtlCol="0">
            <a:spAutoFit/>
          </a:bodyPr>
          <a:lstStyle/>
          <a:p>
            <a:r>
              <a:rPr lang="en-GB" b="1" dirty="0" smtClean="0">
                <a:latin typeface="Arial"/>
                <a:cs typeface="Arial"/>
              </a:rPr>
              <a:t>Olga Schubert</a:t>
            </a:r>
          </a:p>
          <a:p>
            <a:r>
              <a:rPr lang="en-GB" dirty="0">
                <a:latin typeface="Arial"/>
                <a:cs typeface="Arial"/>
              </a:rPr>
              <a:t>G</a:t>
            </a:r>
            <a:r>
              <a:rPr lang="en-GB" dirty="0" smtClean="0">
                <a:latin typeface="Arial"/>
                <a:cs typeface="Arial"/>
              </a:rPr>
              <a:t>roup of </a:t>
            </a:r>
            <a:r>
              <a:rPr lang="en-GB" dirty="0" err="1" smtClean="0">
                <a:latin typeface="Arial"/>
                <a:cs typeface="Arial"/>
              </a:rPr>
              <a:t>Prof.</a:t>
            </a:r>
            <a:r>
              <a:rPr lang="en-GB" dirty="0" smtClean="0">
                <a:latin typeface="Arial"/>
                <a:cs typeface="Arial"/>
              </a:rPr>
              <a:t> </a:t>
            </a:r>
            <a:r>
              <a:rPr lang="en-GB" dirty="0" err="1" smtClean="0">
                <a:latin typeface="Arial"/>
                <a:cs typeface="Arial"/>
              </a:rPr>
              <a:t>Ruedi</a:t>
            </a:r>
            <a:r>
              <a:rPr lang="en-GB" dirty="0" smtClean="0">
                <a:latin typeface="Arial"/>
                <a:cs typeface="Arial"/>
              </a:rPr>
              <a:t> </a:t>
            </a:r>
            <a:r>
              <a:rPr lang="en-GB" dirty="0" err="1" smtClean="0">
                <a:latin typeface="Arial"/>
                <a:cs typeface="Arial"/>
              </a:rPr>
              <a:t>Aebersold</a:t>
            </a:r>
            <a:endParaRPr lang="en-GB" dirty="0" smtClean="0">
              <a:latin typeface="Arial"/>
              <a:cs typeface="Arial"/>
            </a:endParaRPr>
          </a:p>
          <a:p>
            <a:r>
              <a:rPr lang="en-GB" dirty="0" smtClean="0">
                <a:latin typeface="Arial"/>
                <a:cs typeface="Arial"/>
              </a:rPr>
              <a:t>ETH Zurich</a:t>
            </a:r>
          </a:p>
          <a:p>
            <a:endParaRPr lang="en-GB" dirty="0" smtClean="0">
              <a:latin typeface="Arial"/>
              <a:cs typeface="Arial"/>
            </a:endParaRPr>
          </a:p>
          <a:p>
            <a:r>
              <a:rPr lang="en-GB" sz="1600" i="1" dirty="0" smtClean="0">
                <a:latin typeface="Arial"/>
                <a:cs typeface="Arial"/>
              </a:rPr>
              <a:t>Skyline User Meeting 2013 Minneapolis</a:t>
            </a:r>
            <a:endParaRPr lang="en-GB" sz="1600" i="1" dirty="0">
              <a:latin typeface="Arial"/>
              <a:cs typeface="Arial"/>
            </a:endParaRPr>
          </a:p>
        </p:txBody>
      </p:sp>
      <p:pic>
        <p:nvPicPr>
          <p:cNvPr id="13" name="Picture 12" descr="Untitled.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6721" y="4813888"/>
            <a:ext cx="1517279" cy="2044112"/>
          </a:xfrm>
          <a:prstGeom prst="rect">
            <a:avLst/>
          </a:prstGeom>
        </p:spPr>
      </p:pic>
    </p:spTree>
    <p:extLst>
      <p:ext uri="{BB962C8B-B14F-4D97-AF65-F5344CB8AC3E}">
        <p14:creationId xmlns:p14="http://schemas.microsoft.com/office/powerpoint/2010/main" val="2683158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shot 2013-06-06 at 08.58.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0656" y="1420519"/>
            <a:ext cx="4378751" cy="3335832"/>
          </a:xfrm>
          <a:prstGeom prst="rect">
            <a:avLst/>
          </a:prstGeom>
        </p:spPr>
      </p:pic>
      <p:sp>
        <p:nvSpPr>
          <p:cNvPr id="2" name="Title 1"/>
          <p:cNvSpPr>
            <a:spLocks noGrp="1"/>
          </p:cNvSpPr>
          <p:nvPr>
            <p:ph type="title"/>
          </p:nvPr>
        </p:nvSpPr>
        <p:spPr>
          <a:xfrm>
            <a:off x="0" y="27758"/>
            <a:ext cx="9144000" cy="1143000"/>
          </a:xfrm>
        </p:spPr>
        <p:txBody>
          <a:bodyPr>
            <a:normAutofit fontScale="90000"/>
          </a:bodyPr>
          <a:lstStyle/>
          <a:p>
            <a:r>
              <a:rPr lang="en-GB" sz="2800" b="1" dirty="0" smtClean="0">
                <a:latin typeface="Arial"/>
                <a:cs typeface="Arial"/>
              </a:rPr>
              <a:t>The Mtb Proteome Library is a publicly available resource of MS reference data, SRM assays and their validation</a:t>
            </a:r>
            <a:endParaRPr lang="en-GB" sz="2800" b="1" dirty="0">
              <a:latin typeface="Arial"/>
              <a:cs typeface="Arial"/>
            </a:endParaRPr>
          </a:p>
        </p:txBody>
      </p:sp>
      <p:sp>
        <p:nvSpPr>
          <p:cNvPr id="3" name="TextBox 2"/>
          <p:cNvSpPr txBox="1"/>
          <p:nvPr/>
        </p:nvSpPr>
        <p:spPr>
          <a:xfrm>
            <a:off x="4520655" y="1117966"/>
            <a:ext cx="4378751" cy="307777"/>
          </a:xfrm>
          <a:prstGeom prst="rect">
            <a:avLst/>
          </a:prstGeom>
          <a:noFill/>
        </p:spPr>
        <p:txBody>
          <a:bodyPr wrap="square" rtlCol="0">
            <a:spAutoFit/>
          </a:bodyPr>
          <a:lstStyle/>
          <a:p>
            <a:pPr algn="ctr"/>
            <a:r>
              <a:rPr lang="en-GB" sz="1400" dirty="0" err="1" smtClean="0">
                <a:solidFill>
                  <a:srgbClr val="0000FF"/>
                </a:solidFill>
                <a:latin typeface="Arial"/>
                <a:cs typeface="Arial"/>
              </a:rPr>
              <a:t>www.PeptideAtlas.org</a:t>
            </a:r>
            <a:r>
              <a:rPr lang="en-GB" sz="1400" dirty="0" smtClean="0">
                <a:solidFill>
                  <a:srgbClr val="0000FF"/>
                </a:solidFill>
                <a:latin typeface="Arial"/>
                <a:cs typeface="Arial"/>
              </a:rPr>
              <a:t>/PASSEL</a:t>
            </a:r>
            <a:endParaRPr lang="en-GB" sz="1400" dirty="0">
              <a:solidFill>
                <a:srgbClr val="0000FF"/>
              </a:solidFill>
              <a:latin typeface="Arial"/>
              <a:cs typeface="Arial"/>
            </a:endParaRPr>
          </a:p>
        </p:txBody>
      </p:sp>
      <p:pic>
        <p:nvPicPr>
          <p:cNvPr id="4" name="Picture 3" descr="Screen shot 2013-06-06 at 08.52.4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9186" y="4619035"/>
            <a:ext cx="3490150" cy="2227414"/>
          </a:xfrm>
          <a:prstGeom prst="rect">
            <a:avLst/>
          </a:prstGeom>
        </p:spPr>
      </p:pic>
      <p:grpSp>
        <p:nvGrpSpPr>
          <p:cNvPr id="15" name="Group 14"/>
          <p:cNvGrpSpPr/>
          <p:nvPr/>
        </p:nvGrpSpPr>
        <p:grpSpPr>
          <a:xfrm>
            <a:off x="204989" y="1272661"/>
            <a:ext cx="3164835" cy="3195851"/>
            <a:chOff x="204989" y="1112742"/>
            <a:chExt cx="3164835" cy="3195851"/>
          </a:xfrm>
        </p:grpSpPr>
        <p:pic>
          <p:nvPicPr>
            <p:cNvPr id="13" name="Picture 12" descr="Screen shot 2013-06-06 at 09.06.2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4989" y="1425743"/>
              <a:ext cx="3164835" cy="2882850"/>
            </a:xfrm>
            <a:prstGeom prst="rect">
              <a:avLst/>
            </a:prstGeom>
          </p:spPr>
        </p:pic>
        <p:sp>
          <p:nvSpPr>
            <p:cNvPr id="14" name="TextBox 13"/>
            <p:cNvSpPr txBox="1"/>
            <p:nvPr/>
          </p:nvSpPr>
          <p:spPr>
            <a:xfrm>
              <a:off x="204989" y="1112742"/>
              <a:ext cx="3164835" cy="307777"/>
            </a:xfrm>
            <a:prstGeom prst="rect">
              <a:avLst/>
            </a:prstGeom>
            <a:noFill/>
          </p:spPr>
          <p:txBody>
            <a:bodyPr wrap="square" rtlCol="0">
              <a:spAutoFit/>
            </a:bodyPr>
            <a:lstStyle/>
            <a:p>
              <a:pPr algn="ctr"/>
              <a:r>
                <a:rPr lang="en-GB" sz="1400" dirty="0" err="1" smtClean="0">
                  <a:solidFill>
                    <a:srgbClr val="0000FF"/>
                  </a:solidFill>
                  <a:latin typeface="Arial"/>
                  <a:cs typeface="Arial"/>
                </a:rPr>
                <a:t>www.PeptideAtlas.org</a:t>
              </a:r>
              <a:endParaRPr lang="en-GB" sz="1400" dirty="0">
                <a:solidFill>
                  <a:srgbClr val="0000FF"/>
                </a:solidFill>
                <a:latin typeface="Arial"/>
                <a:cs typeface="Arial"/>
              </a:endParaRPr>
            </a:p>
          </p:txBody>
        </p:sp>
      </p:grpSp>
      <p:sp>
        <p:nvSpPr>
          <p:cNvPr id="11" name="TextBox 10"/>
          <p:cNvSpPr txBox="1"/>
          <p:nvPr/>
        </p:nvSpPr>
        <p:spPr>
          <a:xfrm>
            <a:off x="1789380" y="4311258"/>
            <a:ext cx="3459956" cy="307777"/>
          </a:xfrm>
          <a:prstGeom prst="rect">
            <a:avLst/>
          </a:prstGeom>
          <a:noFill/>
        </p:spPr>
        <p:txBody>
          <a:bodyPr wrap="square" rtlCol="0">
            <a:spAutoFit/>
          </a:bodyPr>
          <a:lstStyle/>
          <a:p>
            <a:pPr algn="ctr"/>
            <a:r>
              <a:rPr lang="en-GB" sz="1400" dirty="0" err="1" smtClean="0">
                <a:solidFill>
                  <a:srgbClr val="0000FF"/>
                </a:solidFill>
                <a:latin typeface="Arial"/>
                <a:cs typeface="Arial"/>
              </a:rPr>
              <a:t>www.SRMAtlas.org</a:t>
            </a:r>
            <a:endParaRPr lang="en-GB" sz="1400" dirty="0">
              <a:solidFill>
                <a:srgbClr val="0000FF"/>
              </a:solidFill>
              <a:latin typeface="Arial"/>
              <a:cs typeface="Arial"/>
            </a:endParaRPr>
          </a:p>
        </p:txBody>
      </p:sp>
    </p:spTree>
    <p:extLst>
      <p:ext uri="{BB962C8B-B14F-4D97-AF65-F5344CB8AC3E}">
        <p14:creationId xmlns:p14="http://schemas.microsoft.com/office/powerpoint/2010/main" val="1047940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 y="87144"/>
            <a:ext cx="9143999" cy="1210931"/>
          </a:xfrm>
        </p:spPr>
        <p:txBody>
          <a:bodyPr>
            <a:normAutofit/>
          </a:bodyPr>
          <a:lstStyle/>
          <a:p>
            <a:r>
              <a:rPr lang="en-GB" sz="2800" b="1" dirty="0" smtClean="0">
                <a:latin typeface="Arial"/>
                <a:cs typeface="Arial"/>
              </a:rPr>
              <a:t>Application of the Mtb Proteome Library to study the dynamics of the DosR regulon of Mtb under hypoxia</a:t>
            </a:r>
            <a:endParaRPr lang="en-GB" sz="2800" b="1" dirty="0">
              <a:latin typeface="Arial"/>
              <a:cs typeface="Arial"/>
            </a:endParaRPr>
          </a:p>
        </p:txBody>
      </p:sp>
      <p:grpSp>
        <p:nvGrpSpPr>
          <p:cNvPr id="21" name="Group 20"/>
          <p:cNvGrpSpPr/>
          <p:nvPr/>
        </p:nvGrpSpPr>
        <p:grpSpPr>
          <a:xfrm>
            <a:off x="69949" y="1627551"/>
            <a:ext cx="2848677" cy="4066383"/>
            <a:chOff x="373197" y="2084832"/>
            <a:chExt cx="2914064" cy="4159720"/>
          </a:xfrm>
        </p:grpSpPr>
        <p:pic>
          <p:nvPicPr>
            <p:cNvPr id="22" name="Picture 21" descr="DosR.pdf"/>
            <p:cNvPicPr>
              <a:picLocks noChangeAspect="1"/>
            </p:cNvPicPr>
            <p:nvPr/>
          </p:nvPicPr>
          <p:blipFill rotWithShape="1">
            <a:blip r:embed="rId3" cstate="print">
              <a:extLst>
                <a:ext uri="{28A0092B-C50C-407E-A947-70E740481C1C}">
                  <a14:useLocalDpi xmlns:a14="http://schemas.microsoft.com/office/drawing/2010/main"/>
                </a:ext>
              </a:extLst>
            </a:blip>
            <a:srcRect l="8168" t="6163"/>
            <a:stretch/>
          </p:blipFill>
          <p:spPr>
            <a:xfrm>
              <a:off x="373197" y="2373660"/>
              <a:ext cx="2810587" cy="3870892"/>
            </a:xfrm>
            <a:prstGeom prst="rect">
              <a:avLst/>
            </a:prstGeom>
          </p:spPr>
        </p:pic>
        <p:sp>
          <p:nvSpPr>
            <p:cNvPr id="23" name="TextBox 22"/>
            <p:cNvSpPr txBox="1"/>
            <p:nvPr/>
          </p:nvSpPr>
          <p:spPr>
            <a:xfrm>
              <a:off x="656474" y="2084832"/>
              <a:ext cx="2630787" cy="322799"/>
            </a:xfrm>
            <a:prstGeom prst="rect">
              <a:avLst/>
            </a:prstGeom>
            <a:noFill/>
          </p:spPr>
          <p:txBody>
            <a:bodyPr wrap="square" rtlCol="0">
              <a:spAutoFit/>
            </a:bodyPr>
            <a:lstStyle/>
            <a:p>
              <a:r>
                <a:rPr lang="en-GB" sz="1200" i="1" dirty="0" smtClean="0">
                  <a:latin typeface="Arial"/>
                  <a:cs typeface="Arial"/>
                </a:rPr>
                <a:t>Mycobacterium bovis BCG</a:t>
              </a:r>
              <a:endParaRPr lang="en-GB" sz="1200" i="1" dirty="0">
                <a:latin typeface="Arial"/>
                <a:cs typeface="Arial"/>
              </a:endParaRPr>
            </a:p>
          </p:txBody>
        </p:sp>
      </p:grpSp>
      <p:pic>
        <p:nvPicPr>
          <p:cNvPr id="5" name="Picture 4" descr="Screen shot 2013-06-06 at 11.10.4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9437" y="3520109"/>
            <a:ext cx="5728745" cy="3177965"/>
          </a:xfrm>
          <a:prstGeom prst="rect">
            <a:avLst/>
          </a:prstGeom>
        </p:spPr>
      </p:pic>
      <p:pic>
        <p:nvPicPr>
          <p:cNvPr id="9" name="Picture 8"/>
          <p:cNvPicPr>
            <a:picLocks noChangeAspect="1"/>
          </p:cNvPicPr>
          <p:nvPr/>
        </p:nvPicPr>
        <p:blipFill>
          <a:blip r:embed="rId5"/>
          <a:stretch>
            <a:fillRect/>
          </a:stretch>
        </p:blipFill>
        <p:spPr>
          <a:xfrm>
            <a:off x="3677769" y="1652208"/>
            <a:ext cx="4086568" cy="1776769"/>
          </a:xfrm>
          <a:prstGeom prst="rect">
            <a:avLst/>
          </a:prstGeom>
        </p:spPr>
      </p:pic>
      <p:pic>
        <p:nvPicPr>
          <p:cNvPr id="10" name="Picture 9" descr="Untitled.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91915" y="1945766"/>
            <a:ext cx="730386" cy="983992"/>
          </a:xfrm>
          <a:prstGeom prst="rect">
            <a:avLst/>
          </a:prstGeom>
        </p:spPr>
      </p:pic>
    </p:spTree>
    <p:extLst>
      <p:ext uri="{BB962C8B-B14F-4D97-AF65-F5344CB8AC3E}">
        <p14:creationId xmlns:p14="http://schemas.microsoft.com/office/powerpoint/2010/main" val="2959983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 y="87144"/>
            <a:ext cx="9143999" cy="1210931"/>
          </a:xfrm>
        </p:spPr>
        <p:txBody>
          <a:bodyPr>
            <a:normAutofit/>
          </a:bodyPr>
          <a:lstStyle/>
          <a:p>
            <a:r>
              <a:rPr lang="en-GB" sz="2800" b="1" dirty="0" smtClean="0">
                <a:latin typeface="Arial"/>
                <a:cs typeface="Arial"/>
              </a:rPr>
              <a:t>Application of the Mtb Proteome Library to study the dynamics of the DosR regulon of Mtb under hypoxia</a:t>
            </a:r>
            <a:endParaRPr lang="en-GB" sz="2800" b="1" dirty="0">
              <a:latin typeface="Arial"/>
              <a:cs typeface="Arial"/>
            </a:endParaRPr>
          </a:p>
        </p:txBody>
      </p:sp>
      <p:pic>
        <p:nvPicPr>
          <p:cNvPr id="4" name="Picture 3"/>
          <p:cNvPicPr>
            <a:picLocks noChangeAspect="1"/>
          </p:cNvPicPr>
          <p:nvPr/>
        </p:nvPicPr>
        <p:blipFill>
          <a:blip r:embed="rId3"/>
          <a:stretch>
            <a:fillRect/>
          </a:stretch>
        </p:blipFill>
        <p:spPr>
          <a:xfrm>
            <a:off x="3677769" y="1652208"/>
            <a:ext cx="4086568" cy="1776769"/>
          </a:xfrm>
          <a:prstGeom prst="rect">
            <a:avLst/>
          </a:prstGeom>
        </p:spPr>
      </p:pic>
      <p:pic>
        <p:nvPicPr>
          <p:cNvPr id="5" name="Picture 4" descr="Screen shot 2013-06-06 at 11.10.4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9437" y="3520109"/>
            <a:ext cx="5728745" cy="3177965"/>
          </a:xfrm>
          <a:prstGeom prst="rect">
            <a:avLst/>
          </a:prstGeom>
        </p:spPr>
      </p:pic>
      <p:grpSp>
        <p:nvGrpSpPr>
          <p:cNvPr id="8" name="Group 7"/>
          <p:cNvGrpSpPr/>
          <p:nvPr/>
        </p:nvGrpSpPr>
        <p:grpSpPr>
          <a:xfrm>
            <a:off x="47046" y="1815699"/>
            <a:ext cx="2992962" cy="4543708"/>
            <a:chOff x="5341465" y="1154698"/>
            <a:chExt cx="3640106" cy="5615415"/>
          </a:xfrm>
        </p:grpSpPr>
        <p:pic>
          <p:nvPicPr>
            <p:cNvPr id="9" name="Picture 8" descr="heatmap.pdf"/>
            <p:cNvPicPr>
              <a:picLocks noChangeAspect="1"/>
            </p:cNvPicPr>
            <p:nvPr/>
          </p:nvPicPr>
          <p:blipFill rotWithShape="1">
            <a:blip r:embed="rId5" cstate="print">
              <a:extLst>
                <a:ext uri="{28A0092B-C50C-407E-A947-70E740481C1C}">
                  <a14:useLocalDpi xmlns:a14="http://schemas.microsoft.com/office/drawing/2010/main"/>
                </a:ext>
              </a:extLst>
            </a:blip>
            <a:srcRect r="27388" b="3314"/>
            <a:stretch/>
          </p:blipFill>
          <p:spPr>
            <a:xfrm>
              <a:off x="5341465" y="1195078"/>
              <a:ext cx="2675659" cy="5575035"/>
            </a:xfrm>
            <a:prstGeom prst="rect">
              <a:avLst/>
            </a:prstGeom>
          </p:spPr>
        </p:pic>
        <p:pic>
          <p:nvPicPr>
            <p:cNvPr id="10" name="Picture 9" descr="colours.pdf"/>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925798" y="1259546"/>
              <a:ext cx="68216" cy="5167312"/>
            </a:xfrm>
            <a:prstGeom prst="rect">
              <a:avLst/>
            </a:prstGeom>
          </p:spPr>
        </p:pic>
        <p:pic>
          <p:nvPicPr>
            <p:cNvPr id="11" name="Picture 10" descr="heatmap.pdf"/>
            <p:cNvPicPr>
              <a:picLocks noChangeAspect="1"/>
            </p:cNvPicPr>
            <p:nvPr/>
          </p:nvPicPr>
          <p:blipFill rotWithShape="1">
            <a:blip r:embed="rId7" cstate="print">
              <a:extLst>
                <a:ext uri="{28A0092B-C50C-407E-A947-70E740481C1C}">
                  <a14:useLocalDpi xmlns:a14="http://schemas.microsoft.com/office/drawing/2010/main"/>
                </a:ext>
              </a:extLst>
            </a:blip>
            <a:srcRect l="72169"/>
            <a:stretch/>
          </p:blipFill>
          <p:spPr>
            <a:xfrm>
              <a:off x="8017119" y="1154698"/>
              <a:ext cx="964452" cy="5422631"/>
            </a:xfrm>
            <a:prstGeom prst="rect">
              <a:avLst/>
            </a:prstGeom>
          </p:spPr>
        </p:pic>
      </p:grpSp>
      <p:pic>
        <p:nvPicPr>
          <p:cNvPr id="12" name="Picture 11" descr="Untitled.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91915" y="1945766"/>
            <a:ext cx="730386" cy="983992"/>
          </a:xfrm>
          <a:prstGeom prst="rect">
            <a:avLst/>
          </a:prstGeom>
        </p:spPr>
      </p:pic>
    </p:spTree>
    <p:extLst>
      <p:ext uri="{BB962C8B-B14F-4D97-AF65-F5344CB8AC3E}">
        <p14:creationId xmlns:p14="http://schemas.microsoft.com/office/powerpoint/2010/main" val="5382232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710" y="184488"/>
            <a:ext cx="8652546" cy="1210931"/>
          </a:xfrm>
        </p:spPr>
        <p:txBody>
          <a:bodyPr>
            <a:noAutofit/>
          </a:bodyPr>
          <a:lstStyle/>
          <a:p>
            <a:r>
              <a:rPr lang="en-GB" sz="2800" b="1" dirty="0" smtClean="0">
                <a:latin typeface="Arial"/>
                <a:cs typeface="Arial"/>
              </a:rPr>
              <a:t>Statistical analysis of SRM data by </a:t>
            </a:r>
            <a:r>
              <a:rPr lang="en-GB" sz="2800" b="1" dirty="0" err="1" smtClean="0">
                <a:latin typeface="Arial"/>
                <a:cs typeface="Arial"/>
              </a:rPr>
              <a:t>SRMstats</a:t>
            </a:r>
            <a:endParaRPr lang="en-GB" sz="2800" b="1" dirty="0">
              <a:latin typeface="Arial"/>
              <a:cs typeface="Arial"/>
            </a:endParaRPr>
          </a:p>
        </p:txBody>
      </p:sp>
      <p:pic>
        <p:nvPicPr>
          <p:cNvPr id="5" name="Picture 4" descr="Screen shot 2013-06-05 at 22.12.26.png"/>
          <p:cNvPicPr>
            <a:picLocks noChangeAspect="1"/>
          </p:cNvPicPr>
          <p:nvPr/>
        </p:nvPicPr>
        <p:blipFill rotWithShape="1">
          <a:blip r:embed="rId3">
            <a:extLst>
              <a:ext uri="{28A0092B-C50C-407E-A947-70E740481C1C}">
                <a14:useLocalDpi xmlns:a14="http://schemas.microsoft.com/office/drawing/2010/main" val="0"/>
              </a:ext>
            </a:extLst>
          </a:blip>
          <a:srcRect b="63656"/>
          <a:stretch/>
        </p:blipFill>
        <p:spPr>
          <a:xfrm>
            <a:off x="445263" y="1395419"/>
            <a:ext cx="4719403" cy="1997943"/>
          </a:xfrm>
          <a:prstGeom prst="rect">
            <a:avLst/>
          </a:prstGeom>
        </p:spPr>
      </p:pic>
      <p:grpSp>
        <p:nvGrpSpPr>
          <p:cNvPr id="17" name="Group 16"/>
          <p:cNvGrpSpPr/>
          <p:nvPr/>
        </p:nvGrpSpPr>
        <p:grpSpPr>
          <a:xfrm>
            <a:off x="5767995" y="2420432"/>
            <a:ext cx="2990301" cy="3055862"/>
            <a:chOff x="440547" y="1763574"/>
            <a:chExt cx="2990301" cy="3055862"/>
          </a:xfrm>
        </p:grpSpPr>
        <p:pic>
          <p:nvPicPr>
            <p:cNvPr id="12" name="Picture 11"/>
            <p:cNvPicPr>
              <a:picLocks noChangeAspect="1"/>
            </p:cNvPicPr>
            <p:nvPr/>
          </p:nvPicPr>
          <p:blipFill>
            <a:blip r:embed="rId4"/>
            <a:stretch>
              <a:fillRect/>
            </a:stretch>
          </p:blipFill>
          <p:spPr>
            <a:xfrm>
              <a:off x="440547" y="1763574"/>
              <a:ext cx="2099369" cy="2195993"/>
            </a:xfrm>
            <a:prstGeom prst="rect">
              <a:avLst/>
            </a:prstGeom>
            <a:solidFill>
              <a:srgbClr val="FFFFFF"/>
            </a:solidFill>
          </p:spPr>
        </p:pic>
        <p:pic>
          <p:nvPicPr>
            <p:cNvPr id="13" name="Picture 12"/>
            <p:cNvPicPr>
              <a:picLocks noChangeAspect="1"/>
            </p:cNvPicPr>
            <p:nvPr/>
          </p:nvPicPr>
          <p:blipFill>
            <a:blip r:embed="rId5"/>
            <a:stretch>
              <a:fillRect/>
            </a:stretch>
          </p:blipFill>
          <p:spPr>
            <a:xfrm>
              <a:off x="741584" y="2060440"/>
              <a:ext cx="2099369" cy="2195993"/>
            </a:xfrm>
            <a:prstGeom prst="rect">
              <a:avLst/>
            </a:prstGeom>
            <a:solidFill>
              <a:srgbClr val="FFFFFF"/>
            </a:solidFill>
          </p:spPr>
        </p:pic>
        <p:pic>
          <p:nvPicPr>
            <p:cNvPr id="14" name="Picture 13"/>
            <p:cNvPicPr>
              <a:picLocks noChangeAspect="1"/>
            </p:cNvPicPr>
            <p:nvPr/>
          </p:nvPicPr>
          <p:blipFill>
            <a:blip r:embed="rId6"/>
            <a:stretch>
              <a:fillRect/>
            </a:stretch>
          </p:blipFill>
          <p:spPr>
            <a:xfrm>
              <a:off x="1048745" y="2349361"/>
              <a:ext cx="2090569" cy="2186587"/>
            </a:xfrm>
            <a:prstGeom prst="rect">
              <a:avLst/>
            </a:prstGeom>
            <a:solidFill>
              <a:srgbClr val="FFFFFF"/>
            </a:solidFill>
          </p:spPr>
        </p:pic>
        <p:pic>
          <p:nvPicPr>
            <p:cNvPr id="3" name="Picture 2"/>
            <p:cNvPicPr>
              <a:picLocks noChangeAspect="1"/>
            </p:cNvPicPr>
            <p:nvPr/>
          </p:nvPicPr>
          <p:blipFill>
            <a:blip r:embed="rId7"/>
            <a:stretch>
              <a:fillRect/>
            </a:stretch>
          </p:blipFill>
          <p:spPr>
            <a:xfrm>
              <a:off x="1331479" y="2623443"/>
              <a:ext cx="2099369" cy="2195993"/>
            </a:xfrm>
            <a:prstGeom prst="rect">
              <a:avLst/>
            </a:prstGeom>
            <a:solidFill>
              <a:srgbClr val="FFFFFF"/>
            </a:solidFill>
          </p:spPr>
        </p:pic>
      </p:grpSp>
      <p:pic>
        <p:nvPicPr>
          <p:cNvPr id="15" name="Picture 14"/>
          <p:cNvPicPr>
            <a:picLocks noChangeAspect="1"/>
          </p:cNvPicPr>
          <p:nvPr/>
        </p:nvPicPr>
        <p:blipFill>
          <a:blip r:embed="rId8"/>
          <a:stretch>
            <a:fillRect/>
          </a:stretch>
        </p:blipFill>
        <p:spPr>
          <a:xfrm>
            <a:off x="445263" y="3948363"/>
            <a:ext cx="1930120" cy="1969753"/>
          </a:xfrm>
          <a:prstGeom prst="rect">
            <a:avLst/>
          </a:prstGeom>
        </p:spPr>
      </p:pic>
      <p:pic>
        <p:nvPicPr>
          <p:cNvPr id="16" name="Picture 15"/>
          <p:cNvPicPr>
            <a:picLocks noChangeAspect="1"/>
          </p:cNvPicPr>
          <p:nvPr/>
        </p:nvPicPr>
        <p:blipFill>
          <a:blip r:embed="rId9"/>
          <a:stretch>
            <a:fillRect/>
          </a:stretch>
        </p:blipFill>
        <p:spPr>
          <a:xfrm>
            <a:off x="3008011" y="4057854"/>
            <a:ext cx="2039051" cy="1860262"/>
          </a:xfrm>
          <a:prstGeom prst="rect">
            <a:avLst/>
          </a:prstGeom>
        </p:spPr>
      </p:pic>
      <p:sp>
        <p:nvSpPr>
          <p:cNvPr id="19" name="Rectangle 18"/>
          <p:cNvSpPr/>
          <p:nvPr/>
        </p:nvSpPr>
        <p:spPr>
          <a:xfrm>
            <a:off x="352350" y="6363204"/>
            <a:ext cx="8504586" cy="307777"/>
          </a:xfrm>
          <a:prstGeom prst="rect">
            <a:avLst/>
          </a:prstGeom>
        </p:spPr>
        <p:txBody>
          <a:bodyPr wrap="square">
            <a:spAutoFit/>
          </a:bodyPr>
          <a:lstStyle/>
          <a:p>
            <a:r>
              <a:rPr lang="en-GB" sz="1400" dirty="0" smtClean="0">
                <a:solidFill>
                  <a:prstClr val="black"/>
                </a:solidFill>
                <a:latin typeface="Helvetica"/>
              </a:rPr>
              <a:t>Chang</a:t>
            </a:r>
            <a:r>
              <a:rPr lang="en-GB" sz="1400" dirty="0">
                <a:solidFill>
                  <a:prstClr val="black"/>
                </a:solidFill>
                <a:latin typeface="Helvetica"/>
              </a:rPr>
              <a:t> </a:t>
            </a:r>
            <a:r>
              <a:rPr lang="en-GB" sz="1400" dirty="0" smtClean="0">
                <a:solidFill>
                  <a:prstClr val="black"/>
                </a:solidFill>
                <a:latin typeface="Helvetica"/>
              </a:rPr>
              <a:t>et al., </a:t>
            </a:r>
            <a:r>
              <a:rPr lang="en-GB" sz="1400" dirty="0" err="1">
                <a:solidFill>
                  <a:prstClr val="black"/>
                </a:solidFill>
                <a:latin typeface="Helvetica"/>
              </a:rPr>
              <a:t>Mol</a:t>
            </a:r>
            <a:r>
              <a:rPr lang="en-GB" sz="1400" dirty="0">
                <a:solidFill>
                  <a:prstClr val="black"/>
                </a:solidFill>
                <a:latin typeface="Helvetica"/>
              </a:rPr>
              <a:t> Cell </a:t>
            </a:r>
            <a:r>
              <a:rPr lang="en-GB" sz="1400" dirty="0" smtClean="0">
                <a:solidFill>
                  <a:prstClr val="black"/>
                </a:solidFill>
                <a:latin typeface="Helvetica"/>
              </a:rPr>
              <a:t>Proteomics 2012. Protein significance analysis in SRM measurements</a:t>
            </a:r>
            <a:endParaRPr lang="en-GB" sz="2000" dirty="0"/>
          </a:p>
        </p:txBody>
      </p:sp>
    </p:spTree>
    <p:extLst>
      <p:ext uri="{BB962C8B-B14F-4D97-AF65-F5344CB8AC3E}">
        <p14:creationId xmlns:p14="http://schemas.microsoft.com/office/powerpoint/2010/main" val="983801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21980" y="26904"/>
            <a:ext cx="8639787" cy="169062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400" b="1" dirty="0" smtClean="0">
                <a:latin typeface="Arial"/>
                <a:cs typeface="Arial"/>
              </a:rPr>
              <a:t>Absolute label-free quantification by SRM exploits the linear correlation of the sum of the top transitions of the top peptides per protein and the protein concentration</a:t>
            </a:r>
            <a:endParaRPr lang="en-GB" sz="2400" b="1" dirty="0">
              <a:latin typeface="Arial"/>
              <a:cs typeface="Arial"/>
            </a:endParaRPr>
          </a:p>
        </p:txBody>
      </p:sp>
      <p:pic>
        <p:nvPicPr>
          <p:cNvPr id="2" name="Picture 1"/>
          <p:cNvPicPr>
            <a:picLocks noChangeAspect="1"/>
          </p:cNvPicPr>
          <p:nvPr/>
        </p:nvPicPr>
        <p:blipFill>
          <a:blip r:embed="rId3"/>
          <a:stretch>
            <a:fillRect/>
          </a:stretch>
        </p:blipFill>
        <p:spPr>
          <a:xfrm>
            <a:off x="237802" y="1966140"/>
            <a:ext cx="3804789" cy="3023675"/>
          </a:xfrm>
          <a:prstGeom prst="rect">
            <a:avLst/>
          </a:prstGeom>
        </p:spPr>
      </p:pic>
      <p:pic>
        <p:nvPicPr>
          <p:cNvPr id="21" name="Picture 20" descr="Figure4_red.pdf"/>
          <p:cNvPicPr>
            <a:picLocks noChangeAspect="1"/>
          </p:cNvPicPr>
          <p:nvPr/>
        </p:nvPicPr>
        <p:blipFill rotWithShape="1">
          <a:blip r:embed="rId4" cstate="print">
            <a:extLst>
              <a:ext uri="{28A0092B-C50C-407E-A947-70E740481C1C}">
                <a14:useLocalDpi xmlns:a14="http://schemas.microsoft.com/office/drawing/2010/main"/>
              </a:ext>
            </a:extLst>
          </a:blip>
          <a:srcRect l="4705" t="2108" r="49412" b="70680"/>
          <a:stretch/>
        </p:blipFill>
        <p:spPr>
          <a:xfrm>
            <a:off x="4855787" y="2018516"/>
            <a:ext cx="3808621" cy="2548898"/>
          </a:xfrm>
          <a:prstGeom prst="rect">
            <a:avLst/>
          </a:prstGeom>
          <a:solidFill>
            <a:schemeClr val="bg1"/>
          </a:solidFill>
        </p:spPr>
      </p:pic>
      <p:sp>
        <p:nvSpPr>
          <p:cNvPr id="10" name="Rectangle 9"/>
          <p:cNvSpPr/>
          <p:nvPr/>
        </p:nvSpPr>
        <p:spPr>
          <a:xfrm>
            <a:off x="50372" y="6539148"/>
            <a:ext cx="9015768" cy="307777"/>
          </a:xfrm>
          <a:prstGeom prst="rect">
            <a:avLst/>
          </a:prstGeom>
        </p:spPr>
        <p:txBody>
          <a:bodyPr wrap="square">
            <a:spAutoFit/>
          </a:bodyPr>
          <a:lstStyle/>
          <a:p>
            <a:r>
              <a:rPr lang="en-GB" sz="1400" dirty="0" smtClean="0">
                <a:latin typeface="Arial"/>
                <a:cs typeface="Arial"/>
              </a:rPr>
              <a:t>Ludwig et al., MCP 2011, Estimation of absolute protein quantities of </a:t>
            </a:r>
            <a:r>
              <a:rPr lang="en-GB" sz="1400" dirty="0" err="1" smtClean="0">
                <a:latin typeface="Arial"/>
                <a:cs typeface="Arial"/>
              </a:rPr>
              <a:t>unlabeled</a:t>
            </a:r>
            <a:r>
              <a:rPr lang="en-GB" sz="1400" dirty="0" smtClean="0">
                <a:latin typeface="Arial"/>
                <a:cs typeface="Arial"/>
              </a:rPr>
              <a:t> samples by SRM</a:t>
            </a:r>
            <a:endParaRPr lang="en-GB" sz="1400" dirty="0">
              <a:latin typeface="Arial"/>
              <a:cs typeface="Arial"/>
            </a:endParaRPr>
          </a:p>
        </p:txBody>
      </p:sp>
      <p:sp>
        <p:nvSpPr>
          <p:cNvPr id="4" name="TextBox 3"/>
          <p:cNvSpPr txBox="1"/>
          <p:nvPr/>
        </p:nvSpPr>
        <p:spPr>
          <a:xfrm>
            <a:off x="6269856" y="4267197"/>
            <a:ext cx="1690839" cy="338554"/>
          </a:xfrm>
          <a:prstGeom prst="rect">
            <a:avLst/>
          </a:prstGeom>
          <a:solidFill>
            <a:schemeClr val="bg1"/>
          </a:solidFill>
        </p:spPr>
        <p:txBody>
          <a:bodyPr wrap="square" rtlCol="0">
            <a:spAutoFit/>
          </a:bodyPr>
          <a:lstStyle/>
          <a:p>
            <a:r>
              <a:rPr lang="en-GB" sz="1600" dirty="0" smtClean="0">
                <a:latin typeface="Arial"/>
                <a:cs typeface="Arial"/>
              </a:rPr>
              <a:t>2195 proteins</a:t>
            </a:r>
            <a:endParaRPr lang="en-GB" sz="1600" dirty="0">
              <a:latin typeface="Arial"/>
              <a:cs typeface="Arial"/>
            </a:endParaRPr>
          </a:p>
        </p:txBody>
      </p:sp>
      <p:sp>
        <p:nvSpPr>
          <p:cNvPr id="12" name="TextBox 11"/>
          <p:cNvSpPr txBox="1"/>
          <p:nvPr/>
        </p:nvSpPr>
        <p:spPr>
          <a:xfrm>
            <a:off x="250895" y="5377763"/>
            <a:ext cx="8710872" cy="584776"/>
          </a:xfrm>
          <a:prstGeom prst="rect">
            <a:avLst/>
          </a:prstGeom>
          <a:noFill/>
        </p:spPr>
        <p:txBody>
          <a:bodyPr wrap="square" rtlCol="0">
            <a:spAutoFit/>
          </a:bodyPr>
          <a:lstStyle/>
          <a:p>
            <a:pPr algn="ctr"/>
            <a:r>
              <a:rPr lang="en-GB" sz="1600" dirty="0" smtClean="0">
                <a:solidFill>
                  <a:srgbClr val="558ED5"/>
                </a:solidFill>
                <a:latin typeface="Arial"/>
                <a:cs typeface="Arial"/>
              </a:rPr>
              <a:t>Linear correlation established using 34 anchor proteins quantified by AQUA peptides</a:t>
            </a:r>
            <a:endParaRPr lang="en-GB" sz="1600" dirty="0">
              <a:solidFill>
                <a:srgbClr val="558ED5"/>
              </a:solidFill>
              <a:latin typeface="Arial"/>
              <a:cs typeface="Arial"/>
            </a:endParaRPr>
          </a:p>
          <a:p>
            <a:pPr algn="ctr"/>
            <a:r>
              <a:rPr lang="en-GB" sz="1600" dirty="0">
                <a:solidFill>
                  <a:srgbClr val="558ED5"/>
                </a:solidFill>
                <a:latin typeface="Arial"/>
                <a:cs typeface="Arial"/>
              </a:rPr>
              <a:t>MS intensity: sum of 2 most intense transitions of the 3 most intense peptides per protein </a:t>
            </a:r>
          </a:p>
        </p:txBody>
      </p:sp>
    </p:spTree>
    <p:extLst>
      <p:ext uri="{BB962C8B-B14F-4D97-AF65-F5344CB8AC3E}">
        <p14:creationId xmlns:p14="http://schemas.microsoft.com/office/powerpoint/2010/main" val="33637847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0650" y="1264570"/>
            <a:ext cx="9144000" cy="5167393"/>
            <a:chOff x="-20650" y="1587367"/>
            <a:chExt cx="9144000" cy="5167393"/>
          </a:xfrm>
        </p:grpSpPr>
        <p:pic>
          <p:nvPicPr>
            <p:cNvPr id="5" name="Picture 4" descr="iTubyAbu.pdf"/>
            <p:cNvPicPr>
              <a:picLocks noChangeAspect="1"/>
            </p:cNvPicPr>
            <p:nvPr/>
          </p:nvPicPr>
          <p:blipFill rotWithShape="1">
            <a:blip r:embed="rId3" cstate="print">
              <a:extLst>
                <a:ext uri="{28A0092B-C50C-407E-A947-70E740481C1C}">
                  <a14:useLocalDpi xmlns:a14="http://schemas.microsoft.com/office/drawing/2010/main"/>
                </a:ext>
              </a:extLst>
            </a:blip>
            <a:srcRect l="4537"/>
            <a:stretch/>
          </p:blipFill>
          <p:spPr>
            <a:xfrm>
              <a:off x="-20650" y="1587367"/>
              <a:ext cx="9144000" cy="5167393"/>
            </a:xfrm>
            <a:prstGeom prst="rect">
              <a:avLst/>
            </a:prstGeom>
          </p:spPr>
        </p:pic>
        <p:sp>
          <p:nvSpPr>
            <p:cNvPr id="3" name="Rectangle 2"/>
            <p:cNvSpPr/>
            <p:nvPr/>
          </p:nvSpPr>
          <p:spPr>
            <a:xfrm>
              <a:off x="5238912" y="6373205"/>
              <a:ext cx="3175099" cy="3061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8" name="Picture 7" descr="Figure4_red.pdf"/>
          <p:cNvPicPr>
            <a:picLocks noChangeAspect="1"/>
          </p:cNvPicPr>
          <p:nvPr/>
        </p:nvPicPr>
        <p:blipFill rotWithShape="1">
          <a:blip r:embed="rId4" cstate="print">
            <a:extLst>
              <a:ext uri="{28A0092B-C50C-407E-A947-70E740481C1C}">
                <a14:useLocalDpi xmlns:a14="http://schemas.microsoft.com/office/drawing/2010/main"/>
              </a:ext>
            </a:extLst>
          </a:blip>
          <a:srcRect l="4705" t="2108" r="49412" b="70680"/>
          <a:stretch/>
        </p:blipFill>
        <p:spPr>
          <a:xfrm>
            <a:off x="7299171" y="5528603"/>
            <a:ext cx="1787190" cy="1196067"/>
          </a:xfrm>
          <a:prstGeom prst="rect">
            <a:avLst/>
          </a:prstGeom>
          <a:solidFill>
            <a:schemeClr val="bg1"/>
          </a:solidFill>
        </p:spPr>
      </p:pic>
      <p:sp>
        <p:nvSpPr>
          <p:cNvPr id="10" name="Title 1"/>
          <p:cNvSpPr txBox="1">
            <a:spLocks/>
          </p:cNvSpPr>
          <p:nvPr/>
        </p:nvSpPr>
        <p:spPr>
          <a:xfrm>
            <a:off x="0" y="274638"/>
            <a:ext cx="91440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smtClean="0">
                <a:latin typeface="Arial"/>
                <a:cs typeface="Arial"/>
              </a:rPr>
              <a:t>Proteome-wide absolute </a:t>
            </a:r>
          </a:p>
          <a:p>
            <a:r>
              <a:rPr lang="en-GB" sz="2800" b="1" dirty="0" smtClean="0">
                <a:latin typeface="Arial"/>
                <a:cs typeface="Arial"/>
              </a:rPr>
              <a:t>abundance estimates for Mtb</a:t>
            </a:r>
            <a:endParaRPr lang="en-GB" sz="2800" b="1" dirty="0">
              <a:latin typeface="Arial"/>
              <a:cs typeface="Arial"/>
            </a:endParaRPr>
          </a:p>
        </p:txBody>
      </p:sp>
    </p:spTree>
    <p:extLst>
      <p:ext uri="{BB962C8B-B14F-4D97-AF65-F5344CB8AC3E}">
        <p14:creationId xmlns:p14="http://schemas.microsoft.com/office/powerpoint/2010/main" val="38197980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87906" y="297454"/>
            <a:ext cx="7400934" cy="400110"/>
          </a:xfrm>
          <a:prstGeom prst="rect">
            <a:avLst/>
          </a:prstGeom>
          <a:noFill/>
        </p:spPr>
        <p:txBody>
          <a:bodyPr wrap="none" rtlCol="0">
            <a:spAutoFit/>
          </a:bodyPr>
          <a:lstStyle/>
          <a:p>
            <a:r>
              <a:rPr lang="en-US" sz="2000" b="1" dirty="0" smtClean="0">
                <a:solidFill>
                  <a:schemeClr val="bg1"/>
                </a:solidFill>
                <a:latin typeface="Arial"/>
                <a:cs typeface="Arial"/>
              </a:rPr>
              <a:t>Targeted mass spectrometric techniques: SRM and SWATH</a:t>
            </a:r>
            <a:endParaRPr lang="en-US" sz="2000" b="1" dirty="0">
              <a:solidFill>
                <a:schemeClr val="bg1"/>
              </a:solidFill>
              <a:latin typeface="Arial"/>
              <a:cs typeface="Arial"/>
            </a:endParaRPr>
          </a:p>
        </p:txBody>
      </p:sp>
      <p:sp>
        <p:nvSpPr>
          <p:cNvPr id="16" name="TextBox 15"/>
          <p:cNvSpPr txBox="1"/>
          <p:nvPr/>
        </p:nvSpPr>
        <p:spPr>
          <a:xfrm>
            <a:off x="62245" y="6257836"/>
            <a:ext cx="9081755" cy="600164"/>
          </a:xfrm>
          <a:prstGeom prst="rect">
            <a:avLst/>
          </a:prstGeom>
          <a:noFill/>
          <a:ln w="12700" cmpd="sng">
            <a:noFill/>
          </a:ln>
        </p:spPr>
        <p:txBody>
          <a:bodyPr wrap="square" rtlCol="0">
            <a:spAutoFit/>
          </a:bodyPr>
          <a:lstStyle/>
          <a:p>
            <a:r>
              <a:rPr lang="en-US" sz="1100" dirty="0" err="1" smtClean="0">
                <a:latin typeface="Arial"/>
                <a:cs typeface="Arial"/>
              </a:rPr>
              <a:t>Gillet</a:t>
            </a:r>
            <a:r>
              <a:rPr lang="en-US" sz="1100" dirty="0" smtClean="0">
                <a:latin typeface="Arial"/>
                <a:cs typeface="Arial"/>
              </a:rPr>
              <a:t> et al., </a:t>
            </a:r>
            <a:r>
              <a:rPr lang="en-US" sz="1100" dirty="0" smtClean="0">
                <a:solidFill>
                  <a:srgbClr val="000000"/>
                </a:solidFill>
                <a:latin typeface="Arial"/>
                <a:ea typeface="Arial"/>
                <a:cs typeface="Arial"/>
              </a:rPr>
              <a:t>MCP 2012, </a:t>
            </a:r>
            <a:r>
              <a:rPr lang="en-GB" sz="1100" dirty="0">
                <a:latin typeface="Arial"/>
                <a:cs typeface="Arial"/>
              </a:rPr>
              <a:t>Targeted data extraction of the MS/MS spectra generated by data-independent acquisition: a new concept for consistent and accurate proteome analysis</a:t>
            </a:r>
            <a:r>
              <a:rPr lang="en-GB" sz="1100" dirty="0" smtClean="0">
                <a:latin typeface="Arial"/>
                <a:cs typeface="Arial"/>
              </a:rPr>
              <a:t>.</a:t>
            </a:r>
          </a:p>
          <a:p>
            <a:r>
              <a:rPr lang="en-GB" sz="1100" dirty="0">
                <a:latin typeface="Arial"/>
                <a:cs typeface="Arial"/>
              </a:rPr>
              <a:t>	</a:t>
            </a:r>
            <a:r>
              <a:rPr lang="en-GB" sz="1100" dirty="0" smtClean="0">
                <a:latin typeface="Arial"/>
                <a:cs typeface="Arial"/>
              </a:rPr>
              <a:t>														</a:t>
            </a:r>
            <a:r>
              <a:rPr lang="en-US" sz="1100" i="1" dirty="0" smtClean="0">
                <a:latin typeface="Arial"/>
                <a:cs typeface="Arial"/>
              </a:rPr>
              <a:t>Figure </a:t>
            </a:r>
            <a:r>
              <a:rPr lang="en-US" sz="1100" i="1" dirty="0">
                <a:latin typeface="Arial"/>
                <a:cs typeface="Arial"/>
              </a:rPr>
              <a:t>by Christina </a:t>
            </a:r>
            <a:r>
              <a:rPr lang="en-US" sz="1100" i="1" dirty="0" smtClean="0">
                <a:latin typeface="Arial"/>
                <a:cs typeface="Arial"/>
              </a:rPr>
              <a:t>Ludwig</a:t>
            </a:r>
            <a:endParaRPr lang="en-US" sz="1100" i="1" dirty="0">
              <a:latin typeface="Arial"/>
              <a:cs typeface="Arial"/>
            </a:endParaRPr>
          </a:p>
        </p:txBody>
      </p:sp>
      <p:sp>
        <p:nvSpPr>
          <p:cNvPr id="221" name="Title 1"/>
          <p:cNvSpPr>
            <a:spLocks noGrp="1"/>
          </p:cNvSpPr>
          <p:nvPr>
            <p:ph type="title"/>
          </p:nvPr>
        </p:nvSpPr>
        <p:spPr>
          <a:xfrm>
            <a:off x="457200" y="111513"/>
            <a:ext cx="8229600" cy="1081780"/>
          </a:xfrm>
        </p:spPr>
        <p:txBody>
          <a:bodyPr>
            <a:noAutofit/>
          </a:bodyPr>
          <a:lstStyle/>
          <a:p>
            <a:r>
              <a:rPr lang="en-GB" sz="2800" b="1" dirty="0" smtClean="0">
                <a:latin typeface="Arial"/>
                <a:cs typeface="Arial"/>
              </a:rPr>
              <a:t>SWATH-MS: Data-independent acquisition </a:t>
            </a:r>
            <a:br>
              <a:rPr lang="en-GB" sz="2800" b="1" dirty="0" smtClean="0">
                <a:latin typeface="Arial"/>
                <a:cs typeface="Arial"/>
              </a:rPr>
            </a:br>
            <a:r>
              <a:rPr lang="en-GB" sz="2800" b="1" dirty="0" smtClean="0">
                <a:latin typeface="Arial"/>
                <a:cs typeface="Arial"/>
              </a:rPr>
              <a:t>with targeted data extraction</a:t>
            </a:r>
            <a:endParaRPr lang="en-GB" sz="2800" b="1" dirty="0">
              <a:latin typeface="Arial"/>
              <a:cs typeface="Arial"/>
            </a:endParaRPr>
          </a:p>
        </p:txBody>
      </p:sp>
      <p:pic>
        <p:nvPicPr>
          <p:cNvPr id="2" name="Picture 1" descr="SRM-SWATH_Tina.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3703" y="1517681"/>
            <a:ext cx="7477015" cy="4488306"/>
          </a:xfrm>
          <a:prstGeom prst="rect">
            <a:avLst/>
          </a:prstGeom>
        </p:spPr>
      </p:pic>
    </p:spTree>
    <p:extLst>
      <p:ext uri="{BB962C8B-B14F-4D97-AF65-F5344CB8AC3E}">
        <p14:creationId xmlns:p14="http://schemas.microsoft.com/office/powerpoint/2010/main" val="40273549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58"/>
            <a:ext cx="8229600" cy="1143000"/>
          </a:xfrm>
        </p:spPr>
        <p:txBody>
          <a:bodyPr>
            <a:normAutofit/>
          </a:bodyPr>
          <a:lstStyle/>
          <a:p>
            <a:r>
              <a:rPr lang="en-GB" sz="2800" b="1" dirty="0" smtClean="0">
                <a:latin typeface="Arial"/>
                <a:cs typeface="Arial"/>
              </a:rPr>
              <a:t>Generation of the Mtb SWATH library</a:t>
            </a:r>
            <a:endParaRPr lang="en-GB" sz="2800" b="1" dirty="0">
              <a:latin typeface="Arial"/>
              <a:cs typeface="Arial"/>
            </a:endParaRPr>
          </a:p>
        </p:txBody>
      </p:sp>
      <p:grpSp>
        <p:nvGrpSpPr>
          <p:cNvPr id="5" name="Group 4"/>
          <p:cNvGrpSpPr/>
          <p:nvPr/>
        </p:nvGrpSpPr>
        <p:grpSpPr>
          <a:xfrm>
            <a:off x="231938" y="1301673"/>
            <a:ext cx="5492757" cy="5215819"/>
            <a:chOff x="153380" y="1537365"/>
            <a:chExt cx="5492757" cy="5215819"/>
          </a:xfrm>
        </p:grpSpPr>
        <p:sp>
          <p:nvSpPr>
            <p:cNvPr id="3" name="Rounded Rectangle 2"/>
            <p:cNvSpPr/>
            <p:nvPr/>
          </p:nvSpPr>
          <p:spPr>
            <a:xfrm>
              <a:off x="1888186" y="1537365"/>
              <a:ext cx="1623751" cy="771069"/>
            </a:xfrm>
            <a:prstGeom prst="roundRect">
              <a:avLst/>
            </a:prstGeom>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1600" dirty="0" smtClean="0">
                  <a:solidFill>
                    <a:schemeClr val="tx1"/>
                  </a:solidFill>
                  <a:latin typeface="Arial"/>
                  <a:cs typeface="Arial"/>
                </a:rPr>
                <a:t>Fractionated lysates</a:t>
              </a:r>
              <a:endParaRPr lang="en-GB" sz="1600" dirty="0">
                <a:solidFill>
                  <a:schemeClr val="tx1"/>
                </a:solidFill>
                <a:latin typeface="Arial"/>
                <a:cs typeface="Arial"/>
              </a:endParaRPr>
            </a:p>
          </p:txBody>
        </p:sp>
        <p:sp>
          <p:nvSpPr>
            <p:cNvPr id="368" name="Rounded Rectangle 367"/>
            <p:cNvSpPr/>
            <p:nvPr/>
          </p:nvSpPr>
          <p:spPr>
            <a:xfrm>
              <a:off x="3604442" y="1537365"/>
              <a:ext cx="2041695" cy="771069"/>
            </a:xfrm>
            <a:prstGeom prst="roundRect">
              <a:avLst/>
            </a:prstGeom>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1600" dirty="0" smtClean="0">
                  <a:solidFill>
                    <a:schemeClr val="tx1"/>
                  </a:solidFill>
                  <a:latin typeface="Arial"/>
                  <a:cs typeface="Arial"/>
                </a:rPr>
                <a:t>Whole-cell lysates of different stress conditions</a:t>
              </a:r>
              <a:endParaRPr lang="en-GB" sz="1600" dirty="0">
                <a:solidFill>
                  <a:schemeClr val="tx1"/>
                </a:solidFill>
                <a:latin typeface="Arial"/>
                <a:cs typeface="Arial"/>
              </a:endParaRPr>
            </a:p>
          </p:txBody>
        </p:sp>
        <p:sp>
          <p:nvSpPr>
            <p:cNvPr id="370" name="Rounded Rectangle 369"/>
            <p:cNvSpPr/>
            <p:nvPr/>
          </p:nvSpPr>
          <p:spPr>
            <a:xfrm>
              <a:off x="153380" y="1537365"/>
              <a:ext cx="1623751" cy="771069"/>
            </a:xfrm>
            <a:prstGeom prst="roundRect">
              <a:avLst/>
            </a:prstGeom>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1600" dirty="0" smtClean="0">
                  <a:solidFill>
                    <a:schemeClr val="tx1"/>
                  </a:solidFill>
                  <a:latin typeface="Arial"/>
                  <a:cs typeface="Arial"/>
                </a:rPr>
                <a:t>Synthetic peptides</a:t>
              </a:r>
              <a:endParaRPr lang="en-GB" sz="1600" dirty="0">
                <a:solidFill>
                  <a:schemeClr val="tx1"/>
                </a:solidFill>
                <a:latin typeface="Arial"/>
                <a:cs typeface="Arial"/>
              </a:endParaRPr>
            </a:p>
          </p:txBody>
        </p:sp>
        <p:sp>
          <p:nvSpPr>
            <p:cNvPr id="372" name="Rounded Rectangle 371"/>
            <p:cNvSpPr/>
            <p:nvPr/>
          </p:nvSpPr>
          <p:spPr>
            <a:xfrm>
              <a:off x="153380" y="2663530"/>
              <a:ext cx="5488305" cy="771069"/>
            </a:xfrm>
            <a:prstGeom prst="roundRect">
              <a:avLst/>
            </a:prstGeom>
            <a:solidFill>
              <a:schemeClr val="accent4">
                <a:lumMod val="60000"/>
                <a:lumOff val="40000"/>
              </a:schemeClr>
            </a:solidFill>
            <a:ln>
              <a:solidFill>
                <a:schemeClr val="accent4">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1600" dirty="0" err="1" smtClean="0">
                  <a:solidFill>
                    <a:schemeClr val="tx1"/>
                  </a:solidFill>
                  <a:latin typeface="Arial"/>
                  <a:cs typeface="Arial"/>
                </a:rPr>
                <a:t>TripleTOF</a:t>
              </a:r>
              <a:r>
                <a:rPr lang="en-GB" sz="1600" dirty="0" smtClean="0">
                  <a:solidFill>
                    <a:schemeClr val="tx1"/>
                  </a:solidFill>
                  <a:latin typeface="Arial"/>
                  <a:cs typeface="Arial"/>
                </a:rPr>
                <a:t> shotgun mode</a:t>
              </a:r>
              <a:endParaRPr lang="en-GB" sz="1600" dirty="0">
                <a:solidFill>
                  <a:schemeClr val="tx1"/>
                </a:solidFill>
                <a:latin typeface="Arial"/>
                <a:cs typeface="Arial"/>
              </a:endParaRPr>
            </a:p>
          </p:txBody>
        </p:sp>
        <p:sp>
          <p:nvSpPr>
            <p:cNvPr id="373" name="Rounded Rectangle 372"/>
            <p:cNvSpPr/>
            <p:nvPr/>
          </p:nvSpPr>
          <p:spPr>
            <a:xfrm>
              <a:off x="157832" y="5807008"/>
              <a:ext cx="5488305" cy="946176"/>
            </a:xfrm>
            <a:prstGeom prst="roundRect">
              <a:avLst/>
            </a:prstGeom>
            <a:solidFill>
              <a:schemeClr val="accent6"/>
            </a:solidFill>
            <a:ln>
              <a:solidFill>
                <a:schemeClr val="accent6">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1600" b="1" u="sng" dirty="0">
                  <a:solidFill>
                    <a:schemeClr val="tx1"/>
                  </a:solidFill>
                  <a:latin typeface="Arial"/>
                  <a:cs typeface="Arial"/>
                </a:rPr>
                <a:t>Mtb SWATH library</a:t>
              </a:r>
              <a:endParaRPr lang="en-GB" sz="1600" b="1" dirty="0">
                <a:solidFill>
                  <a:schemeClr val="tx1"/>
                </a:solidFill>
                <a:latin typeface="Arial"/>
                <a:cs typeface="Arial"/>
              </a:endParaRPr>
            </a:p>
            <a:p>
              <a:pPr algn="ctr"/>
              <a:r>
                <a:rPr lang="en-GB" sz="1600" dirty="0">
                  <a:solidFill>
                    <a:schemeClr val="tx1"/>
                  </a:solidFill>
                  <a:latin typeface="Arial"/>
                  <a:cs typeface="Arial"/>
                </a:rPr>
                <a:t>3931 </a:t>
              </a:r>
              <a:r>
                <a:rPr lang="en-GB" sz="1600" dirty="0" smtClean="0">
                  <a:solidFill>
                    <a:schemeClr val="tx1"/>
                  </a:solidFill>
                  <a:latin typeface="Arial"/>
                  <a:cs typeface="Arial"/>
                </a:rPr>
                <a:t>proteins (98%)</a:t>
              </a:r>
              <a:endParaRPr lang="en-GB" sz="1600" dirty="0">
                <a:solidFill>
                  <a:schemeClr val="tx1"/>
                </a:solidFill>
                <a:latin typeface="Arial"/>
                <a:cs typeface="Arial"/>
              </a:endParaRPr>
            </a:p>
            <a:p>
              <a:pPr algn="ctr"/>
              <a:r>
                <a:rPr lang="en-GB" sz="1600" dirty="0">
                  <a:solidFill>
                    <a:schemeClr val="tx1"/>
                  </a:solidFill>
                  <a:latin typeface="Arial"/>
                  <a:cs typeface="Arial"/>
                </a:rPr>
                <a:t>39,479 peptides</a:t>
              </a:r>
            </a:p>
          </p:txBody>
        </p:sp>
        <p:sp>
          <p:nvSpPr>
            <p:cNvPr id="374" name="Rounded Rectangle 373"/>
            <p:cNvSpPr/>
            <p:nvPr/>
          </p:nvSpPr>
          <p:spPr>
            <a:xfrm>
              <a:off x="157832" y="3785111"/>
              <a:ext cx="5488305" cy="1680130"/>
            </a:xfrm>
            <a:prstGeom prst="roundRect">
              <a:avLst/>
            </a:prstGeom>
            <a:solidFill>
              <a:schemeClr val="accent5">
                <a:lumMod val="60000"/>
                <a:lumOff val="4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285750" indent="-285750" algn="ctr">
                <a:buFont typeface="Arial"/>
                <a:buChar char="•"/>
              </a:pPr>
              <a:r>
                <a:rPr lang="en-GB" sz="1600" dirty="0" smtClean="0">
                  <a:solidFill>
                    <a:schemeClr val="tx1"/>
                  </a:solidFill>
                  <a:latin typeface="Arial"/>
                  <a:cs typeface="Arial"/>
                </a:rPr>
                <a:t>Search </a:t>
              </a:r>
              <a:r>
                <a:rPr lang="en-GB" sz="1600" dirty="0">
                  <a:solidFill>
                    <a:schemeClr val="tx1"/>
                  </a:solidFill>
                  <a:latin typeface="Arial"/>
                  <a:cs typeface="Arial"/>
                </a:rPr>
                <a:t>each dataset with Mascot and </a:t>
              </a:r>
              <a:r>
                <a:rPr lang="en-GB" sz="1600" dirty="0" err="1">
                  <a:solidFill>
                    <a:schemeClr val="tx1"/>
                  </a:solidFill>
                  <a:latin typeface="Arial"/>
                  <a:cs typeface="Arial"/>
                </a:rPr>
                <a:t>Sequest</a:t>
              </a:r>
              <a:endParaRPr lang="en-GB" sz="1600" dirty="0">
                <a:solidFill>
                  <a:schemeClr val="tx1"/>
                </a:solidFill>
                <a:latin typeface="Arial"/>
                <a:cs typeface="Arial"/>
              </a:endParaRPr>
            </a:p>
            <a:p>
              <a:pPr marL="285750" indent="-285750" algn="ctr">
                <a:buFont typeface="Arial"/>
                <a:buChar char="•"/>
              </a:pPr>
              <a:r>
                <a:rPr lang="en-GB" sz="1600" dirty="0" err="1">
                  <a:solidFill>
                    <a:schemeClr val="tx1"/>
                  </a:solidFill>
                  <a:latin typeface="Arial"/>
                  <a:cs typeface="Arial"/>
                </a:rPr>
                <a:t>iProphet</a:t>
              </a:r>
              <a:r>
                <a:rPr lang="en-GB" sz="1600" dirty="0">
                  <a:solidFill>
                    <a:schemeClr val="tx1"/>
                  </a:solidFill>
                  <a:latin typeface="Arial"/>
                  <a:cs typeface="Arial"/>
                </a:rPr>
                <a:t> combination of all datasets</a:t>
              </a:r>
            </a:p>
            <a:p>
              <a:pPr marL="285750" indent="-285750" algn="ctr">
                <a:buFont typeface="Arial"/>
                <a:buChar char="•"/>
              </a:pPr>
              <a:r>
                <a:rPr lang="en-GB" sz="1600" dirty="0">
                  <a:solidFill>
                    <a:schemeClr val="tx1"/>
                  </a:solidFill>
                  <a:latin typeface="Arial"/>
                  <a:cs typeface="Arial"/>
                </a:rPr>
                <a:t>Alignment of runs into a common RT space (iRT)</a:t>
              </a:r>
            </a:p>
            <a:p>
              <a:pPr marL="285750" indent="-285750" algn="ctr">
                <a:buFont typeface="Arial"/>
                <a:buChar char="•"/>
              </a:pPr>
              <a:r>
                <a:rPr lang="en-GB" sz="1600" dirty="0">
                  <a:solidFill>
                    <a:schemeClr val="tx1"/>
                  </a:solidFill>
                  <a:latin typeface="Arial"/>
                  <a:cs typeface="Arial"/>
                </a:rPr>
                <a:t>Consensus spectral library generation with </a:t>
              </a:r>
              <a:r>
                <a:rPr lang="en-GB" sz="1600" dirty="0" err="1">
                  <a:solidFill>
                    <a:schemeClr val="tx1"/>
                  </a:solidFill>
                  <a:latin typeface="Arial"/>
                  <a:cs typeface="Arial"/>
                </a:rPr>
                <a:t>SpectraST</a:t>
              </a:r>
              <a:endParaRPr lang="en-GB" sz="1600" dirty="0">
                <a:solidFill>
                  <a:schemeClr val="tx1"/>
                </a:solidFill>
                <a:latin typeface="Arial"/>
                <a:cs typeface="Arial"/>
              </a:endParaRPr>
            </a:p>
            <a:p>
              <a:pPr marL="285750" indent="-285750" algn="ctr">
                <a:buFont typeface="Arial"/>
                <a:buChar char="•"/>
              </a:pPr>
              <a:r>
                <a:rPr lang="en-GB" sz="1600" dirty="0">
                  <a:solidFill>
                    <a:schemeClr val="tx1"/>
                  </a:solidFill>
                  <a:latin typeface="Arial"/>
                  <a:cs typeface="Arial"/>
                </a:rPr>
                <a:t>Extraction of the </a:t>
              </a:r>
              <a:r>
                <a:rPr lang="en-GB" sz="1600" dirty="0" smtClean="0">
                  <a:solidFill>
                    <a:schemeClr val="tx1"/>
                  </a:solidFill>
                  <a:latin typeface="Arial"/>
                  <a:cs typeface="Arial"/>
                </a:rPr>
                <a:t>top </a:t>
              </a:r>
              <a:r>
                <a:rPr lang="en-GB" sz="1600" dirty="0">
                  <a:solidFill>
                    <a:schemeClr val="tx1"/>
                  </a:solidFill>
                  <a:latin typeface="Arial"/>
                  <a:cs typeface="Arial"/>
                </a:rPr>
                <a:t>transitions per </a:t>
              </a:r>
              <a:r>
                <a:rPr lang="en-GB" sz="1600" dirty="0" smtClean="0">
                  <a:solidFill>
                    <a:schemeClr val="tx1"/>
                  </a:solidFill>
                  <a:latin typeface="Arial"/>
                  <a:cs typeface="Arial"/>
                </a:rPr>
                <a:t>precursor</a:t>
              </a:r>
              <a:endParaRPr lang="en-GB" sz="1600" dirty="0">
                <a:solidFill>
                  <a:schemeClr val="tx1"/>
                </a:solidFill>
                <a:latin typeface="Arial"/>
                <a:cs typeface="Arial"/>
              </a:endParaRPr>
            </a:p>
          </p:txBody>
        </p:sp>
        <p:sp>
          <p:nvSpPr>
            <p:cNvPr id="4" name="Down Arrow 3"/>
            <p:cNvSpPr/>
            <p:nvPr/>
          </p:nvSpPr>
          <p:spPr>
            <a:xfrm>
              <a:off x="750115" y="2347716"/>
              <a:ext cx="418984" cy="256674"/>
            </a:xfrm>
            <a:prstGeom prst="downArrow">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375" name="Down Arrow 374"/>
            <p:cNvSpPr/>
            <p:nvPr/>
          </p:nvSpPr>
          <p:spPr>
            <a:xfrm>
              <a:off x="2486799" y="2347716"/>
              <a:ext cx="418984" cy="256674"/>
            </a:xfrm>
            <a:prstGeom prst="downArrow">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376" name="Down Arrow 375"/>
            <p:cNvSpPr/>
            <p:nvPr/>
          </p:nvSpPr>
          <p:spPr>
            <a:xfrm>
              <a:off x="4432975" y="2347716"/>
              <a:ext cx="418984" cy="256674"/>
            </a:xfrm>
            <a:prstGeom prst="downArrow">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391" name="Down Arrow 390"/>
            <p:cNvSpPr/>
            <p:nvPr/>
          </p:nvSpPr>
          <p:spPr>
            <a:xfrm>
              <a:off x="2696291" y="3473881"/>
              <a:ext cx="418984" cy="256674"/>
            </a:xfrm>
            <a:prstGeom prst="downArrow">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392" name="Down Arrow 391"/>
            <p:cNvSpPr/>
            <p:nvPr/>
          </p:nvSpPr>
          <p:spPr>
            <a:xfrm>
              <a:off x="2696291" y="5499873"/>
              <a:ext cx="418984" cy="256674"/>
            </a:xfrm>
            <a:prstGeom prst="downArrow">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grpSp>
      <p:pic>
        <p:nvPicPr>
          <p:cNvPr id="393" name="Picture 39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8832" y="5244644"/>
            <a:ext cx="1513159" cy="1470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4" name="Picture 3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9521" y="5244644"/>
            <a:ext cx="1516434" cy="1470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5" name="Picture 39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3240" y="3549952"/>
            <a:ext cx="1513159" cy="1470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6" name="Picture 39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99891" y="3549951"/>
            <a:ext cx="1516434" cy="1470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7" name="Picture 39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88177" y="1836197"/>
            <a:ext cx="1525086" cy="14789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8" name="Picture 39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73240" y="1844241"/>
            <a:ext cx="1514937" cy="1472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9" name="TextBox 398"/>
          <p:cNvSpPr txBox="1"/>
          <p:nvPr/>
        </p:nvSpPr>
        <p:spPr>
          <a:xfrm>
            <a:off x="6286700" y="1446135"/>
            <a:ext cx="1590263" cy="369332"/>
          </a:xfrm>
          <a:prstGeom prst="rect">
            <a:avLst/>
          </a:prstGeom>
          <a:noFill/>
        </p:spPr>
        <p:txBody>
          <a:bodyPr wrap="square" rtlCol="0">
            <a:spAutoFit/>
          </a:bodyPr>
          <a:lstStyle/>
          <a:p>
            <a:r>
              <a:rPr lang="en-GB" b="1" dirty="0" smtClean="0">
                <a:solidFill>
                  <a:schemeClr val="accent4"/>
                </a:solidFill>
                <a:latin typeface="Arial"/>
                <a:cs typeface="Arial"/>
              </a:rPr>
              <a:t>SWATH-MS</a:t>
            </a:r>
            <a:endParaRPr lang="en-GB" b="1" dirty="0">
              <a:solidFill>
                <a:schemeClr val="accent4"/>
              </a:solidFill>
              <a:latin typeface="Arial"/>
              <a:cs typeface="Arial"/>
            </a:endParaRPr>
          </a:p>
        </p:txBody>
      </p:sp>
      <p:sp>
        <p:nvSpPr>
          <p:cNvPr id="400" name="TextBox 399"/>
          <p:cNvSpPr txBox="1"/>
          <p:nvPr/>
        </p:nvSpPr>
        <p:spPr>
          <a:xfrm>
            <a:off x="7826573" y="1446135"/>
            <a:ext cx="1046186" cy="369332"/>
          </a:xfrm>
          <a:prstGeom prst="rect">
            <a:avLst/>
          </a:prstGeom>
          <a:noFill/>
        </p:spPr>
        <p:txBody>
          <a:bodyPr wrap="square" rtlCol="0">
            <a:spAutoFit/>
          </a:bodyPr>
          <a:lstStyle/>
          <a:p>
            <a:r>
              <a:rPr lang="en-GB" b="1" dirty="0" smtClean="0">
                <a:solidFill>
                  <a:schemeClr val="accent4"/>
                </a:solidFill>
                <a:latin typeface="Arial"/>
                <a:cs typeface="Arial"/>
              </a:rPr>
              <a:t>SRM</a:t>
            </a:r>
            <a:endParaRPr lang="en-GB" b="1" dirty="0">
              <a:solidFill>
                <a:schemeClr val="accent4"/>
              </a:solidFill>
              <a:latin typeface="Arial"/>
              <a:cs typeface="Arial"/>
            </a:endParaRPr>
          </a:p>
        </p:txBody>
      </p:sp>
      <p:sp>
        <p:nvSpPr>
          <p:cNvPr id="401" name="TextBox 400"/>
          <p:cNvSpPr txBox="1"/>
          <p:nvPr/>
        </p:nvSpPr>
        <p:spPr>
          <a:xfrm>
            <a:off x="6286700" y="4956663"/>
            <a:ext cx="2764387" cy="230832"/>
          </a:xfrm>
          <a:prstGeom prst="rect">
            <a:avLst/>
          </a:prstGeom>
          <a:noFill/>
        </p:spPr>
        <p:txBody>
          <a:bodyPr wrap="square" rtlCol="0">
            <a:spAutoFit/>
          </a:bodyPr>
          <a:lstStyle/>
          <a:p>
            <a:r>
              <a:rPr lang="de-CH" sz="900" kern="1200" dirty="0" smtClean="0">
                <a:latin typeface="Arial"/>
                <a:cs typeface="Arial"/>
              </a:rPr>
              <a:t>Rv0569 FGAVQSAILHAR 3+</a:t>
            </a:r>
            <a:endParaRPr lang="de-CH" sz="900" kern="1200" dirty="0">
              <a:latin typeface="Arial"/>
              <a:cs typeface="Arial"/>
            </a:endParaRPr>
          </a:p>
        </p:txBody>
      </p:sp>
      <p:sp>
        <p:nvSpPr>
          <p:cNvPr id="402" name="TextBox 401"/>
          <p:cNvSpPr txBox="1"/>
          <p:nvPr/>
        </p:nvSpPr>
        <p:spPr>
          <a:xfrm>
            <a:off x="6286700" y="3246798"/>
            <a:ext cx="2724757" cy="230832"/>
          </a:xfrm>
          <a:prstGeom prst="rect">
            <a:avLst/>
          </a:prstGeom>
          <a:noFill/>
        </p:spPr>
        <p:txBody>
          <a:bodyPr wrap="square" rtlCol="0">
            <a:spAutoFit/>
          </a:bodyPr>
          <a:lstStyle/>
          <a:p>
            <a:r>
              <a:rPr lang="de-CH" sz="900" kern="1200" dirty="0" smtClean="0">
                <a:latin typeface="Arial"/>
                <a:cs typeface="Arial"/>
              </a:rPr>
              <a:t>Rv0569 GATIDQPDHR </a:t>
            </a:r>
            <a:r>
              <a:rPr lang="de-CH" sz="900" kern="1200" dirty="0">
                <a:latin typeface="Arial"/>
                <a:cs typeface="Arial"/>
              </a:rPr>
              <a:t>2</a:t>
            </a:r>
            <a:r>
              <a:rPr lang="de-CH" sz="900" kern="1200" dirty="0" smtClean="0">
                <a:latin typeface="Arial"/>
                <a:cs typeface="Arial"/>
              </a:rPr>
              <a:t>+</a:t>
            </a:r>
            <a:endParaRPr lang="de-CH" sz="900" kern="1200" dirty="0">
              <a:latin typeface="Arial"/>
              <a:cs typeface="Arial"/>
            </a:endParaRPr>
          </a:p>
        </p:txBody>
      </p:sp>
      <p:sp>
        <p:nvSpPr>
          <p:cNvPr id="403" name="TextBox 402"/>
          <p:cNvSpPr txBox="1"/>
          <p:nvPr/>
        </p:nvSpPr>
        <p:spPr>
          <a:xfrm>
            <a:off x="6286699" y="6634675"/>
            <a:ext cx="2511299" cy="230832"/>
          </a:xfrm>
          <a:prstGeom prst="rect">
            <a:avLst/>
          </a:prstGeom>
          <a:noFill/>
        </p:spPr>
        <p:txBody>
          <a:bodyPr wrap="square" rtlCol="0">
            <a:spAutoFit/>
          </a:bodyPr>
          <a:lstStyle/>
          <a:p>
            <a:r>
              <a:rPr lang="de-CH" sz="900" kern="1200" dirty="0" smtClean="0">
                <a:latin typeface="Arial"/>
                <a:cs typeface="Arial"/>
              </a:rPr>
              <a:t>Rv1738 ELVGVGLAR </a:t>
            </a:r>
            <a:r>
              <a:rPr lang="de-CH" sz="900" kern="1200" dirty="0">
                <a:latin typeface="Arial"/>
                <a:cs typeface="Arial"/>
              </a:rPr>
              <a:t>2</a:t>
            </a:r>
            <a:r>
              <a:rPr lang="de-CH" sz="900" kern="1200" dirty="0" smtClean="0">
                <a:latin typeface="Arial"/>
                <a:cs typeface="Arial"/>
              </a:rPr>
              <a:t>+</a:t>
            </a:r>
            <a:endParaRPr lang="de-CH" sz="900" kern="1200" dirty="0">
              <a:latin typeface="Arial"/>
              <a:cs typeface="Arial"/>
            </a:endParaRPr>
          </a:p>
        </p:txBody>
      </p:sp>
    </p:spTree>
    <p:extLst>
      <p:ext uri="{BB962C8B-B14F-4D97-AF65-F5344CB8AC3E}">
        <p14:creationId xmlns:p14="http://schemas.microsoft.com/office/powerpoint/2010/main" val="42774883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20"/>
          <p:cNvGraphicFramePr/>
          <p:nvPr>
            <p:extLst>
              <p:ext uri="{D42A27DB-BD31-4B8C-83A1-F6EECF244321}">
                <p14:modId xmlns:p14="http://schemas.microsoft.com/office/powerpoint/2010/main" val="805867101"/>
              </p:ext>
            </p:extLst>
          </p:nvPr>
        </p:nvGraphicFramePr>
        <p:xfrm>
          <a:off x="2845226" y="2015661"/>
          <a:ext cx="2813207" cy="2105255"/>
        </p:xfrm>
        <a:graphic>
          <a:graphicData uri="http://schemas.openxmlformats.org/drawingml/2006/chart">
            <c:chart xmlns:c="http://schemas.openxmlformats.org/drawingml/2006/chart" xmlns:r="http://schemas.openxmlformats.org/officeDocument/2006/relationships" r:id="rId3"/>
          </a:graphicData>
        </a:graphic>
      </p:graphicFrame>
      <p:sp>
        <p:nvSpPr>
          <p:cNvPr id="8" name="Title 1"/>
          <p:cNvSpPr txBox="1">
            <a:spLocks/>
          </p:cNvSpPr>
          <p:nvPr/>
        </p:nvSpPr>
        <p:spPr>
          <a:xfrm>
            <a:off x="0" y="-35014"/>
            <a:ext cx="9144000" cy="169102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smtClean="0">
                <a:latin typeface="Arial"/>
                <a:cs typeface="Arial"/>
              </a:rPr>
              <a:t>SWATH</a:t>
            </a:r>
            <a:r>
              <a:rPr lang="en-GB" sz="2800" b="1" dirty="0">
                <a:latin typeface="Arial"/>
                <a:cs typeface="Arial"/>
              </a:rPr>
              <a:t>-MS allows </a:t>
            </a:r>
            <a:r>
              <a:rPr lang="en-GB" sz="2800" b="1" dirty="0" smtClean="0">
                <a:latin typeface="Arial"/>
                <a:cs typeface="Arial"/>
              </a:rPr>
              <a:t>reproducible, high</a:t>
            </a:r>
            <a:r>
              <a:rPr lang="en-GB" sz="2800" b="1" dirty="0">
                <a:latin typeface="Arial"/>
                <a:cs typeface="Arial"/>
              </a:rPr>
              <a:t> </a:t>
            </a:r>
            <a:r>
              <a:rPr lang="en-GB" sz="2800" b="1" dirty="0" smtClean="0">
                <a:latin typeface="Arial"/>
                <a:cs typeface="Arial"/>
              </a:rPr>
              <a:t>proteome coverage measurements of Mtb in a single run</a:t>
            </a:r>
          </a:p>
        </p:txBody>
      </p:sp>
      <p:sp>
        <p:nvSpPr>
          <p:cNvPr id="10" name="TextBox 9"/>
          <p:cNvSpPr txBox="1"/>
          <p:nvPr/>
        </p:nvSpPr>
        <p:spPr>
          <a:xfrm>
            <a:off x="2899147" y="3993014"/>
            <a:ext cx="2549149" cy="1723549"/>
          </a:xfrm>
          <a:prstGeom prst="rect">
            <a:avLst/>
          </a:prstGeom>
          <a:noFill/>
        </p:spPr>
        <p:txBody>
          <a:bodyPr wrap="square" rtlCol="0">
            <a:spAutoFit/>
          </a:bodyPr>
          <a:lstStyle/>
          <a:p>
            <a:pPr algn="ctr"/>
            <a:r>
              <a:rPr lang="en-GB" dirty="0" smtClean="0">
                <a:latin typeface="Arial"/>
                <a:cs typeface="Arial"/>
              </a:rPr>
              <a:t>Proteome coverage by SRM</a:t>
            </a:r>
          </a:p>
          <a:p>
            <a:pPr algn="ctr"/>
            <a:endParaRPr lang="en-GB" sz="1400" dirty="0" smtClean="0">
              <a:latin typeface="Arial"/>
              <a:cs typeface="Arial"/>
            </a:endParaRPr>
          </a:p>
          <a:p>
            <a:pPr algn="ctr"/>
            <a:r>
              <a:rPr lang="en-GB" sz="1400" dirty="0" smtClean="0">
                <a:latin typeface="Arial"/>
                <a:cs typeface="Arial"/>
              </a:rPr>
              <a:t>&gt;200 injections</a:t>
            </a:r>
            <a:endParaRPr lang="en-GB" sz="1400" dirty="0">
              <a:latin typeface="Arial"/>
              <a:cs typeface="Arial"/>
            </a:endParaRPr>
          </a:p>
          <a:p>
            <a:pPr algn="ctr"/>
            <a:r>
              <a:rPr lang="en-GB" sz="1400" dirty="0" smtClean="0">
                <a:latin typeface="Arial"/>
                <a:cs typeface="Arial"/>
              </a:rPr>
              <a:t>2884 proteins (72%)</a:t>
            </a:r>
          </a:p>
          <a:p>
            <a:pPr algn="ctr"/>
            <a:endParaRPr lang="en-GB" sz="1400" dirty="0">
              <a:latin typeface="Arial"/>
              <a:cs typeface="Arial"/>
            </a:endParaRPr>
          </a:p>
          <a:p>
            <a:pPr algn="ctr"/>
            <a:r>
              <a:rPr lang="en-GB" sz="1400" dirty="0" smtClean="0">
                <a:latin typeface="Arial"/>
                <a:cs typeface="Arial"/>
              </a:rPr>
              <a:t>(mProphet software)</a:t>
            </a:r>
            <a:endParaRPr lang="en-GB" sz="1400" dirty="0">
              <a:latin typeface="Arial"/>
              <a:cs typeface="Arial"/>
            </a:endParaRPr>
          </a:p>
        </p:txBody>
      </p:sp>
      <p:sp>
        <p:nvSpPr>
          <p:cNvPr id="7" name="TextBox 6"/>
          <p:cNvSpPr txBox="1"/>
          <p:nvPr/>
        </p:nvSpPr>
        <p:spPr>
          <a:xfrm>
            <a:off x="32019" y="3993014"/>
            <a:ext cx="2616061" cy="1723549"/>
          </a:xfrm>
          <a:prstGeom prst="rect">
            <a:avLst/>
          </a:prstGeom>
          <a:solidFill>
            <a:schemeClr val="bg1"/>
          </a:solidFill>
        </p:spPr>
        <p:txBody>
          <a:bodyPr wrap="square" rtlCol="0">
            <a:spAutoFit/>
          </a:bodyPr>
          <a:lstStyle/>
          <a:p>
            <a:pPr algn="ctr"/>
            <a:r>
              <a:rPr lang="en-GB" dirty="0" smtClean="0">
                <a:latin typeface="Arial"/>
                <a:cs typeface="Arial"/>
              </a:rPr>
              <a:t>Proteome coverage by SWATH-MS</a:t>
            </a:r>
          </a:p>
          <a:p>
            <a:pPr algn="ctr"/>
            <a:endParaRPr lang="en-GB" sz="1400" dirty="0">
              <a:latin typeface="Arial"/>
              <a:cs typeface="Arial"/>
            </a:endParaRPr>
          </a:p>
          <a:p>
            <a:pPr algn="ctr"/>
            <a:r>
              <a:rPr lang="en-GB" sz="1400" dirty="0" smtClean="0">
                <a:latin typeface="Arial"/>
                <a:cs typeface="Arial"/>
              </a:rPr>
              <a:t>single injection</a:t>
            </a:r>
            <a:endParaRPr lang="en-GB" sz="1400" dirty="0">
              <a:latin typeface="Arial"/>
              <a:cs typeface="Arial"/>
            </a:endParaRPr>
          </a:p>
          <a:p>
            <a:pPr algn="ctr"/>
            <a:r>
              <a:rPr lang="en-GB" sz="1400" dirty="0" smtClean="0">
                <a:latin typeface="Arial"/>
                <a:cs typeface="Arial"/>
              </a:rPr>
              <a:t>2683 proteins (67%)</a:t>
            </a:r>
          </a:p>
          <a:p>
            <a:pPr algn="ctr"/>
            <a:endParaRPr lang="en-GB" sz="1400" dirty="0" smtClean="0">
              <a:latin typeface="Arial"/>
              <a:cs typeface="Arial"/>
            </a:endParaRPr>
          </a:p>
          <a:p>
            <a:pPr algn="ctr"/>
            <a:r>
              <a:rPr lang="en-GB" sz="1400" dirty="0" smtClean="0">
                <a:latin typeface="Arial"/>
                <a:cs typeface="Arial"/>
              </a:rPr>
              <a:t>(</a:t>
            </a:r>
            <a:r>
              <a:rPr lang="en-GB" sz="1400" dirty="0" err="1" smtClean="0">
                <a:latin typeface="Arial"/>
                <a:cs typeface="Arial"/>
              </a:rPr>
              <a:t>openSWATH</a:t>
            </a:r>
            <a:r>
              <a:rPr lang="en-GB" sz="1400" dirty="0" smtClean="0">
                <a:latin typeface="Arial"/>
                <a:cs typeface="Arial"/>
              </a:rPr>
              <a:t> software)</a:t>
            </a:r>
            <a:endParaRPr lang="en-GB" sz="1400" dirty="0">
              <a:latin typeface="Arial"/>
              <a:cs typeface="Arial"/>
            </a:endParaRPr>
          </a:p>
        </p:txBody>
      </p:sp>
      <p:graphicFrame>
        <p:nvGraphicFramePr>
          <p:cNvPr id="12" name="Chart 11"/>
          <p:cNvGraphicFramePr/>
          <p:nvPr>
            <p:extLst>
              <p:ext uri="{D42A27DB-BD31-4B8C-83A1-F6EECF244321}">
                <p14:modId xmlns:p14="http://schemas.microsoft.com/office/powerpoint/2010/main" val="1198925318"/>
              </p:ext>
            </p:extLst>
          </p:nvPr>
        </p:nvGraphicFramePr>
        <p:xfrm>
          <a:off x="512299" y="2010985"/>
          <a:ext cx="2813207" cy="2105255"/>
        </p:xfrm>
        <a:graphic>
          <a:graphicData uri="http://schemas.openxmlformats.org/drawingml/2006/chart">
            <c:chart xmlns:c="http://schemas.openxmlformats.org/drawingml/2006/chart" xmlns:r="http://schemas.openxmlformats.org/officeDocument/2006/relationships" r:id="rId4"/>
          </a:graphicData>
        </a:graphic>
      </p:graphicFrame>
      <p:pic>
        <p:nvPicPr>
          <p:cNvPr id="18"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8832" y="5244644"/>
            <a:ext cx="1513159" cy="1470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39521" y="5244644"/>
            <a:ext cx="1516434" cy="1470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73240" y="3549952"/>
            <a:ext cx="1513159" cy="1470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99891" y="3549951"/>
            <a:ext cx="1516434" cy="1470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88177" y="1836197"/>
            <a:ext cx="1525086" cy="14789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2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73240" y="1844241"/>
            <a:ext cx="1514937" cy="1472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6286700" y="1446135"/>
            <a:ext cx="1590263" cy="369332"/>
          </a:xfrm>
          <a:prstGeom prst="rect">
            <a:avLst/>
          </a:prstGeom>
          <a:noFill/>
        </p:spPr>
        <p:txBody>
          <a:bodyPr wrap="square" rtlCol="0">
            <a:spAutoFit/>
          </a:bodyPr>
          <a:lstStyle/>
          <a:p>
            <a:r>
              <a:rPr lang="en-GB" b="1" dirty="0" smtClean="0">
                <a:solidFill>
                  <a:schemeClr val="accent4"/>
                </a:solidFill>
                <a:latin typeface="Arial"/>
                <a:cs typeface="Arial"/>
              </a:rPr>
              <a:t>SWATH-MS</a:t>
            </a:r>
            <a:endParaRPr lang="en-GB" b="1" dirty="0">
              <a:solidFill>
                <a:schemeClr val="accent4"/>
              </a:solidFill>
              <a:latin typeface="Arial"/>
              <a:cs typeface="Arial"/>
            </a:endParaRPr>
          </a:p>
        </p:txBody>
      </p:sp>
      <p:sp>
        <p:nvSpPr>
          <p:cNvPr id="26" name="TextBox 25"/>
          <p:cNvSpPr txBox="1"/>
          <p:nvPr/>
        </p:nvSpPr>
        <p:spPr>
          <a:xfrm>
            <a:off x="7826573" y="1446135"/>
            <a:ext cx="1046186" cy="369332"/>
          </a:xfrm>
          <a:prstGeom prst="rect">
            <a:avLst/>
          </a:prstGeom>
          <a:noFill/>
        </p:spPr>
        <p:txBody>
          <a:bodyPr wrap="square" rtlCol="0">
            <a:spAutoFit/>
          </a:bodyPr>
          <a:lstStyle/>
          <a:p>
            <a:r>
              <a:rPr lang="en-GB" b="1" dirty="0" smtClean="0">
                <a:solidFill>
                  <a:schemeClr val="accent4"/>
                </a:solidFill>
                <a:latin typeface="Arial"/>
                <a:cs typeface="Arial"/>
              </a:rPr>
              <a:t>SRM</a:t>
            </a:r>
            <a:endParaRPr lang="en-GB" b="1" dirty="0">
              <a:solidFill>
                <a:schemeClr val="accent4"/>
              </a:solidFill>
              <a:latin typeface="Arial"/>
              <a:cs typeface="Arial"/>
            </a:endParaRPr>
          </a:p>
        </p:txBody>
      </p:sp>
      <p:sp>
        <p:nvSpPr>
          <p:cNvPr id="27" name="TextBox 26"/>
          <p:cNvSpPr txBox="1"/>
          <p:nvPr/>
        </p:nvSpPr>
        <p:spPr>
          <a:xfrm>
            <a:off x="6286700" y="4956663"/>
            <a:ext cx="2764387" cy="230832"/>
          </a:xfrm>
          <a:prstGeom prst="rect">
            <a:avLst/>
          </a:prstGeom>
          <a:noFill/>
        </p:spPr>
        <p:txBody>
          <a:bodyPr wrap="square" rtlCol="0">
            <a:spAutoFit/>
          </a:bodyPr>
          <a:lstStyle/>
          <a:p>
            <a:r>
              <a:rPr lang="de-CH" sz="900" kern="1200" dirty="0" smtClean="0">
                <a:latin typeface="Arial"/>
                <a:cs typeface="Arial"/>
              </a:rPr>
              <a:t>Rv0569 FGAVQSAILHAR 3+</a:t>
            </a:r>
            <a:endParaRPr lang="de-CH" sz="900" kern="1200" dirty="0">
              <a:latin typeface="Arial"/>
              <a:cs typeface="Arial"/>
            </a:endParaRPr>
          </a:p>
        </p:txBody>
      </p:sp>
      <p:sp>
        <p:nvSpPr>
          <p:cNvPr id="39" name="TextBox 38"/>
          <p:cNvSpPr txBox="1"/>
          <p:nvPr/>
        </p:nvSpPr>
        <p:spPr>
          <a:xfrm>
            <a:off x="6286700" y="3246798"/>
            <a:ext cx="2724757" cy="230832"/>
          </a:xfrm>
          <a:prstGeom prst="rect">
            <a:avLst/>
          </a:prstGeom>
          <a:noFill/>
        </p:spPr>
        <p:txBody>
          <a:bodyPr wrap="square" rtlCol="0">
            <a:spAutoFit/>
          </a:bodyPr>
          <a:lstStyle/>
          <a:p>
            <a:r>
              <a:rPr lang="de-CH" sz="900" kern="1200" dirty="0" smtClean="0">
                <a:latin typeface="Arial"/>
                <a:cs typeface="Arial"/>
              </a:rPr>
              <a:t>Rv0569 GATIDQPDHR </a:t>
            </a:r>
            <a:r>
              <a:rPr lang="de-CH" sz="900" kern="1200" dirty="0">
                <a:latin typeface="Arial"/>
                <a:cs typeface="Arial"/>
              </a:rPr>
              <a:t>2</a:t>
            </a:r>
            <a:r>
              <a:rPr lang="de-CH" sz="900" kern="1200" dirty="0" smtClean="0">
                <a:latin typeface="Arial"/>
                <a:cs typeface="Arial"/>
              </a:rPr>
              <a:t>+</a:t>
            </a:r>
            <a:endParaRPr lang="de-CH" sz="900" kern="1200" dirty="0">
              <a:latin typeface="Arial"/>
              <a:cs typeface="Arial"/>
            </a:endParaRPr>
          </a:p>
        </p:txBody>
      </p:sp>
      <p:sp>
        <p:nvSpPr>
          <p:cNvPr id="40" name="TextBox 39"/>
          <p:cNvSpPr txBox="1"/>
          <p:nvPr/>
        </p:nvSpPr>
        <p:spPr>
          <a:xfrm>
            <a:off x="6286699" y="6634675"/>
            <a:ext cx="2511299" cy="230832"/>
          </a:xfrm>
          <a:prstGeom prst="rect">
            <a:avLst/>
          </a:prstGeom>
          <a:noFill/>
        </p:spPr>
        <p:txBody>
          <a:bodyPr wrap="square" rtlCol="0">
            <a:spAutoFit/>
          </a:bodyPr>
          <a:lstStyle/>
          <a:p>
            <a:r>
              <a:rPr lang="de-CH" sz="900" kern="1200" dirty="0" smtClean="0">
                <a:latin typeface="Arial"/>
                <a:cs typeface="Arial"/>
              </a:rPr>
              <a:t>Rv1738 ELVGVGLAR </a:t>
            </a:r>
            <a:r>
              <a:rPr lang="de-CH" sz="900" kern="1200" dirty="0">
                <a:latin typeface="Arial"/>
                <a:cs typeface="Arial"/>
              </a:rPr>
              <a:t>2</a:t>
            </a:r>
            <a:r>
              <a:rPr lang="de-CH" sz="900" kern="1200" dirty="0" smtClean="0">
                <a:latin typeface="Arial"/>
                <a:cs typeface="Arial"/>
              </a:rPr>
              <a:t>+</a:t>
            </a:r>
            <a:endParaRPr lang="de-CH" sz="900" kern="1200" dirty="0">
              <a:latin typeface="Arial"/>
              <a:cs typeface="Arial"/>
            </a:endParaRPr>
          </a:p>
        </p:txBody>
      </p:sp>
    </p:spTree>
    <p:extLst>
      <p:ext uri="{BB962C8B-B14F-4D97-AF65-F5344CB8AC3E}">
        <p14:creationId xmlns:p14="http://schemas.microsoft.com/office/powerpoint/2010/main" val="16124784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35014"/>
            <a:ext cx="9144000" cy="169102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smtClean="0">
                <a:latin typeface="Arial"/>
                <a:cs typeface="Arial"/>
              </a:rPr>
              <a:t>Summary</a:t>
            </a:r>
          </a:p>
        </p:txBody>
      </p:sp>
      <p:sp>
        <p:nvSpPr>
          <p:cNvPr id="28" name="Content Placeholder 2"/>
          <p:cNvSpPr>
            <a:spLocks noGrp="1"/>
          </p:cNvSpPr>
          <p:nvPr>
            <p:ph idx="1"/>
          </p:nvPr>
        </p:nvSpPr>
        <p:spPr>
          <a:xfrm>
            <a:off x="180084" y="1322884"/>
            <a:ext cx="8907017" cy="5535116"/>
          </a:xfrm>
        </p:spPr>
        <p:txBody>
          <a:bodyPr>
            <a:noAutofit/>
          </a:bodyPr>
          <a:lstStyle/>
          <a:p>
            <a:pPr>
              <a:spcBef>
                <a:spcPts val="600"/>
              </a:spcBef>
            </a:pPr>
            <a:r>
              <a:rPr lang="en-GB" sz="1800" dirty="0">
                <a:latin typeface="Arial"/>
                <a:cs typeface="Arial"/>
              </a:rPr>
              <a:t>The Mtb Proteome Library </a:t>
            </a:r>
            <a:r>
              <a:rPr lang="en-GB" sz="1800" dirty="0" smtClean="0">
                <a:latin typeface="Arial"/>
                <a:cs typeface="Arial"/>
              </a:rPr>
              <a:t>is a public resource of SRM </a:t>
            </a:r>
            <a:r>
              <a:rPr lang="en-GB" sz="1800" dirty="0">
                <a:latin typeface="Arial"/>
                <a:cs typeface="Arial"/>
              </a:rPr>
              <a:t>assays for the entire proteome of </a:t>
            </a:r>
            <a:r>
              <a:rPr lang="en-GB" sz="1800" dirty="0" smtClean="0">
                <a:latin typeface="Arial"/>
                <a:cs typeface="Arial"/>
              </a:rPr>
              <a:t>Mtb</a:t>
            </a:r>
          </a:p>
          <a:p>
            <a:pPr lvl="1">
              <a:spcBef>
                <a:spcPts val="600"/>
              </a:spcBef>
            </a:pPr>
            <a:r>
              <a:rPr lang="en-GB" sz="1400" dirty="0" smtClean="0">
                <a:latin typeface="Arial"/>
                <a:cs typeface="Arial"/>
              </a:rPr>
              <a:t>SRM assays generated from crude synthetic peptides and validated in whole cell lysates</a:t>
            </a:r>
          </a:p>
          <a:p>
            <a:pPr lvl="1">
              <a:spcBef>
                <a:spcPts val="600"/>
              </a:spcBef>
            </a:pPr>
            <a:r>
              <a:rPr lang="en-GB" sz="1400" dirty="0" smtClean="0">
                <a:latin typeface="Arial"/>
                <a:cs typeface="Arial"/>
              </a:rPr>
              <a:t>Data analysis with </a:t>
            </a:r>
            <a:r>
              <a:rPr lang="en-GB" sz="1400" b="1" dirty="0" smtClean="0">
                <a:latin typeface="Arial"/>
                <a:cs typeface="Arial"/>
              </a:rPr>
              <a:t>Skyline</a:t>
            </a:r>
            <a:r>
              <a:rPr lang="en-GB" sz="1400" dirty="0" smtClean="0">
                <a:latin typeface="Arial"/>
                <a:cs typeface="Arial"/>
              </a:rPr>
              <a:t> and supporting tools: iRT peptides, SRMCollider, mProphet, </a:t>
            </a:r>
            <a:r>
              <a:rPr lang="en-GB" sz="1400" dirty="0" err="1" smtClean="0">
                <a:latin typeface="Arial"/>
                <a:cs typeface="Arial"/>
              </a:rPr>
              <a:t>SRMstats</a:t>
            </a:r>
            <a:endParaRPr lang="en-GB" sz="1400" dirty="0" smtClean="0">
              <a:latin typeface="Arial"/>
              <a:cs typeface="Arial"/>
            </a:endParaRPr>
          </a:p>
          <a:p>
            <a:pPr lvl="1">
              <a:spcBef>
                <a:spcPts val="600"/>
              </a:spcBef>
            </a:pPr>
            <a:r>
              <a:rPr lang="en-GB" sz="1400" dirty="0" smtClean="0">
                <a:latin typeface="Arial"/>
                <a:cs typeface="Arial"/>
              </a:rPr>
              <a:t>Data can be browsed on and downloaded from </a:t>
            </a:r>
            <a:r>
              <a:rPr lang="en-GB" sz="1400" dirty="0" err="1" smtClean="0">
                <a:latin typeface="Arial"/>
                <a:cs typeface="Arial"/>
              </a:rPr>
              <a:t>www.SRMAtlas.org</a:t>
            </a:r>
            <a:r>
              <a:rPr lang="en-GB" sz="1400" dirty="0" smtClean="0">
                <a:latin typeface="Arial"/>
                <a:cs typeface="Arial"/>
              </a:rPr>
              <a:t>, </a:t>
            </a:r>
            <a:r>
              <a:rPr lang="en-GB" sz="1400" dirty="0" err="1" smtClean="0">
                <a:latin typeface="Arial"/>
                <a:cs typeface="Arial"/>
              </a:rPr>
              <a:t>www.PeptideAtlas.org</a:t>
            </a:r>
            <a:r>
              <a:rPr lang="en-GB" sz="1400" dirty="0" smtClean="0">
                <a:latin typeface="Arial"/>
                <a:cs typeface="Arial"/>
              </a:rPr>
              <a:t>/passel</a:t>
            </a:r>
          </a:p>
          <a:p>
            <a:pPr marL="457200" lvl="1" indent="0">
              <a:spcBef>
                <a:spcPts val="600"/>
              </a:spcBef>
              <a:buNone/>
            </a:pPr>
            <a:endParaRPr lang="en-GB" sz="1800" dirty="0" smtClean="0">
              <a:latin typeface="Arial"/>
              <a:cs typeface="Arial"/>
            </a:endParaRPr>
          </a:p>
          <a:p>
            <a:pPr>
              <a:spcBef>
                <a:spcPts val="600"/>
              </a:spcBef>
            </a:pPr>
            <a:r>
              <a:rPr lang="en-GB" sz="1800" dirty="0" smtClean="0">
                <a:latin typeface="Arial"/>
                <a:cs typeface="Arial"/>
              </a:rPr>
              <a:t>Application </a:t>
            </a:r>
            <a:r>
              <a:rPr lang="en-GB" sz="1800" dirty="0">
                <a:latin typeface="Arial"/>
                <a:cs typeface="Arial"/>
              </a:rPr>
              <a:t>of the Mtb Proteome Library to study the dynamics of the DosR regulon of Mtb under </a:t>
            </a:r>
            <a:r>
              <a:rPr lang="en-GB" sz="1800" dirty="0" smtClean="0">
                <a:latin typeface="Arial"/>
                <a:cs typeface="Arial"/>
              </a:rPr>
              <a:t>hypoxia</a:t>
            </a:r>
          </a:p>
          <a:p>
            <a:pPr>
              <a:spcBef>
                <a:spcPts val="600"/>
              </a:spcBef>
            </a:pPr>
            <a:endParaRPr lang="en-GB" sz="1800" dirty="0" smtClean="0">
              <a:latin typeface="Arial"/>
              <a:cs typeface="Arial"/>
            </a:endParaRPr>
          </a:p>
          <a:p>
            <a:pPr>
              <a:spcBef>
                <a:spcPts val="600"/>
              </a:spcBef>
            </a:pPr>
            <a:r>
              <a:rPr lang="en-GB" sz="1800" dirty="0" smtClean="0">
                <a:latin typeface="Arial"/>
                <a:cs typeface="Arial"/>
              </a:rPr>
              <a:t>Absolute </a:t>
            </a:r>
            <a:r>
              <a:rPr lang="en-GB" sz="1800" dirty="0">
                <a:latin typeface="Arial"/>
                <a:cs typeface="Arial"/>
              </a:rPr>
              <a:t>label-free quantification by SRM exploits the linear correlation of the sum of the top transitions of the top peptides per </a:t>
            </a:r>
            <a:r>
              <a:rPr lang="en-GB" sz="1800" dirty="0" smtClean="0">
                <a:latin typeface="Arial"/>
                <a:cs typeface="Arial"/>
              </a:rPr>
              <a:t>protein and its absolute concentration.</a:t>
            </a:r>
            <a:endParaRPr lang="en-GB" sz="1800" dirty="0">
              <a:latin typeface="Arial"/>
              <a:cs typeface="Arial"/>
            </a:endParaRPr>
          </a:p>
          <a:p>
            <a:pPr>
              <a:spcBef>
                <a:spcPts val="600"/>
              </a:spcBef>
            </a:pPr>
            <a:endParaRPr lang="en-GB" sz="1800" dirty="0" smtClean="0">
              <a:latin typeface="Arial"/>
              <a:cs typeface="Arial"/>
            </a:endParaRPr>
          </a:p>
          <a:p>
            <a:pPr>
              <a:spcBef>
                <a:spcPts val="600"/>
              </a:spcBef>
            </a:pPr>
            <a:r>
              <a:rPr lang="en-GB" sz="1800" dirty="0" smtClean="0">
                <a:latin typeface="Arial"/>
                <a:cs typeface="Arial"/>
              </a:rPr>
              <a:t>Expansion of the Mtb Proteome Library for use with SWATH-MS</a:t>
            </a:r>
          </a:p>
          <a:p>
            <a:pPr>
              <a:spcBef>
                <a:spcPts val="600"/>
              </a:spcBef>
            </a:pPr>
            <a:endParaRPr lang="en-GB" sz="1800" dirty="0" smtClean="0">
              <a:latin typeface="Arial"/>
              <a:cs typeface="Arial"/>
            </a:endParaRPr>
          </a:p>
          <a:p>
            <a:pPr>
              <a:spcBef>
                <a:spcPts val="600"/>
              </a:spcBef>
            </a:pPr>
            <a:r>
              <a:rPr lang="en-GB" sz="1800" dirty="0" smtClean="0">
                <a:latin typeface="Arial"/>
                <a:cs typeface="Arial"/>
              </a:rPr>
              <a:t>SWATH</a:t>
            </a:r>
            <a:r>
              <a:rPr lang="en-GB" sz="1800" dirty="0">
                <a:latin typeface="Arial"/>
                <a:cs typeface="Arial"/>
              </a:rPr>
              <a:t>-MS allows reproducible, high proteome coverage measurements of Mtb in a single run</a:t>
            </a:r>
          </a:p>
        </p:txBody>
      </p:sp>
      <p:pic>
        <p:nvPicPr>
          <p:cNvPr id="30" name="Picture 29" descr="Untitled.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2351" y="95585"/>
            <a:ext cx="831095" cy="1119670"/>
          </a:xfrm>
          <a:prstGeom prst="rect">
            <a:avLst/>
          </a:prstGeom>
        </p:spPr>
      </p:pic>
    </p:spTree>
    <p:extLst>
      <p:ext uri="{BB962C8B-B14F-4D97-AF65-F5344CB8AC3E}">
        <p14:creationId xmlns:p14="http://schemas.microsoft.com/office/powerpoint/2010/main" val="26319157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411" y="191332"/>
            <a:ext cx="6219373" cy="1143000"/>
          </a:xfrm>
        </p:spPr>
        <p:txBody>
          <a:bodyPr>
            <a:normAutofit/>
          </a:bodyPr>
          <a:lstStyle/>
          <a:p>
            <a:pPr algn="l"/>
            <a:r>
              <a:rPr lang="en-US" sz="2800" b="1" dirty="0" smtClean="0">
                <a:latin typeface="Arial"/>
                <a:cs typeface="Arial"/>
              </a:rPr>
              <a:t>Mycobacterium tuberculosis (Mtb)</a:t>
            </a:r>
            <a:endParaRPr lang="en-US" sz="2800" b="1" dirty="0"/>
          </a:p>
        </p:txBody>
      </p:sp>
      <p:sp>
        <p:nvSpPr>
          <p:cNvPr id="3" name="Content Placeholder 2"/>
          <p:cNvSpPr>
            <a:spLocks noGrp="1"/>
          </p:cNvSpPr>
          <p:nvPr>
            <p:ph idx="1"/>
          </p:nvPr>
        </p:nvSpPr>
        <p:spPr>
          <a:xfrm>
            <a:off x="623260" y="2015125"/>
            <a:ext cx="8398376" cy="3211595"/>
          </a:xfrm>
        </p:spPr>
        <p:txBody>
          <a:bodyPr>
            <a:noAutofit/>
          </a:bodyPr>
          <a:lstStyle/>
          <a:p>
            <a:pPr>
              <a:spcBef>
                <a:spcPts val="600"/>
              </a:spcBef>
            </a:pPr>
            <a:r>
              <a:rPr lang="en-GB" sz="1800" dirty="0" smtClean="0">
                <a:latin typeface="Arial"/>
                <a:cs typeface="Arial"/>
              </a:rPr>
              <a:t>Mycobacterium tuberculosis is the causative agent of Tuberculosis (TB)</a:t>
            </a:r>
          </a:p>
          <a:p>
            <a:pPr>
              <a:spcBef>
                <a:spcPts val="600"/>
              </a:spcBef>
            </a:pPr>
            <a:r>
              <a:rPr lang="en-GB" sz="1800" dirty="0" smtClean="0">
                <a:latin typeface="Arial"/>
                <a:cs typeface="Arial"/>
              </a:rPr>
              <a:t>One </a:t>
            </a:r>
            <a:r>
              <a:rPr lang="en-GB" sz="1800" dirty="0">
                <a:latin typeface="Arial"/>
                <a:cs typeface="Arial"/>
              </a:rPr>
              <a:t>third of the world’s </a:t>
            </a:r>
            <a:r>
              <a:rPr lang="en-GB" sz="1800" dirty="0" smtClean="0">
                <a:latin typeface="Arial"/>
                <a:cs typeface="Arial"/>
              </a:rPr>
              <a:t>population </a:t>
            </a:r>
            <a:r>
              <a:rPr lang="en-GB" sz="1800" dirty="0">
                <a:latin typeface="Arial"/>
                <a:cs typeface="Arial"/>
              </a:rPr>
              <a:t>latently infected with </a:t>
            </a:r>
            <a:r>
              <a:rPr lang="en-GB" sz="1800" dirty="0" smtClean="0">
                <a:latin typeface="Arial"/>
                <a:cs typeface="Arial"/>
              </a:rPr>
              <a:t>Mtb</a:t>
            </a:r>
          </a:p>
          <a:p>
            <a:pPr>
              <a:spcBef>
                <a:spcPts val="600"/>
              </a:spcBef>
            </a:pPr>
            <a:r>
              <a:rPr lang="en-GB" sz="1800" dirty="0" smtClean="0">
                <a:latin typeface="Arial"/>
                <a:cs typeface="Arial"/>
              </a:rPr>
              <a:t>1.7 </a:t>
            </a:r>
            <a:r>
              <a:rPr lang="en-GB" sz="1800" dirty="0">
                <a:latin typeface="Arial"/>
                <a:cs typeface="Arial"/>
              </a:rPr>
              <a:t>million deaths from TB each </a:t>
            </a:r>
            <a:r>
              <a:rPr lang="en-GB" sz="1800" dirty="0" smtClean="0">
                <a:latin typeface="Arial"/>
                <a:cs typeface="Arial"/>
              </a:rPr>
              <a:t>year </a:t>
            </a:r>
          </a:p>
          <a:p>
            <a:pPr>
              <a:spcBef>
                <a:spcPts val="600"/>
              </a:spcBef>
              <a:buFont typeface="Wingdings" charset="0"/>
              <a:buChar char="à"/>
            </a:pPr>
            <a:r>
              <a:rPr lang="en-GB" sz="1800" dirty="0" smtClean="0">
                <a:latin typeface="Arial"/>
                <a:cs typeface="Arial"/>
                <a:sym typeface="Wingdings"/>
              </a:rPr>
              <a:t>More efficient treatments urgently needed</a:t>
            </a:r>
            <a:endParaRPr lang="en-GB" sz="1800" dirty="0" smtClean="0">
              <a:latin typeface="Arial"/>
              <a:cs typeface="Arial"/>
            </a:endParaRPr>
          </a:p>
          <a:p>
            <a:pPr marL="0" indent="0">
              <a:spcBef>
                <a:spcPts val="600"/>
              </a:spcBef>
              <a:buNone/>
            </a:pPr>
            <a:endParaRPr lang="en-GB" sz="1000" dirty="0">
              <a:latin typeface="Arial"/>
              <a:cs typeface="Arial"/>
            </a:endParaRPr>
          </a:p>
          <a:p>
            <a:pPr>
              <a:spcBef>
                <a:spcPts val="600"/>
              </a:spcBef>
            </a:pPr>
            <a:r>
              <a:rPr lang="en-GB" sz="1800" b="1" dirty="0" smtClean="0">
                <a:solidFill>
                  <a:srgbClr val="FF0000"/>
                </a:solidFill>
                <a:latin typeface="Arial"/>
                <a:cs typeface="Arial"/>
              </a:rPr>
              <a:t>Limited availability of techniques to measure proteins with high sensitivity, selectivity and reproducibility</a:t>
            </a:r>
          </a:p>
          <a:p>
            <a:pPr marL="457200" lvl="1" indent="0">
              <a:spcBef>
                <a:spcPts val="600"/>
              </a:spcBef>
              <a:buNone/>
            </a:pPr>
            <a:r>
              <a:rPr lang="en-GB" sz="1400" dirty="0">
                <a:latin typeface="Arial"/>
                <a:cs typeface="Arial"/>
              </a:rPr>
              <a:t>Traditional </a:t>
            </a:r>
            <a:r>
              <a:rPr lang="en-GB" sz="1400" dirty="0" smtClean="0">
                <a:latin typeface="Arial"/>
                <a:cs typeface="Arial"/>
              </a:rPr>
              <a:t>approach: Antibodies</a:t>
            </a:r>
            <a:endParaRPr lang="en-GB" sz="1800" dirty="0" smtClean="0">
              <a:latin typeface="Arial"/>
              <a:cs typeface="Arial"/>
            </a:endParaRPr>
          </a:p>
        </p:txBody>
      </p:sp>
      <p:pic>
        <p:nvPicPr>
          <p:cNvPr id="6" name="Picture 5" descr="MtbBacilli_PHIL.jpg"/>
          <p:cNvPicPr>
            <a:picLocks noChangeAspect="1"/>
          </p:cNvPicPr>
          <p:nvPr/>
        </p:nvPicPr>
        <p:blipFill>
          <a:blip r:embed="rId3">
            <a:alphaModFix/>
            <a:grayscl/>
          </a:blip>
          <a:srcRect l="18197" b="18178"/>
          <a:stretch>
            <a:fillRect/>
          </a:stretch>
        </p:blipFill>
        <p:spPr>
          <a:xfrm>
            <a:off x="6701021" y="191332"/>
            <a:ext cx="2281822" cy="1549208"/>
          </a:xfrm>
          <a:prstGeom prst="rect">
            <a:avLst/>
          </a:prstGeom>
          <a:ln>
            <a:noFill/>
          </a:ln>
          <a:effectLst>
            <a:outerShdw blurRad="50800" dist="38100" dir="2700000" algn="tl" rotWithShape="0">
              <a:prstClr val="black">
                <a:alpha val="40000"/>
              </a:prstClr>
            </a:outerShdw>
          </a:effectLst>
        </p:spPr>
      </p:pic>
      <p:grpSp>
        <p:nvGrpSpPr>
          <p:cNvPr id="25" name="Group 24"/>
          <p:cNvGrpSpPr/>
          <p:nvPr/>
        </p:nvGrpSpPr>
        <p:grpSpPr>
          <a:xfrm>
            <a:off x="1160083" y="4852532"/>
            <a:ext cx="1886227" cy="1791228"/>
            <a:chOff x="2527502" y="5948864"/>
            <a:chExt cx="1886227" cy="1791228"/>
          </a:xfrm>
        </p:grpSpPr>
        <p:pic>
          <p:nvPicPr>
            <p:cNvPr id="16" name="Picture 15"/>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620638" y="5948864"/>
              <a:ext cx="1100069" cy="1052564"/>
            </a:xfrm>
            <a:prstGeom prst="rect">
              <a:avLst/>
            </a:prstGeom>
          </p:spPr>
        </p:pic>
        <p:sp>
          <p:nvSpPr>
            <p:cNvPr id="17" name="TextBox 16"/>
            <p:cNvSpPr txBox="1"/>
            <p:nvPr/>
          </p:nvSpPr>
          <p:spPr>
            <a:xfrm>
              <a:off x="2527502" y="7001428"/>
              <a:ext cx="1886227" cy="738664"/>
            </a:xfrm>
            <a:prstGeom prst="rect">
              <a:avLst/>
            </a:prstGeom>
            <a:noFill/>
          </p:spPr>
          <p:txBody>
            <a:bodyPr wrap="square" rtlCol="0">
              <a:spAutoFit/>
            </a:bodyPr>
            <a:lstStyle/>
            <a:p>
              <a:r>
                <a:rPr lang="en-GB" sz="1400" dirty="0" smtClean="0">
                  <a:latin typeface="Arial"/>
                  <a:cs typeface="Arial"/>
                </a:rPr>
                <a:t>Only for few targets, high cost, low throughput</a:t>
              </a:r>
            </a:p>
          </p:txBody>
        </p:sp>
      </p:grpSp>
      <p:sp>
        <p:nvSpPr>
          <p:cNvPr id="23" name="Rounded Rectangle 22"/>
          <p:cNvSpPr/>
          <p:nvPr/>
        </p:nvSpPr>
        <p:spPr>
          <a:xfrm>
            <a:off x="3852083" y="4593372"/>
            <a:ext cx="5143853" cy="2081312"/>
          </a:xfrm>
          <a:prstGeom prst="roundRect">
            <a:avLst/>
          </a:prstGeom>
          <a:solidFill>
            <a:schemeClr val="accent5">
              <a:lumMod val="75000"/>
            </a:schemeClr>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latin typeface="Arial"/>
                <a:cs typeface="Arial"/>
              </a:rPr>
              <a:t>Aim</a:t>
            </a:r>
          </a:p>
          <a:p>
            <a:pPr algn="ctr"/>
            <a:r>
              <a:rPr lang="en-GB" dirty="0" smtClean="0">
                <a:latin typeface="Arial"/>
                <a:cs typeface="Arial"/>
              </a:rPr>
              <a:t>To </a:t>
            </a:r>
            <a:r>
              <a:rPr lang="en-GB" dirty="0">
                <a:latin typeface="Arial"/>
                <a:cs typeface="Arial"/>
              </a:rPr>
              <a:t>generate </a:t>
            </a:r>
            <a:r>
              <a:rPr lang="en-GB" dirty="0" smtClean="0">
                <a:latin typeface="Arial"/>
                <a:cs typeface="Arial"/>
              </a:rPr>
              <a:t>a resource of validated assays for the sensitive detection and accurate quantification of </a:t>
            </a:r>
            <a:r>
              <a:rPr lang="en-GB" u="sng" dirty="0" smtClean="0">
                <a:latin typeface="Arial"/>
                <a:cs typeface="Arial"/>
              </a:rPr>
              <a:t>every</a:t>
            </a:r>
            <a:r>
              <a:rPr lang="en-GB" dirty="0" smtClean="0">
                <a:latin typeface="Arial"/>
                <a:cs typeface="Arial"/>
              </a:rPr>
              <a:t> protein of </a:t>
            </a:r>
            <a:r>
              <a:rPr lang="en-GB" i="1" dirty="0" smtClean="0">
                <a:latin typeface="Arial"/>
                <a:cs typeface="Arial"/>
              </a:rPr>
              <a:t>Mycobacterium tuberculosis,</a:t>
            </a:r>
            <a:r>
              <a:rPr lang="en-GB" dirty="0" smtClean="0">
                <a:latin typeface="Arial"/>
                <a:cs typeface="Arial"/>
              </a:rPr>
              <a:t> even in </a:t>
            </a:r>
            <a:r>
              <a:rPr lang="en-GB" dirty="0">
                <a:latin typeface="Arial"/>
                <a:cs typeface="Arial"/>
              </a:rPr>
              <a:t>complex </a:t>
            </a:r>
            <a:r>
              <a:rPr lang="en-GB" dirty="0" smtClean="0">
                <a:latin typeface="Arial"/>
                <a:cs typeface="Arial"/>
              </a:rPr>
              <a:t>backgrounds</a:t>
            </a:r>
            <a:r>
              <a:rPr lang="en-GB" dirty="0">
                <a:latin typeface="Arial"/>
                <a:cs typeface="Arial"/>
              </a:rPr>
              <a:t>.</a:t>
            </a:r>
            <a:endParaRPr lang="en-GB" i="1" dirty="0">
              <a:latin typeface="Arial"/>
              <a:cs typeface="Arial"/>
            </a:endParaRPr>
          </a:p>
        </p:txBody>
      </p:sp>
    </p:spTree>
    <p:extLst>
      <p:ext uri="{BB962C8B-B14F-4D97-AF65-F5344CB8AC3E}">
        <p14:creationId xmlns:p14="http://schemas.microsoft.com/office/powerpoint/2010/main" val="158874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linds(horizontal)">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8498" y="159186"/>
            <a:ext cx="5857774" cy="941403"/>
          </a:xfrm>
        </p:spPr>
        <p:txBody>
          <a:bodyPr>
            <a:normAutofit/>
          </a:bodyPr>
          <a:lstStyle/>
          <a:p>
            <a:pPr algn="r"/>
            <a:r>
              <a:rPr lang="en-GB" sz="4000" b="1" dirty="0" smtClean="0">
                <a:latin typeface="Arial"/>
                <a:cs typeface="Arial"/>
              </a:rPr>
              <a:t>Acknowledgements</a:t>
            </a:r>
            <a:endParaRPr lang="en-GB" sz="4000" b="1" dirty="0">
              <a:latin typeface="Arial"/>
              <a:cs typeface="Arial"/>
            </a:endParaRPr>
          </a:p>
        </p:txBody>
      </p:sp>
      <p:sp>
        <p:nvSpPr>
          <p:cNvPr id="3" name="TextBox 2"/>
          <p:cNvSpPr txBox="1"/>
          <p:nvPr/>
        </p:nvSpPr>
        <p:spPr>
          <a:xfrm>
            <a:off x="733069" y="1548664"/>
            <a:ext cx="2746426" cy="369332"/>
          </a:xfrm>
          <a:prstGeom prst="rect">
            <a:avLst/>
          </a:prstGeom>
          <a:noFill/>
        </p:spPr>
        <p:txBody>
          <a:bodyPr wrap="square" rtlCol="0">
            <a:spAutoFit/>
          </a:bodyPr>
          <a:lstStyle/>
          <a:p>
            <a:endParaRPr lang="en-GB" dirty="0"/>
          </a:p>
        </p:txBody>
      </p:sp>
      <p:sp>
        <p:nvSpPr>
          <p:cNvPr id="4" name="Content Placeholder 2"/>
          <p:cNvSpPr>
            <a:spLocks noGrp="1"/>
          </p:cNvSpPr>
          <p:nvPr>
            <p:ph idx="1"/>
          </p:nvPr>
        </p:nvSpPr>
        <p:spPr>
          <a:xfrm>
            <a:off x="65352" y="83490"/>
            <a:ext cx="4663886" cy="6648691"/>
          </a:xfrm>
          <a:noFill/>
        </p:spPr>
        <p:txBody>
          <a:bodyPr>
            <a:noAutofit/>
          </a:bodyPr>
          <a:lstStyle/>
          <a:p>
            <a:pPr marL="0" indent="0">
              <a:buClr>
                <a:srgbClr val="DB16F7"/>
              </a:buClr>
              <a:buNone/>
            </a:pPr>
            <a:r>
              <a:rPr lang="en-US" sz="1400" b="1" dirty="0" smtClean="0">
                <a:latin typeface="Arial"/>
                <a:cs typeface="Arial"/>
              </a:rPr>
              <a:t>ETH Zurich</a:t>
            </a:r>
          </a:p>
          <a:p>
            <a:pPr>
              <a:buFont typeface="Courier New"/>
              <a:buChar char="o"/>
            </a:pPr>
            <a:r>
              <a:rPr lang="en-US" sz="1400" dirty="0" smtClean="0">
                <a:latin typeface="Arial"/>
                <a:cs typeface="Arial"/>
              </a:rPr>
              <a:t>Prof. </a:t>
            </a:r>
            <a:r>
              <a:rPr lang="en-US" sz="1400" dirty="0" err="1" smtClean="0">
                <a:latin typeface="Arial"/>
                <a:cs typeface="Arial"/>
              </a:rPr>
              <a:t>Ruedi</a:t>
            </a:r>
            <a:r>
              <a:rPr lang="en-US" sz="1400" dirty="0" smtClean="0">
                <a:latin typeface="Arial"/>
                <a:cs typeface="Arial"/>
              </a:rPr>
              <a:t> </a:t>
            </a:r>
            <a:r>
              <a:rPr lang="en-US" sz="1400" dirty="0" err="1" smtClean="0">
                <a:latin typeface="Arial"/>
                <a:cs typeface="Arial"/>
              </a:rPr>
              <a:t>Aebersold</a:t>
            </a:r>
            <a:endParaRPr lang="en-US" sz="1400" dirty="0" smtClean="0">
              <a:latin typeface="Arial"/>
              <a:cs typeface="Arial"/>
            </a:endParaRPr>
          </a:p>
          <a:p>
            <a:pPr>
              <a:buFont typeface="Courier New"/>
              <a:buChar char="o"/>
            </a:pPr>
            <a:r>
              <a:rPr lang="en-US" sz="1400" dirty="0" smtClean="0">
                <a:latin typeface="Arial"/>
                <a:cs typeface="Arial"/>
              </a:rPr>
              <a:t>Christina Ludwig</a:t>
            </a:r>
          </a:p>
          <a:p>
            <a:pPr>
              <a:buFont typeface="Courier New"/>
              <a:buChar char="o"/>
            </a:pPr>
            <a:r>
              <a:rPr lang="en-US" sz="1400" dirty="0" smtClean="0">
                <a:latin typeface="Arial"/>
                <a:cs typeface="Arial"/>
              </a:rPr>
              <a:t>Jeppe </a:t>
            </a:r>
            <a:r>
              <a:rPr lang="en-US" sz="1400" dirty="0" err="1" smtClean="0">
                <a:latin typeface="Arial"/>
                <a:cs typeface="Arial"/>
              </a:rPr>
              <a:t>Mouritsen</a:t>
            </a:r>
            <a:endParaRPr lang="en-US" sz="1400" b="1" dirty="0" smtClean="0">
              <a:solidFill>
                <a:schemeClr val="tx2">
                  <a:lumMod val="60000"/>
                  <a:lumOff val="40000"/>
                </a:schemeClr>
              </a:solidFill>
              <a:latin typeface="Arial"/>
              <a:cs typeface="Arial"/>
            </a:endParaRPr>
          </a:p>
          <a:p>
            <a:pPr>
              <a:buFont typeface="Courier New"/>
              <a:buChar char="o"/>
            </a:pPr>
            <a:r>
              <a:rPr lang="en-US" sz="1400" dirty="0" smtClean="0">
                <a:latin typeface="Arial"/>
                <a:cs typeface="Arial"/>
              </a:rPr>
              <a:t>George Rosenberger</a:t>
            </a:r>
          </a:p>
          <a:p>
            <a:pPr>
              <a:buFont typeface="Courier New"/>
              <a:buChar char="o"/>
            </a:pPr>
            <a:r>
              <a:rPr lang="en-US" sz="1400" b="1" dirty="0" err="1" smtClean="0">
                <a:solidFill>
                  <a:schemeClr val="tx2">
                    <a:lumMod val="60000"/>
                    <a:lumOff val="40000"/>
                  </a:schemeClr>
                </a:solidFill>
                <a:latin typeface="Arial"/>
                <a:cs typeface="Arial"/>
              </a:rPr>
              <a:t>Hannes</a:t>
            </a:r>
            <a:r>
              <a:rPr lang="en-US" sz="1400" b="1" dirty="0" smtClean="0">
                <a:solidFill>
                  <a:schemeClr val="tx2">
                    <a:lumMod val="60000"/>
                    <a:lumOff val="40000"/>
                  </a:schemeClr>
                </a:solidFill>
                <a:latin typeface="Arial"/>
                <a:cs typeface="Arial"/>
              </a:rPr>
              <a:t> Röst (Mon 5:45 pm and WP 595, Wed)</a:t>
            </a:r>
          </a:p>
          <a:p>
            <a:pPr>
              <a:buFont typeface="Courier New"/>
              <a:buChar char="o"/>
            </a:pPr>
            <a:r>
              <a:rPr lang="en-US" sz="1400" b="1" dirty="0" err="1" smtClean="0">
                <a:solidFill>
                  <a:schemeClr val="tx2">
                    <a:lumMod val="60000"/>
                    <a:lumOff val="40000"/>
                  </a:schemeClr>
                </a:solidFill>
                <a:latin typeface="Arial"/>
                <a:cs typeface="Arial"/>
              </a:rPr>
              <a:t>Ludovic</a:t>
            </a:r>
            <a:r>
              <a:rPr lang="en-US" sz="1400" b="1" dirty="0" smtClean="0">
                <a:solidFill>
                  <a:schemeClr val="tx2">
                    <a:lumMod val="60000"/>
                    <a:lumOff val="40000"/>
                  </a:schemeClr>
                </a:solidFill>
                <a:latin typeface="Arial"/>
                <a:cs typeface="Arial"/>
              </a:rPr>
              <a:t> </a:t>
            </a:r>
            <a:r>
              <a:rPr lang="en-US" sz="1400" b="1" dirty="0" err="1" smtClean="0">
                <a:solidFill>
                  <a:schemeClr val="tx2">
                    <a:lumMod val="60000"/>
                    <a:lumOff val="40000"/>
                  </a:schemeClr>
                </a:solidFill>
                <a:latin typeface="Arial"/>
                <a:cs typeface="Arial"/>
              </a:rPr>
              <a:t>Gillet</a:t>
            </a:r>
            <a:r>
              <a:rPr lang="en-US" sz="1400" b="1" dirty="0" smtClean="0">
                <a:solidFill>
                  <a:schemeClr val="tx2">
                    <a:lumMod val="60000"/>
                    <a:lumOff val="40000"/>
                  </a:schemeClr>
                </a:solidFill>
                <a:latin typeface="Arial"/>
                <a:cs typeface="Arial"/>
              </a:rPr>
              <a:t> (TOD pm, Tue 5:30 pm)</a:t>
            </a:r>
          </a:p>
          <a:p>
            <a:pPr>
              <a:buFont typeface="Courier New"/>
              <a:buChar char="o"/>
            </a:pPr>
            <a:r>
              <a:rPr lang="en-US" sz="1400" b="1" dirty="0" smtClean="0">
                <a:solidFill>
                  <a:schemeClr val="tx2">
                    <a:lumMod val="60000"/>
                    <a:lumOff val="40000"/>
                  </a:schemeClr>
                </a:solidFill>
                <a:latin typeface="Arial"/>
                <a:cs typeface="Arial"/>
              </a:rPr>
              <a:t>Ben Collins (WP 688, Wed)</a:t>
            </a:r>
          </a:p>
          <a:p>
            <a:pPr>
              <a:buFont typeface="Courier New"/>
              <a:buChar char="o"/>
            </a:pPr>
            <a:r>
              <a:rPr lang="en-US" sz="1400" dirty="0" err="1" smtClean="0">
                <a:latin typeface="Arial"/>
                <a:cs typeface="Arial"/>
              </a:rPr>
              <a:t>Alessio</a:t>
            </a:r>
            <a:r>
              <a:rPr lang="en-US" sz="1400" dirty="0" smtClean="0">
                <a:latin typeface="Arial"/>
                <a:cs typeface="Arial"/>
              </a:rPr>
              <a:t> </a:t>
            </a:r>
            <a:r>
              <a:rPr lang="en-US" sz="1400" dirty="0" err="1" smtClean="0">
                <a:latin typeface="Arial"/>
                <a:cs typeface="Arial"/>
              </a:rPr>
              <a:t>Maiolica</a:t>
            </a:r>
            <a:r>
              <a:rPr lang="en-US" sz="1400" dirty="0" smtClean="0">
                <a:latin typeface="Arial"/>
                <a:cs typeface="Arial"/>
              </a:rPr>
              <a:t>, Mariette </a:t>
            </a:r>
            <a:r>
              <a:rPr lang="en-US" sz="1400" dirty="0" err="1" smtClean="0">
                <a:latin typeface="Arial"/>
                <a:cs typeface="Arial"/>
              </a:rPr>
              <a:t>Matondo</a:t>
            </a:r>
            <a:endParaRPr lang="en-US" sz="1400" dirty="0" smtClean="0">
              <a:latin typeface="Arial"/>
              <a:cs typeface="Arial"/>
            </a:endParaRPr>
          </a:p>
          <a:p>
            <a:pPr marL="0" indent="0">
              <a:buNone/>
            </a:pPr>
            <a:endParaRPr lang="en-US" sz="1400" dirty="0">
              <a:latin typeface="Arial"/>
              <a:cs typeface="Arial"/>
            </a:endParaRPr>
          </a:p>
          <a:p>
            <a:pPr marL="0" indent="0">
              <a:buNone/>
            </a:pPr>
            <a:r>
              <a:rPr lang="en-US" sz="1400" b="1" dirty="0" smtClean="0">
                <a:latin typeface="Arial"/>
                <a:cs typeface="Arial"/>
              </a:rPr>
              <a:t>University of Ghana</a:t>
            </a:r>
          </a:p>
          <a:p>
            <a:pPr>
              <a:buFont typeface="Courier New"/>
              <a:buChar char="o"/>
            </a:pPr>
            <a:r>
              <a:rPr lang="en-US" sz="1400" dirty="0" smtClean="0">
                <a:latin typeface="Arial"/>
                <a:cs typeface="Arial"/>
              </a:rPr>
              <a:t>Dr. Patrick K. Arthur</a:t>
            </a:r>
          </a:p>
          <a:p>
            <a:pPr marL="0" indent="0">
              <a:buNone/>
            </a:pPr>
            <a:endParaRPr lang="en-US" sz="1400" dirty="0" smtClean="0">
              <a:latin typeface="Arial"/>
              <a:cs typeface="Arial"/>
            </a:endParaRPr>
          </a:p>
          <a:p>
            <a:pPr marL="0" indent="0">
              <a:buNone/>
            </a:pPr>
            <a:r>
              <a:rPr lang="en-US" sz="1400" b="1" dirty="0" smtClean="0">
                <a:latin typeface="Arial"/>
                <a:cs typeface="Arial"/>
              </a:rPr>
              <a:t>Max Planck Institute Berlin</a:t>
            </a:r>
          </a:p>
          <a:p>
            <a:pPr>
              <a:buFont typeface="Courier New"/>
              <a:buChar char="o"/>
            </a:pPr>
            <a:r>
              <a:rPr lang="en-US" sz="1400" dirty="0" smtClean="0">
                <a:latin typeface="Arial"/>
                <a:cs typeface="Arial"/>
              </a:rPr>
              <a:t>Prof. Stefan Kaufmann</a:t>
            </a:r>
          </a:p>
          <a:p>
            <a:pPr>
              <a:buFont typeface="Courier New"/>
              <a:buChar char="o"/>
            </a:pPr>
            <a:r>
              <a:rPr lang="en-US" sz="1400" dirty="0" smtClean="0">
                <a:latin typeface="Arial"/>
                <a:cs typeface="Arial"/>
              </a:rPr>
              <a:t>Dr. Martin </a:t>
            </a:r>
            <a:r>
              <a:rPr lang="en-US" sz="1400" dirty="0" err="1" smtClean="0">
                <a:latin typeface="Arial"/>
                <a:cs typeface="Arial"/>
              </a:rPr>
              <a:t>Gengenbacher</a:t>
            </a:r>
            <a:endParaRPr lang="en-US" sz="1400" dirty="0" smtClean="0">
              <a:latin typeface="Arial"/>
              <a:cs typeface="Arial"/>
            </a:endParaRPr>
          </a:p>
          <a:p>
            <a:pPr marL="0" indent="0">
              <a:buNone/>
            </a:pPr>
            <a:endParaRPr lang="en-US" sz="1400" dirty="0" smtClean="0">
              <a:latin typeface="Arial"/>
              <a:cs typeface="Arial"/>
            </a:endParaRPr>
          </a:p>
          <a:p>
            <a:pPr marL="0" indent="0">
              <a:buNone/>
            </a:pPr>
            <a:r>
              <a:rPr lang="en-US" sz="1400" b="1" dirty="0" smtClean="0">
                <a:latin typeface="Arial"/>
                <a:cs typeface="Arial"/>
              </a:rPr>
              <a:t>ISB Seattle</a:t>
            </a:r>
          </a:p>
          <a:p>
            <a:pPr>
              <a:buFont typeface="Courier New"/>
              <a:buChar char="o"/>
            </a:pPr>
            <a:r>
              <a:rPr lang="en-US" sz="1400" dirty="0" smtClean="0">
                <a:latin typeface="Arial"/>
                <a:cs typeface="Arial"/>
              </a:rPr>
              <a:t>Prof. Rob Moritz</a:t>
            </a:r>
          </a:p>
          <a:p>
            <a:pPr>
              <a:buFont typeface="Courier New"/>
              <a:buChar char="o"/>
            </a:pPr>
            <a:r>
              <a:rPr lang="en-US" sz="1400" dirty="0" smtClean="0">
                <a:latin typeface="Arial"/>
                <a:cs typeface="Arial"/>
              </a:rPr>
              <a:t>Dave Campbell</a:t>
            </a:r>
          </a:p>
          <a:p>
            <a:pPr>
              <a:buFont typeface="Courier New"/>
              <a:buChar char="o"/>
            </a:pPr>
            <a:r>
              <a:rPr lang="en-US" sz="1400" dirty="0" err="1" smtClean="0">
                <a:latin typeface="Arial"/>
                <a:cs typeface="Arial"/>
              </a:rPr>
              <a:t>Zhi</a:t>
            </a:r>
            <a:r>
              <a:rPr lang="en-US" sz="1400" dirty="0" smtClean="0">
                <a:latin typeface="Arial"/>
                <a:cs typeface="Arial"/>
              </a:rPr>
              <a:t> Sun</a:t>
            </a:r>
          </a:p>
          <a:p>
            <a:pPr>
              <a:buFont typeface="Courier New"/>
              <a:buChar char="o"/>
            </a:pPr>
            <a:r>
              <a:rPr lang="en-US" sz="1400" dirty="0" smtClean="0">
                <a:latin typeface="Arial"/>
                <a:cs typeface="Arial"/>
              </a:rPr>
              <a:t>Terry </a:t>
            </a:r>
            <a:r>
              <a:rPr lang="en-US" sz="1400" dirty="0" err="1" smtClean="0">
                <a:latin typeface="Arial"/>
                <a:cs typeface="Arial"/>
              </a:rPr>
              <a:t>Farrah</a:t>
            </a:r>
            <a:endParaRPr lang="en-US" sz="1400" dirty="0" smtClean="0">
              <a:latin typeface="Arial"/>
              <a:cs typeface="Arial"/>
            </a:endParaRPr>
          </a:p>
          <a:p>
            <a:pPr>
              <a:buFont typeface="Courier New"/>
              <a:buChar char="o"/>
            </a:pPr>
            <a:r>
              <a:rPr lang="en-US" sz="1400" b="1" dirty="0">
                <a:solidFill>
                  <a:srgbClr val="558ED5"/>
                </a:solidFill>
                <a:latin typeface="Arial"/>
                <a:cs typeface="Arial"/>
              </a:rPr>
              <a:t>Samuel </a:t>
            </a:r>
            <a:r>
              <a:rPr lang="en-US" sz="1400" b="1" dirty="0" smtClean="0">
                <a:solidFill>
                  <a:srgbClr val="558ED5"/>
                </a:solidFill>
                <a:latin typeface="Arial"/>
                <a:cs typeface="Arial"/>
              </a:rPr>
              <a:t>Bader (</a:t>
            </a:r>
            <a:r>
              <a:rPr lang="en-US" sz="1400" b="1" dirty="0" err="1" smtClean="0">
                <a:solidFill>
                  <a:srgbClr val="558ED5"/>
                </a:solidFill>
                <a:latin typeface="Arial"/>
                <a:cs typeface="Arial"/>
              </a:rPr>
              <a:t>ABSciex</a:t>
            </a:r>
            <a:r>
              <a:rPr lang="en-US" sz="1400" b="1" dirty="0" smtClean="0">
                <a:solidFill>
                  <a:srgbClr val="558ED5"/>
                </a:solidFill>
                <a:latin typeface="Arial"/>
                <a:cs typeface="Arial"/>
              </a:rPr>
              <a:t>, Mon 7 am)</a:t>
            </a:r>
          </a:p>
          <a:p>
            <a:pPr>
              <a:buFont typeface="Courier New"/>
              <a:buChar char="o"/>
            </a:pPr>
            <a:endParaRPr lang="en-US" sz="1400" dirty="0">
              <a:latin typeface="Arial"/>
              <a:cs typeface="Arial"/>
            </a:endParaRPr>
          </a:p>
          <a:p>
            <a:pPr marL="0" indent="0">
              <a:buNone/>
            </a:pPr>
            <a:r>
              <a:rPr lang="en-GB" sz="1400" b="1" dirty="0">
                <a:latin typeface="Arial"/>
                <a:cs typeface="Arial"/>
              </a:rPr>
              <a:t>University of Washington</a:t>
            </a:r>
          </a:p>
          <a:p>
            <a:pPr marL="285750" indent="-285750">
              <a:buFont typeface="Courier New"/>
              <a:buChar char="o"/>
            </a:pPr>
            <a:r>
              <a:rPr lang="en-GB" sz="1400" b="1" dirty="0">
                <a:solidFill>
                  <a:srgbClr val="558ED5"/>
                </a:solidFill>
                <a:latin typeface="Arial"/>
                <a:cs typeface="Arial"/>
              </a:rPr>
              <a:t>Brendan </a:t>
            </a:r>
            <a:r>
              <a:rPr lang="en-GB" sz="1400" b="1" dirty="0" smtClean="0">
                <a:solidFill>
                  <a:srgbClr val="558ED5"/>
                </a:solidFill>
                <a:latin typeface="Arial"/>
                <a:cs typeface="Arial"/>
              </a:rPr>
              <a:t>MacLean (TP 499, Tue)</a:t>
            </a:r>
            <a:endParaRPr lang="en-GB" sz="1400" b="1" dirty="0">
              <a:solidFill>
                <a:srgbClr val="558ED5"/>
              </a:solidFill>
              <a:latin typeface="Arial"/>
              <a:cs typeface="Arial"/>
            </a:endParaRPr>
          </a:p>
          <a:p>
            <a:pPr marL="0" indent="0">
              <a:buNone/>
            </a:pPr>
            <a:endParaRPr lang="en-US" sz="1400" dirty="0">
              <a:latin typeface="Arial"/>
              <a:cs typeface="Arial"/>
            </a:endParaRPr>
          </a:p>
        </p:txBody>
      </p:sp>
      <p:pic>
        <p:nvPicPr>
          <p:cNvPr id="5" name="Picture 4" descr="_MG_9924.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070383" y="1881708"/>
            <a:ext cx="4810897" cy="3766765"/>
          </a:xfrm>
          <a:prstGeom prst="rect">
            <a:avLst/>
          </a:prstGeom>
        </p:spPr>
      </p:pic>
      <p:pic>
        <p:nvPicPr>
          <p:cNvPr id="7" name="Picture 6" descr="systemtb-logo.pd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296028" y="5975905"/>
            <a:ext cx="1297413" cy="768371"/>
          </a:xfrm>
          <a:prstGeom prst="rect">
            <a:avLst/>
          </a:prstGeom>
        </p:spPr>
      </p:pic>
      <p:sp>
        <p:nvSpPr>
          <p:cNvPr id="8" name="TextBox 7"/>
          <p:cNvSpPr txBox="1"/>
          <p:nvPr/>
        </p:nvSpPr>
        <p:spPr>
          <a:xfrm>
            <a:off x="5916870" y="6022684"/>
            <a:ext cx="925358" cy="646331"/>
          </a:xfrm>
          <a:prstGeom prst="rect">
            <a:avLst/>
          </a:prstGeom>
          <a:solidFill>
            <a:schemeClr val="bg1">
              <a:lumMod val="85000"/>
            </a:schemeClr>
          </a:solidFill>
          <a:ln>
            <a:solidFill>
              <a:schemeClr val="tx1"/>
            </a:solidFill>
          </a:ln>
        </p:spPr>
        <p:txBody>
          <a:bodyPr wrap="square" rtlCol="0">
            <a:spAutoFit/>
          </a:bodyPr>
          <a:lstStyle/>
          <a:p>
            <a:r>
              <a:rPr lang="en-GB" sz="1200" b="1" dirty="0" smtClean="0"/>
              <a:t>UBS</a:t>
            </a:r>
          </a:p>
          <a:p>
            <a:r>
              <a:rPr lang="en-GB" sz="1200" b="1" dirty="0" err="1" smtClean="0"/>
              <a:t>Promedica</a:t>
            </a:r>
            <a:endParaRPr lang="en-GB" sz="1200" b="1" dirty="0"/>
          </a:p>
          <a:p>
            <a:r>
              <a:rPr lang="en-GB" sz="1200" b="1" dirty="0" smtClean="0"/>
              <a:t>Foundation</a:t>
            </a:r>
            <a:endParaRPr lang="en-GB" sz="1200" b="1" dirty="0"/>
          </a:p>
        </p:txBody>
      </p:sp>
      <p:grpSp>
        <p:nvGrpSpPr>
          <p:cNvPr id="9" name="Group 8"/>
          <p:cNvGrpSpPr/>
          <p:nvPr/>
        </p:nvGrpSpPr>
        <p:grpSpPr>
          <a:xfrm>
            <a:off x="7179768" y="5902007"/>
            <a:ext cx="1832942" cy="827257"/>
            <a:chOff x="7876321" y="5366308"/>
            <a:chExt cx="2738508" cy="1235962"/>
          </a:xfrm>
        </p:grpSpPr>
        <p:pic>
          <p:nvPicPr>
            <p:cNvPr id="10" name="Picture 9" descr="signet_ETH_rz_3f_mittel.eps"/>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876321" y="5453927"/>
              <a:ext cx="1148343" cy="1148343"/>
            </a:xfrm>
            <a:prstGeom prst="rect">
              <a:avLst/>
            </a:prstGeom>
          </p:spPr>
        </p:pic>
        <p:sp>
          <p:nvSpPr>
            <p:cNvPr id="11" name="TextBox 10"/>
            <p:cNvSpPr txBox="1"/>
            <p:nvPr/>
          </p:nvSpPr>
          <p:spPr>
            <a:xfrm>
              <a:off x="9101405" y="5366308"/>
              <a:ext cx="1513424" cy="710702"/>
            </a:xfrm>
            <a:prstGeom prst="rect">
              <a:avLst/>
            </a:prstGeom>
            <a:noFill/>
          </p:spPr>
          <p:txBody>
            <a:bodyPr wrap="square" rtlCol="0">
              <a:spAutoFit/>
            </a:bodyPr>
            <a:lstStyle/>
            <a:p>
              <a:r>
                <a:rPr lang="en-GB" sz="1200" b="1" dirty="0" smtClean="0">
                  <a:solidFill>
                    <a:srgbClr val="4CCEF0"/>
                  </a:solidFill>
                  <a:latin typeface="ETH-SemiBold"/>
                  <a:cs typeface="ETH-SemiBold"/>
                </a:rPr>
                <a:t>Institute of Molecular Systems Biology</a:t>
              </a:r>
              <a:endParaRPr lang="en-GB" sz="1200" b="1" dirty="0">
                <a:solidFill>
                  <a:srgbClr val="4CCEF0"/>
                </a:solidFill>
                <a:latin typeface="ETH-SemiBold"/>
                <a:cs typeface="ETH-SemiBold"/>
              </a:endParaRPr>
            </a:p>
          </p:txBody>
        </p:sp>
      </p:grpSp>
      <p:pic>
        <p:nvPicPr>
          <p:cNvPr id="12" name="Picture 11" descr="401px-European_Research_Council_logo.svg.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73795" y="6054633"/>
            <a:ext cx="769158" cy="713533"/>
          </a:xfrm>
          <a:prstGeom prst="rect">
            <a:avLst/>
          </a:prstGeom>
        </p:spPr>
      </p:pic>
    </p:spTree>
    <p:extLst>
      <p:ext uri="{BB962C8B-B14F-4D97-AF65-F5344CB8AC3E}">
        <p14:creationId xmlns:p14="http://schemas.microsoft.com/office/powerpoint/2010/main" val="1490939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igure1.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22668" y="1509410"/>
            <a:ext cx="7136050" cy="4611733"/>
          </a:xfrm>
          <a:prstGeom prst="rect">
            <a:avLst/>
          </a:prstGeom>
        </p:spPr>
      </p:pic>
      <p:sp>
        <p:nvSpPr>
          <p:cNvPr id="6" name="Rectangle 5"/>
          <p:cNvSpPr/>
          <p:nvPr/>
        </p:nvSpPr>
        <p:spPr>
          <a:xfrm>
            <a:off x="0" y="6380995"/>
            <a:ext cx="9144000" cy="461665"/>
          </a:xfrm>
          <a:prstGeom prst="rect">
            <a:avLst/>
          </a:prstGeom>
        </p:spPr>
        <p:txBody>
          <a:bodyPr wrap="square">
            <a:spAutoFit/>
          </a:bodyPr>
          <a:lstStyle/>
          <a:p>
            <a:r>
              <a:rPr lang="en-GB" sz="1200" dirty="0" smtClean="0">
                <a:solidFill>
                  <a:prstClr val="black"/>
                </a:solidFill>
                <a:latin typeface="Helvetica"/>
              </a:rPr>
              <a:t>Schubert</a:t>
            </a:r>
            <a:r>
              <a:rPr lang="en-GB" sz="1200" dirty="0">
                <a:solidFill>
                  <a:prstClr val="black"/>
                </a:solidFill>
                <a:latin typeface="Helvetica"/>
              </a:rPr>
              <a:t> </a:t>
            </a:r>
            <a:r>
              <a:rPr lang="en-GB" sz="1200" dirty="0" smtClean="0">
                <a:solidFill>
                  <a:prstClr val="black"/>
                </a:solidFill>
                <a:latin typeface="Helvetica"/>
              </a:rPr>
              <a:t>et </a:t>
            </a:r>
            <a:r>
              <a:rPr lang="en-GB" sz="1200" dirty="0">
                <a:solidFill>
                  <a:prstClr val="black"/>
                </a:solidFill>
                <a:latin typeface="Helvetica"/>
              </a:rPr>
              <a:t>al. </a:t>
            </a:r>
            <a:r>
              <a:rPr lang="en-GB" sz="1200" dirty="0" smtClean="0">
                <a:solidFill>
                  <a:prstClr val="black"/>
                </a:solidFill>
                <a:latin typeface="Helvetica"/>
              </a:rPr>
              <a:t>Cell Host &amp; Microbe 2013</a:t>
            </a:r>
          </a:p>
          <a:p>
            <a:r>
              <a:rPr lang="en-GB" sz="1200" dirty="0" smtClean="0">
                <a:solidFill>
                  <a:prstClr val="black"/>
                </a:solidFill>
                <a:latin typeface="Helvetica"/>
              </a:rPr>
              <a:t>The </a:t>
            </a:r>
            <a:r>
              <a:rPr lang="en-GB" sz="1200" dirty="0">
                <a:solidFill>
                  <a:prstClr val="black"/>
                </a:solidFill>
                <a:latin typeface="Helvetica"/>
              </a:rPr>
              <a:t>Mtb Proteome Library: A Resource of Assays to Quantify the Complete Proteome of Mycobacterium tuberculosis</a:t>
            </a:r>
            <a:r>
              <a:rPr lang="en-GB" sz="1200" dirty="0" smtClean="0">
                <a:solidFill>
                  <a:prstClr val="black"/>
                </a:solidFill>
                <a:latin typeface="Helvetica"/>
              </a:rPr>
              <a:t>.</a:t>
            </a:r>
            <a:endParaRPr lang="en-GB" dirty="0"/>
          </a:p>
        </p:txBody>
      </p:sp>
      <p:sp>
        <p:nvSpPr>
          <p:cNvPr id="8" name="Title 1"/>
          <p:cNvSpPr txBox="1">
            <a:spLocks/>
          </p:cNvSpPr>
          <p:nvPr/>
        </p:nvSpPr>
        <p:spPr>
          <a:xfrm>
            <a:off x="457200" y="1401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smtClean="0">
                <a:latin typeface="Arial"/>
                <a:cs typeface="Arial"/>
              </a:rPr>
              <a:t>The Mtb Proteome Library contains SRM assays for the entire proteome of Mtb</a:t>
            </a:r>
            <a:endParaRPr lang="en-GB" sz="2800" b="1" dirty="0">
              <a:latin typeface="Arial"/>
              <a:cs typeface="Arial"/>
            </a:endParaRPr>
          </a:p>
        </p:txBody>
      </p:sp>
    </p:spTree>
    <p:extLst>
      <p:ext uri="{BB962C8B-B14F-4D97-AF65-F5344CB8AC3E}">
        <p14:creationId xmlns:p14="http://schemas.microsoft.com/office/powerpoint/2010/main" val="3176753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1086618" y="1531457"/>
            <a:ext cx="6915974" cy="1647228"/>
            <a:chOff x="1086618" y="1645367"/>
            <a:chExt cx="6915974" cy="1647228"/>
          </a:xfrm>
        </p:grpSpPr>
        <p:pic>
          <p:nvPicPr>
            <p:cNvPr id="28" name="Picture 27"/>
            <p:cNvPicPr>
              <a:picLocks noChangeAspect="1"/>
            </p:cNvPicPr>
            <p:nvPr/>
          </p:nvPicPr>
          <p:blipFill>
            <a:blip r:embed="rId3"/>
            <a:stretch>
              <a:fillRect/>
            </a:stretch>
          </p:blipFill>
          <p:spPr>
            <a:xfrm>
              <a:off x="1615269" y="2126146"/>
              <a:ext cx="2275478" cy="1166449"/>
            </a:xfrm>
            <a:prstGeom prst="rect">
              <a:avLst/>
            </a:prstGeom>
          </p:spPr>
        </p:pic>
        <p:sp>
          <p:nvSpPr>
            <p:cNvPr id="29" name="Down Arrow 28"/>
            <p:cNvSpPr/>
            <p:nvPr/>
          </p:nvSpPr>
          <p:spPr>
            <a:xfrm rot="16200000">
              <a:off x="4254953" y="2482905"/>
              <a:ext cx="347354" cy="375786"/>
            </a:xfrm>
            <a:prstGeom prst="downArrow">
              <a:avLst/>
            </a:prstGeom>
            <a:solidFill>
              <a:schemeClr val="bg1">
                <a:lumMod val="6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sp>
          <p:nvSpPr>
            <p:cNvPr id="30" name="TextBox 29"/>
            <p:cNvSpPr txBox="1"/>
            <p:nvPr/>
          </p:nvSpPr>
          <p:spPr>
            <a:xfrm>
              <a:off x="1086618" y="1645367"/>
              <a:ext cx="6915974" cy="338554"/>
            </a:xfrm>
            <a:prstGeom prst="rect">
              <a:avLst/>
            </a:prstGeom>
            <a:noFill/>
          </p:spPr>
          <p:txBody>
            <a:bodyPr wrap="square" rtlCol="0">
              <a:spAutoFit/>
            </a:bodyPr>
            <a:lstStyle/>
            <a:p>
              <a:pPr algn="ctr"/>
              <a:r>
                <a:rPr lang="en-GB" sz="1600" dirty="0" smtClean="0">
                  <a:latin typeface="Arial"/>
                  <a:cs typeface="Arial"/>
                </a:rPr>
                <a:t>Extensive fractionation and shotgun MS on Orbitrap XL</a:t>
              </a:r>
            </a:p>
          </p:txBody>
        </p:sp>
      </p:grpSp>
      <p:sp>
        <p:nvSpPr>
          <p:cNvPr id="34" name="TextBox 33"/>
          <p:cNvSpPr txBox="1"/>
          <p:nvPr/>
        </p:nvSpPr>
        <p:spPr>
          <a:xfrm>
            <a:off x="65414" y="6532405"/>
            <a:ext cx="3881528" cy="276999"/>
          </a:xfrm>
          <a:prstGeom prst="rect">
            <a:avLst/>
          </a:prstGeom>
          <a:noFill/>
        </p:spPr>
        <p:txBody>
          <a:bodyPr wrap="square" rtlCol="0">
            <a:spAutoFit/>
          </a:bodyPr>
          <a:lstStyle/>
          <a:p>
            <a:r>
              <a:rPr lang="en-GB" sz="1200" dirty="0" smtClean="0">
                <a:latin typeface="Arial"/>
                <a:cs typeface="Arial"/>
              </a:rPr>
              <a:t>RNA-seq data: </a:t>
            </a:r>
            <a:r>
              <a:rPr lang="en-GB" sz="1200" dirty="0" err="1" smtClean="0">
                <a:latin typeface="Arial"/>
                <a:cs typeface="Arial"/>
              </a:rPr>
              <a:t>Arnvig</a:t>
            </a:r>
            <a:r>
              <a:rPr lang="en-GB" sz="1200" dirty="0" smtClean="0">
                <a:latin typeface="Arial"/>
                <a:cs typeface="Arial"/>
              </a:rPr>
              <a:t> et al., </a:t>
            </a:r>
            <a:r>
              <a:rPr lang="en-GB" sz="1200" dirty="0" err="1" smtClean="0">
                <a:latin typeface="Arial"/>
                <a:cs typeface="Arial"/>
              </a:rPr>
              <a:t>PLoS</a:t>
            </a:r>
            <a:r>
              <a:rPr lang="en-GB" sz="1200" dirty="0" smtClean="0">
                <a:latin typeface="Arial"/>
                <a:cs typeface="Arial"/>
              </a:rPr>
              <a:t> Pathogens 2011</a:t>
            </a:r>
            <a:endParaRPr lang="en-GB" sz="1000" i="1" dirty="0">
              <a:solidFill>
                <a:srgbClr val="FF0000"/>
              </a:solidFill>
              <a:latin typeface="Arial"/>
              <a:cs typeface="Arial"/>
            </a:endParaRPr>
          </a:p>
        </p:txBody>
      </p:sp>
      <p:pic>
        <p:nvPicPr>
          <p:cNvPr id="40" name="Picture 39" descr="Figure2.pdf"/>
          <p:cNvPicPr>
            <a:picLocks noChangeAspect="1"/>
          </p:cNvPicPr>
          <p:nvPr/>
        </p:nvPicPr>
        <p:blipFill rotWithShape="1">
          <a:blip r:embed="rId4">
            <a:extLst>
              <a:ext uri="{28A0092B-C50C-407E-A947-70E740481C1C}">
                <a14:useLocalDpi xmlns:a14="http://schemas.microsoft.com/office/drawing/2010/main"/>
              </a:ext>
            </a:extLst>
          </a:blip>
          <a:srcRect l="70240" t="17661" b="14973"/>
          <a:stretch/>
        </p:blipFill>
        <p:spPr>
          <a:xfrm>
            <a:off x="3289905" y="4098230"/>
            <a:ext cx="3011205" cy="2299824"/>
          </a:xfrm>
          <a:prstGeom prst="rect">
            <a:avLst/>
          </a:prstGeom>
        </p:spPr>
      </p:pic>
      <p:sp>
        <p:nvSpPr>
          <p:cNvPr id="44" name="Title 1"/>
          <p:cNvSpPr txBox="1">
            <a:spLocks/>
          </p:cNvSpPr>
          <p:nvPr/>
        </p:nvSpPr>
        <p:spPr>
          <a:xfrm>
            <a:off x="457200" y="13618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smtClean="0">
                <a:latin typeface="Arial"/>
                <a:cs typeface="Arial"/>
              </a:rPr>
              <a:t>Definition of the MS-accessible </a:t>
            </a:r>
          </a:p>
          <a:p>
            <a:r>
              <a:rPr lang="en-GB" sz="2800" b="1" dirty="0" smtClean="0">
                <a:latin typeface="Arial"/>
                <a:cs typeface="Arial"/>
              </a:rPr>
              <a:t>Mtb proteome by discovery MS</a:t>
            </a:r>
            <a:endParaRPr lang="en-GB" sz="2800" b="1" dirty="0">
              <a:latin typeface="Arial"/>
              <a:cs typeface="Arial"/>
            </a:endParaRPr>
          </a:p>
        </p:txBody>
      </p:sp>
      <p:pic>
        <p:nvPicPr>
          <p:cNvPr id="45" name="Picture 44" descr="Figure2.pdf"/>
          <p:cNvPicPr>
            <a:picLocks noChangeAspect="1"/>
          </p:cNvPicPr>
          <p:nvPr/>
        </p:nvPicPr>
        <p:blipFill rotWithShape="1">
          <a:blip r:embed="rId4">
            <a:extLst>
              <a:ext uri="{28A0092B-C50C-407E-A947-70E740481C1C}">
                <a14:useLocalDpi xmlns:a14="http://schemas.microsoft.com/office/drawing/2010/main"/>
              </a:ext>
            </a:extLst>
          </a:blip>
          <a:srcRect t="15791" r="66489" b="35046"/>
          <a:stretch/>
        </p:blipFill>
        <p:spPr>
          <a:xfrm>
            <a:off x="4730076" y="1843883"/>
            <a:ext cx="3471882" cy="1718567"/>
          </a:xfrm>
          <a:prstGeom prst="rect">
            <a:avLst/>
          </a:prstGeom>
        </p:spPr>
      </p:pic>
      <p:sp>
        <p:nvSpPr>
          <p:cNvPr id="20" name="TextBox 19"/>
          <p:cNvSpPr txBox="1"/>
          <p:nvPr/>
        </p:nvSpPr>
        <p:spPr>
          <a:xfrm>
            <a:off x="1427712" y="3181648"/>
            <a:ext cx="2895526" cy="253916"/>
          </a:xfrm>
          <a:prstGeom prst="rect">
            <a:avLst/>
          </a:prstGeom>
          <a:noFill/>
        </p:spPr>
        <p:txBody>
          <a:bodyPr wrap="square" rtlCol="0">
            <a:spAutoFit/>
          </a:bodyPr>
          <a:lstStyle/>
          <a:p>
            <a:r>
              <a:rPr lang="en-GB" sz="1050" dirty="0" smtClean="0">
                <a:latin typeface="Arial"/>
                <a:cs typeface="Arial"/>
              </a:rPr>
              <a:t>Isoelectric focusing (off-gel electrophoresis)</a:t>
            </a:r>
            <a:endParaRPr lang="en-GB" sz="1050" dirty="0">
              <a:latin typeface="Arial"/>
              <a:cs typeface="Arial"/>
            </a:endParaRPr>
          </a:p>
        </p:txBody>
      </p:sp>
      <p:sp>
        <p:nvSpPr>
          <p:cNvPr id="2" name="TextBox 1"/>
          <p:cNvSpPr txBox="1"/>
          <p:nvPr/>
        </p:nvSpPr>
        <p:spPr>
          <a:xfrm>
            <a:off x="4922761" y="3426087"/>
            <a:ext cx="2068826" cy="338554"/>
          </a:xfrm>
          <a:prstGeom prst="rect">
            <a:avLst/>
          </a:prstGeom>
          <a:noFill/>
        </p:spPr>
        <p:txBody>
          <a:bodyPr wrap="square" rtlCol="0">
            <a:spAutoFit/>
          </a:bodyPr>
          <a:lstStyle/>
          <a:p>
            <a:pPr algn="ctr"/>
            <a:r>
              <a:rPr lang="en-GB" sz="1600" dirty="0" smtClean="0">
                <a:latin typeface="Arial"/>
                <a:cs typeface="Arial"/>
              </a:rPr>
              <a:t>3074 proteins (77%)</a:t>
            </a:r>
          </a:p>
        </p:txBody>
      </p:sp>
      <p:sp>
        <p:nvSpPr>
          <p:cNvPr id="12" name="TextBox 11"/>
          <p:cNvSpPr txBox="1"/>
          <p:nvPr/>
        </p:nvSpPr>
        <p:spPr>
          <a:xfrm>
            <a:off x="6575762" y="6086465"/>
            <a:ext cx="2537758" cy="738664"/>
          </a:xfrm>
          <a:prstGeom prst="rect">
            <a:avLst/>
          </a:prstGeom>
          <a:noFill/>
          <a:ln>
            <a:solidFill>
              <a:schemeClr val="accent3"/>
            </a:solidFill>
          </a:ln>
        </p:spPr>
        <p:txBody>
          <a:bodyPr wrap="square" rtlCol="0">
            <a:spAutoFit/>
          </a:bodyPr>
          <a:lstStyle/>
          <a:p>
            <a:r>
              <a:rPr lang="en-GB" sz="1400" i="1" dirty="0" smtClean="0">
                <a:solidFill>
                  <a:schemeClr val="accent3">
                    <a:lumMod val="50000"/>
                  </a:schemeClr>
                </a:solidFill>
                <a:latin typeface="Arial"/>
                <a:cs typeface="Arial"/>
              </a:rPr>
              <a:t>100% corresponds to the 4,012 annotated ORFs in Mtb</a:t>
            </a:r>
          </a:p>
          <a:p>
            <a:r>
              <a:rPr lang="en-GB" sz="1400" i="1" dirty="0" smtClean="0">
                <a:solidFill>
                  <a:schemeClr val="accent3">
                    <a:lumMod val="50000"/>
                  </a:schemeClr>
                </a:solidFill>
                <a:latin typeface="Arial"/>
                <a:cs typeface="Arial"/>
              </a:rPr>
              <a:t>(TubercuList v2.3)</a:t>
            </a:r>
            <a:endParaRPr lang="en-GB" sz="1400" i="1" dirty="0">
              <a:solidFill>
                <a:schemeClr val="accent3">
                  <a:lumMod val="50000"/>
                </a:schemeClr>
              </a:solidFill>
              <a:latin typeface="Arial"/>
              <a:cs typeface="Arial"/>
            </a:endParaRPr>
          </a:p>
        </p:txBody>
      </p:sp>
    </p:spTree>
    <p:extLst>
      <p:ext uri="{BB962C8B-B14F-4D97-AF65-F5344CB8AC3E}">
        <p14:creationId xmlns:p14="http://schemas.microsoft.com/office/powerpoint/2010/main" val="41926331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95915" y="246588"/>
            <a:ext cx="8569128" cy="96166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smtClean="0">
                <a:latin typeface="Arial"/>
                <a:cs typeface="Arial"/>
              </a:rPr>
              <a:t>Generation of SRM assays</a:t>
            </a:r>
          </a:p>
          <a:p>
            <a:r>
              <a:rPr lang="en-GB" sz="2800" b="1" dirty="0" smtClean="0">
                <a:latin typeface="Arial"/>
                <a:cs typeface="Arial"/>
              </a:rPr>
              <a:t>using crude synthetic peptides</a:t>
            </a:r>
            <a:endParaRPr lang="en-GB" sz="2800" b="1" dirty="0">
              <a:latin typeface="Arial"/>
              <a:cs typeface="Arial"/>
            </a:endParaRPr>
          </a:p>
        </p:txBody>
      </p:sp>
      <p:pic>
        <p:nvPicPr>
          <p:cNvPr id="8" name="Picture 7" descr="Figure3.pdf"/>
          <p:cNvPicPr>
            <a:picLocks noChangeAspect="1"/>
          </p:cNvPicPr>
          <p:nvPr/>
        </p:nvPicPr>
        <p:blipFill rotWithShape="1">
          <a:blip r:embed="rId3">
            <a:extLst>
              <a:ext uri="{28A0092B-C50C-407E-A947-70E740481C1C}">
                <a14:useLocalDpi xmlns:a14="http://schemas.microsoft.com/office/drawing/2010/main"/>
              </a:ext>
            </a:extLst>
          </a:blip>
          <a:srcRect l="3640" t="6232" r="62551" b="50000"/>
          <a:stretch/>
        </p:blipFill>
        <p:spPr>
          <a:xfrm>
            <a:off x="1389602" y="1740373"/>
            <a:ext cx="2906621" cy="1981223"/>
          </a:xfrm>
          <a:prstGeom prst="rect">
            <a:avLst/>
          </a:prstGeom>
        </p:spPr>
      </p:pic>
      <p:pic>
        <p:nvPicPr>
          <p:cNvPr id="7" name="Picture 6" descr="Figures_current_S1.pptx.pdf"/>
          <p:cNvPicPr>
            <a:picLocks noChangeAspect="1"/>
          </p:cNvPicPr>
          <p:nvPr/>
        </p:nvPicPr>
        <p:blipFill rotWithShape="1">
          <a:blip r:embed="rId4">
            <a:extLst>
              <a:ext uri="{28A0092B-C50C-407E-A947-70E740481C1C}">
                <a14:useLocalDpi xmlns:a14="http://schemas.microsoft.com/office/drawing/2010/main" val="0"/>
              </a:ext>
            </a:extLst>
          </a:blip>
          <a:srcRect l="8546" t="28581" r="9800" b="52499"/>
          <a:stretch/>
        </p:blipFill>
        <p:spPr>
          <a:xfrm>
            <a:off x="1259332" y="4088670"/>
            <a:ext cx="6567174" cy="2153334"/>
          </a:xfrm>
          <a:prstGeom prst="rect">
            <a:avLst/>
          </a:prstGeom>
        </p:spPr>
      </p:pic>
      <p:pic>
        <p:nvPicPr>
          <p:cNvPr id="11" name="Picture 10" descr="Figures_current_S1.pptx.pdf"/>
          <p:cNvPicPr>
            <a:picLocks noChangeAspect="1"/>
          </p:cNvPicPr>
          <p:nvPr/>
        </p:nvPicPr>
        <p:blipFill rotWithShape="1">
          <a:blip r:embed="rId5">
            <a:extLst>
              <a:ext uri="{28A0092B-C50C-407E-A947-70E740481C1C}">
                <a14:useLocalDpi xmlns:a14="http://schemas.microsoft.com/office/drawing/2010/main" val="0"/>
              </a:ext>
            </a:extLst>
          </a:blip>
          <a:srcRect l="10718" t="12077" r="57190" b="74312"/>
          <a:stretch/>
        </p:blipFill>
        <p:spPr>
          <a:xfrm>
            <a:off x="4858412" y="1867039"/>
            <a:ext cx="2989718" cy="1794444"/>
          </a:xfrm>
          <a:prstGeom prst="rect">
            <a:avLst/>
          </a:prstGeom>
        </p:spPr>
      </p:pic>
      <p:sp>
        <p:nvSpPr>
          <p:cNvPr id="2" name="TextBox 1"/>
          <p:cNvSpPr txBox="1"/>
          <p:nvPr/>
        </p:nvSpPr>
        <p:spPr>
          <a:xfrm>
            <a:off x="0" y="6457091"/>
            <a:ext cx="9143999" cy="307777"/>
          </a:xfrm>
          <a:prstGeom prst="rect">
            <a:avLst/>
          </a:prstGeom>
          <a:noFill/>
        </p:spPr>
        <p:txBody>
          <a:bodyPr wrap="square" rtlCol="0">
            <a:spAutoFit/>
          </a:bodyPr>
          <a:lstStyle/>
          <a:p>
            <a:r>
              <a:rPr lang="en-GB" sz="1400" dirty="0" smtClean="0">
                <a:solidFill>
                  <a:srgbClr val="4F6228"/>
                </a:solidFill>
                <a:latin typeface="Arial"/>
                <a:cs typeface="Arial"/>
              </a:rPr>
              <a:t>17,463 crude synthetic peptides (JPT) measured in pools of ~100 on a Qtrap 4000 in SRM-triggered MS2 mode</a:t>
            </a:r>
            <a:endParaRPr lang="en-GB" sz="1400" dirty="0">
              <a:solidFill>
                <a:srgbClr val="4F6228"/>
              </a:solidFill>
              <a:latin typeface="Arial"/>
              <a:cs typeface="Arial"/>
            </a:endParaRPr>
          </a:p>
        </p:txBody>
      </p:sp>
      <p:sp>
        <p:nvSpPr>
          <p:cNvPr id="9" name="TextBox 8"/>
          <p:cNvSpPr txBox="1"/>
          <p:nvPr/>
        </p:nvSpPr>
        <p:spPr>
          <a:xfrm>
            <a:off x="1317032" y="3298739"/>
            <a:ext cx="2263160" cy="338554"/>
          </a:xfrm>
          <a:prstGeom prst="rect">
            <a:avLst/>
          </a:prstGeom>
          <a:solidFill>
            <a:schemeClr val="bg1"/>
          </a:solidFill>
        </p:spPr>
        <p:txBody>
          <a:bodyPr wrap="square" rtlCol="0">
            <a:spAutoFit/>
          </a:bodyPr>
          <a:lstStyle/>
          <a:p>
            <a:pPr algn="ctr"/>
            <a:r>
              <a:rPr lang="en-GB" sz="1600" dirty="0" smtClean="0">
                <a:latin typeface="Arial"/>
                <a:cs typeface="Arial"/>
              </a:rPr>
              <a:t>3894 proteins (97%)</a:t>
            </a:r>
          </a:p>
        </p:txBody>
      </p:sp>
    </p:spTree>
    <p:extLst>
      <p:ext uri="{BB962C8B-B14F-4D97-AF65-F5344CB8AC3E}">
        <p14:creationId xmlns:p14="http://schemas.microsoft.com/office/powerpoint/2010/main" val="1240671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199155" y="246588"/>
            <a:ext cx="8569128" cy="96166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2800" b="1" dirty="0" smtClean="0">
                <a:latin typeface="Arial"/>
                <a:cs typeface="Arial"/>
              </a:rPr>
              <a:t>Increasing SRM/SWATH assay specificity and throughput by using </a:t>
            </a:r>
            <a:r>
              <a:rPr lang="en-GB" sz="2800" b="1" dirty="0" err="1" smtClean="0">
                <a:latin typeface="Arial"/>
                <a:cs typeface="Arial"/>
              </a:rPr>
              <a:t>iRTs</a:t>
            </a:r>
            <a:r>
              <a:rPr lang="en-GB" sz="2800" b="1" dirty="0" smtClean="0">
                <a:latin typeface="Arial"/>
                <a:cs typeface="Arial"/>
              </a:rPr>
              <a:t> and scheduled SRM</a:t>
            </a:r>
            <a:endParaRPr lang="en-GB" sz="2800" b="1" dirty="0">
              <a:latin typeface="Arial"/>
              <a:cs typeface="Arial"/>
            </a:endParaRPr>
          </a:p>
        </p:txBody>
      </p:sp>
      <p:pic>
        <p:nvPicPr>
          <p:cNvPr id="3" name="Picture 2" descr="Screen shot 2013-06-02 at 23.16.2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614" y="1421177"/>
            <a:ext cx="2035135" cy="1808195"/>
          </a:xfrm>
          <a:prstGeom prst="rect">
            <a:avLst/>
          </a:prstGeom>
        </p:spPr>
      </p:pic>
      <p:sp>
        <p:nvSpPr>
          <p:cNvPr id="7" name="TextBox 6"/>
          <p:cNvSpPr txBox="1"/>
          <p:nvPr/>
        </p:nvSpPr>
        <p:spPr>
          <a:xfrm>
            <a:off x="0" y="6574294"/>
            <a:ext cx="9144000" cy="292388"/>
          </a:xfrm>
          <a:prstGeom prst="rect">
            <a:avLst/>
          </a:prstGeom>
          <a:noFill/>
        </p:spPr>
        <p:txBody>
          <a:bodyPr wrap="square" rtlCol="0">
            <a:spAutoFit/>
          </a:bodyPr>
          <a:lstStyle/>
          <a:p>
            <a:r>
              <a:rPr lang="en-GB" sz="1300" dirty="0" smtClean="0">
                <a:latin typeface="Arial"/>
                <a:cs typeface="Arial"/>
              </a:rPr>
              <a:t>Escher et al., Proteomics 2012, Using iRT, a normalized retention time for more targeted measurement of peptides</a:t>
            </a:r>
            <a:endParaRPr lang="en-GB" sz="1300" dirty="0">
              <a:latin typeface="Arial"/>
              <a:cs typeface="Arial"/>
            </a:endParaRPr>
          </a:p>
        </p:txBody>
      </p:sp>
      <p:pic>
        <p:nvPicPr>
          <p:cNvPr id="5" name="Picture 4" descr="Screen shot 2013-06-05 at 21.50.4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5710" y="1743519"/>
            <a:ext cx="5249333" cy="3163787"/>
          </a:xfrm>
          <a:prstGeom prst="rect">
            <a:avLst/>
          </a:prstGeom>
        </p:spPr>
      </p:pic>
      <p:pic>
        <p:nvPicPr>
          <p:cNvPr id="6" name="Picture 5" descr="Screen shot 2013-06-05 at 21.51.3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979" y="3411426"/>
            <a:ext cx="2062921" cy="3048196"/>
          </a:xfrm>
          <a:prstGeom prst="rect">
            <a:avLst/>
          </a:prstGeom>
        </p:spPr>
      </p:pic>
      <p:sp>
        <p:nvSpPr>
          <p:cNvPr id="2" name="TextBox 1"/>
          <p:cNvSpPr txBox="1"/>
          <p:nvPr/>
        </p:nvSpPr>
        <p:spPr>
          <a:xfrm>
            <a:off x="3857037" y="5042932"/>
            <a:ext cx="5008006" cy="923330"/>
          </a:xfrm>
          <a:prstGeom prst="rect">
            <a:avLst/>
          </a:prstGeom>
          <a:noFill/>
        </p:spPr>
        <p:txBody>
          <a:bodyPr wrap="square" rtlCol="0">
            <a:spAutoFit/>
          </a:bodyPr>
          <a:lstStyle/>
          <a:p>
            <a:r>
              <a:rPr lang="en-GB" dirty="0" smtClean="0">
                <a:solidFill>
                  <a:schemeClr val="accent3">
                    <a:lumMod val="50000"/>
                  </a:schemeClr>
                </a:solidFill>
                <a:latin typeface="Arial"/>
                <a:cs typeface="Arial"/>
              </a:rPr>
              <a:t>iRT peptides spiked into each sample allow to determine a chromatography-independent retention time (iRT) for each peptide.</a:t>
            </a:r>
            <a:endParaRPr lang="en-GB" dirty="0">
              <a:solidFill>
                <a:schemeClr val="accent3">
                  <a:lumMod val="50000"/>
                </a:schemeClr>
              </a:solidFill>
              <a:latin typeface="Arial"/>
              <a:cs typeface="Arial"/>
            </a:endParaRPr>
          </a:p>
        </p:txBody>
      </p:sp>
      <p:pic>
        <p:nvPicPr>
          <p:cNvPr id="9" name="Picture 8" descr="Biognosys_400.jpg"/>
          <p:cNvPicPr>
            <a:picLocks noChangeAspect="1"/>
          </p:cNvPicPr>
          <p:nvPr/>
        </p:nvPicPr>
        <p:blipFill rotWithShape="1">
          <a:blip r:embed="rId6">
            <a:extLst>
              <a:ext uri="{28A0092B-C50C-407E-A947-70E740481C1C}">
                <a14:useLocalDpi xmlns:a14="http://schemas.microsoft.com/office/drawing/2010/main" val="0"/>
              </a:ext>
            </a:extLst>
          </a:blip>
          <a:srcRect t="35487" b="31831"/>
          <a:stretch/>
        </p:blipFill>
        <p:spPr>
          <a:xfrm>
            <a:off x="7127958" y="6146304"/>
            <a:ext cx="2016042" cy="494937"/>
          </a:xfrm>
          <a:prstGeom prst="rect">
            <a:avLst/>
          </a:prstGeom>
        </p:spPr>
      </p:pic>
      <p:pic>
        <p:nvPicPr>
          <p:cNvPr id="11" name="Picture 10" descr="Untitled.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57108" y="200081"/>
            <a:ext cx="730386" cy="983992"/>
          </a:xfrm>
          <a:prstGeom prst="rect">
            <a:avLst/>
          </a:prstGeom>
        </p:spPr>
      </p:pic>
    </p:spTree>
    <p:extLst>
      <p:ext uri="{BB962C8B-B14F-4D97-AF65-F5344CB8AC3E}">
        <p14:creationId xmlns:p14="http://schemas.microsoft.com/office/powerpoint/2010/main" val="19983053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95915" y="246588"/>
            <a:ext cx="8569128" cy="96166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smtClean="0">
                <a:latin typeface="Arial"/>
                <a:cs typeface="Arial"/>
              </a:rPr>
              <a:t>Theoretical assessment of SRM assay </a:t>
            </a:r>
          </a:p>
          <a:p>
            <a:r>
              <a:rPr lang="en-GB" sz="2800" b="1" dirty="0" smtClean="0">
                <a:latin typeface="Arial"/>
                <a:cs typeface="Arial"/>
              </a:rPr>
              <a:t>specificity using the SRMCollider</a:t>
            </a:r>
            <a:endParaRPr lang="en-GB" sz="2800" b="1" dirty="0">
              <a:latin typeface="Arial"/>
              <a:cs typeface="Arial"/>
            </a:endParaRPr>
          </a:p>
        </p:txBody>
      </p:sp>
      <p:pic>
        <p:nvPicPr>
          <p:cNvPr id="6" name="Picture 5" descr="Figure3.pdf"/>
          <p:cNvPicPr>
            <a:picLocks noChangeAspect="1"/>
          </p:cNvPicPr>
          <p:nvPr/>
        </p:nvPicPr>
        <p:blipFill rotWithShape="1">
          <a:blip r:embed="rId3">
            <a:extLst>
              <a:ext uri="{28A0092B-C50C-407E-A947-70E740481C1C}">
                <a14:useLocalDpi xmlns:a14="http://schemas.microsoft.com/office/drawing/2010/main"/>
              </a:ext>
            </a:extLst>
          </a:blip>
          <a:srcRect l="44049" t="28942" b="26999"/>
          <a:stretch/>
        </p:blipFill>
        <p:spPr>
          <a:xfrm>
            <a:off x="277100" y="1862666"/>
            <a:ext cx="4310981" cy="1787407"/>
          </a:xfrm>
          <a:prstGeom prst="rect">
            <a:avLst/>
          </a:prstGeom>
        </p:spPr>
      </p:pic>
      <p:pic>
        <p:nvPicPr>
          <p:cNvPr id="4" name="Picture 3" descr="Screen shot 2013-06-05 at 21.40.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718" y="1900294"/>
            <a:ext cx="3853200" cy="4101630"/>
          </a:xfrm>
          <a:prstGeom prst="rect">
            <a:avLst/>
          </a:prstGeom>
        </p:spPr>
      </p:pic>
      <p:pic>
        <p:nvPicPr>
          <p:cNvPr id="7" name="Picture 6"/>
          <p:cNvPicPr>
            <a:picLocks noChangeAspect="1"/>
          </p:cNvPicPr>
          <p:nvPr/>
        </p:nvPicPr>
        <p:blipFill rotWithShape="1">
          <a:blip r:embed="rId5"/>
          <a:srcRect b="46434"/>
          <a:stretch/>
        </p:blipFill>
        <p:spPr>
          <a:xfrm>
            <a:off x="784578" y="4460695"/>
            <a:ext cx="3360326" cy="1503601"/>
          </a:xfrm>
          <a:prstGeom prst="rect">
            <a:avLst/>
          </a:prstGeom>
        </p:spPr>
      </p:pic>
      <p:sp>
        <p:nvSpPr>
          <p:cNvPr id="9" name="Rectangle 8"/>
          <p:cNvSpPr/>
          <p:nvPr/>
        </p:nvSpPr>
        <p:spPr>
          <a:xfrm>
            <a:off x="0" y="6591962"/>
            <a:ext cx="9021704" cy="276999"/>
          </a:xfrm>
          <a:prstGeom prst="rect">
            <a:avLst/>
          </a:prstGeom>
        </p:spPr>
        <p:txBody>
          <a:bodyPr wrap="square">
            <a:spAutoFit/>
          </a:bodyPr>
          <a:lstStyle/>
          <a:p>
            <a:r>
              <a:rPr lang="en-GB" sz="1200" dirty="0" smtClean="0">
                <a:solidFill>
                  <a:prstClr val="black"/>
                </a:solidFill>
                <a:latin typeface="Arial"/>
                <a:cs typeface="Arial"/>
              </a:rPr>
              <a:t>Röst et al., MCP 2012, </a:t>
            </a:r>
            <a:r>
              <a:rPr lang="en-GB" sz="1200" dirty="0">
                <a:solidFill>
                  <a:prstClr val="black"/>
                </a:solidFill>
                <a:latin typeface="Arial"/>
                <a:cs typeface="Arial"/>
              </a:rPr>
              <a:t>A computational tool to detect and avoid redundancy in selected reaction </a:t>
            </a:r>
            <a:r>
              <a:rPr lang="en-GB" sz="1200" dirty="0" smtClean="0">
                <a:solidFill>
                  <a:prstClr val="black"/>
                </a:solidFill>
                <a:latin typeface="Arial"/>
                <a:cs typeface="Arial"/>
              </a:rPr>
              <a:t>monitoring</a:t>
            </a:r>
            <a:endParaRPr lang="en-GB" dirty="0">
              <a:latin typeface="Arial"/>
              <a:cs typeface="Arial"/>
            </a:endParaRPr>
          </a:p>
        </p:txBody>
      </p:sp>
      <p:pic>
        <p:nvPicPr>
          <p:cNvPr id="11" name="Picture 10" descr="Untitled.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57108" y="200081"/>
            <a:ext cx="730386" cy="983992"/>
          </a:xfrm>
          <a:prstGeom prst="rect">
            <a:avLst/>
          </a:prstGeom>
        </p:spPr>
      </p:pic>
    </p:spTree>
    <p:extLst>
      <p:ext uri="{BB962C8B-B14F-4D97-AF65-F5344CB8AC3E}">
        <p14:creationId xmlns:p14="http://schemas.microsoft.com/office/powerpoint/2010/main" val="5364496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615383" y="246588"/>
            <a:ext cx="8249660" cy="96166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2800" b="1" dirty="0" smtClean="0">
                <a:latin typeface="Arial"/>
                <a:cs typeface="Arial"/>
              </a:rPr>
              <a:t>Validation of the Mtb Proteome Library in unfractionated whole cell lysates by SRM</a:t>
            </a:r>
            <a:endParaRPr lang="en-GB" sz="2800" b="1" dirty="0">
              <a:latin typeface="Arial"/>
              <a:cs typeface="Arial"/>
            </a:endParaRPr>
          </a:p>
        </p:txBody>
      </p:sp>
      <p:grpSp>
        <p:nvGrpSpPr>
          <p:cNvPr id="3" name="Group 2"/>
          <p:cNvGrpSpPr/>
          <p:nvPr/>
        </p:nvGrpSpPr>
        <p:grpSpPr>
          <a:xfrm>
            <a:off x="4996723" y="1796984"/>
            <a:ext cx="3727215" cy="2813484"/>
            <a:chOff x="1063038" y="3873530"/>
            <a:chExt cx="3727215" cy="2813484"/>
          </a:xfrm>
        </p:grpSpPr>
        <p:pic>
          <p:nvPicPr>
            <p:cNvPr id="6" name="Picture 5" descr="Figures_current_S1.pptx.pdf"/>
            <p:cNvPicPr>
              <a:picLocks noChangeAspect="1"/>
            </p:cNvPicPr>
            <p:nvPr/>
          </p:nvPicPr>
          <p:blipFill rotWithShape="1">
            <a:blip r:embed="rId3">
              <a:extLst>
                <a:ext uri="{28A0092B-C50C-407E-A947-70E740481C1C}">
                  <a14:useLocalDpi xmlns:a14="http://schemas.microsoft.com/office/drawing/2010/main" val="0"/>
                </a:ext>
              </a:extLst>
            </a:blip>
            <a:srcRect l="9304" t="48333" r="52108" b="26038"/>
            <a:stretch/>
          </p:blipFill>
          <p:spPr>
            <a:xfrm>
              <a:off x="1307631" y="3873530"/>
              <a:ext cx="2993437" cy="2813484"/>
            </a:xfrm>
            <a:prstGeom prst="rect">
              <a:avLst/>
            </a:prstGeom>
          </p:spPr>
        </p:pic>
        <p:sp>
          <p:nvSpPr>
            <p:cNvPr id="7" name="Rectangle 6"/>
            <p:cNvSpPr/>
            <p:nvPr/>
          </p:nvSpPr>
          <p:spPr>
            <a:xfrm>
              <a:off x="1063038" y="3873530"/>
              <a:ext cx="489185" cy="46096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4301068" y="3873530"/>
              <a:ext cx="489185" cy="46096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 name="TextBox 4"/>
          <p:cNvSpPr txBox="1"/>
          <p:nvPr/>
        </p:nvSpPr>
        <p:spPr>
          <a:xfrm>
            <a:off x="5344796" y="1807896"/>
            <a:ext cx="1947336" cy="338554"/>
          </a:xfrm>
          <a:prstGeom prst="rect">
            <a:avLst/>
          </a:prstGeom>
          <a:noFill/>
        </p:spPr>
        <p:txBody>
          <a:bodyPr wrap="square" rtlCol="0">
            <a:spAutoFit/>
          </a:bodyPr>
          <a:lstStyle/>
          <a:p>
            <a:r>
              <a:rPr lang="en-GB" sz="1600" dirty="0" smtClean="0">
                <a:solidFill>
                  <a:schemeClr val="accent6">
                    <a:lumMod val="75000"/>
                  </a:schemeClr>
                </a:solidFill>
                <a:latin typeface="Arial"/>
                <a:cs typeface="Arial"/>
              </a:rPr>
              <a:t>mProphet analysis</a:t>
            </a:r>
          </a:p>
        </p:txBody>
      </p:sp>
      <p:grpSp>
        <p:nvGrpSpPr>
          <p:cNvPr id="4" name="Group 3"/>
          <p:cNvGrpSpPr/>
          <p:nvPr/>
        </p:nvGrpSpPr>
        <p:grpSpPr>
          <a:xfrm>
            <a:off x="912547" y="2146450"/>
            <a:ext cx="3509971" cy="2066848"/>
            <a:chOff x="1260606" y="1512819"/>
            <a:chExt cx="3509971" cy="2066848"/>
          </a:xfrm>
        </p:grpSpPr>
        <p:pic>
          <p:nvPicPr>
            <p:cNvPr id="8" name="Picture 7" descr="Figure3.pdf"/>
            <p:cNvPicPr>
              <a:picLocks noChangeAspect="1"/>
            </p:cNvPicPr>
            <p:nvPr/>
          </p:nvPicPr>
          <p:blipFill rotWithShape="1">
            <a:blip r:embed="rId4">
              <a:extLst>
                <a:ext uri="{28A0092B-C50C-407E-A947-70E740481C1C}">
                  <a14:useLocalDpi xmlns:a14="http://schemas.microsoft.com/office/drawing/2010/main"/>
                </a:ext>
              </a:extLst>
            </a:blip>
            <a:srcRect l="8126" t="57829" r="60875" b="10789"/>
            <a:stretch/>
          </p:blipFill>
          <p:spPr>
            <a:xfrm>
              <a:off x="2105614" y="1512819"/>
              <a:ext cx="2664963" cy="1420517"/>
            </a:xfrm>
            <a:prstGeom prst="rect">
              <a:avLst/>
            </a:prstGeom>
          </p:spPr>
        </p:pic>
        <p:sp>
          <p:nvSpPr>
            <p:cNvPr id="11" name="TextBox 10"/>
            <p:cNvSpPr txBox="1"/>
            <p:nvPr/>
          </p:nvSpPr>
          <p:spPr>
            <a:xfrm>
              <a:off x="1260606" y="2933336"/>
              <a:ext cx="3226741" cy="646331"/>
            </a:xfrm>
            <a:prstGeom prst="rect">
              <a:avLst/>
            </a:prstGeom>
            <a:noFill/>
          </p:spPr>
          <p:txBody>
            <a:bodyPr wrap="square" rtlCol="0">
              <a:spAutoFit/>
            </a:bodyPr>
            <a:lstStyle/>
            <a:p>
              <a:pPr algn="ctr"/>
              <a:r>
                <a:rPr lang="en-GB" sz="1200" b="1" dirty="0" smtClean="0">
                  <a:latin typeface="Arial"/>
                  <a:cs typeface="Arial"/>
                </a:rPr>
                <a:t>SRM validated Mtb Proteome Library</a:t>
              </a:r>
            </a:p>
            <a:p>
              <a:pPr algn="ctr"/>
              <a:r>
                <a:rPr lang="en-GB" sz="1200" b="1" dirty="0" smtClean="0">
                  <a:latin typeface="Arial"/>
                  <a:cs typeface="Arial"/>
                </a:rPr>
                <a:t>2884 at 1% FDR </a:t>
              </a:r>
            </a:p>
            <a:p>
              <a:pPr algn="ctr"/>
              <a:r>
                <a:rPr lang="en-GB" sz="1200" b="1" dirty="0" smtClean="0">
                  <a:latin typeface="Arial"/>
                  <a:cs typeface="Arial"/>
                </a:rPr>
                <a:t>(72% of the Mtb proteome)</a:t>
              </a:r>
              <a:endParaRPr lang="en-GB" sz="1200" b="1" dirty="0">
                <a:latin typeface="Arial"/>
                <a:cs typeface="Arial"/>
              </a:endParaRPr>
            </a:p>
          </p:txBody>
        </p:sp>
      </p:grpSp>
      <p:sp>
        <p:nvSpPr>
          <p:cNvPr id="2" name="Rectangle 1"/>
          <p:cNvSpPr/>
          <p:nvPr/>
        </p:nvSpPr>
        <p:spPr>
          <a:xfrm>
            <a:off x="0" y="6581001"/>
            <a:ext cx="9144000" cy="276999"/>
          </a:xfrm>
          <a:prstGeom prst="rect">
            <a:avLst/>
          </a:prstGeom>
        </p:spPr>
        <p:txBody>
          <a:bodyPr wrap="square">
            <a:spAutoFit/>
          </a:bodyPr>
          <a:lstStyle/>
          <a:p>
            <a:r>
              <a:rPr lang="en-GB" sz="1200" dirty="0" smtClean="0">
                <a:solidFill>
                  <a:prstClr val="black"/>
                </a:solidFill>
                <a:latin typeface="Helvetica"/>
              </a:rPr>
              <a:t>Reiter</a:t>
            </a:r>
            <a:r>
              <a:rPr lang="en-GB" sz="1200" dirty="0">
                <a:solidFill>
                  <a:prstClr val="black"/>
                </a:solidFill>
                <a:latin typeface="Helvetica"/>
              </a:rPr>
              <a:t> </a:t>
            </a:r>
            <a:r>
              <a:rPr lang="en-GB" sz="1200" dirty="0" smtClean="0">
                <a:solidFill>
                  <a:prstClr val="black"/>
                </a:solidFill>
                <a:latin typeface="Helvetica"/>
              </a:rPr>
              <a:t>et al., Nature Methods 2011, </a:t>
            </a:r>
            <a:r>
              <a:rPr lang="en-GB" sz="1200" dirty="0">
                <a:solidFill>
                  <a:prstClr val="black"/>
                </a:solidFill>
                <a:latin typeface="Helvetica"/>
              </a:rPr>
              <a:t>mProphet: automated data processing and statistical validation for large-scale SRM </a:t>
            </a:r>
            <a:r>
              <a:rPr lang="en-GB" sz="1200" dirty="0" smtClean="0">
                <a:solidFill>
                  <a:prstClr val="black"/>
                </a:solidFill>
                <a:latin typeface="Helvetica"/>
              </a:rPr>
              <a:t>experiments</a:t>
            </a:r>
            <a:endParaRPr lang="en-GB" dirty="0"/>
          </a:p>
        </p:txBody>
      </p:sp>
      <p:sp>
        <p:nvSpPr>
          <p:cNvPr id="13" name="TextBox 12"/>
          <p:cNvSpPr txBox="1"/>
          <p:nvPr/>
        </p:nvSpPr>
        <p:spPr>
          <a:xfrm>
            <a:off x="389173" y="4967248"/>
            <a:ext cx="8475870" cy="369332"/>
          </a:xfrm>
          <a:prstGeom prst="rect">
            <a:avLst/>
          </a:prstGeom>
          <a:noFill/>
        </p:spPr>
        <p:txBody>
          <a:bodyPr wrap="square" rtlCol="0">
            <a:spAutoFit/>
          </a:bodyPr>
          <a:lstStyle/>
          <a:p>
            <a:r>
              <a:rPr lang="en-GB" dirty="0" smtClean="0">
                <a:solidFill>
                  <a:schemeClr val="accent3">
                    <a:lumMod val="50000"/>
                  </a:schemeClr>
                </a:solidFill>
                <a:latin typeface="Arial"/>
                <a:cs typeface="Arial"/>
              </a:rPr>
              <a:t>To validate all these SRM assays, over 200 scheduled SRM runs were needed.</a:t>
            </a:r>
            <a:endParaRPr lang="en-GB" dirty="0">
              <a:solidFill>
                <a:schemeClr val="accent3">
                  <a:lumMod val="50000"/>
                </a:schemeClr>
              </a:solidFill>
              <a:latin typeface="Arial"/>
              <a:cs typeface="Arial"/>
            </a:endParaRPr>
          </a:p>
        </p:txBody>
      </p:sp>
      <p:pic>
        <p:nvPicPr>
          <p:cNvPr id="15" name="Picture 14" descr="Untitled.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57108" y="200081"/>
            <a:ext cx="730386" cy="983992"/>
          </a:xfrm>
          <a:prstGeom prst="rect">
            <a:avLst/>
          </a:prstGeom>
        </p:spPr>
      </p:pic>
      <p:sp>
        <p:nvSpPr>
          <p:cNvPr id="14" name="TextBox 13"/>
          <p:cNvSpPr txBox="1"/>
          <p:nvPr/>
        </p:nvSpPr>
        <p:spPr>
          <a:xfrm>
            <a:off x="1026751" y="3596411"/>
            <a:ext cx="2822257" cy="830997"/>
          </a:xfrm>
          <a:prstGeom prst="rect">
            <a:avLst/>
          </a:prstGeom>
          <a:solidFill>
            <a:schemeClr val="bg1"/>
          </a:solidFill>
        </p:spPr>
        <p:txBody>
          <a:bodyPr wrap="square" rtlCol="0">
            <a:spAutoFit/>
          </a:bodyPr>
          <a:lstStyle/>
          <a:p>
            <a:pPr algn="ctr"/>
            <a:r>
              <a:rPr lang="en-GB" sz="1600" dirty="0" smtClean="0">
                <a:latin typeface="Arial"/>
                <a:cs typeface="Arial"/>
              </a:rPr>
              <a:t>2884 proteins (72%)</a:t>
            </a:r>
          </a:p>
          <a:p>
            <a:pPr algn="ctr"/>
            <a:endParaRPr lang="en-GB" sz="1600" dirty="0">
              <a:latin typeface="Arial"/>
              <a:cs typeface="Arial"/>
            </a:endParaRPr>
          </a:p>
          <a:p>
            <a:pPr algn="ctr"/>
            <a:endParaRPr lang="en-GB" sz="1600" dirty="0" smtClean="0">
              <a:latin typeface="Arial"/>
              <a:cs typeface="Arial"/>
            </a:endParaRPr>
          </a:p>
        </p:txBody>
      </p:sp>
    </p:spTree>
    <p:extLst>
      <p:ext uri="{BB962C8B-B14F-4D97-AF65-F5344CB8AC3E}">
        <p14:creationId xmlns:p14="http://schemas.microsoft.com/office/powerpoint/2010/main" val="7786725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igure1.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10730" y="1456039"/>
            <a:ext cx="6509321" cy="4206704"/>
          </a:xfrm>
          <a:prstGeom prst="rect">
            <a:avLst/>
          </a:prstGeom>
        </p:spPr>
      </p:pic>
      <p:sp>
        <p:nvSpPr>
          <p:cNvPr id="6" name="TextBox 5"/>
          <p:cNvSpPr txBox="1"/>
          <p:nvPr/>
        </p:nvSpPr>
        <p:spPr>
          <a:xfrm>
            <a:off x="1391699" y="5724132"/>
            <a:ext cx="2015996" cy="338554"/>
          </a:xfrm>
          <a:prstGeom prst="rect">
            <a:avLst/>
          </a:prstGeom>
          <a:solidFill>
            <a:srgbClr val="C8FEFD"/>
          </a:solidFill>
          <a:ln>
            <a:solidFill>
              <a:schemeClr val="tx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600" dirty="0" smtClean="0">
                <a:latin typeface="Arial"/>
                <a:cs typeface="Arial"/>
              </a:rPr>
              <a:t>3074 (77%) proteins</a:t>
            </a:r>
            <a:endParaRPr lang="en-GB" sz="1600" dirty="0">
              <a:latin typeface="Arial"/>
              <a:cs typeface="Arial"/>
            </a:endParaRPr>
          </a:p>
        </p:txBody>
      </p:sp>
      <p:sp>
        <p:nvSpPr>
          <p:cNvPr id="7" name="TextBox 6"/>
          <p:cNvSpPr txBox="1"/>
          <p:nvPr/>
        </p:nvSpPr>
        <p:spPr>
          <a:xfrm>
            <a:off x="3553436" y="5724132"/>
            <a:ext cx="2015996" cy="338554"/>
          </a:xfrm>
          <a:prstGeom prst="rect">
            <a:avLst/>
          </a:prstGeom>
          <a:solidFill>
            <a:srgbClr val="C8FEFD"/>
          </a:solidFill>
          <a:ln>
            <a:solidFill>
              <a:schemeClr val="tx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600" dirty="0" smtClean="0">
                <a:latin typeface="Arial"/>
                <a:cs typeface="Arial"/>
              </a:rPr>
              <a:t>3894 (97%) proteins</a:t>
            </a:r>
            <a:endParaRPr lang="en-GB" sz="1600" dirty="0">
              <a:latin typeface="Arial"/>
              <a:cs typeface="Arial"/>
            </a:endParaRPr>
          </a:p>
        </p:txBody>
      </p:sp>
      <p:sp>
        <p:nvSpPr>
          <p:cNvPr id="8" name="TextBox 7"/>
          <p:cNvSpPr txBox="1"/>
          <p:nvPr/>
        </p:nvSpPr>
        <p:spPr>
          <a:xfrm>
            <a:off x="5715173" y="5724132"/>
            <a:ext cx="2015996" cy="338554"/>
          </a:xfrm>
          <a:prstGeom prst="rect">
            <a:avLst/>
          </a:prstGeom>
          <a:solidFill>
            <a:srgbClr val="C8FEFD"/>
          </a:solidFill>
          <a:ln>
            <a:solidFill>
              <a:schemeClr val="tx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600" dirty="0" smtClean="0">
                <a:latin typeface="Arial"/>
                <a:cs typeface="Arial"/>
              </a:rPr>
              <a:t>2884 (72%) proteins</a:t>
            </a:r>
            <a:endParaRPr lang="en-GB" sz="1600" dirty="0">
              <a:latin typeface="Arial"/>
              <a:cs typeface="Arial"/>
            </a:endParaRPr>
          </a:p>
        </p:txBody>
      </p:sp>
      <p:sp>
        <p:nvSpPr>
          <p:cNvPr id="10" name="Rectangle 9"/>
          <p:cNvSpPr/>
          <p:nvPr/>
        </p:nvSpPr>
        <p:spPr>
          <a:xfrm>
            <a:off x="0" y="6380995"/>
            <a:ext cx="9144000" cy="461665"/>
          </a:xfrm>
          <a:prstGeom prst="rect">
            <a:avLst/>
          </a:prstGeom>
        </p:spPr>
        <p:txBody>
          <a:bodyPr wrap="square">
            <a:spAutoFit/>
          </a:bodyPr>
          <a:lstStyle/>
          <a:p>
            <a:r>
              <a:rPr lang="en-GB" sz="1200" dirty="0" smtClean="0">
                <a:solidFill>
                  <a:prstClr val="black"/>
                </a:solidFill>
                <a:latin typeface="Helvetica"/>
              </a:rPr>
              <a:t>Schubert</a:t>
            </a:r>
            <a:r>
              <a:rPr lang="en-GB" sz="1200" dirty="0">
                <a:solidFill>
                  <a:prstClr val="black"/>
                </a:solidFill>
                <a:latin typeface="Helvetica"/>
              </a:rPr>
              <a:t> </a:t>
            </a:r>
            <a:r>
              <a:rPr lang="en-GB" sz="1200" dirty="0" smtClean="0">
                <a:solidFill>
                  <a:prstClr val="black"/>
                </a:solidFill>
                <a:latin typeface="Helvetica"/>
              </a:rPr>
              <a:t>et </a:t>
            </a:r>
            <a:r>
              <a:rPr lang="en-GB" sz="1200" dirty="0">
                <a:solidFill>
                  <a:prstClr val="black"/>
                </a:solidFill>
                <a:latin typeface="Helvetica"/>
              </a:rPr>
              <a:t>al. </a:t>
            </a:r>
            <a:r>
              <a:rPr lang="en-GB" sz="1200" dirty="0" smtClean="0">
                <a:solidFill>
                  <a:prstClr val="black"/>
                </a:solidFill>
                <a:latin typeface="Helvetica"/>
              </a:rPr>
              <a:t>Cell Host &amp; Microbe 2013</a:t>
            </a:r>
          </a:p>
          <a:p>
            <a:r>
              <a:rPr lang="en-GB" sz="1200" dirty="0" smtClean="0">
                <a:solidFill>
                  <a:prstClr val="black"/>
                </a:solidFill>
                <a:latin typeface="Helvetica"/>
              </a:rPr>
              <a:t>The </a:t>
            </a:r>
            <a:r>
              <a:rPr lang="en-GB" sz="1200" dirty="0">
                <a:solidFill>
                  <a:prstClr val="black"/>
                </a:solidFill>
                <a:latin typeface="Helvetica"/>
              </a:rPr>
              <a:t>Mtb Proteome Library: A Resource of Assays to Quantify the Complete Proteome of Mycobacterium tuberculosis</a:t>
            </a:r>
            <a:r>
              <a:rPr lang="en-GB" sz="1200" dirty="0" smtClean="0">
                <a:solidFill>
                  <a:prstClr val="black"/>
                </a:solidFill>
                <a:latin typeface="Helvetica"/>
              </a:rPr>
              <a:t>.</a:t>
            </a:r>
            <a:endParaRPr lang="en-GB" dirty="0"/>
          </a:p>
        </p:txBody>
      </p:sp>
      <p:sp>
        <p:nvSpPr>
          <p:cNvPr id="12" name="Title 1"/>
          <p:cNvSpPr txBox="1">
            <a:spLocks/>
          </p:cNvSpPr>
          <p:nvPr/>
        </p:nvSpPr>
        <p:spPr>
          <a:xfrm>
            <a:off x="457200" y="1401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smtClean="0">
                <a:latin typeface="Arial"/>
                <a:cs typeface="Arial"/>
              </a:rPr>
              <a:t>The Mtb Proteome Library contains SRM assays for the entire proteome of Mtb</a:t>
            </a:r>
            <a:endParaRPr lang="en-GB" sz="2800" b="1" dirty="0">
              <a:latin typeface="Arial"/>
              <a:cs typeface="Arial"/>
            </a:endParaRPr>
          </a:p>
        </p:txBody>
      </p:sp>
    </p:spTree>
    <p:extLst>
      <p:ext uri="{BB962C8B-B14F-4D97-AF65-F5344CB8AC3E}">
        <p14:creationId xmlns:p14="http://schemas.microsoft.com/office/powerpoint/2010/main" val="1381383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2977</TotalTime>
  <Words>1350</Words>
  <Application>Microsoft Office PowerPoint</Application>
  <PresentationFormat>On-screen Show (4:3)</PresentationFormat>
  <Paragraphs>178</Paragraphs>
  <Slides>20</Slides>
  <Notes>19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Mycobacterium tuberculosis (Mtb)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Mtb Proteome Library is a publicly available resource of MS reference data, SRM assays and their validation</vt:lpstr>
      <vt:lpstr>Application of the Mtb Proteome Library to study the dynamics of the DosR regulon of Mtb under hypoxia</vt:lpstr>
      <vt:lpstr>Application of the Mtb Proteome Library to study the dynamics of the DosR regulon of Mtb under hypoxia</vt:lpstr>
      <vt:lpstr>Statistical analysis of SRM data by SRMstats</vt:lpstr>
      <vt:lpstr>PowerPoint Presentation</vt:lpstr>
      <vt:lpstr>PowerPoint Presentation</vt:lpstr>
      <vt:lpstr>SWATH-MS: Data-independent acquisition  with targeted data extraction</vt:lpstr>
      <vt:lpstr>Generation of the Mtb SWATH library</vt:lpstr>
      <vt:lpstr>PowerPoint Presentation</vt:lpstr>
      <vt:lpstr>PowerPoint Presentation</vt:lpstr>
      <vt:lpstr>Acknowledgements</vt:lpstr>
    </vt:vector>
  </TitlesOfParts>
  <Company>ETH Zurich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Olga Schubert</dc:creator>
  <cp:lastModifiedBy>Brendan</cp:lastModifiedBy>
  <cp:revision>186</cp:revision>
  <dcterms:created xsi:type="dcterms:W3CDTF">2012-09-06T19:15:26Z</dcterms:created>
  <dcterms:modified xsi:type="dcterms:W3CDTF">2013-06-09T16:21:25Z</dcterms:modified>
</cp:coreProperties>
</file>