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1.xml" ContentType="application/vnd.openxmlformats-officedocument.drawingml.chart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304" r:id="rId3"/>
    <p:sldId id="277" r:id="rId4"/>
    <p:sldId id="279" r:id="rId5"/>
    <p:sldId id="303" r:id="rId6"/>
    <p:sldId id="300" r:id="rId7"/>
    <p:sldId id="301" r:id="rId8"/>
    <p:sldId id="280" r:id="rId9"/>
    <p:sldId id="323" r:id="rId10"/>
    <p:sldId id="302" r:id="rId11"/>
    <p:sldId id="283" r:id="rId12"/>
    <p:sldId id="284" r:id="rId13"/>
    <p:sldId id="285" r:id="rId14"/>
    <p:sldId id="324" r:id="rId15"/>
    <p:sldId id="293" r:id="rId16"/>
    <p:sldId id="289" r:id="rId17"/>
    <p:sldId id="307" r:id="rId18"/>
    <p:sldId id="260" r:id="rId19"/>
    <p:sldId id="308" r:id="rId20"/>
    <p:sldId id="309" r:id="rId21"/>
    <p:sldId id="310" r:id="rId22"/>
    <p:sldId id="306" r:id="rId23"/>
    <p:sldId id="311" r:id="rId24"/>
    <p:sldId id="292" r:id="rId25"/>
    <p:sldId id="294" r:id="rId26"/>
    <p:sldId id="312" r:id="rId27"/>
    <p:sldId id="313" r:id="rId28"/>
    <p:sldId id="298" r:id="rId29"/>
    <p:sldId id="297" r:id="rId30"/>
    <p:sldId id="266" r:id="rId31"/>
    <p:sldId id="267" r:id="rId32"/>
    <p:sldId id="275" r:id="rId33"/>
    <p:sldId id="314" r:id="rId34"/>
    <p:sldId id="315" r:id="rId35"/>
    <p:sldId id="316" r:id="rId36"/>
    <p:sldId id="317" r:id="rId37"/>
    <p:sldId id="321" r:id="rId38"/>
    <p:sldId id="322" r:id="rId39"/>
    <p:sldId id="320" r:id="rId40"/>
    <p:sldId id="319" r:id="rId41"/>
    <p:sldId id="318" r:id="rId42"/>
    <p:sldId id="276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88" autoAdjust="0"/>
    <p:restoredTop sz="94388" autoAdjust="0"/>
  </p:normalViewPr>
  <p:slideViewPr>
    <p:cSldViewPr>
      <p:cViewPr>
        <p:scale>
          <a:sx n="90" d="100"/>
          <a:sy n="90" d="100"/>
        </p:scale>
        <p:origin x="-72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10 m/z</c:v>
                </c:pt>
              </c:strCache>
            </c:strRef>
          </c:tx>
          <c:invertIfNegative val="0"/>
          <c:cat>
            <c:strRef>
              <c:f>Sheet1!$B$1:$BJ$1</c:f>
              <c:strCache>
                <c:ptCount val="5"/>
                <c:pt idx="0">
                  <c:v>MS1</c:v>
                </c:pt>
                <c:pt idx="1">
                  <c:v>All</c:v>
                </c:pt>
                <c:pt idx="2">
                  <c:v>Top 3</c:v>
                </c:pt>
                <c:pt idx="3">
                  <c:v>Top 5</c:v>
                </c:pt>
                <c:pt idx="4">
                  <c:v>Top 7</c:v>
                </c:pt>
              </c:strCache>
            </c:strRef>
          </c:cat>
          <c:val>
            <c:numRef>
              <c:f>Sheet1!$B$2:$BJ$2</c:f>
              <c:numCache>
                <c:formatCode>General</c:formatCode>
                <c:ptCount val="5"/>
                <c:pt idx="1">
                  <c:v>7.8960693406900004</c:v>
                </c:pt>
                <c:pt idx="2">
                  <c:v>1.0661898483100001</c:v>
                </c:pt>
                <c:pt idx="3">
                  <c:v>1.5673417066699999</c:v>
                </c:pt>
                <c:pt idx="4">
                  <c:v>2.1478082511299998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Demultiplexed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cat>
            <c:strRef>
              <c:f>Sheet1!$B$1:$BJ$1</c:f>
              <c:strCache>
                <c:ptCount val="5"/>
                <c:pt idx="0">
                  <c:v>MS1</c:v>
                </c:pt>
                <c:pt idx="1">
                  <c:v>All</c:v>
                </c:pt>
                <c:pt idx="2">
                  <c:v>Top 3</c:v>
                </c:pt>
                <c:pt idx="3">
                  <c:v>Top 5</c:v>
                </c:pt>
                <c:pt idx="4">
                  <c:v>Top 7</c:v>
                </c:pt>
              </c:strCache>
            </c:strRef>
          </c:cat>
          <c:val>
            <c:numRef>
              <c:f>Sheet1!$B$3:$BJ$3</c:f>
              <c:numCache>
                <c:formatCode>General</c:formatCode>
                <c:ptCount val="5"/>
                <c:pt idx="0">
                  <c:v>11.164842141866666</c:v>
                </c:pt>
                <c:pt idx="1">
                  <c:v>9.8444900611899993</c:v>
                </c:pt>
                <c:pt idx="2">
                  <c:v>1.7084964768399999</c:v>
                </c:pt>
                <c:pt idx="3">
                  <c:v>2.2686250443899998</c:v>
                </c:pt>
                <c:pt idx="4">
                  <c:v>2.7407019694399999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 m/z</c:v>
                </c:pt>
              </c:strCache>
            </c:strRef>
          </c:tx>
          <c:invertIfNegative val="0"/>
          <c:cat>
            <c:strRef>
              <c:f>Sheet1!$B$1:$BJ$1</c:f>
              <c:strCache>
                <c:ptCount val="5"/>
                <c:pt idx="0">
                  <c:v>MS1</c:v>
                </c:pt>
                <c:pt idx="1">
                  <c:v>All</c:v>
                </c:pt>
                <c:pt idx="2">
                  <c:v>Top 3</c:v>
                </c:pt>
                <c:pt idx="3">
                  <c:v>Top 5</c:v>
                </c:pt>
                <c:pt idx="4">
                  <c:v>Top 7</c:v>
                </c:pt>
              </c:strCache>
            </c:strRef>
          </c:cat>
          <c:val>
            <c:numRef>
              <c:f>Sheet1!$B$4:$BJ$4</c:f>
              <c:numCache>
                <c:formatCode>General</c:formatCode>
                <c:ptCount val="5"/>
                <c:pt idx="1">
                  <c:v>17.2241014656</c:v>
                </c:pt>
                <c:pt idx="2">
                  <c:v>2.6023675150200001</c:v>
                </c:pt>
                <c:pt idx="3">
                  <c:v>3.9081925925699998</c:v>
                </c:pt>
                <c:pt idx="4">
                  <c:v>4.8725715890699997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327040"/>
        <c:axId val="80328576"/>
      </c:barChart>
      <c:catAx>
        <c:axId val="8032704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38100">
            <a:solidFill>
              <a:schemeClr val="tx1"/>
            </a:solidFill>
          </a:ln>
        </c:spPr>
        <c:txPr>
          <a:bodyPr/>
          <a:lstStyle/>
          <a:p>
            <a:pPr>
              <a:defRPr sz="2800"/>
            </a:pPr>
            <a:endParaRPr lang="en-US"/>
          </a:p>
        </c:txPr>
        <c:crossAx val="80328576"/>
        <c:crosses val="autoZero"/>
        <c:auto val="1"/>
        <c:lblAlgn val="ctr"/>
        <c:lblOffset val="100"/>
        <c:noMultiLvlLbl val="0"/>
      </c:catAx>
      <c:valAx>
        <c:axId val="803285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/>
                  <a:t>Lower Limit of Quantitation (fmol)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38100">
            <a:solidFill>
              <a:schemeClr val="tx1"/>
            </a:solidFill>
          </a:ln>
        </c:spPr>
        <c:txPr>
          <a:bodyPr/>
          <a:lstStyle/>
          <a:p>
            <a:pPr>
              <a:defRPr sz="2800"/>
            </a:pPr>
            <a:endParaRPr lang="en-US"/>
          </a:p>
        </c:txPr>
        <c:crossAx val="80327040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2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2FCB3-373E-4768-8A7D-567C6555DB3A}" type="datetimeFigureOut">
              <a:rPr lang="en-US" smtClean="0"/>
              <a:t>6/8/2013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3A5D0-7151-4BDF-BBE8-2D140481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 Slide should have all</a:t>
            </a:r>
            <a:r>
              <a:rPr lang="en-US" baseline="0" dirty="0" smtClean="0"/>
              <a:t> authors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12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in MS1 scans here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1.02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femtomoles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serum albumin in 1.2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 </a:t>
            </a:r>
            <a:r>
              <a:rPr lang="en-US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cereivsiae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lysate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LVNELTEFAK++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1.02 </a:t>
            </a:r>
            <a:r>
              <a:rPr lang="en-US" dirty="0" err="1" smtClean="0"/>
              <a:t>femtomoles</a:t>
            </a:r>
            <a:r>
              <a:rPr lang="en-US" dirty="0" smtClean="0"/>
              <a:t> in 1.2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ug</a:t>
            </a:r>
            <a:r>
              <a:rPr lang="en-US" baseline="0" dirty="0" smtClean="0"/>
              <a:t> of soluble </a:t>
            </a:r>
            <a:r>
              <a:rPr lang="en-US" i="1" baseline="0" dirty="0" smtClean="0"/>
              <a:t>S. </a:t>
            </a:r>
            <a:r>
              <a:rPr lang="en-US" i="1" baseline="0" dirty="0" err="1" smtClean="0"/>
              <a:t>cerevisiae</a:t>
            </a:r>
            <a:r>
              <a:rPr lang="en-US" i="1" baseline="0" dirty="0" smtClean="0"/>
              <a:t> </a:t>
            </a:r>
            <a:r>
              <a:rPr lang="en-US" i="0" baseline="0" dirty="0" smtClean="0"/>
              <a:t>lysate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From DIA, can query for any peptide, and</a:t>
            </a:r>
            <a:r>
              <a:rPr lang="en-US" baseline="0" dirty="0" smtClean="0"/>
              <a:t> get MS/MS targeted like data</a:t>
            </a:r>
          </a:p>
          <a:p>
            <a:r>
              <a:rPr lang="en-US" baseline="0" dirty="0" smtClean="0"/>
              <a:t>-- and also, that quantitation can be better than DDA --</a:t>
            </a:r>
            <a:endParaRPr lang="en-US" dirty="0" smtClean="0"/>
          </a:p>
          <a:p>
            <a:r>
              <a:rPr lang="en-US" dirty="0" smtClean="0"/>
              <a:t>Can use MS/MS or</a:t>
            </a:r>
            <a:r>
              <a:rPr lang="en-US" baseline="0" dirty="0" smtClean="0"/>
              <a:t> MS for quant, show MS and MS/MS, sometimes there is chemical interference in the MS signal, so MS/MS will be more sensitive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1.02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femtomoles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serum albumin in 1.2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 </a:t>
            </a:r>
            <a:r>
              <a:rPr lang="en-US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cereivsiae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lysate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LVNELTEFAK++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1.02 </a:t>
            </a:r>
            <a:r>
              <a:rPr lang="en-US" dirty="0" err="1" smtClean="0"/>
              <a:t>femtomoles</a:t>
            </a:r>
            <a:r>
              <a:rPr lang="en-US" dirty="0" smtClean="0"/>
              <a:t> in 1.2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ug</a:t>
            </a:r>
            <a:r>
              <a:rPr lang="en-US" baseline="0" dirty="0" smtClean="0"/>
              <a:t> of soluble </a:t>
            </a:r>
            <a:r>
              <a:rPr lang="en-US" i="1" baseline="0" dirty="0" smtClean="0"/>
              <a:t>S. </a:t>
            </a:r>
            <a:r>
              <a:rPr lang="en-US" i="1" baseline="0" dirty="0" err="1" smtClean="0"/>
              <a:t>cerevisiae</a:t>
            </a:r>
            <a:r>
              <a:rPr lang="en-US" i="1" baseline="0" dirty="0" smtClean="0"/>
              <a:t> </a:t>
            </a:r>
            <a:r>
              <a:rPr lang="en-US" i="0" baseline="0" dirty="0" smtClean="0"/>
              <a:t>lysate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From DIA, can query for any peptide, and</a:t>
            </a:r>
            <a:r>
              <a:rPr lang="en-US" baseline="0" dirty="0" smtClean="0"/>
              <a:t> get MS/MS targeted like data</a:t>
            </a:r>
          </a:p>
          <a:p>
            <a:r>
              <a:rPr lang="en-US" baseline="0" dirty="0" smtClean="0"/>
              <a:t>-- and also, that quantitation can be better than DDA --</a:t>
            </a:r>
            <a:endParaRPr lang="en-US" dirty="0" smtClean="0"/>
          </a:p>
          <a:p>
            <a:r>
              <a:rPr lang="en-US" dirty="0" smtClean="0"/>
              <a:t>Can use MS/MS or</a:t>
            </a:r>
            <a:r>
              <a:rPr lang="en-US" baseline="0" dirty="0" smtClean="0"/>
              <a:t> MS for quant, show MS and MS/MS, sometimes there is chemical interference in the MS signal, so MS/MS will be more sensitive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1.02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femtomoles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serum albumin in 1.2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S. </a:t>
            </a:r>
            <a:r>
              <a:rPr lang="en-US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cereivsiae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lysate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LVNELTEFAK++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1.02 </a:t>
            </a:r>
            <a:r>
              <a:rPr lang="en-US" dirty="0" err="1" smtClean="0"/>
              <a:t>femtomoles</a:t>
            </a:r>
            <a:r>
              <a:rPr lang="en-US" dirty="0" smtClean="0"/>
              <a:t> in 1.2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ug</a:t>
            </a:r>
            <a:r>
              <a:rPr lang="en-US" baseline="0" dirty="0" smtClean="0"/>
              <a:t> of soluble </a:t>
            </a:r>
            <a:r>
              <a:rPr lang="en-US" i="1" baseline="0" dirty="0" smtClean="0"/>
              <a:t>S. </a:t>
            </a:r>
            <a:r>
              <a:rPr lang="en-US" i="1" baseline="0" dirty="0" err="1" smtClean="0"/>
              <a:t>cerevisiae</a:t>
            </a:r>
            <a:r>
              <a:rPr lang="en-US" i="1" baseline="0" dirty="0" smtClean="0"/>
              <a:t> </a:t>
            </a:r>
            <a:r>
              <a:rPr lang="en-US" i="0" baseline="0" dirty="0" smtClean="0"/>
              <a:t>lysate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From DIA, can query for any peptide, and</a:t>
            </a:r>
            <a:r>
              <a:rPr lang="en-US" baseline="0" dirty="0" smtClean="0"/>
              <a:t> get MS/MS targeted like data</a:t>
            </a:r>
          </a:p>
          <a:p>
            <a:r>
              <a:rPr lang="en-US" baseline="0" dirty="0" smtClean="0"/>
              <a:t>-- and also, that quantitation can be better than DDA --</a:t>
            </a:r>
            <a:endParaRPr lang="en-US" dirty="0" smtClean="0"/>
          </a:p>
          <a:p>
            <a:r>
              <a:rPr lang="en-US" dirty="0" smtClean="0"/>
              <a:t>Can use MS/MS or</a:t>
            </a:r>
            <a:r>
              <a:rPr lang="en-US" baseline="0" dirty="0" smtClean="0"/>
              <a:t> MS for quant, show MS and MS/MS, sometimes there is chemical interference in the MS signal, so MS/MS will be more sensitive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the spectrum, and the chromatogram</a:t>
            </a:r>
          </a:p>
          <a:p>
            <a:r>
              <a:rPr lang="en-US" dirty="0" smtClean="0"/>
              <a:t>Even with DDA &gt;30% of the spectra are</a:t>
            </a:r>
            <a:r>
              <a:rPr lang="en-US" baseline="0" dirty="0" smtClean="0"/>
              <a:t> mixed</a:t>
            </a:r>
            <a:endParaRPr lang="en-US" dirty="0" smtClean="0"/>
          </a:p>
          <a:p>
            <a:r>
              <a:rPr lang="en-US" dirty="0" smtClean="0"/>
              <a:t>Quantitation</a:t>
            </a:r>
            <a:r>
              <a:rPr lang="en-US" baseline="0" dirty="0" smtClean="0"/>
              <a:t> can be limited by interference, show 10 m/z vs. 20 m/z (from overlap experiment)</a:t>
            </a:r>
          </a:p>
          <a:p>
            <a:r>
              <a:rPr lang="en-US" baseline="0" dirty="0" smtClean="0"/>
              <a:t>Spectrum and chromatogram from </a:t>
            </a:r>
            <a:r>
              <a:rPr lang="en-US" baseline="0" dirty="0" err="1" smtClean="0"/>
              <a:t>loq</a:t>
            </a:r>
            <a:r>
              <a:rPr lang="en-US" baseline="0" dirty="0" smtClean="0"/>
              <a:t> data on a yeast background peptide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the spectrum, and the chromatogram</a:t>
            </a:r>
          </a:p>
          <a:p>
            <a:r>
              <a:rPr lang="en-US" dirty="0" smtClean="0"/>
              <a:t>Even with DDA &gt;30% of the spectra are</a:t>
            </a:r>
            <a:r>
              <a:rPr lang="en-US" baseline="0" dirty="0" smtClean="0"/>
              <a:t> mixed</a:t>
            </a:r>
            <a:endParaRPr lang="en-US" dirty="0" smtClean="0"/>
          </a:p>
          <a:p>
            <a:r>
              <a:rPr lang="en-US" dirty="0" smtClean="0"/>
              <a:t>Quantitation</a:t>
            </a:r>
            <a:r>
              <a:rPr lang="en-US" baseline="0" dirty="0" smtClean="0"/>
              <a:t> can be limited by interference, show 10 m/z vs. 20 m/z (from overlap experiment)</a:t>
            </a:r>
          </a:p>
          <a:p>
            <a:r>
              <a:rPr lang="en-US" baseline="0" dirty="0" smtClean="0"/>
              <a:t>Spectrum and chromatogram from </a:t>
            </a:r>
            <a:r>
              <a:rPr lang="en-US" baseline="0" dirty="0" err="1" smtClean="0"/>
              <a:t>loq</a:t>
            </a:r>
            <a:r>
              <a:rPr lang="en-US" baseline="0" dirty="0" smtClean="0"/>
              <a:t> data on a yeast background peptide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the spectrum, and the chromatogram</a:t>
            </a:r>
          </a:p>
          <a:p>
            <a:r>
              <a:rPr lang="en-US" dirty="0" smtClean="0"/>
              <a:t>Even with DDA &gt;30% of the spectra are</a:t>
            </a:r>
            <a:r>
              <a:rPr lang="en-US" baseline="0" dirty="0" smtClean="0"/>
              <a:t> mixed</a:t>
            </a:r>
            <a:endParaRPr lang="en-US" dirty="0" smtClean="0"/>
          </a:p>
          <a:p>
            <a:r>
              <a:rPr lang="en-US" dirty="0" smtClean="0"/>
              <a:t>Quantitation</a:t>
            </a:r>
            <a:r>
              <a:rPr lang="en-US" baseline="0" dirty="0" smtClean="0"/>
              <a:t> can be limited by interference, show 10 m/z vs. 20 m/z (from overlap experiment)</a:t>
            </a:r>
          </a:p>
          <a:p>
            <a:r>
              <a:rPr lang="en-US" baseline="0" dirty="0" smtClean="0"/>
              <a:t>Spectrum and chromatogram from </a:t>
            </a:r>
            <a:r>
              <a:rPr lang="en-US" baseline="0" dirty="0" err="1" smtClean="0"/>
              <a:t>loq</a:t>
            </a:r>
            <a:r>
              <a:rPr lang="en-US" baseline="0" dirty="0" smtClean="0"/>
              <a:t> data on a yeast background peptide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Targeted, Discovery, 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122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the spectrum, and the chromatogram</a:t>
            </a:r>
          </a:p>
          <a:p>
            <a:r>
              <a:rPr lang="en-US" dirty="0" smtClean="0"/>
              <a:t>Even with DDA &gt;30% of the spectra are</a:t>
            </a:r>
            <a:r>
              <a:rPr lang="en-US" baseline="0" dirty="0" smtClean="0"/>
              <a:t> mixed</a:t>
            </a:r>
            <a:endParaRPr lang="en-US" dirty="0" smtClean="0"/>
          </a:p>
          <a:p>
            <a:r>
              <a:rPr lang="en-US" dirty="0" smtClean="0"/>
              <a:t>Quantitation</a:t>
            </a:r>
            <a:r>
              <a:rPr lang="en-US" baseline="0" dirty="0" smtClean="0"/>
              <a:t> can be limited by interference, show 10 m/z vs. 20 m/z (from overlap experiment)</a:t>
            </a:r>
          </a:p>
          <a:p>
            <a:r>
              <a:rPr lang="en-US" baseline="0" dirty="0" smtClean="0"/>
              <a:t>Spectrum and chromatogram from </a:t>
            </a:r>
            <a:r>
              <a:rPr lang="en-US" baseline="0" dirty="0" err="1" smtClean="0"/>
              <a:t>loq</a:t>
            </a:r>
            <a:r>
              <a:rPr lang="en-US" baseline="0" dirty="0" smtClean="0"/>
              <a:t> data on a yeast background peptide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RT 25-26 intensity 40e6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RT 25-26 intensity 40e6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to star and 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702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a normal DIA scheme, with 20 </a:t>
            </a:r>
            <a:r>
              <a:rPr lang="en-US" i="1" dirty="0" smtClean="0"/>
              <a:t>m/z</a:t>
            </a:r>
            <a:r>
              <a:rPr lang="en-US" i="0" dirty="0" smtClean="0"/>
              <a:t> wide windows, overlap them (schematic</a:t>
            </a:r>
            <a:r>
              <a:rPr lang="en-US" i="0" baseline="0" dirty="0" smtClean="0"/>
              <a:t> figure)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Remove the letters from these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702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a normal DIA scheme, with 20 </a:t>
            </a:r>
            <a:r>
              <a:rPr lang="en-US" i="1" dirty="0" smtClean="0"/>
              <a:t>m/z</a:t>
            </a:r>
            <a:r>
              <a:rPr lang="en-US" i="0" dirty="0" smtClean="0"/>
              <a:t> wide windows, overlap them (schematic</a:t>
            </a:r>
            <a:r>
              <a:rPr lang="en-US" i="0" baseline="0" dirty="0" smtClean="0"/>
              <a:t> figure)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a normal DIA scheme, with 20 </a:t>
            </a:r>
            <a:r>
              <a:rPr lang="en-US" i="1" dirty="0" smtClean="0"/>
              <a:t>m/z</a:t>
            </a:r>
            <a:r>
              <a:rPr lang="en-US" i="0" dirty="0" smtClean="0"/>
              <a:t> wide windows, overlap them (schematic</a:t>
            </a:r>
            <a:r>
              <a:rPr lang="en-US" i="0" baseline="0" dirty="0" smtClean="0"/>
              <a:t> figure)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a normal DIA scheme, with 20 </a:t>
            </a:r>
            <a:r>
              <a:rPr lang="en-US" i="1" dirty="0" smtClean="0"/>
              <a:t>m/z</a:t>
            </a:r>
            <a:r>
              <a:rPr lang="en-US" i="0" dirty="0" smtClean="0"/>
              <a:t> wide windows, overlap them (schematic</a:t>
            </a:r>
            <a:r>
              <a:rPr lang="en-US" i="0" baseline="0" dirty="0" smtClean="0"/>
              <a:t> figure)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Qualitative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demultiplexing</a:t>
            </a:r>
            <a:r>
              <a:rPr lang="en-US" baseline="0" dirty="0" smtClean="0"/>
              <a:t> result</a:t>
            </a:r>
          </a:p>
          <a:p>
            <a:r>
              <a:rPr lang="en-US" baseline="0" dirty="0" smtClean="0"/>
              <a:t>First show 20 m/z vs. 20 m/z overlap w/o </a:t>
            </a:r>
            <a:r>
              <a:rPr lang="en-US" baseline="0" dirty="0" err="1" smtClean="0"/>
              <a:t>demux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things we’re targeting showing up on the MS1 scan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810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Quantitative</a:t>
            </a:r>
            <a:r>
              <a:rPr lang="en-US" baseline="0" dirty="0" smtClean="0"/>
              <a:t> result:</a:t>
            </a:r>
          </a:p>
          <a:p>
            <a:r>
              <a:rPr lang="en-US" baseline="0" dirty="0" err="1" smtClean="0"/>
              <a:t>LoQ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Improve charge state</a:t>
            </a:r>
          </a:p>
          <a:p>
            <a:r>
              <a:rPr lang="en-US" baseline="0" dirty="0" smtClean="0"/>
              <a:t>Use </a:t>
            </a:r>
            <a:r>
              <a:rPr lang="en-US" baseline="0" smtClean="0"/>
              <a:t>precursor information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Reproducibility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A5D0-7151-4BDF-BBE8-2D14048114D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03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Switch to 20, put in some MS1 scans</a:t>
            </a:r>
          </a:p>
          <a:p>
            <a:endParaRPr lang="en-US" dirty="0" smtClean="0"/>
          </a:p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Switch to 20, put in some MS1 scans</a:t>
            </a:r>
          </a:p>
          <a:p>
            <a:endParaRPr lang="en-US" dirty="0" smtClean="0"/>
          </a:p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Switch to 20, put in some MS1 scans</a:t>
            </a:r>
          </a:p>
          <a:p>
            <a:endParaRPr lang="en-US" dirty="0" smtClean="0"/>
          </a:p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Switch to 20, put in some MS1 scans</a:t>
            </a:r>
          </a:p>
          <a:p>
            <a:endParaRPr lang="en-US" dirty="0" smtClean="0"/>
          </a:p>
          <a:p>
            <a:r>
              <a:rPr lang="en-US" dirty="0" smtClean="0"/>
              <a:t>Usually 1,000 – 5,000 peptides identified by MS/MS</a:t>
            </a:r>
          </a:p>
          <a:p>
            <a:r>
              <a:rPr lang="en-US" dirty="0" smtClean="0"/>
              <a:t>Usually ~25,000 – 50,000 MS features detected</a:t>
            </a:r>
          </a:p>
          <a:p>
            <a:r>
              <a:rPr lang="en-US" dirty="0" smtClean="0"/>
              <a:t>2-20% of Features Annotated</a:t>
            </a:r>
          </a:p>
          <a:p>
            <a:r>
              <a:rPr lang="en-US" dirty="0" smtClean="0"/>
              <a:t>BUT Usually only ~70% overlap in annotated features between runs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on this slide that skyline has really helped with analyzing MS1 data,</a:t>
            </a:r>
            <a:r>
              <a:rPr lang="en-US" baseline="0" dirty="0" smtClean="0"/>
              <a:t> not much of a trade off in duty cycle, but quant can be complementary in less complex regions of the sample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in MS1 scans here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48480-CB15-4632-8A10-006FD25C45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40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of Data Independent Acquisition Techniques Optimized for Improved Precursor Selectivity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Jarrett D. </a:t>
            </a:r>
            <a:r>
              <a:rPr lang="en-US" sz="2400" dirty="0" err="1" smtClean="0">
                <a:solidFill>
                  <a:schemeClr val="tx1"/>
                </a:solidFill>
              </a:rPr>
              <a:t>Egertson</a:t>
            </a:r>
            <a:r>
              <a:rPr lang="en-US" sz="2400" dirty="0" smtClean="0">
                <a:solidFill>
                  <a:schemeClr val="tx1"/>
                </a:solidFill>
              </a:rPr>
              <a:t>, Ph.D.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MacCoss Lab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Department of Genome Sciences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University of Washington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6/8/2013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://www.gs.washington.edu/images/logo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8" y="0"/>
            <a:ext cx="9144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50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tangle 264"/>
          <p:cNvSpPr/>
          <p:nvPr/>
        </p:nvSpPr>
        <p:spPr>
          <a:xfrm>
            <a:off x="2465797" y="2247591"/>
            <a:ext cx="370215" cy="40469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274638"/>
            <a:ext cx="839827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653666" y="1470854"/>
            <a:ext cx="4062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0  20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90600" y="2981706"/>
            <a:ext cx="7342634" cy="599694"/>
            <a:chOff x="990600" y="2971800"/>
            <a:chExt cx="7342634" cy="599694"/>
          </a:xfrm>
        </p:grpSpPr>
        <p:sp>
          <p:nvSpPr>
            <p:cNvPr id="68" name="Rectangle 67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" name="Picture 2" descr="C:\Users\Jarrett\AppData\Local\Microsoft\Windows\Temporary Internet Files\Content.IE5\VU84O3AM\MC9000343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41" y="6021355"/>
            <a:ext cx="522802" cy="54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" name="Straight Arrow Connector 205"/>
          <p:cNvCxnSpPr/>
          <p:nvPr/>
        </p:nvCxnSpPr>
        <p:spPr>
          <a:xfrm>
            <a:off x="762000" y="2514600"/>
            <a:ext cx="0" cy="36555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 rot="16200000">
            <a:off x="144306" y="3982876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grpSp>
        <p:nvGrpSpPr>
          <p:cNvPr id="135" name="Group 134"/>
          <p:cNvGrpSpPr/>
          <p:nvPr/>
        </p:nvGrpSpPr>
        <p:grpSpPr>
          <a:xfrm>
            <a:off x="988161" y="2263143"/>
            <a:ext cx="7391400" cy="152400"/>
            <a:chOff x="988161" y="2263143"/>
            <a:chExt cx="3695701" cy="152400"/>
          </a:xfrm>
          <a:solidFill>
            <a:schemeClr val="bg1">
              <a:lumMod val="85000"/>
            </a:schemeClr>
          </a:solidFill>
        </p:grpSpPr>
        <p:sp>
          <p:nvSpPr>
            <p:cNvPr id="136" name="Rectangle 135"/>
            <p:cNvSpPr/>
            <p:nvPr/>
          </p:nvSpPr>
          <p:spPr>
            <a:xfrm>
              <a:off x="98816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17294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35773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54251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72730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91208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09687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28165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46644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65122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83601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02079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20558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39036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357515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375993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94472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412950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431429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49907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990600" y="3667506"/>
            <a:ext cx="7342634" cy="599694"/>
            <a:chOff x="990600" y="2971800"/>
            <a:chExt cx="7342634" cy="599694"/>
          </a:xfrm>
        </p:grpSpPr>
        <p:sp>
          <p:nvSpPr>
            <p:cNvPr id="158" name="Rectangle 157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990600" y="4353306"/>
            <a:ext cx="7342634" cy="599694"/>
            <a:chOff x="990600" y="2971800"/>
            <a:chExt cx="7342634" cy="599694"/>
          </a:xfrm>
        </p:grpSpPr>
        <p:sp>
          <p:nvSpPr>
            <p:cNvPr id="224" name="Rectangle 223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963166" y="5029200"/>
            <a:ext cx="7342634" cy="599694"/>
            <a:chOff x="990600" y="2971800"/>
            <a:chExt cx="7342634" cy="599694"/>
          </a:xfrm>
        </p:grpSpPr>
        <p:sp>
          <p:nvSpPr>
            <p:cNvPr id="245" name="Rectangle 244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6" name="Rectangle 265"/>
          <p:cNvSpPr/>
          <p:nvPr/>
        </p:nvSpPr>
        <p:spPr>
          <a:xfrm>
            <a:off x="1524000" y="6305490"/>
            <a:ext cx="62088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LGLVGGSTIDIK</a:t>
            </a:r>
            <a:r>
              <a:rPr lang="en-US" sz="2000" b="1" baseline="30000" dirty="0" smtClean="0"/>
              <a:t>++</a:t>
            </a:r>
            <a:r>
              <a:rPr lang="en-US" sz="2000" b="1" dirty="0" smtClean="0"/>
              <a:t>  (586.85)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5346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2820"/>
            <a:ext cx="9144000" cy="5151380"/>
          </a:xfrm>
          <a:prstGeom prst="rect">
            <a:avLst/>
          </a:prstGeom>
        </p:spPr>
      </p:pic>
      <p:grpSp>
        <p:nvGrpSpPr>
          <p:cNvPr id="9592" name="Group 9591"/>
          <p:cNvGrpSpPr/>
          <p:nvPr/>
        </p:nvGrpSpPr>
        <p:grpSpPr>
          <a:xfrm>
            <a:off x="5410200" y="1484323"/>
            <a:ext cx="3962400" cy="2839992"/>
            <a:chOff x="8866188" y="1484323"/>
            <a:chExt cx="3733800" cy="2839992"/>
          </a:xfrm>
        </p:grpSpPr>
        <p:sp>
          <p:nvSpPr>
            <p:cNvPr id="134" name="Rectangle 133"/>
            <p:cNvSpPr/>
            <p:nvPr/>
          </p:nvSpPr>
          <p:spPr>
            <a:xfrm>
              <a:off x="8866188" y="1484323"/>
              <a:ext cx="3733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/>
                <a:t>LGLVGGSTIDIK</a:t>
              </a:r>
              <a:r>
                <a:rPr lang="en-US" sz="2000" b="1" baseline="30000" dirty="0" smtClean="0"/>
                <a:t>++</a:t>
              </a:r>
              <a:r>
                <a:rPr lang="en-US" sz="2000" b="1" dirty="0" smtClean="0"/>
                <a:t>  (586.85)</a:t>
              </a:r>
              <a:endParaRPr lang="en-US" sz="2000" b="1" dirty="0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9170987" y="2247805"/>
              <a:ext cx="1905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/>
                <a:t>VGGSTIDIK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9170987" y="2646058"/>
              <a:ext cx="187480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/>
                <a:t>GGSTIDIK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9704387" y="3028915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GSTIDIK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9018587" y="1885915"/>
              <a:ext cx="2057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/>
                <a:t>LVGGSTIDIK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9704387" y="3314605"/>
              <a:ext cx="134043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 </a:t>
              </a:r>
              <a:r>
                <a:rPr lang="en-US" sz="2000" dirty="0" smtClean="0"/>
                <a:t>  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9704387" y="3619405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 </a:t>
              </a:r>
              <a:r>
                <a:rPr lang="en-US" sz="2000" dirty="0" smtClean="0"/>
                <a:t>    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9704387" y="3924205"/>
              <a:ext cx="13163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       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1170587" y="1906507"/>
              <a:ext cx="10246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(1002.58)</a:t>
              </a:r>
              <a:endParaRPr lang="en-US" dirty="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1262485" y="2257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(889.50)</a:t>
              </a:r>
              <a:endParaRPr lang="en-US" dirty="0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1228387" y="2638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(790.43)</a:t>
              </a:r>
              <a:endParaRPr lang="en-US" dirty="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11228387" y="3019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(676.39)</a:t>
              </a:r>
              <a:endParaRPr lang="en-US" dirty="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1228387" y="33247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(589.36)</a:t>
              </a:r>
              <a:endParaRPr lang="en-US" dirty="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11228387" y="36295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(488.31)</a:t>
              </a:r>
              <a:endParaRPr lang="en-US" dirty="0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11228387" y="39343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(375.22)</a:t>
              </a:r>
              <a:endParaRPr lang="en-US" dirty="0"/>
            </a:p>
          </p:txBody>
        </p:sp>
      </p:grpSp>
      <p:sp>
        <p:nvSpPr>
          <p:cNvPr id="9597" name="Rectangle 9596"/>
          <p:cNvSpPr/>
          <p:nvPr/>
        </p:nvSpPr>
        <p:spPr>
          <a:xfrm>
            <a:off x="7772400" y="5715000"/>
            <a:ext cx="1276771" cy="493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99" name="Straight Arrow Connector 9598"/>
          <p:cNvCxnSpPr/>
          <p:nvPr/>
        </p:nvCxnSpPr>
        <p:spPr>
          <a:xfrm>
            <a:off x="5571930" y="2085970"/>
            <a:ext cx="29547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3" name="Title 1"/>
          <p:cNvSpPr>
            <a:spLocks noGrp="1"/>
          </p:cNvSpPr>
          <p:nvPr>
            <p:ph type="title"/>
          </p:nvPr>
        </p:nvSpPr>
        <p:spPr>
          <a:xfrm>
            <a:off x="380999" y="274638"/>
            <a:ext cx="839827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46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0858"/>
            <a:ext cx="9144000" cy="5097142"/>
          </a:xfrm>
          <a:prstGeom prst="rect">
            <a:avLst/>
          </a:prstGeom>
        </p:spPr>
      </p:pic>
      <p:grpSp>
        <p:nvGrpSpPr>
          <p:cNvPr id="2962" name="Group 2961"/>
          <p:cNvGrpSpPr/>
          <p:nvPr/>
        </p:nvGrpSpPr>
        <p:grpSpPr>
          <a:xfrm>
            <a:off x="5334000" y="1484323"/>
            <a:ext cx="4038600" cy="2839992"/>
            <a:chOff x="8866188" y="1484323"/>
            <a:chExt cx="3733800" cy="2839992"/>
          </a:xfrm>
        </p:grpSpPr>
        <p:sp>
          <p:nvSpPr>
            <p:cNvPr id="2963" name="Rectangle 2962"/>
            <p:cNvSpPr/>
            <p:nvPr/>
          </p:nvSpPr>
          <p:spPr>
            <a:xfrm>
              <a:off x="8866188" y="1484323"/>
              <a:ext cx="3733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/>
                <a:t>LGLVGGSTIDIK</a:t>
              </a:r>
              <a:r>
                <a:rPr lang="en-US" sz="2000" b="1" baseline="30000" dirty="0" smtClean="0"/>
                <a:t>++</a:t>
              </a:r>
              <a:r>
                <a:rPr lang="en-US" sz="2000" b="1" dirty="0" smtClean="0"/>
                <a:t>  (586.85)</a:t>
              </a:r>
              <a:endParaRPr lang="en-US" sz="2000" b="1" dirty="0"/>
            </a:p>
          </p:txBody>
        </p:sp>
        <p:sp>
          <p:nvSpPr>
            <p:cNvPr id="2964" name="Rectangle 2963"/>
            <p:cNvSpPr/>
            <p:nvPr/>
          </p:nvSpPr>
          <p:spPr>
            <a:xfrm>
              <a:off x="9170987" y="2247805"/>
              <a:ext cx="1905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/>
                <a:t>VGGSTIDIK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2965" name="Rectangle 2964"/>
            <p:cNvSpPr/>
            <p:nvPr/>
          </p:nvSpPr>
          <p:spPr>
            <a:xfrm>
              <a:off x="9170987" y="2646058"/>
              <a:ext cx="187480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/>
                <a:t>GGSTIDIK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2966" name="Rectangle 2965"/>
            <p:cNvSpPr/>
            <p:nvPr/>
          </p:nvSpPr>
          <p:spPr>
            <a:xfrm>
              <a:off x="9704387" y="3028915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GSTIDIK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2967" name="Rectangle 2966"/>
            <p:cNvSpPr/>
            <p:nvPr/>
          </p:nvSpPr>
          <p:spPr>
            <a:xfrm>
              <a:off x="9018587" y="1885915"/>
              <a:ext cx="2057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/>
                <a:t>LVGGSTIDIK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2968" name="Rectangle 2967"/>
            <p:cNvSpPr/>
            <p:nvPr/>
          </p:nvSpPr>
          <p:spPr>
            <a:xfrm>
              <a:off x="9704387" y="3314605"/>
              <a:ext cx="134043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 </a:t>
              </a:r>
              <a:r>
                <a:rPr lang="en-US" sz="2000" dirty="0" smtClean="0"/>
                <a:t>  STIDIK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2969" name="Rectangle 2968"/>
            <p:cNvSpPr/>
            <p:nvPr/>
          </p:nvSpPr>
          <p:spPr>
            <a:xfrm>
              <a:off x="9704387" y="3619405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 </a:t>
              </a:r>
              <a:r>
                <a:rPr lang="en-US" sz="2000" dirty="0" smtClean="0"/>
                <a:t>    TIDIK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2970" name="Rectangle 2969"/>
            <p:cNvSpPr/>
            <p:nvPr/>
          </p:nvSpPr>
          <p:spPr>
            <a:xfrm>
              <a:off x="9704387" y="3924205"/>
              <a:ext cx="13163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       IDIK</a:t>
              </a:r>
              <a:r>
                <a:rPr lang="en-US" sz="2000" baseline="30000" dirty="0"/>
                <a:t>+</a:t>
              </a:r>
              <a:endParaRPr lang="en-US" sz="2000" dirty="0"/>
            </a:p>
          </p:txBody>
        </p:sp>
        <p:sp>
          <p:nvSpPr>
            <p:cNvPr id="2971" name="Rectangle 2970"/>
            <p:cNvSpPr/>
            <p:nvPr/>
          </p:nvSpPr>
          <p:spPr>
            <a:xfrm>
              <a:off x="11170587" y="1906507"/>
              <a:ext cx="10246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(1002.58)</a:t>
              </a:r>
              <a:endParaRPr lang="en-US" dirty="0"/>
            </a:p>
          </p:txBody>
        </p:sp>
        <p:sp>
          <p:nvSpPr>
            <p:cNvPr id="2972" name="Rectangle 2971"/>
            <p:cNvSpPr/>
            <p:nvPr/>
          </p:nvSpPr>
          <p:spPr>
            <a:xfrm>
              <a:off x="11262485" y="2257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(889.50)</a:t>
              </a:r>
              <a:endParaRPr lang="en-US" dirty="0"/>
            </a:p>
          </p:txBody>
        </p:sp>
        <p:sp>
          <p:nvSpPr>
            <p:cNvPr id="2973" name="Rectangle 2972"/>
            <p:cNvSpPr/>
            <p:nvPr/>
          </p:nvSpPr>
          <p:spPr>
            <a:xfrm>
              <a:off x="11228387" y="2638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(790.43)</a:t>
              </a:r>
              <a:endParaRPr lang="en-US" dirty="0"/>
            </a:p>
          </p:txBody>
        </p:sp>
        <p:sp>
          <p:nvSpPr>
            <p:cNvPr id="2974" name="Rectangle 2973"/>
            <p:cNvSpPr/>
            <p:nvPr/>
          </p:nvSpPr>
          <p:spPr>
            <a:xfrm>
              <a:off x="11228387" y="3019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(676.39)</a:t>
              </a:r>
              <a:endParaRPr lang="en-US" dirty="0"/>
            </a:p>
          </p:txBody>
        </p:sp>
        <p:sp>
          <p:nvSpPr>
            <p:cNvPr id="2975" name="Rectangle 2974"/>
            <p:cNvSpPr/>
            <p:nvPr/>
          </p:nvSpPr>
          <p:spPr>
            <a:xfrm>
              <a:off x="11228387" y="33247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(589.36)</a:t>
              </a:r>
              <a:endParaRPr lang="en-US" dirty="0"/>
            </a:p>
          </p:txBody>
        </p:sp>
        <p:sp>
          <p:nvSpPr>
            <p:cNvPr id="2976" name="Rectangle 2975"/>
            <p:cNvSpPr/>
            <p:nvPr/>
          </p:nvSpPr>
          <p:spPr>
            <a:xfrm>
              <a:off x="11228387" y="36295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(488.31)</a:t>
              </a:r>
              <a:endParaRPr lang="en-US" dirty="0"/>
            </a:p>
          </p:txBody>
        </p:sp>
        <p:sp>
          <p:nvSpPr>
            <p:cNvPr id="2977" name="Rectangle 2976"/>
            <p:cNvSpPr/>
            <p:nvPr/>
          </p:nvSpPr>
          <p:spPr>
            <a:xfrm>
              <a:off x="11228387" y="39343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(375.22)</a:t>
              </a:r>
              <a:endParaRPr lang="en-US" dirty="0"/>
            </a:p>
          </p:txBody>
        </p:sp>
      </p:grpSp>
      <p:cxnSp>
        <p:nvCxnSpPr>
          <p:cNvPr id="2978" name="Straight Arrow Connector 2977"/>
          <p:cNvCxnSpPr/>
          <p:nvPr/>
        </p:nvCxnSpPr>
        <p:spPr>
          <a:xfrm>
            <a:off x="5410200" y="2438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4" name="Title 1"/>
          <p:cNvSpPr>
            <a:spLocks noGrp="1"/>
          </p:cNvSpPr>
          <p:nvPr>
            <p:ph type="title"/>
          </p:nvPr>
        </p:nvSpPr>
        <p:spPr>
          <a:xfrm>
            <a:off x="380999" y="274638"/>
            <a:ext cx="839827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45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78" name="Straight Arrow Connector 2977"/>
          <p:cNvCxnSpPr/>
          <p:nvPr/>
        </p:nvCxnSpPr>
        <p:spPr>
          <a:xfrm>
            <a:off x="5867400" y="2438400"/>
            <a:ext cx="38099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utoShape 4"/>
          <p:cNvSpPr>
            <a:spLocks noChangeAspect="1" noChangeArrowheads="1" noTextEdit="1"/>
          </p:cNvSpPr>
          <p:nvPr/>
        </p:nvSpPr>
        <p:spPr bwMode="auto">
          <a:xfrm>
            <a:off x="628650" y="2090738"/>
            <a:ext cx="7893050" cy="442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0" name="Rectangle 6"/>
          <p:cNvSpPr>
            <a:spLocks noChangeArrowheads="1"/>
          </p:cNvSpPr>
          <p:nvPr/>
        </p:nvSpPr>
        <p:spPr bwMode="auto">
          <a:xfrm>
            <a:off x="628650" y="2090738"/>
            <a:ext cx="7897813" cy="4432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1" name="Rectangle 7"/>
          <p:cNvSpPr>
            <a:spLocks noChangeArrowheads="1"/>
          </p:cNvSpPr>
          <p:nvPr/>
        </p:nvSpPr>
        <p:spPr bwMode="auto">
          <a:xfrm>
            <a:off x="628650" y="2090738"/>
            <a:ext cx="7897813" cy="4432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2" name="Rectangle 8"/>
          <p:cNvSpPr>
            <a:spLocks noChangeArrowheads="1"/>
          </p:cNvSpPr>
          <p:nvPr/>
        </p:nvSpPr>
        <p:spPr bwMode="auto">
          <a:xfrm>
            <a:off x="950913" y="2239963"/>
            <a:ext cx="7475538" cy="3995738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633" name="Line 9"/>
          <p:cNvSpPr>
            <a:spLocks noChangeShapeType="1"/>
          </p:cNvSpPr>
          <p:nvPr/>
        </p:nvSpPr>
        <p:spPr bwMode="auto">
          <a:xfrm>
            <a:off x="11842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4" name="Line 10"/>
          <p:cNvSpPr>
            <a:spLocks noChangeShapeType="1"/>
          </p:cNvSpPr>
          <p:nvPr/>
        </p:nvSpPr>
        <p:spPr bwMode="auto">
          <a:xfrm flipV="1">
            <a:off x="11842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5" name="Line 11"/>
          <p:cNvSpPr>
            <a:spLocks noChangeShapeType="1"/>
          </p:cNvSpPr>
          <p:nvPr/>
        </p:nvSpPr>
        <p:spPr bwMode="auto">
          <a:xfrm>
            <a:off x="14700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6" name="Line 12"/>
          <p:cNvSpPr>
            <a:spLocks noChangeShapeType="1"/>
          </p:cNvSpPr>
          <p:nvPr/>
        </p:nvSpPr>
        <p:spPr bwMode="auto">
          <a:xfrm flipV="1">
            <a:off x="14700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7" name="Line 13"/>
          <p:cNvSpPr>
            <a:spLocks noChangeShapeType="1"/>
          </p:cNvSpPr>
          <p:nvPr/>
        </p:nvSpPr>
        <p:spPr bwMode="auto">
          <a:xfrm>
            <a:off x="17557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8" name="Line 14"/>
          <p:cNvSpPr>
            <a:spLocks noChangeShapeType="1"/>
          </p:cNvSpPr>
          <p:nvPr/>
        </p:nvSpPr>
        <p:spPr bwMode="auto">
          <a:xfrm flipV="1">
            <a:off x="17557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9" name="Line 15"/>
          <p:cNvSpPr>
            <a:spLocks noChangeShapeType="1"/>
          </p:cNvSpPr>
          <p:nvPr/>
        </p:nvSpPr>
        <p:spPr bwMode="auto">
          <a:xfrm>
            <a:off x="23272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0" name="Line 16"/>
          <p:cNvSpPr>
            <a:spLocks noChangeShapeType="1"/>
          </p:cNvSpPr>
          <p:nvPr/>
        </p:nvSpPr>
        <p:spPr bwMode="auto">
          <a:xfrm flipV="1">
            <a:off x="23272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1" name="Line 17"/>
          <p:cNvSpPr>
            <a:spLocks noChangeShapeType="1"/>
          </p:cNvSpPr>
          <p:nvPr/>
        </p:nvSpPr>
        <p:spPr bwMode="auto">
          <a:xfrm>
            <a:off x="26130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2" name="Line 18"/>
          <p:cNvSpPr>
            <a:spLocks noChangeShapeType="1"/>
          </p:cNvSpPr>
          <p:nvPr/>
        </p:nvSpPr>
        <p:spPr bwMode="auto">
          <a:xfrm flipV="1">
            <a:off x="26130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3" name="Line 19"/>
          <p:cNvSpPr>
            <a:spLocks noChangeShapeType="1"/>
          </p:cNvSpPr>
          <p:nvPr/>
        </p:nvSpPr>
        <p:spPr bwMode="auto">
          <a:xfrm>
            <a:off x="28987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4" name="Line 20"/>
          <p:cNvSpPr>
            <a:spLocks noChangeShapeType="1"/>
          </p:cNvSpPr>
          <p:nvPr/>
        </p:nvSpPr>
        <p:spPr bwMode="auto">
          <a:xfrm flipV="1">
            <a:off x="28987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5" name="Line 21"/>
          <p:cNvSpPr>
            <a:spLocks noChangeShapeType="1"/>
          </p:cNvSpPr>
          <p:nvPr/>
        </p:nvSpPr>
        <p:spPr bwMode="auto">
          <a:xfrm>
            <a:off x="31845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6" name="Line 22"/>
          <p:cNvSpPr>
            <a:spLocks noChangeShapeType="1"/>
          </p:cNvSpPr>
          <p:nvPr/>
        </p:nvSpPr>
        <p:spPr bwMode="auto">
          <a:xfrm flipV="1">
            <a:off x="31845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7" name="Line 23"/>
          <p:cNvSpPr>
            <a:spLocks noChangeShapeType="1"/>
          </p:cNvSpPr>
          <p:nvPr/>
        </p:nvSpPr>
        <p:spPr bwMode="auto">
          <a:xfrm>
            <a:off x="37560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8" name="Line 24"/>
          <p:cNvSpPr>
            <a:spLocks noChangeShapeType="1"/>
          </p:cNvSpPr>
          <p:nvPr/>
        </p:nvSpPr>
        <p:spPr bwMode="auto">
          <a:xfrm flipV="1">
            <a:off x="37560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9" name="Line 25"/>
          <p:cNvSpPr>
            <a:spLocks noChangeShapeType="1"/>
          </p:cNvSpPr>
          <p:nvPr/>
        </p:nvSpPr>
        <p:spPr bwMode="auto">
          <a:xfrm>
            <a:off x="40417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0" name="Line 26"/>
          <p:cNvSpPr>
            <a:spLocks noChangeShapeType="1"/>
          </p:cNvSpPr>
          <p:nvPr/>
        </p:nvSpPr>
        <p:spPr bwMode="auto">
          <a:xfrm flipV="1">
            <a:off x="40417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1" name="Line 27"/>
          <p:cNvSpPr>
            <a:spLocks noChangeShapeType="1"/>
          </p:cNvSpPr>
          <p:nvPr/>
        </p:nvSpPr>
        <p:spPr bwMode="auto">
          <a:xfrm>
            <a:off x="432752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2" name="Line 28"/>
          <p:cNvSpPr>
            <a:spLocks noChangeShapeType="1"/>
          </p:cNvSpPr>
          <p:nvPr/>
        </p:nvSpPr>
        <p:spPr bwMode="auto">
          <a:xfrm flipV="1">
            <a:off x="432752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3" name="Line 29"/>
          <p:cNvSpPr>
            <a:spLocks noChangeShapeType="1"/>
          </p:cNvSpPr>
          <p:nvPr/>
        </p:nvSpPr>
        <p:spPr bwMode="auto">
          <a:xfrm>
            <a:off x="46132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4" name="Line 30"/>
          <p:cNvSpPr>
            <a:spLocks noChangeShapeType="1"/>
          </p:cNvSpPr>
          <p:nvPr/>
        </p:nvSpPr>
        <p:spPr bwMode="auto">
          <a:xfrm flipV="1">
            <a:off x="46132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5" name="Line 31"/>
          <p:cNvSpPr>
            <a:spLocks noChangeShapeType="1"/>
          </p:cNvSpPr>
          <p:nvPr/>
        </p:nvSpPr>
        <p:spPr bwMode="auto">
          <a:xfrm>
            <a:off x="5184775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6" name="Line 32"/>
          <p:cNvSpPr>
            <a:spLocks noChangeShapeType="1"/>
          </p:cNvSpPr>
          <p:nvPr/>
        </p:nvSpPr>
        <p:spPr bwMode="auto">
          <a:xfrm flipV="1">
            <a:off x="5184775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7" name="Line 33"/>
          <p:cNvSpPr>
            <a:spLocks noChangeShapeType="1"/>
          </p:cNvSpPr>
          <p:nvPr/>
        </p:nvSpPr>
        <p:spPr bwMode="auto">
          <a:xfrm>
            <a:off x="54721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8" name="Line 34"/>
          <p:cNvSpPr>
            <a:spLocks noChangeShapeType="1"/>
          </p:cNvSpPr>
          <p:nvPr/>
        </p:nvSpPr>
        <p:spPr bwMode="auto">
          <a:xfrm flipV="1">
            <a:off x="54721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9" name="Line 35"/>
          <p:cNvSpPr>
            <a:spLocks noChangeShapeType="1"/>
          </p:cNvSpPr>
          <p:nvPr/>
        </p:nvSpPr>
        <p:spPr bwMode="auto">
          <a:xfrm>
            <a:off x="575786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0" name="Line 36"/>
          <p:cNvSpPr>
            <a:spLocks noChangeShapeType="1"/>
          </p:cNvSpPr>
          <p:nvPr/>
        </p:nvSpPr>
        <p:spPr bwMode="auto">
          <a:xfrm flipV="1">
            <a:off x="575786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1" name="Line 37"/>
          <p:cNvSpPr>
            <a:spLocks noChangeShapeType="1"/>
          </p:cNvSpPr>
          <p:nvPr/>
        </p:nvSpPr>
        <p:spPr bwMode="auto">
          <a:xfrm>
            <a:off x="60436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2" name="Line 38"/>
          <p:cNvSpPr>
            <a:spLocks noChangeShapeType="1"/>
          </p:cNvSpPr>
          <p:nvPr/>
        </p:nvSpPr>
        <p:spPr bwMode="auto">
          <a:xfrm flipV="1">
            <a:off x="60436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3" name="Line 39"/>
          <p:cNvSpPr>
            <a:spLocks noChangeShapeType="1"/>
          </p:cNvSpPr>
          <p:nvPr/>
        </p:nvSpPr>
        <p:spPr bwMode="auto">
          <a:xfrm>
            <a:off x="66151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4" name="Line 40"/>
          <p:cNvSpPr>
            <a:spLocks noChangeShapeType="1"/>
          </p:cNvSpPr>
          <p:nvPr/>
        </p:nvSpPr>
        <p:spPr bwMode="auto">
          <a:xfrm flipV="1">
            <a:off x="66151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5" name="Line 41"/>
          <p:cNvSpPr>
            <a:spLocks noChangeShapeType="1"/>
          </p:cNvSpPr>
          <p:nvPr/>
        </p:nvSpPr>
        <p:spPr bwMode="auto">
          <a:xfrm>
            <a:off x="690086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6" name="Line 42"/>
          <p:cNvSpPr>
            <a:spLocks noChangeShapeType="1"/>
          </p:cNvSpPr>
          <p:nvPr/>
        </p:nvSpPr>
        <p:spPr bwMode="auto">
          <a:xfrm flipV="1">
            <a:off x="690086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7" name="Line 43"/>
          <p:cNvSpPr>
            <a:spLocks noChangeShapeType="1"/>
          </p:cNvSpPr>
          <p:nvPr/>
        </p:nvSpPr>
        <p:spPr bwMode="auto">
          <a:xfrm>
            <a:off x="71866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8" name="Line 44"/>
          <p:cNvSpPr>
            <a:spLocks noChangeShapeType="1"/>
          </p:cNvSpPr>
          <p:nvPr/>
        </p:nvSpPr>
        <p:spPr bwMode="auto">
          <a:xfrm flipV="1">
            <a:off x="71866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9" name="Line 45"/>
          <p:cNvSpPr>
            <a:spLocks noChangeShapeType="1"/>
          </p:cNvSpPr>
          <p:nvPr/>
        </p:nvSpPr>
        <p:spPr bwMode="auto">
          <a:xfrm>
            <a:off x="747236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0" name="Line 46"/>
          <p:cNvSpPr>
            <a:spLocks noChangeShapeType="1"/>
          </p:cNvSpPr>
          <p:nvPr/>
        </p:nvSpPr>
        <p:spPr bwMode="auto">
          <a:xfrm flipV="1">
            <a:off x="747236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1" name="Line 47"/>
          <p:cNvSpPr>
            <a:spLocks noChangeShapeType="1"/>
          </p:cNvSpPr>
          <p:nvPr/>
        </p:nvSpPr>
        <p:spPr bwMode="auto">
          <a:xfrm>
            <a:off x="804386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2" name="Line 48"/>
          <p:cNvSpPr>
            <a:spLocks noChangeShapeType="1"/>
          </p:cNvSpPr>
          <p:nvPr/>
        </p:nvSpPr>
        <p:spPr bwMode="auto">
          <a:xfrm flipV="1">
            <a:off x="804386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3" name="Line 49"/>
          <p:cNvSpPr>
            <a:spLocks noChangeShapeType="1"/>
          </p:cNvSpPr>
          <p:nvPr/>
        </p:nvSpPr>
        <p:spPr bwMode="auto">
          <a:xfrm>
            <a:off x="8329613" y="6230938"/>
            <a:ext cx="0" cy="111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4" name="Line 50"/>
          <p:cNvSpPr>
            <a:spLocks noChangeShapeType="1"/>
          </p:cNvSpPr>
          <p:nvPr/>
        </p:nvSpPr>
        <p:spPr bwMode="auto">
          <a:xfrm flipV="1">
            <a:off x="8329613" y="6218238"/>
            <a:ext cx="0" cy="1270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5" name="Line 51"/>
          <p:cNvSpPr>
            <a:spLocks noChangeShapeType="1"/>
          </p:cNvSpPr>
          <p:nvPr/>
        </p:nvSpPr>
        <p:spPr bwMode="auto">
          <a:xfrm flipH="1">
            <a:off x="942975" y="611663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6" name="Line 52"/>
          <p:cNvSpPr>
            <a:spLocks noChangeShapeType="1"/>
          </p:cNvSpPr>
          <p:nvPr/>
        </p:nvSpPr>
        <p:spPr bwMode="auto">
          <a:xfrm>
            <a:off x="954088" y="611663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7" name="Line 53"/>
          <p:cNvSpPr>
            <a:spLocks noChangeShapeType="1"/>
          </p:cNvSpPr>
          <p:nvPr/>
        </p:nvSpPr>
        <p:spPr bwMode="auto">
          <a:xfrm flipH="1">
            <a:off x="942975" y="600233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8" name="Line 54"/>
          <p:cNvSpPr>
            <a:spLocks noChangeShapeType="1"/>
          </p:cNvSpPr>
          <p:nvPr/>
        </p:nvSpPr>
        <p:spPr bwMode="auto">
          <a:xfrm>
            <a:off x="954088" y="600233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9" name="Line 55"/>
          <p:cNvSpPr>
            <a:spLocks noChangeShapeType="1"/>
          </p:cNvSpPr>
          <p:nvPr/>
        </p:nvSpPr>
        <p:spPr bwMode="auto">
          <a:xfrm flipH="1">
            <a:off x="942975" y="588803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0" name="Line 56"/>
          <p:cNvSpPr>
            <a:spLocks noChangeShapeType="1"/>
          </p:cNvSpPr>
          <p:nvPr/>
        </p:nvSpPr>
        <p:spPr bwMode="auto">
          <a:xfrm>
            <a:off x="954088" y="588803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1" name="Line 57"/>
          <p:cNvSpPr>
            <a:spLocks noChangeShapeType="1"/>
          </p:cNvSpPr>
          <p:nvPr/>
        </p:nvSpPr>
        <p:spPr bwMode="auto">
          <a:xfrm flipH="1">
            <a:off x="942975" y="577373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2" name="Line 58"/>
          <p:cNvSpPr>
            <a:spLocks noChangeShapeType="1"/>
          </p:cNvSpPr>
          <p:nvPr/>
        </p:nvSpPr>
        <p:spPr bwMode="auto">
          <a:xfrm>
            <a:off x="954088" y="577373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3" name="Line 59"/>
          <p:cNvSpPr>
            <a:spLocks noChangeShapeType="1"/>
          </p:cNvSpPr>
          <p:nvPr/>
        </p:nvSpPr>
        <p:spPr bwMode="auto">
          <a:xfrm flipH="1">
            <a:off x="942975" y="554672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4" name="Line 60"/>
          <p:cNvSpPr>
            <a:spLocks noChangeShapeType="1"/>
          </p:cNvSpPr>
          <p:nvPr/>
        </p:nvSpPr>
        <p:spPr bwMode="auto">
          <a:xfrm>
            <a:off x="954088" y="554672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5" name="Line 61"/>
          <p:cNvSpPr>
            <a:spLocks noChangeShapeType="1"/>
          </p:cNvSpPr>
          <p:nvPr/>
        </p:nvSpPr>
        <p:spPr bwMode="auto">
          <a:xfrm flipH="1">
            <a:off x="942975" y="543242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6" name="Line 62"/>
          <p:cNvSpPr>
            <a:spLocks noChangeShapeType="1"/>
          </p:cNvSpPr>
          <p:nvPr/>
        </p:nvSpPr>
        <p:spPr bwMode="auto">
          <a:xfrm>
            <a:off x="954088" y="543242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7" name="Line 63"/>
          <p:cNvSpPr>
            <a:spLocks noChangeShapeType="1"/>
          </p:cNvSpPr>
          <p:nvPr/>
        </p:nvSpPr>
        <p:spPr bwMode="auto">
          <a:xfrm flipH="1">
            <a:off x="942975" y="531812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8" name="Line 64"/>
          <p:cNvSpPr>
            <a:spLocks noChangeShapeType="1"/>
          </p:cNvSpPr>
          <p:nvPr/>
        </p:nvSpPr>
        <p:spPr bwMode="auto">
          <a:xfrm>
            <a:off x="954088" y="531812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9" name="Line 65"/>
          <p:cNvSpPr>
            <a:spLocks noChangeShapeType="1"/>
          </p:cNvSpPr>
          <p:nvPr/>
        </p:nvSpPr>
        <p:spPr bwMode="auto">
          <a:xfrm flipH="1">
            <a:off x="942975" y="520382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0" name="Line 66"/>
          <p:cNvSpPr>
            <a:spLocks noChangeShapeType="1"/>
          </p:cNvSpPr>
          <p:nvPr/>
        </p:nvSpPr>
        <p:spPr bwMode="auto">
          <a:xfrm>
            <a:off x="954088" y="520382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1" name="Line 67"/>
          <p:cNvSpPr>
            <a:spLocks noChangeShapeType="1"/>
          </p:cNvSpPr>
          <p:nvPr/>
        </p:nvSpPr>
        <p:spPr bwMode="auto">
          <a:xfrm flipH="1">
            <a:off x="942975" y="497681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2" name="Line 68"/>
          <p:cNvSpPr>
            <a:spLocks noChangeShapeType="1"/>
          </p:cNvSpPr>
          <p:nvPr/>
        </p:nvSpPr>
        <p:spPr bwMode="auto">
          <a:xfrm>
            <a:off x="954088" y="497681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3" name="Line 69"/>
          <p:cNvSpPr>
            <a:spLocks noChangeShapeType="1"/>
          </p:cNvSpPr>
          <p:nvPr/>
        </p:nvSpPr>
        <p:spPr bwMode="auto">
          <a:xfrm flipH="1">
            <a:off x="942975" y="486251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4" name="Line 70"/>
          <p:cNvSpPr>
            <a:spLocks noChangeShapeType="1"/>
          </p:cNvSpPr>
          <p:nvPr/>
        </p:nvSpPr>
        <p:spPr bwMode="auto">
          <a:xfrm>
            <a:off x="954088" y="486251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5" name="Line 71"/>
          <p:cNvSpPr>
            <a:spLocks noChangeShapeType="1"/>
          </p:cNvSpPr>
          <p:nvPr/>
        </p:nvSpPr>
        <p:spPr bwMode="auto">
          <a:xfrm flipH="1">
            <a:off x="942975" y="474821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6" name="Line 72"/>
          <p:cNvSpPr>
            <a:spLocks noChangeShapeType="1"/>
          </p:cNvSpPr>
          <p:nvPr/>
        </p:nvSpPr>
        <p:spPr bwMode="auto">
          <a:xfrm>
            <a:off x="954088" y="474821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7" name="Line 73"/>
          <p:cNvSpPr>
            <a:spLocks noChangeShapeType="1"/>
          </p:cNvSpPr>
          <p:nvPr/>
        </p:nvSpPr>
        <p:spPr bwMode="auto">
          <a:xfrm flipH="1">
            <a:off x="942975" y="463391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8" name="Line 74"/>
          <p:cNvSpPr>
            <a:spLocks noChangeShapeType="1"/>
          </p:cNvSpPr>
          <p:nvPr/>
        </p:nvSpPr>
        <p:spPr bwMode="auto">
          <a:xfrm>
            <a:off x="954088" y="463391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9" name="Line 75"/>
          <p:cNvSpPr>
            <a:spLocks noChangeShapeType="1"/>
          </p:cNvSpPr>
          <p:nvPr/>
        </p:nvSpPr>
        <p:spPr bwMode="auto">
          <a:xfrm flipH="1">
            <a:off x="942975" y="4406901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0" name="Line 76"/>
          <p:cNvSpPr>
            <a:spLocks noChangeShapeType="1"/>
          </p:cNvSpPr>
          <p:nvPr/>
        </p:nvSpPr>
        <p:spPr bwMode="auto">
          <a:xfrm>
            <a:off x="954088" y="4406901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1" name="Line 77"/>
          <p:cNvSpPr>
            <a:spLocks noChangeShapeType="1"/>
          </p:cNvSpPr>
          <p:nvPr/>
        </p:nvSpPr>
        <p:spPr bwMode="auto">
          <a:xfrm flipH="1">
            <a:off x="942975" y="4292601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2" name="Line 78"/>
          <p:cNvSpPr>
            <a:spLocks noChangeShapeType="1"/>
          </p:cNvSpPr>
          <p:nvPr/>
        </p:nvSpPr>
        <p:spPr bwMode="auto">
          <a:xfrm>
            <a:off x="954088" y="4292601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3" name="Line 79"/>
          <p:cNvSpPr>
            <a:spLocks noChangeShapeType="1"/>
          </p:cNvSpPr>
          <p:nvPr/>
        </p:nvSpPr>
        <p:spPr bwMode="auto">
          <a:xfrm flipH="1">
            <a:off x="942975" y="4178301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4" name="Line 80"/>
          <p:cNvSpPr>
            <a:spLocks noChangeShapeType="1"/>
          </p:cNvSpPr>
          <p:nvPr/>
        </p:nvSpPr>
        <p:spPr bwMode="auto">
          <a:xfrm>
            <a:off x="954088" y="4178301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5" name="Line 81"/>
          <p:cNvSpPr>
            <a:spLocks noChangeShapeType="1"/>
          </p:cNvSpPr>
          <p:nvPr/>
        </p:nvSpPr>
        <p:spPr bwMode="auto">
          <a:xfrm flipH="1">
            <a:off x="942975" y="4064001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6" name="Line 82"/>
          <p:cNvSpPr>
            <a:spLocks noChangeShapeType="1"/>
          </p:cNvSpPr>
          <p:nvPr/>
        </p:nvSpPr>
        <p:spPr bwMode="auto">
          <a:xfrm>
            <a:off x="954088" y="4064001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7" name="Line 83"/>
          <p:cNvSpPr>
            <a:spLocks noChangeShapeType="1"/>
          </p:cNvSpPr>
          <p:nvPr/>
        </p:nvSpPr>
        <p:spPr bwMode="auto">
          <a:xfrm flipH="1">
            <a:off x="942975" y="38369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8" name="Line 84"/>
          <p:cNvSpPr>
            <a:spLocks noChangeShapeType="1"/>
          </p:cNvSpPr>
          <p:nvPr/>
        </p:nvSpPr>
        <p:spPr bwMode="auto">
          <a:xfrm>
            <a:off x="954088" y="38369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9" name="Line 85"/>
          <p:cNvSpPr>
            <a:spLocks noChangeShapeType="1"/>
          </p:cNvSpPr>
          <p:nvPr/>
        </p:nvSpPr>
        <p:spPr bwMode="auto">
          <a:xfrm flipH="1">
            <a:off x="942975" y="37226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0" name="Line 86"/>
          <p:cNvSpPr>
            <a:spLocks noChangeShapeType="1"/>
          </p:cNvSpPr>
          <p:nvPr/>
        </p:nvSpPr>
        <p:spPr bwMode="auto">
          <a:xfrm>
            <a:off x="954088" y="37226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1" name="Line 87"/>
          <p:cNvSpPr>
            <a:spLocks noChangeShapeType="1"/>
          </p:cNvSpPr>
          <p:nvPr/>
        </p:nvSpPr>
        <p:spPr bwMode="auto">
          <a:xfrm flipH="1">
            <a:off x="942975" y="36083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2" name="Line 88"/>
          <p:cNvSpPr>
            <a:spLocks noChangeShapeType="1"/>
          </p:cNvSpPr>
          <p:nvPr/>
        </p:nvSpPr>
        <p:spPr bwMode="auto">
          <a:xfrm>
            <a:off x="954088" y="36083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3" name="Line 89"/>
          <p:cNvSpPr>
            <a:spLocks noChangeShapeType="1"/>
          </p:cNvSpPr>
          <p:nvPr/>
        </p:nvSpPr>
        <p:spPr bwMode="auto">
          <a:xfrm flipH="1">
            <a:off x="942975" y="34940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4" name="Line 90"/>
          <p:cNvSpPr>
            <a:spLocks noChangeShapeType="1"/>
          </p:cNvSpPr>
          <p:nvPr/>
        </p:nvSpPr>
        <p:spPr bwMode="auto">
          <a:xfrm>
            <a:off x="954088" y="34940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5" name="Line 91"/>
          <p:cNvSpPr>
            <a:spLocks noChangeShapeType="1"/>
          </p:cNvSpPr>
          <p:nvPr/>
        </p:nvSpPr>
        <p:spPr bwMode="auto">
          <a:xfrm flipH="1">
            <a:off x="942975" y="3265488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6" name="Line 92"/>
          <p:cNvSpPr>
            <a:spLocks noChangeShapeType="1"/>
          </p:cNvSpPr>
          <p:nvPr/>
        </p:nvSpPr>
        <p:spPr bwMode="auto">
          <a:xfrm>
            <a:off x="954088" y="3265488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7" name="Line 93"/>
          <p:cNvSpPr>
            <a:spLocks noChangeShapeType="1"/>
          </p:cNvSpPr>
          <p:nvPr/>
        </p:nvSpPr>
        <p:spPr bwMode="auto">
          <a:xfrm flipH="1">
            <a:off x="942975" y="31527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8" name="Line 94"/>
          <p:cNvSpPr>
            <a:spLocks noChangeShapeType="1"/>
          </p:cNvSpPr>
          <p:nvPr/>
        </p:nvSpPr>
        <p:spPr bwMode="auto">
          <a:xfrm>
            <a:off x="954088" y="31527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9" name="Line 95"/>
          <p:cNvSpPr>
            <a:spLocks noChangeShapeType="1"/>
          </p:cNvSpPr>
          <p:nvPr/>
        </p:nvSpPr>
        <p:spPr bwMode="auto">
          <a:xfrm flipH="1">
            <a:off x="942975" y="30384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0" name="Line 96"/>
          <p:cNvSpPr>
            <a:spLocks noChangeShapeType="1"/>
          </p:cNvSpPr>
          <p:nvPr/>
        </p:nvSpPr>
        <p:spPr bwMode="auto">
          <a:xfrm>
            <a:off x="954088" y="30384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1" name="Line 97"/>
          <p:cNvSpPr>
            <a:spLocks noChangeShapeType="1"/>
          </p:cNvSpPr>
          <p:nvPr/>
        </p:nvSpPr>
        <p:spPr bwMode="auto">
          <a:xfrm flipH="1">
            <a:off x="942975" y="29241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2" name="Line 98"/>
          <p:cNvSpPr>
            <a:spLocks noChangeShapeType="1"/>
          </p:cNvSpPr>
          <p:nvPr/>
        </p:nvSpPr>
        <p:spPr bwMode="auto">
          <a:xfrm>
            <a:off x="954088" y="29241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3" name="Line 99"/>
          <p:cNvSpPr>
            <a:spLocks noChangeShapeType="1"/>
          </p:cNvSpPr>
          <p:nvPr/>
        </p:nvSpPr>
        <p:spPr bwMode="auto">
          <a:xfrm flipH="1">
            <a:off x="942975" y="26955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4" name="Line 100"/>
          <p:cNvSpPr>
            <a:spLocks noChangeShapeType="1"/>
          </p:cNvSpPr>
          <p:nvPr/>
        </p:nvSpPr>
        <p:spPr bwMode="auto">
          <a:xfrm>
            <a:off x="954088" y="26955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5" name="Line 101"/>
          <p:cNvSpPr>
            <a:spLocks noChangeShapeType="1"/>
          </p:cNvSpPr>
          <p:nvPr/>
        </p:nvSpPr>
        <p:spPr bwMode="auto">
          <a:xfrm flipH="1">
            <a:off x="942975" y="25812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6" name="Line 102"/>
          <p:cNvSpPr>
            <a:spLocks noChangeShapeType="1"/>
          </p:cNvSpPr>
          <p:nvPr/>
        </p:nvSpPr>
        <p:spPr bwMode="auto">
          <a:xfrm>
            <a:off x="954088" y="25812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7" name="Line 103"/>
          <p:cNvSpPr>
            <a:spLocks noChangeShapeType="1"/>
          </p:cNvSpPr>
          <p:nvPr/>
        </p:nvSpPr>
        <p:spPr bwMode="auto">
          <a:xfrm flipH="1">
            <a:off x="942975" y="2466976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8" name="Line 104"/>
          <p:cNvSpPr>
            <a:spLocks noChangeShapeType="1"/>
          </p:cNvSpPr>
          <p:nvPr/>
        </p:nvSpPr>
        <p:spPr bwMode="auto">
          <a:xfrm>
            <a:off x="954088" y="2466976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9" name="Line 105"/>
          <p:cNvSpPr>
            <a:spLocks noChangeShapeType="1"/>
          </p:cNvSpPr>
          <p:nvPr/>
        </p:nvSpPr>
        <p:spPr bwMode="auto">
          <a:xfrm flipH="1">
            <a:off x="942975" y="2354263"/>
            <a:ext cx="111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0" name="Line 106"/>
          <p:cNvSpPr>
            <a:spLocks noChangeShapeType="1"/>
          </p:cNvSpPr>
          <p:nvPr/>
        </p:nvSpPr>
        <p:spPr bwMode="auto">
          <a:xfrm>
            <a:off x="954088" y="2354263"/>
            <a:ext cx="127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1" name="Line 107"/>
          <p:cNvSpPr>
            <a:spLocks noChangeShapeType="1"/>
          </p:cNvSpPr>
          <p:nvPr/>
        </p:nvSpPr>
        <p:spPr bwMode="auto">
          <a:xfrm>
            <a:off x="1017588" y="6191251"/>
            <a:ext cx="106363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2" name="Line 108"/>
          <p:cNvSpPr>
            <a:spLocks noChangeShapeType="1"/>
          </p:cNvSpPr>
          <p:nvPr/>
        </p:nvSpPr>
        <p:spPr bwMode="auto">
          <a:xfrm>
            <a:off x="1123950" y="6191251"/>
            <a:ext cx="104775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3" name="Line 109"/>
          <p:cNvSpPr>
            <a:spLocks noChangeShapeType="1"/>
          </p:cNvSpPr>
          <p:nvPr/>
        </p:nvSpPr>
        <p:spPr bwMode="auto">
          <a:xfrm>
            <a:off x="1228725" y="6200776"/>
            <a:ext cx="101600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4" name="Line 110"/>
          <p:cNvSpPr>
            <a:spLocks noChangeShapeType="1"/>
          </p:cNvSpPr>
          <p:nvPr/>
        </p:nvSpPr>
        <p:spPr bwMode="auto">
          <a:xfrm flipV="1">
            <a:off x="1330325" y="6210301"/>
            <a:ext cx="104775" cy="190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5" name="Line 111"/>
          <p:cNvSpPr>
            <a:spLocks noChangeShapeType="1"/>
          </p:cNvSpPr>
          <p:nvPr/>
        </p:nvSpPr>
        <p:spPr bwMode="auto">
          <a:xfrm flipV="1">
            <a:off x="1435100" y="6172201"/>
            <a:ext cx="101600" cy="3810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6" name="Line 112"/>
          <p:cNvSpPr>
            <a:spLocks noChangeShapeType="1"/>
          </p:cNvSpPr>
          <p:nvPr/>
        </p:nvSpPr>
        <p:spPr bwMode="auto">
          <a:xfrm>
            <a:off x="1536700" y="6172201"/>
            <a:ext cx="104775" cy="3333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7" name="Line 113"/>
          <p:cNvSpPr>
            <a:spLocks noChangeShapeType="1"/>
          </p:cNvSpPr>
          <p:nvPr/>
        </p:nvSpPr>
        <p:spPr bwMode="auto">
          <a:xfrm>
            <a:off x="1641475" y="6205538"/>
            <a:ext cx="101600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8" name="Line 114"/>
          <p:cNvSpPr>
            <a:spLocks noChangeShapeType="1"/>
          </p:cNvSpPr>
          <p:nvPr/>
        </p:nvSpPr>
        <p:spPr bwMode="auto">
          <a:xfrm flipV="1">
            <a:off x="1743075" y="6186488"/>
            <a:ext cx="104775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9" name="Line 115"/>
          <p:cNvSpPr>
            <a:spLocks noChangeShapeType="1"/>
          </p:cNvSpPr>
          <p:nvPr/>
        </p:nvSpPr>
        <p:spPr bwMode="auto">
          <a:xfrm flipV="1">
            <a:off x="1847850" y="6162676"/>
            <a:ext cx="106363" cy="2381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0" name="Line 116"/>
          <p:cNvSpPr>
            <a:spLocks noChangeShapeType="1"/>
          </p:cNvSpPr>
          <p:nvPr/>
        </p:nvSpPr>
        <p:spPr bwMode="auto">
          <a:xfrm flipV="1">
            <a:off x="1954213" y="6157913"/>
            <a:ext cx="10001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1" name="Line 117"/>
          <p:cNvSpPr>
            <a:spLocks noChangeShapeType="1"/>
          </p:cNvSpPr>
          <p:nvPr/>
        </p:nvSpPr>
        <p:spPr bwMode="auto">
          <a:xfrm>
            <a:off x="2054225" y="6157913"/>
            <a:ext cx="106363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2" name="Line 118"/>
          <p:cNvSpPr>
            <a:spLocks noChangeShapeType="1"/>
          </p:cNvSpPr>
          <p:nvPr/>
        </p:nvSpPr>
        <p:spPr bwMode="auto">
          <a:xfrm>
            <a:off x="2160588" y="6186488"/>
            <a:ext cx="100013" cy="3333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3" name="Line 119"/>
          <p:cNvSpPr>
            <a:spLocks noChangeShapeType="1"/>
          </p:cNvSpPr>
          <p:nvPr/>
        </p:nvSpPr>
        <p:spPr bwMode="auto">
          <a:xfrm>
            <a:off x="2260600" y="6219826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4" name="Line 120"/>
          <p:cNvSpPr>
            <a:spLocks noChangeShapeType="1"/>
          </p:cNvSpPr>
          <p:nvPr/>
        </p:nvSpPr>
        <p:spPr bwMode="auto">
          <a:xfrm flipV="1">
            <a:off x="2366963" y="6219826"/>
            <a:ext cx="104775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5" name="Line 121"/>
          <p:cNvSpPr>
            <a:spLocks noChangeShapeType="1"/>
          </p:cNvSpPr>
          <p:nvPr/>
        </p:nvSpPr>
        <p:spPr bwMode="auto">
          <a:xfrm>
            <a:off x="2471738" y="6219826"/>
            <a:ext cx="101600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6" name="Line 122"/>
          <p:cNvSpPr>
            <a:spLocks noChangeShapeType="1"/>
          </p:cNvSpPr>
          <p:nvPr/>
        </p:nvSpPr>
        <p:spPr bwMode="auto">
          <a:xfrm flipV="1">
            <a:off x="2573338" y="6181726"/>
            <a:ext cx="104775" cy="3810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7" name="Line 123"/>
          <p:cNvSpPr>
            <a:spLocks noChangeShapeType="1"/>
          </p:cNvSpPr>
          <p:nvPr/>
        </p:nvSpPr>
        <p:spPr bwMode="auto">
          <a:xfrm>
            <a:off x="2678113" y="6181726"/>
            <a:ext cx="101600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8" name="Line 124"/>
          <p:cNvSpPr>
            <a:spLocks noChangeShapeType="1"/>
          </p:cNvSpPr>
          <p:nvPr/>
        </p:nvSpPr>
        <p:spPr bwMode="auto">
          <a:xfrm>
            <a:off x="2779713" y="6210301"/>
            <a:ext cx="104775" cy="190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9" name="Line 125"/>
          <p:cNvSpPr>
            <a:spLocks noChangeShapeType="1"/>
          </p:cNvSpPr>
          <p:nvPr/>
        </p:nvSpPr>
        <p:spPr bwMode="auto">
          <a:xfrm>
            <a:off x="2884488" y="6229351"/>
            <a:ext cx="101600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0" name="Line 126"/>
          <p:cNvSpPr>
            <a:spLocks noChangeShapeType="1"/>
          </p:cNvSpPr>
          <p:nvPr/>
        </p:nvSpPr>
        <p:spPr bwMode="auto">
          <a:xfrm flipV="1">
            <a:off x="2986088" y="6219826"/>
            <a:ext cx="104775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1" name="Line 127"/>
          <p:cNvSpPr>
            <a:spLocks noChangeShapeType="1"/>
          </p:cNvSpPr>
          <p:nvPr/>
        </p:nvSpPr>
        <p:spPr bwMode="auto">
          <a:xfrm flipV="1">
            <a:off x="3090863" y="6210301"/>
            <a:ext cx="10636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2" name="Line 128"/>
          <p:cNvSpPr>
            <a:spLocks noChangeShapeType="1"/>
          </p:cNvSpPr>
          <p:nvPr/>
        </p:nvSpPr>
        <p:spPr bwMode="auto">
          <a:xfrm>
            <a:off x="3197225" y="6210301"/>
            <a:ext cx="101600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3" name="Line 129"/>
          <p:cNvSpPr>
            <a:spLocks noChangeShapeType="1"/>
          </p:cNvSpPr>
          <p:nvPr/>
        </p:nvSpPr>
        <p:spPr bwMode="auto">
          <a:xfrm>
            <a:off x="3298825" y="6215063"/>
            <a:ext cx="104775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4" name="Line 130"/>
          <p:cNvSpPr>
            <a:spLocks noChangeShapeType="1"/>
          </p:cNvSpPr>
          <p:nvPr/>
        </p:nvSpPr>
        <p:spPr bwMode="auto">
          <a:xfrm flipV="1">
            <a:off x="3403600" y="6210301"/>
            <a:ext cx="101600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5" name="Line 131"/>
          <p:cNvSpPr>
            <a:spLocks noChangeShapeType="1"/>
          </p:cNvSpPr>
          <p:nvPr/>
        </p:nvSpPr>
        <p:spPr bwMode="auto">
          <a:xfrm>
            <a:off x="3505200" y="6210301"/>
            <a:ext cx="104775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6" name="Line 132"/>
          <p:cNvSpPr>
            <a:spLocks noChangeShapeType="1"/>
          </p:cNvSpPr>
          <p:nvPr/>
        </p:nvSpPr>
        <p:spPr bwMode="auto">
          <a:xfrm>
            <a:off x="3609975" y="6210301"/>
            <a:ext cx="101600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7" name="Line 133"/>
          <p:cNvSpPr>
            <a:spLocks noChangeShapeType="1"/>
          </p:cNvSpPr>
          <p:nvPr/>
        </p:nvSpPr>
        <p:spPr bwMode="auto">
          <a:xfrm>
            <a:off x="3711575" y="6210301"/>
            <a:ext cx="104775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8" name="Line 134"/>
          <p:cNvSpPr>
            <a:spLocks noChangeShapeType="1"/>
          </p:cNvSpPr>
          <p:nvPr/>
        </p:nvSpPr>
        <p:spPr bwMode="auto">
          <a:xfrm flipV="1">
            <a:off x="3816350" y="6205538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9" name="Line 135"/>
          <p:cNvSpPr>
            <a:spLocks noChangeShapeType="1"/>
          </p:cNvSpPr>
          <p:nvPr/>
        </p:nvSpPr>
        <p:spPr bwMode="auto">
          <a:xfrm>
            <a:off x="3922713" y="6205538"/>
            <a:ext cx="100013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0" name="Line 136"/>
          <p:cNvSpPr>
            <a:spLocks noChangeShapeType="1"/>
          </p:cNvSpPr>
          <p:nvPr/>
        </p:nvSpPr>
        <p:spPr bwMode="auto">
          <a:xfrm flipV="1">
            <a:off x="4022725" y="6191251"/>
            <a:ext cx="106363" cy="142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1" name="Line 137"/>
          <p:cNvSpPr>
            <a:spLocks noChangeShapeType="1"/>
          </p:cNvSpPr>
          <p:nvPr/>
        </p:nvSpPr>
        <p:spPr bwMode="auto">
          <a:xfrm>
            <a:off x="4129088" y="6191251"/>
            <a:ext cx="100013" cy="2381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2" name="Line 138"/>
          <p:cNvSpPr>
            <a:spLocks noChangeShapeType="1"/>
          </p:cNvSpPr>
          <p:nvPr/>
        </p:nvSpPr>
        <p:spPr bwMode="auto">
          <a:xfrm>
            <a:off x="4229100" y="6215063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3" name="Line 139"/>
          <p:cNvSpPr>
            <a:spLocks noChangeShapeType="1"/>
          </p:cNvSpPr>
          <p:nvPr/>
        </p:nvSpPr>
        <p:spPr bwMode="auto">
          <a:xfrm flipV="1">
            <a:off x="4335463" y="6205538"/>
            <a:ext cx="104775" cy="142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4" name="Line 140"/>
          <p:cNvSpPr>
            <a:spLocks noChangeShapeType="1"/>
          </p:cNvSpPr>
          <p:nvPr/>
        </p:nvSpPr>
        <p:spPr bwMode="auto">
          <a:xfrm flipV="1">
            <a:off x="4440238" y="6172201"/>
            <a:ext cx="101600" cy="3333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5" name="Line 141"/>
          <p:cNvSpPr>
            <a:spLocks noChangeShapeType="1"/>
          </p:cNvSpPr>
          <p:nvPr/>
        </p:nvSpPr>
        <p:spPr bwMode="auto">
          <a:xfrm flipV="1">
            <a:off x="4541838" y="6143626"/>
            <a:ext cx="104775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6" name="Line 142"/>
          <p:cNvSpPr>
            <a:spLocks noChangeShapeType="1"/>
          </p:cNvSpPr>
          <p:nvPr/>
        </p:nvSpPr>
        <p:spPr bwMode="auto">
          <a:xfrm flipV="1">
            <a:off x="4646613" y="5975351"/>
            <a:ext cx="101600" cy="1682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7" name="Line 143"/>
          <p:cNvSpPr>
            <a:spLocks noChangeShapeType="1"/>
          </p:cNvSpPr>
          <p:nvPr/>
        </p:nvSpPr>
        <p:spPr bwMode="auto">
          <a:xfrm flipV="1">
            <a:off x="4748213" y="5543551"/>
            <a:ext cx="104775" cy="43180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8" name="Line 144"/>
          <p:cNvSpPr>
            <a:spLocks noChangeShapeType="1"/>
          </p:cNvSpPr>
          <p:nvPr/>
        </p:nvSpPr>
        <p:spPr bwMode="auto">
          <a:xfrm flipV="1">
            <a:off x="4852988" y="5097463"/>
            <a:ext cx="101600" cy="4460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9" name="Line 145"/>
          <p:cNvSpPr>
            <a:spLocks noChangeShapeType="1"/>
          </p:cNvSpPr>
          <p:nvPr/>
        </p:nvSpPr>
        <p:spPr bwMode="auto">
          <a:xfrm>
            <a:off x="4954588" y="5097463"/>
            <a:ext cx="104775" cy="1968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0" name="Line 146"/>
          <p:cNvSpPr>
            <a:spLocks noChangeShapeType="1"/>
          </p:cNvSpPr>
          <p:nvPr/>
        </p:nvSpPr>
        <p:spPr bwMode="auto">
          <a:xfrm>
            <a:off x="5059363" y="5294313"/>
            <a:ext cx="106363" cy="4460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1" name="Line 147"/>
          <p:cNvSpPr>
            <a:spLocks noChangeShapeType="1"/>
          </p:cNvSpPr>
          <p:nvPr/>
        </p:nvSpPr>
        <p:spPr bwMode="auto">
          <a:xfrm>
            <a:off x="5165725" y="5740401"/>
            <a:ext cx="101600" cy="2301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2" name="Line 148"/>
          <p:cNvSpPr>
            <a:spLocks noChangeShapeType="1"/>
          </p:cNvSpPr>
          <p:nvPr/>
        </p:nvSpPr>
        <p:spPr bwMode="auto">
          <a:xfrm>
            <a:off x="5267325" y="5970588"/>
            <a:ext cx="104775" cy="730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3" name="Line 149"/>
          <p:cNvSpPr>
            <a:spLocks noChangeShapeType="1"/>
          </p:cNvSpPr>
          <p:nvPr/>
        </p:nvSpPr>
        <p:spPr bwMode="auto">
          <a:xfrm flipV="1">
            <a:off x="5372100" y="6027738"/>
            <a:ext cx="101600" cy="158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4" name="Line 150"/>
          <p:cNvSpPr>
            <a:spLocks noChangeShapeType="1"/>
          </p:cNvSpPr>
          <p:nvPr/>
        </p:nvSpPr>
        <p:spPr bwMode="auto">
          <a:xfrm>
            <a:off x="5473700" y="6027738"/>
            <a:ext cx="104775" cy="158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5" name="Line 151"/>
          <p:cNvSpPr>
            <a:spLocks noChangeShapeType="1"/>
          </p:cNvSpPr>
          <p:nvPr/>
        </p:nvSpPr>
        <p:spPr bwMode="auto">
          <a:xfrm>
            <a:off x="5578475" y="6043613"/>
            <a:ext cx="101600" cy="523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6" name="Line 152"/>
          <p:cNvSpPr>
            <a:spLocks noChangeShapeType="1"/>
          </p:cNvSpPr>
          <p:nvPr/>
        </p:nvSpPr>
        <p:spPr bwMode="auto">
          <a:xfrm>
            <a:off x="5680075" y="6096001"/>
            <a:ext cx="104775" cy="3810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7" name="Line 153"/>
          <p:cNvSpPr>
            <a:spLocks noChangeShapeType="1"/>
          </p:cNvSpPr>
          <p:nvPr/>
        </p:nvSpPr>
        <p:spPr bwMode="auto">
          <a:xfrm>
            <a:off x="5784850" y="6134101"/>
            <a:ext cx="106363" cy="142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8" name="Line 154"/>
          <p:cNvSpPr>
            <a:spLocks noChangeShapeType="1"/>
          </p:cNvSpPr>
          <p:nvPr/>
        </p:nvSpPr>
        <p:spPr bwMode="auto">
          <a:xfrm>
            <a:off x="5891213" y="6148388"/>
            <a:ext cx="10001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9" name="Line 155"/>
          <p:cNvSpPr>
            <a:spLocks noChangeShapeType="1"/>
          </p:cNvSpPr>
          <p:nvPr/>
        </p:nvSpPr>
        <p:spPr bwMode="auto">
          <a:xfrm>
            <a:off x="5991225" y="6157913"/>
            <a:ext cx="106363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0" name="Line 156"/>
          <p:cNvSpPr>
            <a:spLocks noChangeShapeType="1"/>
          </p:cNvSpPr>
          <p:nvPr/>
        </p:nvSpPr>
        <p:spPr bwMode="auto">
          <a:xfrm>
            <a:off x="6097588" y="6186488"/>
            <a:ext cx="10001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1" name="Line 157"/>
          <p:cNvSpPr>
            <a:spLocks noChangeShapeType="1"/>
          </p:cNvSpPr>
          <p:nvPr/>
        </p:nvSpPr>
        <p:spPr bwMode="auto">
          <a:xfrm flipV="1">
            <a:off x="6197600" y="6186488"/>
            <a:ext cx="10636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2" name="Line 158"/>
          <p:cNvSpPr>
            <a:spLocks noChangeShapeType="1"/>
          </p:cNvSpPr>
          <p:nvPr/>
        </p:nvSpPr>
        <p:spPr bwMode="auto">
          <a:xfrm>
            <a:off x="6303963" y="6186488"/>
            <a:ext cx="10001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3" name="Line 159"/>
          <p:cNvSpPr>
            <a:spLocks noChangeShapeType="1"/>
          </p:cNvSpPr>
          <p:nvPr/>
        </p:nvSpPr>
        <p:spPr bwMode="auto">
          <a:xfrm>
            <a:off x="6403975" y="6196013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4" name="Line 160"/>
          <p:cNvSpPr>
            <a:spLocks noChangeShapeType="1"/>
          </p:cNvSpPr>
          <p:nvPr/>
        </p:nvSpPr>
        <p:spPr bwMode="auto">
          <a:xfrm flipV="1">
            <a:off x="6510338" y="6191251"/>
            <a:ext cx="104775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5" name="Line 161"/>
          <p:cNvSpPr>
            <a:spLocks noChangeShapeType="1"/>
          </p:cNvSpPr>
          <p:nvPr/>
        </p:nvSpPr>
        <p:spPr bwMode="auto">
          <a:xfrm>
            <a:off x="6615113" y="6191251"/>
            <a:ext cx="101600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6" name="Line 162"/>
          <p:cNvSpPr>
            <a:spLocks noChangeShapeType="1"/>
          </p:cNvSpPr>
          <p:nvPr/>
        </p:nvSpPr>
        <p:spPr bwMode="auto">
          <a:xfrm flipV="1">
            <a:off x="6716713" y="6167438"/>
            <a:ext cx="104775" cy="2857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7" name="Line 163"/>
          <p:cNvSpPr>
            <a:spLocks noChangeShapeType="1"/>
          </p:cNvSpPr>
          <p:nvPr/>
        </p:nvSpPr>
        <p:spPr bwMode="auto">
          <a:xfrm>
            <a:off x="6821488" y="6167438"/>
            <a:ext cx="101600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8" name="Line 164"/>
          <p:cNvSpPr>
            <a:spLocks noChangeShapeType="1"/>
          </p:cNvSpPr>
          <p:nvPr/>
        </p:nvSpPr>
        <p:spPr bwMode="auto">
          <a:xfrm>
            <a:off x="6923088" y="6176963"/>
            <a:ext cx="104775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9" name="Line 165"/>
          <p:cNvSpPr>
            <a:spLocks noChangeShapeType="1"/>
          </p:cNvSpPr>
          <p:nvPr/>
        </p:nvSpPr>
        <p:spPr bwMode="auto">
          <a:xfrm>
            <a:off x="7027863" y="6181726"/>
            <a:ext cx="106363" cy="190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0" name="Line 166"/>
          <p:cNvSpPr>
            <a:spLocks noChangeShapeType="1"/>
          </p:cNvSpPr>
          <p:nvPr/>
        </p:nvSpPr>
        <p:spPr bwMode="auto">
          <a:xfrm>
            <a:off x="7134225" y="6200776"/>
            <a:ext cx="100013" cy="1428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1" name="Line 167"/>
          <p:cNvSpPr>
            <a:spLocks noChangeShapeType="1"/>
          </p:cNvSpPr>
          <p:nvPr/>
        </p:nvSpPr>
        <p:spPr bwMode="auto">
          <a:xfrm flipV="1">
            <a:off x="7234238" y="6181726"/>
            <a:ext cx="106363" cy="33338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2" name="Line 168"/>
          <p:cNvSpPr>
            <a:spLocks noChangeShapeType="1"/>
          </p:cNvSpPr>
          <p:nvPr/>
        </p:nvSpPr>
        <p:spPr bwMode="auto">
          <a:xfrm flipV="1">
            <a:off x="7340600" y="6157913"/>
            <a:ext cx="101600" cy="2381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3" name="Line 169"/>
          <p:cNvSpPr>
            <a:spLocks noChangeShapeType="1"/>
          </p:cNvSpPr>
          <p:nvPr/>
        </p:nvSpPr>
        <p:spPr bwMode="auto">
          <a:xfrm>
            <a:off x="7442200" y="6157913"/>
            <a:ext cx="104775" cy="2381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4" name="Line 170"/>
          <p:cNvSpPr>
            <a:spLocks noChangeShapeType="1"/>
          </p:cNvSpPr>
          <p:nvPr/>
        </p:nvSpPr>
        <p:spPr bwMode="auto">
          <a:xfrm>
            <a:off x="7546975" y="6181726"/>
            <a:ext cx="101600" cy="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5" name="Line 171"/>
          <p:cNvSpPr>
            <a:spLocks noChangeShapeType="1"/>
          </p:cNvSpPr>
          <p:nvPr/>
        </p:nvSpPr>
        <p:spPr bwMode="auto">
          <a:xfrm>
            <a:off x="7648575" y="6181726"/>
            <a:ext cx="104775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6" name="Line 172"/>
          <p:cNvSpPr>
            <a:spLocks noChangeShapeType="1"/>
          </p:cNvSpPr>
          <p:nvPr/>
        </p:nvSpPr>
        <p:spPr bwMode="auto">
          <a:xfrm>
            <a:off x="7753350" y="6186488"/>
            <a:ext cx="106363" cy="9525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7" name="Line 173"/>
          <p:cNvSpPr>
            <a:spLocks noChangeShapeType="1"/>
          </p:cNvSpPr>
          <p:nvPr/>
        </p:nvSpPr>
        <p:spPr bwMode="auto">
          <a:xfrm>
            <a:off x="7859713" y="6196013"/>
            <a:ext cx="10001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8" name="Line 174"/>
          <p:cNvSpPr>
            <a:spLocks noChangeShapeType="1"/>
          </p:cNvSpPr>
          <p:nvPr/>
        </p:nvSpPr>
        <p:spPr bwMode="auto">
          <a:xfrm flipV="1">
            <a:off x="7959725" y="6196013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9" name="Line 175"/>
          <p:cNvSpPr>
            <a:spLocks noChangeShapeType="1"/>
          </p:cNvSpPr>
          <p:nvPr/>
        </p:nvSpPr>
        <p:spPr bwMode="auto">
          <a:xfrm>
            <a:off x="8066088" y="6196013"/>
            <a:ext cx="100013" cy="19050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0" name="Line 176"/>
          <p:cNvSpPr>
            <a:spLocks noChangeShapeType="1"/>
          </p:cNvSpPr>
          <p:nvPr/>
        </p:nvSpPr>
        <p:spPr bwMode="auto">
          <a:xfrm>
            <a:off x="8166100" y="6215063"/>
            <a:ext cx="10636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1" name="Line 177"/>
          <p:cNvSpPr>
            <a:spLocks noChangeShapeType="1"/>
          </p:cNvSpPr>
          <p:nvPr/>
        </p:nvSpPr>
        <p:spPr bwMode="auto">
          <a:xfrm flipV="1">
            <a:off x="8272463" y="6215063"/>
            <a:ext cx="100013" cy="4763"/>
          </a:xfrm>
          <a:prstGeom prst="line">
            <a:avLst/>
          </a:prstGeom>
          <a:noFill/>
          <a:ln w="25400" cap="flat">
            <a:solidFill>
              <a:srgbClr val="7570B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2" name="Line 178"/>
          <p:cNvSpPr>
            <a:spLocks noChangeShapeType="1"/>
          </p:cNvSpPr>
          <p:nvPr/>
        </p:nvSpPr>
        <p:spPr bwMode="auto">
          <a:xfrm flipV="1">
            <a:off x="1017588" y="6219826"/>
            <a:ext cx="10636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3" name="Line 179"/>
          <p:cNvSpPr>
            <a:spLocks noChangeShapeType="1"/>
          </p:cNvSpPr>
          <p:nvPr/>
        </p:nvSpPr>
        <p:spPr bwMode="auto">
          <a:xfrm>
            <a:off x="1123950" y="6219826"/>
            <a:ext cx="104775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4" name="Line 180"/>
          <p:cNvSpPr>
            <a:spLocks noChangeShapeType="1"/>
          </p:cNvSpPr>
          <p:nvPr/>
        </p:nvSpPr>
        <p:spPr bwMode="auto">
          <a:xfrm flipV="1">
            <a:off x="1228725" y="6205538"/>
            <a:ext cx="101600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5" name="Line 181"/>
          <p:cNvSpPr>
            <a:spLocks noChangeShapeType="1"/>
          </p:cNvSpPr>
          <p:nvPr/>
        </p:nvSpPr>
        <p:spPr bwMode="auto">
          <a:xfrm flipV="1">
            <a:off x="1330325" y="6138863"/>
            <a:ext cx="104775" cy="6667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6" name="Line 182"/>
          <p:cNvSpPr>
            <a:spLocks noChangeShapeType="1"/>
          </p:cNvSpPr>
          <p:nvPr/>
        </p:nvSpPr>
        <p:spPr bwMode="auto">
          <a:xfrm>
            <a:off x="1435100" y="6138863"/>
            <a:ext cx="101600" cy="1905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7" name="Line 183"/>
          <p:cNvSpPr>
            <a:spLocks noChangeShapeType="1"/>
          </p:cNvSpPr>
          <p:nvPr/>
        </p:nvSpPr>
        <p:spPr bwMode="auto">
          <a:xfrm>
            <a:off x="1536700" y="6157913"/>
            <a:ext cx="104775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8" name="Line 184"/>
          <p:cNvSpPr>
            <a:spLocks noChangeShapeType="1"/>
          </p:cNvSpPr>
          <p:nvPr/>
        </p:nvSpPr>
        <p:spPr bwMode="auto">
          <a:xfrm>
            <a:off x="1641475" y="6157913"/>
            <a:ext cx="101600" cy="1905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9" name="Line 185"/>
          <p:cNvSpPr>
            <a:spLocks noChangeShapeType="1"/>
          </p:cNvSpPr>
          <p:nvPr/>
        </p:nvSpPr>
        <p:spPr bwMode="auto">
          <a:xfrm>
            <a:off x="1743075" y="6176963"/>
            <a:ext cx="104775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0" name="Line 186"/>
          <p:cNvSpPr>
            <a:spLocks noChangeShapeType="1"/>
          </p:cNvSpPr>
          <p:nvPr/>
        </p:nvSpPr>
        <p:spPr bwMode="auto">
          <a:xfrm flipV="1">
            <a:off x="1847850" y="6167438"/>
            <a:ext cx="106363" cy="3333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1" name="Line 187"/>
          <p:cNvSpPr>
            <a:spLocks noChangeShapeType="1"/>
          </p:cNvSpPr>
          <p:nvPr/>
        </p:nvSpPr>
        <p:spPr bwMode="auto">
          <a:xfrm flipV="1">
            <a:off x="1954213" y="6067426"/>
            <a:ext cx="100013" cy="1000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2" name="Line 188"/>
          <p:cNvSpPr>
            <a:spLocks noChangeShapeType="1"/>
          </p:cNvSpPr>
          <p:nvPr/>
        </p:nvSpPr>
        <p:spPr bwMode="auto">
          <a:xfrm>
            <a:off x="2054225" y="6067426"/>
            <a:ext cx="106363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3" name="Line 189"/>
          <p:cNvSpPr>
            <a:spLocks noChangeShapeType="1"/>
          </p:cNvSpPr>
          <p:nvPr/>
        </p:nvSpPr>
        <p:spPr bwMode="auto">
          <a:xfrm>
            <a:off x="2160588" y="6081713"/>
            <a:ext cx="100013" cy="1000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4" name="Line 190"/>
          <p:cNvSpPr>
            <a:spLocks noChangeShapeType="1"/>
          </p:cNvSpPr>
          <p:nvPr/>
        </p:nvSpPr>
        <p:spPr bwMode="auto">
          <a:xfrm>
            <a:off x="2260600" y="6181726"/>
            <a:ext cx="106363" cy="428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5" name="Line 191"/>
          <p:cNvSpPr>
            <a:spLocks noChangeShapeType="1"/>
          </p:cNvSpPr>
          <p:nvPr/>
        </p:nvSpPr>
        <p:spPr bwMode="auto">
          <a:xfrm>
            <a:off x="2366963" y="6224588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6" name="Line 192"/>
          <p:cNvSpPr>
            <a:spLocks noChangeShapeType="1"/>
          </p:cNvSpPr>
          <p:nvPr/>
        </p:nvSpPr>
        <p:spPr bwMode="auto">
          <a:xfrm flipV="1">
            <a:off x="2471738" y="6200776"/>
            <a:ext cx="101600" cy="2857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7" name="Line 193"/>
          <p:cNvSpPr>
            <a:spLocks noChangeShapeType="1"/>
          </p:cNvSpPr>
          <p:nvPr/>
        </p:nvSpPr>
        <p:spPr bwMode="auto">
          <a:xfrm flipV="1">
            <a:off x="2573338" y="6167438"/>
            <a:ext cx="104775" cy="3333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8" name="Line 194"/>
          <p:cNvSpPr>
            <a:spLocks noChangeShapeType="1"/>
          </p:cNvSpPr>
          <p:nvPr/>
        </p:nvSpPr>
        <p:spPr bwMode="auto">
          <a:xfrm>
            <a:off x="2678113" y="6167438"/>
            <a:ext cx="101600" cy="381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9" name="Line 195"/>
          <p:cNvSpPr>
            <a:spLocks noChangeShapeType="1"/>
          </p:cNvSpPr>
          <p:nvPr/>
        </p:nvSpPr>
        <p:spPr bwMode="auto">
          <a:xfrm>
            <a:off x="2779713" y="6205538"/>
            <a:ext cx="104775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0" name="Line 196"/>
          <p:cNvSpPr>
            <a:spLocks noChangeShapeType="1"/>
          </p:cNvSpPr>
          <p:nvPr/>
        </p:nvSpPr>
        <p:spPr bwMode="auto">
          <a:xfrm flipV="1">
            <a:off x="2884488" y="6219826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1" name="Line 197"/>
          <p:cNvSpPr>
            <a:spLocks noChangeShapeType="1"/>
          </p:cNvSpPr>
          <p:nvPr/>
        </p:nvSpPr>
        <p:spPr bwMode="auto">
          <a:xfrm>
            <a:off x="2986088" y="6219826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2" name="Line 198"/>
          <p:cNvSpPr>
            <a:spLocks noChangeShapeType="1"/>
          </p:cNvSpPr>
          <p:nvPr/>
        </p:nvSpPr>
        <p:spPr bwMode="auto">
          <a:xfrm flipV="1">
            <a:off x="3090863" y="6215063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3" name="Line 199"/>
          <p:cNvSpPr>
            <a:spLocks noChangeShapeType="1"/>
          </p:cNvSpPr>
          <p:nvPr/>
        </p:nvSpPr>
        <p:spPr bwMode="auto">
          <a:xfrm flipV="1">
            <a:off x="3197225" y="6138863"/>
            <a:ext cx="101600" cy="762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4" name="Line 200"/>
          <p:cNvSpPr>
            <a:spLocks noChangeShapeType="1"/>
          </p:cNvSpPr>
          <p:nvPr/>
        </p:nvSpPr>
        <p:spPr bwMode="auto">
          <a:xfrm flipV="1">
            <a:off x="3298825" y="6076951"/>
            <a:ext cx="104775" cy="619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5" name="Line 201"/>
          <p:cNvSpPr>
            <a:spLocks noChangeShapeType="1"/>
          </p:cNvSpPr>
          <p:nvPr/>
        </p:nvSpPr>
        <p:spPr bwMode="auto">
          <a:xfrm>
            <a:off x="3403600" y="6076951"/>
            <a:ext cx="101600" cy="7143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6" name="Line 202"/>
          <p:cNvSpPr>
            <a:spLocks noChangeShapeType="1"/>
          </p:cNvSpPr>
          <p:nvPr/>
        </p:nvSpPr>
        <p:spPr bwMode="auto">
          <a:xfrm>
            <a:off x="3505200" y="6148388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7" name="Line 203"/>
          <p:cNvSpPr>
            <a:spLocks noChangeShapeType="1"/>
          </p:cNvSpPr>
          <p:nvPr/>
        </p:nvSpPr>
        <p:spPr bwMode="auto">
          <a:xfrm>
            <a:off x="3609975" y="6153151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8" name="Line 204"/>
          <p:cNvSpPr>
            <a:spLocks noChangeShapeType="1"/>
          </p:cNvSpPr>
          <p:nvPr/>
        </p:nvSpPr>
        <p:spPr bwMode="auto">
          <a:xfrm>
            <a:off x="3711575" y="6162676"/>
            <a:ext cx="104775" cy="428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9" name="Line 205"/>
          <p:cNvSpPr>
            <a:spLocks noChangeShapeType="1"/>
          </p:cNvSpPr>
          <p:nvPr/>
        </p:nvSpPr>
        <p:spPr bwMode="auto">
          <a:xfrm>
            <a:off x="3816350" y="6205538"/>
            <a:ext cx="106363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0" name="Line 207"/>
          <p:cNvSpPr>
            <a:spLocks noChangeShapeType="1"/>
          </p:cNvSpPr>
          <p:nvPr/>
        </p:nvSpPr>
        <p:spPr bwMode="auto">
          <a:xfrm flipV="1">
            <a:off x="3922713" y="6224589"/>
            <a:ext cx="10001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1" name="Line 208"/>
          <p:cNvSpPr>
            <a:spLocks noChangeShapeType="1"/>
          </p:cNvSpPr>
          <p:nvPr/>
        </p:nvSpPr>
        <p:spPr bwMode="auto">
          <a:xfrm>
            <a:off x="4022726" y="6224589"/>
            <a:ext cx="10636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2" name="Line 209"/>
          <p:cNvSpPr>
            <a:spLocks noChangeShapeType="1"/>
          </p:cNvSpPr>
          <p:nvPr/>
        </p:nvSpPr>
        <p:spPr bwMode="auto">
          <a:xfrm>
            <a:off x="4129088" y="6224589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3" name="Line 210"/>
          <p:cNvSpPr>
            <a:spLocks noChangeShapeType="1"/>
          </p:cNvSpPr>
          <p:nvPr/>
        </p:nvSpPr>
        <p:spPr bwMode="auto">
          <a:xfrm flipV="1">
            <a:off x="4229101" y="6219826"/>
            <a:ext cx="10636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4" name="Line 211"/>
          <p:cNvSpPr>
            <a:spLocks noChangeShapeType="1"/>
          </p:cNvSpPr>
          <p:nvPr/>
        </p:nvSpPr>
        <p:spPr bwMode="auto">
          <a:xfrm>
            <a:off x="4335463" y="6219826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5" name="Line 212"/>
          <p:cNvSpPr>
            <a:spLocks noChangeShapeType="1"/>
          </p:cNvSpPr>
          <p:nvPr/>
        </p:nvSpPr>
        <p:spPr bwMode="auto">
          <a:xfrm flipV="1">
            <a:off x="4440238" y="6210301"/>
            <a:ext cx="101600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6" name="Line 213"/>
          <p:cNvSpPr>
            <a:spLocks noChangeShapeType="1"/>
          </p:cNvSpPr>
          <p:nvPr/>
        </p:nvSpPr>
        <p:spPr bwMode="auto">
          <a:xfrm flipV="1">
            <a:off x="4541838" y="6186489"/>
            <a:ext cx="104775" cy="2381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7" name="Line 214"/>
          <p:cNvSpPr>
            <a:spLocks noChangeShapeType="1"/>
          </p:cNvSpPr>
          <p:nvPr/>
        </p:nvSpPr>
        <p:spPr bwMode="auto">
          <a:xfrm flipV="1">
            <a:off x="4646613" y="6110289"/>
            <a:ext cx="101600" cy="762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8" name="Line 215"/>
          <p:cNvSpPr>
            <a:spLocks noChangeShapeType="1"/>
          </p:cNvSpPr>
          <p:nvPr/>
        </p:nvSpPr>
        <p:spPr bwMode="auto">
          <a:xfrm flipV="1">
            <a:off x="4748213" y="5989639"/>
            <a:ext cx="104775" cy="12065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9" name="Line 216"/>
          <p:cNvSpPr>
            <a:spLocks noChangeShapeType="1"/>
          </p:cNvSpPr>
          <p:nvPr/>
        </p:nvSpPr>
        <p:spPr bwMode="auto">
          <a:xfrm flipV="1">
            <a:off x="4852988" y="5816601"/>
            <a:ext cx="101600" cy="17303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0" name="Line 217"/>
          <p:cNvSpPr>
            <a:spLocks noChangeShapeType="1"/>
          </p:cNvSpPr>
          <p:nvPr/>
        </p:nvSpPr>
        <p:spPr bwMode="auto">
          <a:xfrm>
            <a:off x="4954588" y="5816601"/>
            <a:ext cx="104775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1" name="Line 218"/>
          <p:cNvSpPr>
            <a:spLocks noChangeShapeType="1"/>
          </p:cNvSpPr>
          <p:nvPr/>
        </p:nvSpPr>
        <p:spPr bwMode="auto">
          <a:xfrm>
            <a:off x="5059363" y="5826126"/>
            <a:ext cx="106363" cy="13017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2" name="Line 219"/>
          <p:cNvSpPr>
            <a:spLocks noChangeShapeType="1"/>
          </p:cNvSpPr>
          <p:nvPr/>
        </p:nvSpPr>
        <p:spPr bwMode="auto">
          <a:xfrm>
            <a:off x="5165726" y="5956301"/>
            <a:ext cx="101600" cy="1063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3" name="Line 220"/>
          <p:cNvSpPr>
            <a:spLocks noChangeShapeType="1"/>
          </p:cNvSpPr>
          <p:nvPr/>
        </p:nvSpPr>
        <p:spPr bwMode="auto">
          <a:xfrm>
            <a:off x="5267326" y="6062664"/>
            <a:ext cx="104775" cy="10477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4" name="Line 221"/>
          <p:cNvSpPr>
            <a:spLocks noChangeShapeType="1"/>
          </p:cNvSpPr>
          <p:nvPr/>
        </p:nvSpPr>
        <p:spPr bwMode="auto">
          <a:xfrm>
            <a:off x="5372101" y="6167439"/>
            <a:ext cx="101600" cy="381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5" name="Line 222"/>
          <p:cNvSpPr>
            <a:spLocks noChangeShapeType="1"/>
          </p:cNvSpPr>
          <p:nvPr/>
        </p:nvSpPr>
        <p:spPr bwMode="auto">
          <a:xfrm flipV="1">
            <a:off x="5473701" y="6200776"/>
            <a:ext cx="104775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6" name="Line 223"/>
          <p:cNvSpPr>
            <a:spLocks noChangeShapeType="1"/>
          </p:cNvSpPr>
          <p:nvPr/>
        </p:nvSpPr>
        <p:spPr bwMode="auto">
          <a:xfrm>
            <a:off x="5578476" y="6200776"/>
            <a:ext cx="101600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7" name="Line 224"/>
          <p:cNvSpPr>
            <a:spLocks noChangeShapeType="1"/>
          </p:cNvSpPr>
          <p:nvPr/>
        </p:nvSpPr>
        <p:spPr bwMode="auto">
          <a:xfrm>
            <a:off x="5680076" y="6200776"/>
            <a:ext cx="104775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8" name="Line 225"/>
          <p:cNvSpPr>
            <a:spLocks noChangeShapeType="1"/>
          </p:cNvSpPr>
          <p:nvPr/>
        </p:nvSpPr>
        <p:spPr bwMode="auto">
          <a:xfrm flipV="1">
            <a:off x="5784851" y="6186489"/>
            <a:ext cx="106363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9" name="Line 226"/>
          <p:cNvSpPr>
            <a:spLocks noChangeShapeType="1"/>
          </p:cNvSpPr>
          <p:nvPr/>
        </p:nvSpPr>
        <p:spPr bwMode="auto">
          <a:xfrm>
            <a:off x="5891213" y="6186489"/>
            <a:ext cx="10001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0" name="Line 227"/>
          <p:cNvSpPr>
            <a:spLocks noChangeShapeType="1"/>
          </p:cNvSpPr>
          <p:nvPr/>
        </p:nvSpPr>
        <p:spPr bwMode="auto">
          <a:xfrm>
            <a:off x="5991226" y="6191251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1" name="Line 228"/>
          <p:cNvSpPr>
            <a:spLocks noChangeShapeType="1"/>
          </p:cNvSpPr>
          <p:nvPr/>
        </p:nvSpPr>
        <p:spPr bwMode="auto">
          <a:xfrm>
            <a:off x="6097588" y="6200776"/>
            <a:ext cx="100013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2" name="Line 229"/>
          <p:cNvSpPr>
            <a:spLocks noChangeShapeType="1"/>
          </p:cNvSpPr>
          <p:nvPr/>
        </p:nvSpPr>
        <p:spPr bwMode="auto">
          <a:xfrm>
            <a:off x="6197601" y="6215064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3" name="Line 230"/>
          <p:cNvSpPr>
            <a:spLocks noChangeShapeType="1"/>
          </p:cNvSpPr>
          <p:nvPr/>
        </p:nvSpPr>
        <p:spPr bwMode="auto">
          <a:xfrm>
            <a:off x="6303963" y="6224589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4" name="Line 231"/>
          <p:cNvSpPr>
            <a:spLocks noChangeShapeType="1"/>
          </p:cNvSpPr>
          <p:nvPr/>
        </p:nvSpPr>
        <p:spPr bwMode="auto">
          <a:xfrm flipV="1">
            <a:off x="6403976" y="6210301"/>
            <a:ext cx="106363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5" name="Line 232"/>
          <p:cNvSpPr>
            <a:spLocks noChangeShapeType="1"/>
          </p:cNvSpPr>
          <p:nvPr/>
        </p:nvSpPr>
        <p:spPr bwMode="auto">
          <a:xfrm flipV="1">
            <a:off x="6510338" y="6172201"/>
            <a:ext cx="104775" cy="381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6" name="Line 233"/>
          <p:cNvSpPr>
            <a:spLocks noChangeShapeType="1"/>
          </p:cNvSpPr>
          <p:nvPr/>
        </p:nvSpPr>
        <p:spPr bwMode="auto">
          <a:xfrm flipV="1">
            <a:off x="6615113" y="6162676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7" name="Line 234"/>
          <p:cNvSpPr>
            <a:spLocks noChangeShapeType="1"/>
          </p:cNvSpPr>
          <p:nvPr/>
        </p:nvSpPr>
        <p:spPr bwMode="auto">
          <a:xfrm>
            <a:off x="6716713" y="6162676"/>
            <a:ext cx="104775" cy="3810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8" name="Line 235"/>
          <p:cNvSpPr>
            <a:spLocks noChangeShapeType="1"/>
          </p:cNvSpPr>
          <p:nvPr/>
        </p:nvSpPr>
        <p:spPr bwMode="auto">
          <a:xfrm>
            <a:off x="6821488" y="6200776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9" name="Line 236"/>
          <p:cNvSpPr>
            <a:spLocks noChangeShapeType="1"/>
          </p:cNvSpPr>
          <p:nvPr/>
        </p:nvSpPr>
        <p:spPr bwMode="auto">
          <a:xfrm>
            <a:off x="6923088" y="6210301"/>
            <a:ext cx="104775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0" name="Line 237"/>
          <p:cNvSpPr>
            <a:spLocks noChangeShapeType="1"/>
          </p:cNvSpPr>
          <p:nvPr/>
        </p:nvSpPr>
        <p:spPr bwMode="auto">
          <a:xfrm flipV="1">
            <a:off x="7027863" y="6205539"/>
            <a:ext cx="106363" cy="4763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1" name="Line 238"/>
          <p:cNvSpPr>
            <a:spLocks noChangeShapeType="1"/>
          </p:cNvSpPr>
          <p:nvPr/>
        </p:nvSpPr>
        <p:spPr bwMode="auto">
          <a:xfrm>
            <a:off x="7134226" y="6205539"/>
            <a:ext cx="100013" cy="1905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2" name="Line 239"/>
          <p:cNvSpPr>
            <a:spLocks noChangeShapeType="1"/>
          </p:cNvSpPr>
          <p:nvPr/>
        </p:nvSpPr>
        <p:spPr bwMode="auto">
          <a:xfrm flipV="1">
            <a:off x="7234238" y="6215064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3" name="Line 240"/>
          <p:cNvSpPr>
            <a:spLocks noChangeShapeType="1"/>
          </p:cNvSpPr>
          <p:nvPr/>
        </p:nvSpPr>
        <p:spPr bwMode="auto">
          <a:xfrm>
            <a:off x="7340601" y="6215064"/>
            <a:ext cx="101600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4" name="Line 241"/>
          <p:cNvSpPr>
            <a:spLocks noChangeShapeType="1"/>
          </p:cNvSpPr>
          <p:nvPr/>
        </p:nvSpPr>
        <p:spPr bwMode="auto">
          <a:xfrm flipV="1">
            <a:off x="7442201" y="6210301"/>
            <a:ext cx="104775" cy="14288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5" name="Line 242"/>
          <p:cNvSpPr>
            <a:spLocks noChangeShapeType="1"/>
          </p:cNvSpPr>
          <p:nvPr/>
        </p:nvSpPr>
        <p:spPr bwMode="auto">
          <a:xfrm>
            <a:off x="7546976" y="6210301"/>
            <a:ext cx="101600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6" name="Line 243"/>
          <p:cNvSpPr>
            <a:spLocks noChangeShapeType="1"/>
          </p:cNvSpPr>
          <p:nvPr/>
        </p:nvSpPr>
        <p:spPr bwMode="auto">
          <a:xfrm>
            <a:off x="7648576" y="6210301"/>
            <a:ext cx="104775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7" name="Line 244"/>
          <p:cNvSpPr>
            <a:spLocks noChangeShapeType="1"/>
          </p:cNvSpPr>
          <p:nvPr/>
        </p:nvSpPr>
        <p:spPr bwMode="auto">
          <a:xfrm>
            <a:off x="7753351" y="6219826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8" name="Line 245"/>
          <p:cNvSpPr>
            <a:spLocks noChangeShapeType="1"/>
          </p:cNvSpPr>
          <p:nvPr/>
        </p:nvSpPr>
        <p:spPr bwMode="auto">
          <a:xfrm>
            <a:off x="7859713" y="6229351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9" name="Line 246"/>
          <p:cNvSpPr>
            <a:spLocks noChangeShapeType="1"/>
          </p:cNvSpPr>
          <p:nvPr/>
        </p:nvSpPr>
        <p:spPr bwMode="auto">
          <a:xfrm flipV="1">
            <a:off x="7959726" y="6219826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0" name="Line 247"/>
          <p:cNvSpPr>
            <a:spLocks noChangeShapeType="1"/>
          </p:cNvSpPr>
          <p:nvPr/>
        </p:nvSpPr>
        <p:spPr bwMode="auto">
          <a:xfrm>
            <a:off x="8066088" y="6219826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1" name="Line 248"/>
          <p:cNvSpPr>
            <a:spLocks noChangeShapeType="1"/>
          </p:cNvSpPr>
          <p:nvPr/>
        </p:nvSpPr>
        <p:spPr bwMode="auto">
          <a:xfrm>
            <a:off x="8166101" y="6219826"/>
            <a:ext cx="106363" cy="9525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2" name="Line 249"/>
          <p:cNvSpPr>
            <a:spLocks noChangeShapeType="1"/>
          </p:cNvSpPr>
          <p:nvPr/>
        </p:nvSpPr>
        <p:spPr bwMode="auto">
          <a:xfrm>
            <a:off x="8272463" y="6229351"/>
            <a:ext cx="100013" cy="0"/>
          </a:xfrm>
          <a:prstGeom prst="line">
            <a:avLst/>
          </a:prstGeom>
          <a:noFill/>
          <a:ln w="25400" cap="flat">
            <a:solidFill>
              <a:srgbClr val="FFA5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3" name="Line 250"/>
          <p:cNvSpPr>
            <a:spLocks noChangeShapeType="1"/>
          </p:cNvSpPr>
          <p:nvPr/>
        </p:nvSpPr>
        <p:spPr bwMode="auto">
          <a:xfrm>
            <a:off x="1017588" y="6167439"/>
            <a:ext cx="106363" cy="285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4" name="Line 251"/>
          <p:cNvSpPr>
            <a:spLocks noChangeShapeType="1"/>
          </p:cNvSpPr>
          <p:nvPr/>
        </p:nvSpPr>
        <p:spPr bwMode="auto">
          <a:xfrm>
            <a:off x="1123951" y="6196014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5" name="Line 252"/>
          <p:cNvSpPr>
            <a:spLocks noChangeShapeType="1"/>
          </p:cNvSpPr>
          <p:nvPr/>
        </p:nvSpPr>
        <p:spPr bwMode="auto">
          <a:xfrm flipV="1">
            <a:off x="1228726" y="6191251"/>
            <a:ext cx="101600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6" name="Line 253"/>
          <p:cNvSpPr>
            <a:spLocks noChangeShapeType="1"/>
          </p:cNvSpPr>
          <p:nvPr/>
        </p:nvSpPr>
        <p:spPr bwMode="auto">
          <a:xfrm flipV="1">
            <a:off x="1330326" y="6062664"/>
            <a:ext cx="104775" cy="1285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7" name="Line 254"/>
          <p:cNvSpPr>
            <a:spLocks noChangeShapeType="1"/>
          </p:cNvSpPr>
          <p:nvPr/>
        </p:nvSpPr>
        <p:spPr bwMode="auto">
          <a:xfrm flipV="1">
            <a:off x="1435101" y="6027739"/>
            <a:ext cx="101600" cy="349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8" name="Line 255"/>
          <p:cNvSpPr>
            <a:spLocks noChangeShapeType="1"/>
          </p:cNvSpPr>
          <p:nvPr/>
        </p:nvSpPr>
        <p:spPr bwMode="auto">
          <a:xfrm flipV="1">
            <a:off x="1536701" y="5946776"/>
            <a:ext cx="104775" cy="809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9" name="Line 256"/>
          <p:cNvSpPr>
            <a:spLocks noChangeShapeType="1"/>
          </p:cNvSpPr>
          <p:nvPr/>
        </p:nvSpPr>
        <p:spPr bwMode="auto">
          <a:xfrm flipV="1">
            <a:off x="1641476" y="5845176"/>
            <a:ext cx="101600" cy="10160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0" name="Line 257"/>
          <p:cNvSpPr>
            <a:spLocks noChangeShapeType="1"/>
          </p:cNvSpPr>
          <p:nvPr/>
        </p:nvSpPr>
        <p:spPr bwMode="auto">
          <a:xfrm flipV="1">
            <a:off x="1743076" y="4976814"/>
            <a:ext cx="104775" cy="8683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1" name="Line 258"/>
          <p:cNvSpPr>
            <a:spLocks noChangeShapeType="1"/>
          </p:cNvSpPr>
          <p:nvPr/>
        </p:nvSpPr>
        <p:spPr bwMode="auto">
          <a:xfrm flipV="1">
            <a:off x="1847851" y="3717926"/>
            <a:ext cx="106363" cy="12588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2" name="Line 259"/>
          <p:cNvSpPr>
            <a:spLocks noChangeShapeType="1"/>
          </p:cNvSpPr>
          <p:nvPr/>
        </p:nvSpPr>
        <p:spPr bwMode="auto">
          <a:xfrm flipV="1">
            <a:off x="1954213" y="3324226"/>
            <a:ext cx="100013" cy="39370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3" name="Line 260"/>
          <p:cNvSpPr>
            <a:spLocks noChangeShapeType="1"/>
          </p:cNvSpPr>
          <p:nvPr/>
        </p:nvSpPr>
        <p:spPr bwMode="auto">
          <a:xfrm>
            <a:off x="2054226" y="3324226"/>
            <a:ext cx="106363" cy="6969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4" name="Line 261"/>
          <p:cNvSpPr>
            <a:spLocks noChangeShapeType="1"/>
          </p:cNvSpPr>
          <p:nvPr/>
        </p:nvSpPr>
        <p:spPr bwMode="auto">
          <a:xfrm>
            <a:off x="2160588" y="4021139"/>
            <a:ext cx="100013" cy="10810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5" name="Line 262"/>
          <p:cNvSpPr>
            <a:spLocks noChangeShapeType="1"/>
          </p:cNvSpPr>
          <p:nvPr/>
        </p:nvSpPr>
        <p:spPr bwMode="auto">
          <a:xfrm>
            <a:off x="2260601" y="5102226"/>
            <a:ext cx="106363" cy="268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6" name="Line 263"/>
          <p:cNvSpPr>
            <a:spLocks noChangeShapeType="1"/>
          </p:cNvSpPr>
          <p:nvPr/>
        </p:nvSpPr>
        <p:spPr bwMode="auto">
          <a:xfrm flipV="1">
            <a:off x="2366963" y="5202239"/>
            <a:ext cx="104775" cy="1682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7" name="Line 264"/>
          <p:cNvSpPr>
            <a:spLocks noChangeShapeType="1"/>
          </p:cNvSpPr>
          <p:nvPr/>
        </p:nvSpPr>
        <p:spPr bwMode="auto">
          <a:xfrm flipV="1">
            <a:off x="2471738" y="5192714"/>
            <a:ext cx="101600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8" name="Line 265"/>
          <p:cNvSpPr>
            <a:spLocks noChangeShapeType="1"/>
          </p:cNvSpPr>
          <p:nvPr/>
        </p:nvSpPr>
        <p:spPr bwMode="auto">
          <a:xfrm>
            <a:off x="2573338" y="5192714"/>
            <a:ext cx="104775" cy="3222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9" name="Line 266"/>
          <p:cNvSpPr>
            <a:spLocks noChangeShapeType="1"/>
          </p:cNvSpPr>
          <p:nvPr/>
        </p:nvSpPr>
        <p:spPr bwMode="auto">
          <a:xfrm>
            <a:off x="2678113" y="5514976"/>
            <a:ext cx="101600" cy="38893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0" name="Line 267"/>
          <p:cNvSpPr>
            <a:spLocks noChangeShapeType="1"/>
          </p:cNvSpPr>
          <p:nvPr/>
        </p:nvSpPr>
        <p:spPr bwMode="auto">
          <a:xfrm>
            <a:off x="2779713" y="5903914"/>
            <a:ext cx="104775" cy="1190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1" name="Line 268"/>
          <p:cNvSpPr>
            <a:spLocks noChangeShapeType="1"/>
          </p:cNvSpPr>
          <p:nvPr/>
        </p:nvSpPr>
        <p:spPr bwMode="auto">
          <a:xfrm>
            <a:off x="2884488" y="6022976"/>
            <a:ext cx="101600" cy="396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2" name="Line 269"/>
          <p:cNvSpPr>
            <a:spLocks noChangeShapeType="1"/>
          </p:cNvSpPr>
          <p:nvPr/>
        </p:nvSpPr>
        <p:spPr bwMode="auto">
          <a:xfrm flipV="1">
            <a:off x="2986088" y="6043614"/>
            <a:ext cx="104775" cy="1905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" name="Line 270"/>
          <p:cNvSpPr>
            <a:spLocks noChangeShapeType="1"/>
          </p:cNvSpPr>
          <p:nvPr/>
        </p:nvSpPr>
        <p:spPr bwMode="auto">
          <a:xfrm>
            <a:off x="3090863" y="6043614"/>
            <a:ext cx="106363" cy="238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4" name="Line 271"/>
          <p:cNvSpPr>
            <a:spLocks noChangeShapeType="1"/>
          </p:cNvSpPr>
          <p:nvPr/>
        </p:nvSpPr>
        <p:spPr bwMode="auto">
          <a:xfrm>
            <a:off x="3197226" y="6067426"/>
            <a:ext cx="101600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5" name="Line 272"/>
          <p:cNvSpPr>
            <a:spLocks noChangeShapeType="1"/>
          </p:cNvSpPr>
          <p:nvPr/>
        </p:nvSpPr>
        <p:spPr bwMode="auto">
          <a:xfrm flipV="1">
            <a:off x="3298826" y="6037264"/>
            <a:ext cx="104775" cy="301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6" name="Line 273"/>
          <p:cNvSpPr>
            <a:spLocks noChangeShapeType="1"/>
          </p:cNvSpPr>
          <p:nvPr/>
        </p:nvSpPr>
        <p:spPr bwMode="auto">
          <a:xfrm>
            <a:off x="3403601" y="6037264"/>
            <a:ext cx="101600" cy="1063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7" name="Line 274"/>
          <p:cNvSpPr>
            <a:spLocks noChangeShapeType="1"/>
          </p:cNvSpPr>
          <p:nvPr/>
        </p:nvSpPr>
        <p:spPr bwMode="auto">
          <a:xfrm flipV="1">
            <a:off x="3505201" y="6138864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8" name="Line 275"/>
          <p:cNvSpPr>
            <a:spLocks noChangeShapeType="1"/>
          </p:cNvSpPr>
          <p:nvPr/>
        </p:nvSpPr>
        <p:spPr bwMode="auto">
          <a:xfrm flipV="1">
            <a:off x="3609976" y="6134101"/>
            <a:ext cx="101600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9" name="Line 276"/>
          <p:cNvSpPr>
            <a:spLocks noChangeShapeType="1"/>
          </p:cNvSpPr>
          <p:nvPr/>
        </p:nvSpPr>
        <p:spPr bwMode="auto">
          <a:xfrm>
            <a:off x="3711576" y="6134101"/>
            <a:ext cx="104775" cy="619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0" name="Line 277"/>
          <p:cNvSpPr>
            <a:spLocks noChangeShapeType="1"/>
          </p:cNvSpPr>
          <p:nvPr/>
        </p:nvSpPr>
        <p:spPr bwMode="auto">
          <a:xfrm flipV="1">
            <a:off x="3816351" y="6186489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1" name="Line 278"/>
          <p:cNvSpPr>
            <a:spLocks noChangeShapeType="1"/>
          </p:cNvSpPr>
          <p:nvPr/>
        </p:nvSpPr>
        <p:spPr bwMode="auto">
          <a:xfrm>
            <a:off x="3922713" y="6186489"/>
            <a:ext cx="100013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2" name="Line 279"/>
          <p:cNvSpPr>
            <a:spLocks noChangeShapeType="1"/>
          </p:cNvSpPr>
          <p:nvPr/>
        </p:nvSpPr>
        <p:spPr bwMode="auto">
          <a:xfrm>
            <a:off x="4022726" y="6191251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3" name="Line 280"/>
          <p:cNvSpPr>
            <a:spLocks noChangeShapeType="1"/>
          </p:cNvSpPr>
          <p:nvPr/>
        </p:nvSpPr>
        <p:spPr bwMode="auto">
          <a:xfrm>
            <a:off x="4129088" y="6200776"/>
            <a:ext cx="10001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4" name="Line 281"/>
          <p:cNvSpPr>
            <a:spLocks noChangeShapeType="1"/>
          </p:cNvSpPr>
          <p:nvPr/>
        </p:nvSpPr>
        <p:spPr bwMode="auto">
          <a:xfrm flipV="1">
            <a:off x="4229101" y="6191251"/>
            <a:ext cx="106363" cy="1905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5" name="Line 282"/>
          <p:cNvSpPr>
            <a:spLocks noChangeShapeType="1"/>
          </p:cNvSpPr>
          <p:nvPr/>
        </p:nvSpPr>
        <p:spPr bwMode="auto">
          <a:xfrm flipV="1">
            <a:off x="4335463" y="6176964"/>
            <a:ext cx="104775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6" name="Line 283"/>
          <p:cNvSpPr>
            <a:spLocks noChangeShapeType="1"/>
          </p:cNvSpPr>
          <p:nvPr/>
        </p:nvSpPr>
        <p:spPr bwMode="auto">
          <a:xfrm>
            <a:off x="4440238" y="6176964"/>
            <a:ext cx="101600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7" name="Line 284"/>
          <p:cNvSpPr>
            <a:spLocks noChangeShapeType="1"/>
          </p:cNvSpPr>
          <p:nvPr/>
        </p:nvSpPr>
        <p:spPr bwMode="auto">
          <a:xfrm>
            <a:off x="4541838" y="6181726"/>
            <a:ext cx="104775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8" name="Line 285"/>
          <p:cNvSpPr>
            <a:spLocks noChangeShapeType="1"/>
          </p:cNvSpPr>
          <p:nvPr/>
        </p:nvSpPr>
        <p:spPr bwMode="auto">
          <a:xfrm flipV="1">
            <a:off x="4646613" y="6181726"/>
            <a:ext cx="101600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9" name="Line 286"/>
          <p:cNvSpPr>
            <a:spLocks noChangeShapeType="1"/>
          </p:cNvSpPr>
          <p:nvPr/>
        </p:nvSpPr>
        <p:spPr bwMode="auto">
          <a:xfrm flipV="1">
            <a:off x="4748213" y="6076951"/>
            <a:ext cx="104775" cy="1047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0" name="Line 287"/>
          <p:cNvSpPr>
            <a:spLocks noChangeShapeType="1"/>
          </p:cNvSpPr>
          <p:nvPr/>
        </p:nvSpPr>
        <p:spPr bwMode="auto">
          <a:xfrm flipV="1">
            <a:off x="4852988" y="5961064"/>
            <a:ext cx="101600" cy="1158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1" name="Line 288"/>
          <p:cNvSpPr>
            <a:spLocks noChangeShapeType="1"/>
          </p:cNvSpPr>
          <p:nvPr/>
        </p:nvSpPr>
        <p:spPr bwMode="auto">
          <a:xfrm>
            <a:off x="4954588" y="5961064"/>
            <a:ext cx="104775" cy="285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2" name="Line 289"/>
          <p:cNvSpPr>
            <a:spLocks noChangeShapeType="1"/>
          </p:cNvSpPr>
          <p:nvPr/>
        </p:nvSpPr>
        <p:spPr bwMode="auto">
          <a:xfrm>
            <a:off x="5059363" y="5989639"/>
            <a:ext cx="106363" cy="13017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3" name="Line 290"/>
          <p:cNvSpPr>
            <a:spLocks noChangeShapeType="1"/>
          </p:cNvSpPr>
          <p:nvPr/>
        </p:nvSpPr>
        <p:spPr bwMode="auto">
          <a:xfrm>
            <a:off x="5165726" y="6119814"/>
            <a:ext cx="101600" cy="523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4" name="Line 291"/>
          <p:cNvSpPr>
            <a:spLocks noChangeShapeType="1"/>
          </p:cNvSpPr>
          <p:nvPr/>
        </p:nvSpPr>
        <p:spPr bwMode="auto">
          <a:xfrm>
            <a:off x="5267326" y="6172201"/>
            <a:ext cx="104775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5" name="Line 292"/>
          <p:cNvSpPr>
            <a:spLocks noChangeShapeType="1"/>
          </p:cNvSpPr>
          <p:nvPr/>
        </p:nvSpPr>
        <p:spPr bwMode="auto">
          <a:xfrm>
            <a:off x="5372101" y="6181726"/>
            <a:ext cx="101600" cy="238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6" name="Line 293"/>
          <p:cNvSpPr>
            <a:spLocks noChangeShapeType="1"/>
          </p:cNvSpPr>
          <p:nvPr/>
        </p:nvSpPr>
        <p:spPr bwMode="auto">
          <a:xfrm>
            <a:off x="5473701" y="6205539"/>
            <a:ext cx="104775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7" name="Line 294"/>
          <p:cNvSpPr>
            <a:spLocks noChangeShapeType="1"/>
          </p:cNvSpPr>
          <p:nvPr/>
        </p:nvSpPr>
        <p:spPr bwMode="auto">
          <a:xfrm>
            <a:off x="5578476" y="6219826"/>
            <a:ext cx="101600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8" name="Line 295"/>
          <p:cNvSpPr>
            <a:spLocks noChangeShapeType="1"/>
          </p:cNvSpPr>
          <p:nvPr/>
        </p:nvSpPr>
        <p:spPr bwMode="auto">
          <a:xfrm>
            <a:off x="5680076" y="6219826"/>
            <a:ext cx="104775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9" name="Line 296"/>
          <p:cNvSpPr>
            <a:spLocks noChangeShapeType="1"/>
          </p:cNvSpPr>
          <p:nvPr/>
        </p:nvSpPr>
        <p:spPr bwMode="auto">
          <a:xfrm flipV="1">
            <a:off x="5784851" y="6210301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0" name="Line 297"/>
          <p:cNvSpPr>
            <a:spLocks noChangeShapeType="1"/>
          </p:cNvSpPr>
          <p:nvPr/>
        </p:nvSpPr>
        <p:spPr bwMode="auto">
          <a:xfrm>
            <a:off x="5891213" y="6210301"/>
            <a:ext cx="100013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1" name="Line 298"/>
          <p:cNvSpPr>
            <a:spLocks noChangeShapeType="1"/>
          </p:cNvSpPr>
          <p:nvPr/>
        </p:nvSpPr>
        <p:spPr bwMode="auto">
          <a:xfrm>
            <a:off x="5991226" y="6210301"/>
            <a:ext cx="106363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2" name="Line 299"/>
          <p:cNvSpPr>
            <a:spLocks noChangeShapeType="1"/>
          </p:cNvSpPr>
          <p:nvPr/>
        </p:nvSpPr>
        <p:spPr bwMode="auto">
          <a:xfrm>
            <a:off x="6097588" y="6224589"/>
            <a:ext cx="100013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3" name="Line 300"/>
          <p:cNvSpPr>
            <a:spLocks noChangeShapeType="1"/>
          </p:cNvSpPr>
          <p:nvPr/>
        </p:nvSpPr>
        <p:spPr bwMode="auto">
          <a:xfrm flipV="1">
            <a:off x="6197601" y="6219826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4" name="Line 301"/>
          <p:cNvSpPr>
            <a:spLocks noChangeShapeType="1"/>
          </p:cNvSpPr>
          <p:nvPr/>
        </p:nvSpPr>
        <p:spPr bwMode="auto">
          <a:xfrm>
            <a:off x="6303963" y="6219826"/>
            <a:ext cx="100013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5" name="Line 302"/>
          <p:cNvSpPr>
            <a:spLocks noChangeShapeType="1"/>
          </p:cNvSpPr>
          <p:nvPr/>
        </p:nvSpPr>
        <p:spPr bwMode="auto">
          <a:xfrm>
            <a:off x="6403976" y="6219826"/>
            <a:ext cx="10636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6" name="Line 303"/>
          <p:cNvSpPr>
            <a:spLocks noChangeShapeType="1"/>
          </p:cNvSpPr>
          <p:nvPr/>
        </p:nvSpPr>
        <p:spPr bwMode="auto">
          <a:xfrm flipV="1">
            <a:off x="6510338" y="6224589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7" name="Line 304"/>
          <p:cNvSpPr>
            <a:spLocks noChangeShapeType="1"/>
          </p:cNvSpPr>
          <p:nvPr/>
        </p:nvSpPr>
        <p:spPr bwMode="auto">
          <a:xfrm flipV="1">
            <a:off x="6615113" y="6219826"/>
            <a:ext cx="101600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8" name="Line 305"/>
          <p:cNvSpPr>
            <a:spLocks noChangeShapeType="1"/>
          </p:cNvSpPr>
          <p:nvPr/>
        </p:nvSpPr>
        <p:spPr bwMode="auto">
          <a:xfrm>
            <a:off x="6716713" y="6219826"/>
            <a:ext cx="104775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9" name="Line 306"/>
          <p:cNvSpPr>
            <a:spLocks noChangeShapeType="1"/>
          </p:cNvSpPr>
          <p:nvPr/>
        </p:nvSpPr>
        <p:spPr bwMode="auto">
          <a:xfrm flipV="1">
            <a:off x="6821488" y="6200776"/>
            <a:ext cx="101600" cy="1905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0" name="Line 307"/>
          <p:cNvSpPr>
            <a:spLocks noChangeShapeType="1"/>
          </p:cNvSpPr>
          <p:nvPr/>
        </p:nvSpPr>
        <p:spPr bwMode="auto">
          <a:xfrm>
            <a:off x="6923088" y="6200776"/>
            <a:ext cx="104775" cy="238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1" name="Line 308"/>
          <p:cNvSpPr>
            <a:spLocks noChangeShapeType="1"/>
          </p:cNvSpPr>
          <p:nvPr/>
        </p:nvSpPr>
        <p:spPr bwMode="auto">
          <a:xfrm flipV="1">
            <a:off x="7027863" y="6210301"/>
            <a:ext cx="106363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2" name="Line 309"/>
          <p:cNvSpPr>
            <a:spLocks noChangeShapeType="1"/>
          </p:cNvSpPr>
          <p:nvPr/>
        </p:nvSpPr>
        <p:spPr bwMode="auto">
          <a:xfrm>
            <a:off x="7134226" y="6210301"/>
            <a:ext cx="100013" cy="14288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3" name="Line 310"/>
          <p:cNvSpPr>
            <a:spLocks noChangeShapeType="1"/>
          </p:cNvSpPr>
          <p:nvPr/>
        </p:nvSpPr>
        <p:spPr bwMode="auto">
          <a:xfrm>
            <a:off x="7234238" y="6224589"/>
            <a:ext cx="106363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4" name="Line 311"/>
          <p:cNvSpPr>
            <a:spLocks noChangeShapeType="1"/>
          </p:cNvSpPr>
          <p:nvPr/>
        </p:nvSpPr>
        <p:spPr bwMode="auto">
          <a:xfrm flipV="1">
            <a:off x="7340601" y="6224589"/>
            <a:ext cx="101600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5" name="Line 312"/>
          <p:cNvSpPr>
            <a:spLocks noChangeShapeType="1"/>
          </p:cNvSpPr>
          <p:nvPr/>
        </p:nvSpPr>
        <p:spPr bwMode="auto">
          <a:xfrm flipV="1">
            <a:off x="7442201" y="6219826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6" name="Line 313"/>
          <p:cNvSpPr>
            <a:spLocks noChangeShapeType="1"/>
          </p:cNvSpPr>
          <p:nvPr/>
        </p:nvSpPr>
        <p:spPr bwMode="auto">
          <a:xfrm flipV="1">
            <a:off x="7546976" y="6210301"/>
            <a:ext cx="101600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7" name="Line 314"/>
          <p:cNvSpPr>
            <a:spLocks noChangeShapeType="1"/>
          </p:cNvSpPr>
          <p:nvPr/>
        </p:nvSpPr>
        <p:spPr bwMode="auto">
          <a:xfrm>
            <a:off x="7648576" y="6210301"/>
            <a:ext cx="104775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8" name="Line 315"/>
          <p:cNvSpPr>
            <a:spLocks noChangeShapeType="1"/>
          </p:cNvSpPr>
          <p:nvPr/>
        </p:nvSpPr>
        <p:spPr bwMode="auto">
          <a:xfrm>
            <a:off x="7753351" y="6215064"/>
            <a:ext cx="106363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9" name="Line 316"/>
          <p:cNvSpPr>
            <a:spLocks noChangeShapeType="1"/>
          </p:cNvSpPr>
          <p:nvPr/>
        </p:nvSpPr>
        <p:spPr bwMode="auto">
          <a:xfrm flipV="1">
            <a:off x="7859713" y="6205539"/>
            <a:ext cx="10001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0" name="Line 317"/>
          <p:cNvSpPr>
            <a:spLocks noChangeShapeType="1"/>
          </p:cNvSpPr>
          <p:nvPr/>
        </p:nvSpPr>
        <p:spPr bwMode="auto">
          <a:xfrm>
            <a:off x="7959726" y="6205539"/>
            <a:ext cx="106363" cy="0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1" name="Line 318"/>
          <p:cNvSpPr>
            <a:spLocks noChangeShapeType="1"/>
          </p:cNvSpPr>
          <p:nvPr/>
        </p:nvSpPr>
        <p:spPr bwMode="auto">
          <a:xfrm>
            <a:off x="8066088" y="6205539"/>
            <a:ext cx="100013" cy="2381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2" name="Line 319"/>
          <p:cNvSpPr>
            <a:spLocks noChangeShapeType="1"/>
          </p:cNvSpPr>
          <p:nvPr/>
        </p:nvSpPr>
        <p:spPr bwMode="auto">
          <a:xfrm flipV="1">
            <a:off x="8166101" y="6224589"/>
            <a:ext cx="106363" cy="4763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3" name="Line 320"/>
          <p:cNvSpPr>
            <a:spLocks noChangeShapeType="1"/>
          </p:cNvSpPr>
          <p:nvPr/>
        </p:nvSpPr>
        <p:spPr bwMode="auto">
          <a:xfrm flipV="1">
            <a:off x="8272463" y="6215064"/>
            <a:ext cx="100013" cy="9525"/>
          </a:xfrm>
          <a:prstGeom prst="line">
            <a:avLst/>
          </a:prstGeom>
          <a:noFill/>
          <a:ln w="25400" cap="flat">
            <a:solidFill>
              <a:srgbClr val="008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4" name="Line 321"/>
          <p:cNvSpPr>
            <a:spLocks noChangeShapeType="1"/>
          </p:cNvSpPr>
          <p:nvPr/>
        </p:nvSpPr>
        <p:spPr bwMode="auto">
          <a:xfrm flipV="1">
            <a:off x="1017588" y="6210301"/>
            <a:ext cx="106363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5" name="Line 322"/>
          <p:cNvSpPr>
            <a:spLocks noChangeShapeType="1"/>
          </p:cNvSpPr>
          <p:nvPr/>
        </p:nvSpPr>
        <p:spPr bwMode="auto">
          <a:xfrm flipV="1">
            <a:off x="1123951" y="6205539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6" name="Line 323"/>
          <p:cNvSpPr>
            <a:spLocks noChangeShapeType="1"/>
          </p:cNvSpPr>
          <p:nvPr/>
        </p:nvSpPr>
        <p:spPr bwMode="auto">
          <a:xfrm>
            <a:off x="1228726" y="6205539"/>
            <a:ext cx="101600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7" name="Line 324"/>
          <p:cNvSpPr>
            <a:spLocks noChangeShapeType="1"/>
          </p:cNvSpPr>
          <p:nvPr/>
        </p:nvSpPr>
        <p:spPr bwMode="auto">
          <a:xfrm>
            <a:off x="1330326" y="6229351"/>
            <a:ext cx="104775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8" name="Line 325"/>
          <p:cNvSpPr>
            <a:spLocks noChangeShapeType="1"/>
          </p:cNvSpPr>
          <p:nvPr/>
        </p:nvSpPr>
        <p:spPr bwMode="auto">
          <a:xfrm>
            <a:off x="1435101" y="6229351"/>
            <a:ext cx="101600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9" name="Line 326"/>
          <p:cNvSpPr>
            <a:spLocks noChangeShapeType="1"/>
          </p:cNvSpPr>
          <p:nvPr/>
        </p:nvSpPr>
        <p:spPr bwMode="auto">
          <a:xfrm flipV="1">
            <a:off x="1536701" y="6205539"/>
            <a:ext cx="104775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0" name="Line 327"/>
          <p:cNvSpPr>
            <a:spLocks noChangeShapeType="1"/>
          </p:cNvSpPr>
          <p:nvPr/>
        </p:nvSpPr>
        <p:spPr bwMode="auto">
          <a:xfrm flipV="1">
            <a:off x="1641476" y="6167439"/>
            <a:ext cx="101600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1" name="Line 328"/>
          <p:cNvSpPr>
            <a:spLocks noChangeShapeType="1"/>
          </p:cNvSpPr>
          <p:nvPr/>
        </p:nvSpPr>
        <p:spPr bwMode="auto">
          <a:xfrm>
            <a:off x="1743076" y="6167439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2" name="Line 329"/>
          <p:cNvSpPr>
            <a:spLocks noChangeShapeType="1"/>
          </p:cNvSpPr>
          <p:nvPr/>
        </p:nvSpPr>
        <p:spPr bwMode="auto">
          <a:xfrm>
            <a:off x="1847851" y="6172201"/>
            <a:ext cx="106363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3" name="Line 330"/>
          <p:cNvSpPr>
            <a:spLocks noChangeShapeType="1"/>
          </p:cNvSpPr>
          <p:nvPr/>
        </p:nvSpPr>
        <p:spPr bwMode="auto">
          <a:xfrm>
            <a:off x="1954213" y="6186489"/>
            <a:ext cx="100013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4" name="Line 331"/>
          <p:cNvSpPr>
            <a:spLocks noChangeShapeType="1"/>
          </p:cNvSpPr>
          <p:nvPr/>
        </p:nvSpPr>
        <p:spPr bwMode="auto">
          <a:xfrm flipV="1">
            <a:off x="2054226" y="6176964"/>
            <a:ext cx="106363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5" name="Line 332"/>
          <p:cNvSpPr>
            <a:spLocks noChangeShapeType="1"/>
          </p:cNvSpPr>
          <p:nvPr/>
        </p:nvSpPr>
        <p:spPr bwMode="auto">
          <a:xfrm flipV="1">
            <a:off x="2160588" y="6162676"/>
            <a:ext cx="100013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6" name="Line 333"/>
          <p:cNvSpPr>
            <a:spLocks noChangeShapeType="1"/>
          </p:cNvSpPr>
          <p:nvPr/>
        </p:nvSpPr>
        <p:spPr bwMode="auto">
          <a:xfrm flipV="1">
            <a:off x="2260601" y="6134101"/>
            <a:ext cx="106363" cy="285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7" name="Line 334"/>
          <p:cNvSpPr>
            <a:spLocks noChangeShapeType="1"/>
          </p:cNvSpPr>
          <p:nvPr/>
        </p:nvSpPr>
        <p:spPr bwMode="auto">
          <a:xfrm flipV="1">
            <a:off x="2366963" y="6076951"/>
            <a:ext cx="104775" cy="571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8" name="Line 335"/>
          <p:cNvSpPr>
            <a:spLocks noChangeShapeType="1"/>
          </p:cNvSpPr>
          <p:nvPr/>
        </p:nvSpPr>
        <p:spPr bwMode="auto">
          <a:xfrm flipV="1">
            <a:off x="2471738" y="5889626"/>
            <a:ext cx="101600" cy="1873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9" name="Line 336"/>
          <p:cNvSpPr>
            <a:spLocks noChangeShapeType="1"/>
          </p:cNvSpPr>
          <p:nvPr/>
        </p:nvSpPr>
        <p:spPr bwMode="auto">
          <a:xfrm flipV="1">
            <a:off x="2573338" y="5683251"/>
            <a:ext cx="104775" cy="2063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0" name="Line 337"/>
          <p:cNvSpPr>
            <a:spLocks noChangeShapeType="1"/>
          </p:cNvSpPr>
          <p:nvPr/>
        </p:nvSpPr>
        <p:spPr bwMode="auto">
          <a:xfrm>
            <a:off x="2678113" y="5683251"/>
            <a:ext cx="101600" cy="2063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1" name="Line 338"/>
          <p:cNvSpPr>
            <a:spLocks noChangeShapeType="1"/>
          </p:cNvSpPr>
          <p:nvPr/>
        </p:nvSpPr>
        <p:spPr bwMode="auto">
          <a:xfrm>
            <a:off x="2779713" y="5889626"/>
            <a:ext cx="104775" cy="2397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2" name="Line 339"/>
          <p:cNvSpPr>
            <a:spLocks noChangeShapeType="1"/>
          </p:cNvSpPr>
          <p:nvPr/>
        </p:nvSpPr>
        <p:spPr bwMode="auto">
          <a:xfrm>
            <a:off x="2884488" y="6129339"/>
            <a:ext cx="101600" cy="7143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3" name="Line 340"/>
          <p:cNvSpPr>
            <a:spLocks noChangeShapeType="1"/>
          </p:cNvSpPr>
          <p:nvPr/>
        </p:nvSpPr>
        <p:spPr bwMode="auto">
          <a:xfrm flipV="1">
            <a:off x="2986088" y="6196014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4" name="Line 341"/>
          <p:cNvSpPr>
            <a:spLocks noChangeShapeType="1"/>
          </p:cNvSpPr>
          <p:nvPr/>
        </p:nvSpPr>
        <p:spPr bwMode="auto">
          <a:xfrm>
            <a:off x="3090863" y="6196014"/>
            <a:ext cx="106363" cy="190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5" name="Line 342"/>
          <p:cNvSpPr>
            <a:spLocks noChangeShapeType="1"/>
          </p:cNvSpPr>
          <p:nvPr/>
        </p:nvSpPr>
        <p:spPr bwMode="auto">
          <a:xfrm>
            <a:off x="3197226" y="6215064"/>
            <a:ext cx="101600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6" name="Line 343"/>
          <p:cNvSpPr>
            <a:spLocks noChangeShapeType="1"/>
          </p:cNvSpPr>
          <p:nvPr/>
        </p:nvSpPr>
        <p:spPr bwMode="auto">
          <a:xfrm flipV="1">
            <a:off x="3298826" y="6215064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7" name="Line 344"/>
          <p:cNvSpPr>
            <a:spLocks noChangeShapeType="1"/>
          </p:cNvSpPr>
          <p:nvPr/>
        </p:nvSpPr>
        <p:spPr bwMode="auto">
          <a:xfrm>
            <a:off x="3403601" y="6215064"/>
            <a:ext cx="101600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8" name="Line 345"/>
          <p:cNvSpPr>
            <a:spLocks noChangeShapeType="1"/>
          </p:cNvSpPr>
          <p:nvPr/>
        </p:nvSpPr>
        <p:spPr bwMode="auto">
          <a:xfrm flipV="1">
            <a:off x="3505201" y="6215064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9" name="Line 346"/>
          <p:cNvSpPr>
            <a:spLocks noChangeShapeType="1"/>
          </p:cNvSpPr>
          <p:nvPr/>
        </p:nvSpPr>
        <p:spPr bwMode="auto">
          <a:xfrm flipV="1">
            <a:off x="3609976" y="6205539"/>
            <a:ext cx="101600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0" name="Line 347"/>
          <p:cNvSpPr>
            <a:spLocks noChangeShapeType="1"/>
          </p:cNvSpPr>
          <p:nvPr/>
        </p:nvSpPr>
        <p:spPr bwMode="auto">
          <a:xfrm>
            <a:off x="3711576" y="6205539"/>
            <a:ext cx="104775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1" name="Line 348"/>
          <p:cNvSpPr>
            <a:spLocks noChangeShapeType="1"/>
          </p:cNvSpPr>
          <p:nvPr/>
        </p:nvSpPr>
        <p:spPr bwMode="auto">
          <a:xfrm flipV="1">
            <a:off x="3816351" y="6138864"/>
            <a:ext cx="106363" cy="809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2" name="Line 349"/>
          <p:cNvSpPr>
            <a:spLocks noChangeShapeType="1"/>
          </p:cNvSpPr>
          <p:nvPr/>
        </p:nvSpPr>
        <p:spPr bwMode="auto">
          <a:xfrm>
            <a:off x="3922713" y="6138864"/>
            <a:ext cx="100013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3" name="Line 350"/>
          <p:cNvSpPr>
            <a:spLocks noChangeShapeType="1"/>
          </p:cNvSpPr>
          <p:nvPr/>
        </p:nvSpPr>
        <p:spPr bwMode="auto">
          <a:xfrm>
            <a:off x="4022726" y="6148389"/>
            <a:ext cx="106363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4" name="Line 351"/>
          <p:cNvSpPr>
            <a:spLocks noChangeShapeType="1"/>
          </p:cNvSpPr>
          <p:nvPr/>
        </p:nvSpPr>
        <p:spPr bwMode="auto">
          <a:xfrm>
            <a:off x="4129088" y="6172201"/>
            <a:ext cx="100013" cy="476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5" name="Line 352"/>
          <p:cNvSpPr>
            <a:spLocks noChangeShapeType="1"/>
          </p:cNvSpPr>
          <p:nvPr/>
        </p:nvSpPr>
        <p:spPr bwMode="auto">
          <a:xfrm>
            <a:off x="4229101" y="6219826"/>
            <a:ext cx="106363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6" name="Line 353"/>
          <p:cNvSpPr>
            <a:spLocks noChangeShapeType="1"/>
          </p:cNvSpPr>
          <p:nvPr/>
        </p:nvSpPr>
        <p:spPr bwMode="auto">
          <a:xfrm>
            <a:off x="4335463" y="6229351"/>
            <a:ext cx="104775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7" name="Line 354"/>
          <p:cNvSpPr>
            <a:spLocks noChangeShapeType="1"/>
          </p:cNvSpPr>
          <p:nvPr/>
        </p:nvSpPr>
        <p:spPr bwMode="auto">
          <a:xfrm>
            <a:off x="4440238" y="6229351"/>
            <a:ext cx="101600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8" name="Line 355"/>
          <p:cNvSpPr>
            <a:spLocks noChangeShapeType="1"/>
          </p:cNvSpPr>
          <p:nvPr/>
        </p:nvSpPr>
        <p:spPr bwMode="auto">
          <a:xfrm flipV="1">
            <a:off x="4541838" y="6224589"/>
            <a:ext cx="104775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9" name="Line 356"/>
          <p:cNvSpPr>
            <a:spLocks noChangeShapeType="1"/>
          </p:cNvSpPr>
          <p:nvPr/>
        </p:nvSpPr>
        <p:spPr bwMode="auto">
          <a:xfrm flipV="1">
            <a:off x="4646613" y="6200776"/>
            <a:ext cx="101600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0" name="Line 357"/>
          <p:cNvSpPr>
            <a:spLocks noChangeShapeType="1"/>
          </p:cNvSpPr>
          <p:nvPr/>
        </p:nvSpPr>
        <p:spPr bwMode="auto">
          <a:xfrm flipV="1">
            <a:off x="4748213" y="6119814"/>
            <a:ext cx="104775" cy="809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1" name="Line 358"/>
          <p:cNvSpPr>
            <a:spLocks noChangeShapeType="1"/>
          </p:cNvSpPr>
          <p:nvPr/>
        </p:nvSpPr>
        <p:spPr bwMode="auto">
          <a:xfrm flipV="1">
            <a:off x="4852988" y="6008689"/>
            <a:ext cx="101600" cy="1111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2" name="Line 359"/>
          <p:cNvSpPr>
            <a:spLocks noChangeShapeType="1"/>
          </p:cNvSpPr>
          <p:nvPr/>
        </p:nvSpPr>
        <p:spPr bwMode="auto">
          <a:xfrm>
            <a:off x="4954588" y="6008689"/>
            <a:ext cx="104775" cy="190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3" name="Line 360"/>
          <p:cNvSpPr>
            <a:spLocks noChangeShapeType="1"/>
          </p:cNvSpPr>
          <p:nvPr/>
        </p:nvSpPr>
        <p:spPr bwMode="auto">
          <a:xfrm>
            <a:off x="5059363" y="6027739"/>
            <a:ext cx="106363" cy="1111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4" name="Line 361"/>
          <p:cNvSpPr>
            <a:spLocks noChangeShapeType="1"/>
          </p:cNvSpPr>
          <p:nvPr/>
        </p:nvSpPr>
        <p:spPr bwMode="auto">
          <a:xfrm>
            <a:off x="5165726" y="6138864"/>
            <a:ext cx="101600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5" name="Line 362"/>
          <p:cNvSpPr>
            <a:spLocks noChangeShapeType="1"/>
          </p:cNvSpPr>
          <p:nvPr/>
        </p:nvSpPr>
        <p:spPr bwMode="auto">
          <a:xfrm flipV="1">
            <a:off x="5267326" y="6143626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6" name="Line 363"/>
          <p:cNvSpPr>
            <a:spLocks noChangeShapeType="1"/>
          </p:cNvSpPr>
          <p:nvPr/>
        </p:nvSpPr>
        <p:spPr bwMode="auto">
          <a:xfrm>
            <a:off x="5372101" y="6143626"/>
            <a:ext cx="101600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7" name="Line 364"/>
          <p:cNvSpPr>
            <a:spLocks noChangeShapeType="1"/>
          </p:cNvSpPr>
          <p:nvPr/>
        </p:nvSpPr>
        <p:spPr bwMode="auto">
          <a:xfrm>
            <a:off x="5473701" y="6181726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8" name="Line 365"/>
          <p:cNvSpPr>
            <a:spLocks noChangeShapeType="1"/>
          </p:cNvSpPr>
          <p:nvPr/>
        </p:nvSpPr>
        <p:spPr bwMode="auto">
          <a:xfrm>
            <a:off x="5578476" y="6191251"/>
            <a:ext cx="101600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9" name="Line 366"/>
          <p:cNvSpPr>
            <a:spLocks noChangeShapeType="1"/>
          </p:cNvSpPr>
          <p:nvPr/>
        </p:nvSpPr>
        <p:spPr bwMode="auto">
          <a:xfrm>
            <a:off x="5680076" y="6215064"/>
            <a:ext cx="104775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0" name="Line 367"/>
          <p:cNvSpPr>
            <a:spLocks noChangeShapeType="1"/>
          </p:cNvSpPr>
          <p:nvPr/>
        </p:nvSpPr>
        <p:spPr bwMode="auto">
          <a:xfrm flipV="1">
            <a:off x="5784851" y="6172201"/>
            <a:ext cx="106363" cy="428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1" name="Line 368"/>
          <p:cNvSpPr>
            <a:spLocks noChangeShapeType="1"/>
          </p:cNvSpPr>
          <p:nvPr/>
        </p:nvSpPr>
        <p:spPr bwMode="auto">
          <a:xfrm flipV="1">
            <a:off x="5891213" y="6119814"/>
            <a:ext cx="100013" cy="523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2" name="Line 369"/>
          <p:cNvSpPr>
            <a:spLocks noChangeShapeType="1"/>
          </p:cNvSpPr>
          <p:nvPr/>
        </p:nvSpPr>
        <p:spPr bwMode="auto">
          <a:xfrm flipV="1">
            <a:off x="5991226" y="6110289"/>
            <a:ext cx="106363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3" name="Line 370"/>
          <p:cNvSpPr>
            <a:spLocks noChangeShapeType="1"/>
          </p:cNvSpPr>
          <p:nvPr/>
        </p:nvSpPr>
        <p:spPr bwMode="auto">
          <a:xfrm flipV="1">
            <a:off x="6097588" y="6091239"/>
            <a:ext cx="100013" cy="190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4" name="Line 371"/>
          <p:cNvSpPr>
            <a:spLocks noChangeShapeType="1"/>
          </p:cNvSpPr>
          <p:nvPr/>
        </p:nvSpPr>
        <p:spPr bwMode="auto">
          <a:xfrm flipV="1">
            <a:off x="6197601" y="6081714"/>
            <a:ext cx="106363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" name="Line 372"/>
          <p:cNvSpPr>
            <a:spLocks noChangeShapeType="1"/>
          </p:cNvSpPr>
          <p:nvPr/>
        </p:nvSpPr>
        <p:spPr bwMode="auto">
          <a:xfrm>
            <a:off x="6303963" y="6081714"/>
            <a:ext cx="100013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" name="Line 373"/>
          <p:cNvSpPr>
            <a:spLocks noChangeShapeType="1"/>
          </p:cNvSpPr>
          <p:nvPr/>
        </p:nvSpPr>
        <p:spPr bwMode="auto">
          <a:xfrm>
            <a:off x="6403976" y="6119814"/>
            <a:ext cx="106363" cy="523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7" name="Line 374"/>
          <p:cNvSpPr>
            <a:spLocks noChangeShapeType="1"/>
          </p:cNvSpPr>
          <p:nvPr/>
        </p:nvSpPr>
        <p:spPr bwMode="auto">
          <a:xfrm flipV="1">
            <a:off x="6510338" y="6091239"/>
            <a:ext cx="104775" cy="809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8" name="Line 375"/>
          <p:cNvSpPr>
            <a:spLocks noChangeShapeType="1"/>
          </p:cNvSpPr>
          <p:nvPr/>
        </p:nvSpPr>
        <p:spPr bwMode="auto">
          <a:xfrm flipV="1">
            <a:off x="6615113" y="5946776"/>
            <a:ext cx="101600" cy="1444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9" name="Line 376"/>
          <p:cNvSpPr>
            <a:spLocks noChangeShapeType="1"/>
          </p:cNvSpPr>
          <p:nvPr/>
        </p:nvSpPr>
        <p:spPr bwMode="auto">
          <a:xfrm flipV="1">
            <a:off x="6716713" y="5764214"/>
            <a:ext cx="104775" cy="1825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0" name="Line 377"/>
          <p:cNvSpPr>
            <a:spLocks noChangeShapeType="1"/>
          </p:cNvSpPr>
          <p:nvPr/>
        </p:nvSpPr>
        <p:spPr bwMode="auto">
          <a:xfrm>
            <a:off x="6821488" y="5764214"/>
            <a:ext cx="101600" cy="873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1" name="Line 378"/>
          <p:cNvSpPr>
            <a:spLocks noChangeShapeType="1"/>
          </p:cNvSpPr>
          <p:nvPr/>
        </p:nvSpPr>
        <p:spPr bwMode="auto">
          <a:xfrm>
            <a:off x="6923088" y="5851526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2" name="Line 379"/>
          <p:cNvSpPr>
            <a:spLocks noChangeShapeType="1"/>
          </p:cNvSpPr>
          <p:nvPr/>
        </p:nvSpPr>
        <p:spPr bwMode="auto">
          <a:xfrm flipV="1">
            <a:off x="7027863" y="5807076"/>
            <a:ext cx="106363" cy="539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3" name="Line 380"/>
          <p:cNvSpPr>
            <a:spLocks noChangeShapeType="1"/>
          </p:cNvSpPr>
          <p:nvPr/>
        </p:nvSpPr>
        <p:spPr bwMode="auto">
          <a:xfrm>
            <a:off x="7134226" y="5807076"/>
            <a:ext cx="100013" cy="16827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4" name="Line 381"/>
          <p:cNvSpPr>
            <a:spLocks noChangeShapeType="1"/>
          </p:cNvSpPr>
          <p:nvPr/>
        </p:nvSpPr>
        <p:spPr bwMode="auto">
          <a:xfrm>
            <a:off x="7234238" y="5975351"/>
            <a:ext cx="106363" cy="1016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5" name="Line 382"/>
          <p:cNvSpPr>
            <a:spLocks noChangeShapeType="1"/>
          </p:cNvSpPr>
          <p:nvPr/>
        </p:nvSpPr>
        <p:spPr bwMode="auto">
          <a:xfrm>
            <a:off x="7340601" y="6076951"/>
            <a:ext cx="101600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6" name="Line 383"/>
          <p:cNvSpPr>
            <a:spLocks noChangeShapeType="1"/>
          </p:cNvSpPr>
          <p:nvPr/>
        </p:nvSpPr>
        <p:spPr bwMode="auto">
          <a:xfrm>
            <a:off x="7442201" y="6115051"/>
            <a:ext cx="104775" cy="1428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7" name="Line 384"/>
          <p:cNvSpPr>
            <a:spLocks noChangeShapeType="1"/>
          </p:cNvSpPr>
          <p:nvPr/>
        </p:nvSpPr>
        <p:spPr bwMode="auto">
          <a:xfrm>
            <a:off x="7546976" y="6129339"/>
            <a:ext cx="101600" cy="3810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8" name="Line 385"/>
          <p:cNvSpPr>
            <a:spLocks noChangeShapeType="1"/>
          </p:cNvSpPr>
          <p:nvPr/>
        </p:nvSpPr>
        <p:spPr bwMode="auto">
          <a:xfrm>
            <a:off x="7648576" y="6167439"/>
            <a:ext cx="104775" cy="9525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9" name="Line 386"/>
          <p:cNvSpPr>
            <a:spLocks noChangeShapeType="1"/>
          </p:cNvSpPr>
          <p:nvPr/>
        </p:nvSpPr>
        <p:spPr bwMode="auto">
          <a:xfrm>
            <a:off x="7753351" y="6176964"/>
            <a:ext cx="106363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0" name="Line 387"/>
          <p:cNvSpPr>
            <a:spLocks noChangeShapeType="1"/>
          </p:cNvSpPr>
          <p:nvPr/>
        </p:nvSpPr>
        <p:spPr bwMode="auto">
          <a:xfrm>
            <a:off x="7859713" y="6181726"/>
            <a:ext cx="100013" cy="476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1" name="Line 388"/>
          <p:cNvSpPr>
            <a:spLocks noChangeShapeType="1"/>
          </p:cNvSpPr>
          <p:nvPr/>
        </p:nvSpPr>
        <p:spPr bwMode="auto">
          <a:xfrm>
            <a:off x="7959726" y="6186489"/>
            <a:ext cx="106363" cy="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2" name="Line 389"/>
          <p:cNvSpPr>
            <a:spLocks noChangeShapeType="1"/>
          </p:cNvSpPr>
          <p:nvPr/>
        </p:nvSpPr>
        <p:spPr bwMode="auto">
          <a:xfrm>
            <a:off x="8066088" y="6186489"/>
            <a:ext cx="100013" cy="23813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3" name="Line 390"/>
          <p:cNvSpPr>
            <a:spLocks noChangeShapeType="1"/>
          </p:cNvSpPr>
          <p:nvPr/>
        </p:nvSpPr>
        <p:spPr bwMode="auto">
          <a:xfrm flipV="1">
            <a:off x="8166101" y="6191251"/>
            <a:ext cx="106363" cy="19050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4" name="Line 391"/>
          <p:cNvSpPr>
            <a:spLocks noChangeShapeType="1"/>
          </p:cNvSpPr>
          <p:nvPr/>
        </p:nvSpPr>
        <p:spPr bwMode="auto">
          <a:xfrm flipV="1">
            <a:off x="8272463" y="6081714"/>
            <a:ext cx="100013" cy="109538"/>
          </a:xfrm>
          <a:prstGeom prst="line">
            <a:avLst/>
          </a:prstGeom>
          <a:noFill/>
          <a:ln w="25400" cap="flat">
            <a:solidFill>
              <a:srgbClr val="008B8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5" name="Line 392"/>
          <p:cNvSpPr>
            <a:spLocks noChangeShapeType="1"/>
          </p:cNvSpPr>
          <p:nvPr/>
        </p:nvSpPr>
        <p:spPr bwMode="auto">
          <a:xfrm flipV="1">
            <a:off x="1017588" y="5730876"/>
            <a:ext cx="106363" cy="333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6" name="Line 393"/>
          <p:cNvSpPr>
            <a:spLocks noChangeShapeType="1"/>
          </p:cNvSpPr>
          <p:nvPr/>
        </p:nvSpPr>
        <p:spPr bwMode="auto">
          <a:xfrm flipV="1">
            <a:off x="1123951" y="5659439"/>
            <a:ext cx="104775" cy="714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7" name="Line 394"/>
          <p:cNvSpPr>
            <a:spLocks noChangeShapeType="1"/>
          </p:cNvSpPr>
          <p:nvPr/>
        </p:nvSpPr>
        <p:spPr bwMode="auto">
          <a:xfrm>
            <a:off x="1228726" y="5659439"/>
            <a:ext cx="101600" cy="523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8" name="Line 395"/>
          <p:cNvSpPr>
            <a:spLocks noChangeShapeType="1"/>
          </p:cNvSpPr>
          <p:nvPr/>
        </p:nvSpPr>
        <p:spPr bwMode="auto">
          <a:xfrm>
            <a:off x="1330326" y="5711826"/>
            <a:ext cx="104775" cy="904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9" name="Line 396"/>
          <p:cNvSpPr>
            <a:spLocks noChangeShapeType="1"/>
          </p:cNvSpPr>
          <p:nvPr/>
        </p:nvSpPr>
        <p:spPr bwMode="auto">
          <a:xfrm>
            <a:off x="1435101" y="5802314"/>
            <a:ext cx="101600" cy="1206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0" name="Line 397"/>
          <p:cNvSpPr>
            <a:spLocks noChangeShapeType="1"/>
          </p:cNvSpPr>
          <p:nvPr/>
        </p:nvSpPr>
        <p:spPr bwMode="auto">
          <a:xfrm flipV="1">
            <a:off x="1536701" y="5835651"/>
            <a:ext cx="104775" cy="873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1" name="Line 398"/>
          <p:cNvSpPr>
            <a:spLocks noChangeShapeType="1"/>
          </p:cNvSpPr>
          <p:nvPr/>
        </p:nvSpPr>
        <p:spPr bwMode="auto">
          <a:xfrm>
            <a:off x="1641476" y="5835651"/>
            <a:ext cx="101600" cy="539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2" name="Line 399"/>
          <p:cNvSpPr>
            <a:spLocks noChangeShapeType="1"/>
          </p:cNvSpPr>
          <p:nvPr/>
        </p:nvSpPr>
        <p:spPr bwMode="auto">
          <a:xfrm>
            <a:off x="1743076" y="5889626"/>
            <a:ext cx="104775" cy="857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3" name="Line 400"/>
          <p:cNvSpPr>
            <a:spLocks noChangeShapeType="1"/>
          </p:cNvSpPr>
          <p:nvPr/>
        </p:nvSpPr>
        <p:spPr bwMode="auto">
          <a:xfrm>
            <a:off x="1847851" y="5975351"/>
            <a:ext cx="106363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4" name="Line 401"/>
          <p:cNvSpPr>
            <a:spLocks noChangeShapeType="1"/>
          </p:cNvSpPr>
          <p:nvPr/>
        </p:nvSpPr>
        <p:spPr bwMode="auto">
          <a:xfrm>
            <a:off x="1954213" y="5999164"/>
            <a:ext cx="100013" cy="730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5" name="Line 402"/>
          <p:cNvSpPr>
            <a:spLocks noChangeShapeType="1"/>
          </p:cNvSpPr>
          <p:nvPr/>
        </p:nvSpPr>
        <p:spPr bwMode="auto">
          <a:xfrm>
            <a:off x="2054226" y="6072189"/>
            <a:ext cx="106363" cy="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6" name="Line 403"/>
          <p:cNvSpPr>
            <a:spLocks noChangeShapeType="1"/>
          </p:cNvSpPr>
          <p:nvPr/>
        </p:nvSpPr>
        <p:spPr bwMode="auto">
          <a:xfrm>
            <a:off x="2160588" y="6072189"/>
            <a:ext cx="100013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7" name="Line 404"/>
          <p:cNvSpPr>
            <a:spLocks noChangeShapeType="1"/>
          </p:cNvSpPr>
          <p:nvPr/>
        </p:nvSpPr>
        <p:spPr bwMode="auto">
          <a:xfrm>
            <a:off x="2260601" y="6096001"/>
            <a:ext cx="106363" cy="190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8" name="Line 405"/>
          <p:cNvSpPr>
            <a:spLocks noChangeShapeType="1"/>
          </p:cNvSpPr>
          <p:nvPr/>
        </p:nvSpPr>
        <p:spPr bwMode="auto">
          <a:xfrm flipV="1">
            <a:off x="2366963" y="6110289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9" name="Line 406"/>
          <p:cNvSpPr>
            <a:spLocks noChangeShapeType="1"/>
          </p:cNvSpPr>
          <p:nvPr/>
        </p:nvSpPr>
        <p:spPr bwMode="auto">
          <a:xfrm>
            <a:off x="2471738" y="6110289"/>
            <a:ext cx="101600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7" name="Line 408"/>
          <p:cNvSpPr>
            <a:spLocks noChangeShapeType="1"/>
          </p:cNvSpPr>
          <p:nvPr/>
        </p:nvSpPr>
        <p:spPr bwMode="auto">
          <a:xfrm flipV="1">
            <a:off x="2573338" y="6119813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4" name="Line 409"/>
          <p:cNvSpPr>
            <a:spLocks noChangeShapeType="1"/>
          </p:cNvSpPr>
          <p:nvPr/>
        </p:nvSpPr>
        <p:spPr bwMode="auto">
          <a:xfrm>
            <a:off x="2678113" y="6119813"/>
            <a:ext cx="101600" cy="476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6" name="Line 410"/>
          <p:cNvSpPr>
            <a:spLocks noChangeShapeType="1"/>
          </p:cNvSpPr>
          <p:nvPr/>
        </p:nvSpPr>
        <p:spPr bwMode="auto">
          <a:xfrm flipV="1">
            <a:off x="2779713" y="6134101"/>
            <a:ext cx="104775" cy="333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7" name="Line 411"/>
          <p:cNvSpPr>
            <a:spLocks noChangeShapeType="1"/>
          </p:cNvSpPr>
          <p:nvPr/>
        </p:nvSpPr>
        <p:spPr bwMode="auto">
          <a:xfrm>
            <a:off x="2884488" y="6134101"/>
            <a:ext cx="101600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8" name="Line 412"/>
          <p:cNvSpPr>
            <a:spLocks noChangeShapeType="1"/>
          </p:cNvSpPr>
          <p:nvPr/>
        </p:nvSpPr>
        <p:spPr bwMode="auto">
          <a:xfrm>
            <a:off x="2986088" y="6148388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9" name="Line 413"/>
          <p:cNvSpPr>
            <a:spLocks noChangeShapeType="1"/>
          </p:cNvSpPr>
          <p:nvPr/>
        </p:nvSpPr>
        <p:spPr bwMode="auto">
          <a:xfrm>
            <a:off x="3090863" y="6157913"/>
            <a:ext cx="10636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0" name="Line 414"/>
          <p:cNvSpPr>
            <a:spLocks noChangeShapeType="1"/>
          </p:cNvSpPr>
          <p:nvPr/>
        </p:nvSpPr>
        <p:spPr bwMode="auto">
          <a:xfrm>
            <a:off x="3197226" y="6167438"/>
            <a:ext cx="101600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1" name="Line 415"/>
          <p:cNvSpPr>
            <a:spLocks noChangeShapeType="1"/>
          </p:cNvSpPr>
          <p:nvPr/>
        </p:nvSpPr>
        <p:spPr bwMode="auto">
          <a:xfrm flipV="1">
            <a:off x="3298826" y="6096001"/>
            <a:ext cx="104775" cy="809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2" name="Line 416"/>
          <p:cNvSpPr>
            <a:spLocks noChangeShapeType="1"/>
          </p:cNvSpPr>
          <p:nvPr/>
        </p:nvSpPr>
        <p:spPr bwMode="auto">
          <a:xfrm>
            <a:off x="3403601" y="6096001"/>
            <a:ext cx="101600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3" name="Line 417"/>
          <p:cNvSpPr>
            <a:spLocks noChangeShapeType="1"/>
          </p:cNvSpPr>
          <p:nvPr/>
        </p:nvSpPr>
        <p:spPr bwMode="auto">
          <a:xfrm>
            <a:off x="3505201" y="6119813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4" name="Line 418"/>
          <p:cNvSpPr>
            <a:spLocks noChangeShapeType="1"/>
          </p:cNvSpPr>
          <p:nvPr/>
        </p:nvSpPr>
        <p:spPr bwMode="auto">
          <a:xfrm>
            <a:off x="3609976" y="6124576"/>
            <a:ext cx="101600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5" name="Line 419"/>
          <p:cNvSpPr>
            <a:spLocks noChangeShapeType="1"/>
          </p:cNvSpPr>
          <p:nvPr/>
        </p:nvSpPr>
        <p:spPr bwMode="auto">
          <a:xfrm>
            <a:off x="3711576" y="6134101"/>
            <a:ext cx="104775" cy="190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6" name="Line 420"/>
          <p:cNvSpPr>
            <a:spLocks noChangeShapeType="1"/>
          </p:cNvSpPr>
          <p:nvPr/>
        </p:nvSpPr>
        <p:spPr bwMode="auto">
          <a:xfrm flipV="1">
            <a:off x="3816351" y="6081713"/>
            <a:ext cx="106363" cy="714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7" name="Line 421"/>
          <p:cNvSpPr>
            <a:spLocks noChangeShapeType="1"/>
          </p:cNvSpPr>
          <p:nvPr/>
        </p:nvSpPr>
        <p:spPr bwMode="auto">
          <a:xfrm>
            <a:off x="3922713" y="6081713"/>
            <a:ext cx="100013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8" name="Line 422"/>
          <p:cNvSpPr>
            <a:spLocks noChangeShapeType="1"/>
          </p:cNvSpPr>
          <p:nvPr/>
        </p:nvSpPr>
        <p:spPr bwMode="auto">
          <a:xfrm flipV="1">
            <a:off x="4022726" y="6076951"/>
            <a:ext cx="10636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9" name="Line 423"/>
          <p:cNvSpPr>
            <a:spLocks noChangeShapeType="1"/>
          </p:cNvSpPr>
          <p:nvPr/>
        </p:nvSpPr>
        <p:spPr bwMode="auto">
          <a:xfrm>
            <a:off x="4129088" y="6076951"/>
            <a:ext cx="100013" cy="428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50" name="Line 424"/>
          <p:cNvSpPr>
            <a:spLocks noChangeShapeType="1"/>
          </p:cNvSpPr>
          <p:nvPr/>
        </p:nvSpPr>
        <p:spPr bwMode="auto">
          <a:xfrm>
            <a:off x="4229101" y="6119813"/>
            <a:ext cx="106363" cy="428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51" name="Line 425"/>
          <p:cNvSpPr>
            <a:spLocks noChangeShapeType="1"/>
          </p:cNvSpPr>
          <p:nvPr/>
        </p:nvSpPr>
        <p:spPr bwMode="auto">
          <a:xfrm flipV="1">
            <a:off x="4335463" y="6129338"/>
            <a:ext cx="104775" cy="333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2" name="Line 426"/>
          <p:cNvSpPr>
            <a:spLocks noChangeShapeType="1"/>
          </p:cNvSpPr>
          <p:nvPr/>
        </p:nvSpPr>
        <p:spPr bwMode="auto">
          <a:xfrm flipV="1">
            <a:off x="4440238" y="6027738"/>
            <a:ext cx="101600" cy="10160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88" name="Line 427"/>
          <p:cNvSpPr>
            <a:spLocks noChangeShapeType="1"/>
          </p:cNvSpPr>
          <p:nvPr/>
        </p:nvSpPr>
        <p:spPr bwMode="auto">
          <a:xfrm flipV="1">
            <a:off x="4541838" y="6022976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89" name="Line 428"/>
          <p:cNvSpPr>
            <a:spLocks noChangeShapeType="1"/>
          </p:cNvSpPr>
          <p:nvPr/>
        </p:nvSpPr>
        <p:spPr bwMode="auto">
          <a:xfrm flipV="1">
            <a:off x="4646613" y="5975351"/>
            <a:ext cx="101600" cy="476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1" name="Line 429"/>
          <p:cNvSpPr>
            <a:spLocks noChangeShapeType="1"/>
          </p:cNvSpPr>
          <p:nvPr/>
        </p:nvSpPr>
        <p:spPr bwMode="auto">
          <a:xfrm flipV="1">
            <a:off x="4748213" y="5830888"/>
            <a:ext cx="104775" cy="1444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2" name="Line 430"/>
          <p:cNvSpPr>
            <a:spLocks noChangeShapeType="1"/>
          </p:cNvSpPr>
          <p:nvPr/>
        </p:nvSpPr>
        <p:spPr bwMode="auto">
          <a:xfrm flipV="1">
            <a:off x="4852988" y="5519738"/>
            <a:ext cx="101600" cy="3111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3" name="Line 431"/>
          <p:cNvSpPr>
            <a:spLocks noChangeShapeType="1"/>
          </p:cNvSpPr>
          <p:nvPr/>
        </p:nvSpPr>
        <p:spPr bwMode="auto">
          <a:xfrm flipV="1">
            <a:off x="4954588" y="5476876"/>
            <a:ext cx="104775" cy="428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4" name="Line 432"/>
          <p:cNvSpPr>
            <a:spLocks noChangeShapeType="1"/>
          </p:cNvSpPr>
          <p:nvPr/>
        </p:nvSpPr>
        <p:spPr bwMode="auto">
          <a:xfrm>
            <a:off x="5059363" y="5476876"/>
            <a:ext cx="106363" cy="25400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5" name="Line 433"/>
          <p:cNvSpPr>
            <a:spLocks noChangeShapeType="1"/>
          </p:cNvSpPr>
          <p:nvPr/>
        </p:nvSpPr>
        <p:spPr bwMode="auto">
          <a:xfrm>
            <a:off x="5165726" y="5730876"/>
            <a:ext cx="101600" cy="1920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6" name="Line 434"/>
          <p:cNvSpPr>
            <a:spLocks noChangeShapeType="1"/>
          </p:cNvSpPr>
          <p:nvPr/>
        </p:nvSpPr>
        <p:spPr bwMode="auto">
          <a:xfrm>
            <a:off x="5267326" y="5922963"/>
            <a:ext cx="104775" cy="1539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7" name="Line 435"/>
          <p:cNvSpPr>
            <a:spLocks noChangeShapeType="1"/>
          </p:cNvSpPr>
          <p:nvPr/>
        </p:nvSpPr>
        <p:spPr bwMode="auto">
          <a:xfrm>
            <a:off x="5372101" y="6076951"/>
            <a:ext cx="101600" cy="7143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8" name="Line 436"/>
          <p:cNvSpPr>
            <a:spLocks noChangeShapeType="1"/>
          </p:cNvSpPr>
          <p:nvPr/>
        </p:nvSpPr>
        <p:spPr bwMode="auto">
          <a:xfrm>
            <a:off x="5473701" y="6148388"/>
            <a:ext cx="104775" cy="190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9" name="Line 437"/>
          <p:cNvSpPr>
            <a:spLocks noChangeShapeType="1"/>
          </p:cNvSpPr>
          <p:nvPr/>
        </p:nvSpPr>
        <p:spPr bwMode="auto">
          <a:xfrm>
            <a:off x="5578476" y="6167438"/>
            <a:ext cx="101600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0" name="Line 438"/>
          <p:cNvSpPr>
            <a:spLocks noChangeShapeType="1"/>
          </p:cNvSpPr>
          <p:nvPr/>
        </p:nvSpPr>
        <p:spPr bwMode="auto">
          <a:xfrm>
            <a:off x="5680076" y="6181726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1" name="Line 439"/>
          <p:cNvSpPr>
            <a:spLocks noChangeShapeType="1"/>
          </p:cNvSpPr>
          <p:nvPr/>
        </p:nvSpPr>
        <p:spPr bwMode="auto">
          <a:xfrm flipV="1">
            <a:off x="5784851" y="6124576"/>
            <a:ext cx="106363" cy="666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2" name="Line 440"/>
          <p:cNvSpPr>
            <a:spLocks noChangeShapeType="1"/>
          </p:cNvSpPr>
          <p:nvPr/>
        </p:nvSpPr>
        <p:spPr bwMode="auto">
          <a:xfrm flipV="1">
            <a:off x="5891213" y="6032501"/>
            <a:ext cx="100013" cy="920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3" name="Line 441"/>
          <p:cNvSpPr>
            <a:spLocks noChangeShapeType="1"/>
          </p:cNvSpPr>
          <p:nvPr/>
        </p:nvSpPr>
        <p:spPr bwMode="auto">
          <a:xfrm flipV="1">
            <a:off x="5991226" y="5984876"/>
            <a:ext cx="106363" cy="476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4" name="Line 442"/>
          <p:cNvSpPr>
            <a:spLocks noChangeShapeType="1"/>
          </p:cNvSpPr>
          <p:nvPr/>
        </p:nvSpPr>
        <p:spPr bwMode="auto">
          <a:xfrm>
            <a:off x="6097588" y="5984876"/>
            <a:ext cx="100013" cy="285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5" name="Line 443"/>
          <p:cNvSpPr>
            <a:spLocks noChangeShapeType="1"/>
          </p:cNvSpPr>
          <p:nvPr/>
        </p:nvSpPr>
        <p:spPr bwMode="auto">
          <a:xfrm>
            <a:off x="6197601" y="6013451"/>
            <a:ext cx="106363" cy="10160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6" name="Line 444"/>
          <p:cNvSpPr>
            <a:spLocks noChangeShapeType="1"/>
          </p:cNvSpPr>
          <p:nvPr/>
        </p:nvSpPr>
        <p:spPr bwMode="auto">
          <a:xfrm>
            <a:off x="6303963" y="6115051"/>
            <a:ext cx="100013" cy="6667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7" name="Line 445"/>
          <p:cNvSpPr>
            <a:spLocks noChangeShapeType="1"/>
          </p:cNvSpPr>
          <p:nvPr/>
        </p:nvSpPr>
        <p:spPr bwMode="auto">
          <a:xfrm>
            <a:off x="6403976" y="6181726"/>
            <a:ext cx="106363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8" name="Line 446"/>
          <p:cNvSpPr>
            <a:spLocks noChangeShapeType="1"/>
          </p:cNvSpPr>
          <p:nvPr/>
        </p:nvSpPr>
        <p:spPr bwMode="auto">
          <a:xfrm flipV="1">
            <a:off x="6510338" y="6196013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9" name="Line 447"/>
          <p:cNvSpPr>
            <a:spLocks noChangeShapeType="1"/>
          </p:cNvSpPr>
          <p:nvPr/>
        </p:nvSpPr>
        <p:spPr bwMode="auto">
          <a:xfrm>
            <a:off x="6615113" y="6196013"/>
            <a:ext cx="101600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0" name="Line 448"/>
          <p:cNvSpPr>
            <a:spLocks noChangeShapeType="1"/>
          </p:cNvSpPr>
          <p:nvPr/>
        </p:nvSpPr>
        <p:spPr bwMode="auto">
          <a:xfrm>
            <a:off x="6716713" y="6200776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1" name="Line 449"/>
          <p:cNvSpPr>
            <a:spLocks noChangeShapeType="1"/>
          </p:cNvSpPr>
          <p:nvPr/>
        </p:nvSpPr>
        <p:spPr bwMode="auto">
          <a:xfrm>
            <a:off x="6821488" y="6210301"/>
            <a:ext cx="101600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2" name="Line 450"/>
          <p:cNvSpPr>
            <a:spLocks noChangeShapeType="1"/>
          </p:cNvSpPr>
          <p:nvPr/>
        </p:nvSpPr>
        <p:spPr bwMode="auto">
          <a:xfrm flipV="1">
            <a:off x="6923088" y="6215063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3" name="Line 451"/>
          <p:cNvSpPr>
            <a:spLocks noChangeShapeType="1"/>
          </p:cNvSpPr>
          <p:nvPr/>
        </p:nvSpPr>
        <p:spPr bwMode="auto">
          <a:xfrm flipV="1">
            <a:off x="7027863" y="6210301"/>
            <a:ext cx="106363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4" name="Line 452"/>
          <p:cNvSpPr>
            <a:spLocks noChangeShapeType="1"/>
          </p:cNvSpPr>
          <p:nvPr/>
        </p:nvSpPr>
        <p:spPr bwMode="auto">
          <a:xfrm>
            <a:off x="7134226" y="6210301"/>
            <a:ext cx="100013" cy="14288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5" name="Line 453"/>
          <p:cNvSpPr>
            <a:spLocks noChangeShapeType="1"/>
          </p:cNvSpPr>
          <p:nvPr/>
        </p:nvSpPr>
        <p:spPr bwMode="auto">
          <a:xfrm>
            <a:off x="7234238" y="6224588"/>
            <a:ext cx="106363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6" name="Line 454"/>
          <p:cNvSpPr>
            <a:spLocks noChangeShapeType="1"/>
          </p:cNvSpPr>
          <p:nvPr/>
        </p:nvSpPr>
        <p:spPr bwMode="auto">
          <a:xfrm>
            <a:off x="7340601" y="6229351"/>
            <a:ext cx="101600" cy="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7" name="Line 455"/>
          <p:cNvSpPr>
            <a:spLocks noChangeShapeType="1"/>
          </p:cNvSpPr>
          <p:nvPr/>
        </p:nvSpPr>
        <p:spPr bwMode="auto">
          <a:xfrm flipV="1">
            <a:off x="7442201" y="6219826"/>
            <a:ext cx="104775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8" name="Line 456"/>
          <p:cNvSpPr>
            <a:spLocks noChangeShapeType="1"/>
          </p:cNvSpPr>
          <p:nvPr/>
        </p:nvSpPr>
        <p:spPr bwMode="auto">
          <a:xfrm flipV="1">
            <a:off x="7546976" y="6196013"/>
            <a:ext cx="101600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9" name="Line 457"/>
          <p:cNvSpPr>
            <a:spLocks noChangeShapeType="1"/>
          </p:cNvSpPr>
          <p:nvPr/>
        </p:nvSpPr>
        <p:spPr bwMode="auto">
          <a:xfrm flipV="1">
            <a:off x="7648576" y="6191251"/>
            <a:ext cx="104775" cy="47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2" name="Line 458"/>
          <p:cNvSpPr>
            <a:spLocks noChangeShapeType="1"/>
          </p:cNvSpPr>
          <p:nvPr/>
        </p:nvSpPr>
        <p:spPr bwMode="auto">
          <a:xfrm flipV="1">
            <a:off x="7753351" y="6181726"/>
            <a:ext cx="10636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3" name="Line 459"/>
          <p:cNvSpPr>
            <a:spLocks noChangeShapeType="1"/>
          </p:cNvSpPr>
          <p:nvPr/>
        </p:nvSpPr>
        <p:spPr bwMode="auto">
          <a:xfrm>
            <a:off x="7859713" y="6181726"/>
            <a:ext cx="100013" cy="2381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4" name="Line 460"/>
          <p:cNvSpPr>
            <a:spLocks noChangeShapeType="1"/>
          </p:cNvSpPr>
          <p:nvPr/>
        </p:nvSpPr>
        <p:spPr bwMode="auto">
          <a:xfrm>
            <a:off x="7959726" y="6205538"/>
            <a:ext cx="106363" cy="19050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5" name="Line 461"/>
          <p:cNvSpPr>
            <a:spLocks noChangeShapeType="1"/>
          </p:cNvSpPr>
          <p:nvPr/>
        </p:nvSpPr>
        <p:spPr bwMode="auto">
          <a:xfrm flipV="1">
            <a:off x="8066088" y="6181726"/>
            <a:ext cx="100013" cy="42863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6" name="Line 462"/>
          <p:cNvSpPr>
            <a:spLocks noChangeShapeType="1"/>
          </p:cNvSpPr>
          <p:nvPr/>
        </p:nvSpPr>
        <p:spPr bwMode="auto">
          <a:xfrm flipV="1">
            <a:off x="8166101" y="6172201"/>
            <a:ext cx="10636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7" name="Line 463"/>
          <p:cNvSpPr>
            <a:spLocks noChangeShapeType="1"/>
          </p:cNvSpPr>
          <p:nvPr/>
        </p:nvSpPr>
        <p:spPr bwMode="auto">
          <a:xfrm flipV="1">
            <a:off x="8272463" y="6162676"/>
            <a:ext cx="100013" cy="9525"/>
          </a:xfrm>
          <a:prstGeom prst="line">
            <a:avLst/>
          </a:prstGeom>
          <a:noFill/>
          <a:ln w="25400" cap="flat">
            <a:solidFill>
              <a:srgbClr val="D2691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8" name="Line 464"/>
          <p:cNvSpPr>
            <a:spLocks noChangeShapeType="1"/>
          </p:cNvSpPr>
          <p:nvPr/>
        </p:nvSpPr>
        <p:spPr bwMode="auto">
          <a:xfrm flipV="1">
            <a:off x="1017588" y="6119813"/>
            <a:ext cx="106363" cy="619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9" name="Line 465"/>
          <p:cNvSpPr>
            <a:spLocks noChangeShapeType="1"/>
          </p:cNvSpPr>
          <p:nvPr/>
        </p:nvSpPr>
        <p:spPr bwMode="auto">
          <a:xfrm flipV="1">
            <a:off x="1123951" y="5999163"/>
            <a:ext cx="104775" cy="1206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0" name="Line 466"/>
          <p:cNvSpPr>
            <a:spLocks noChangeShapeType="1"/>
          </p:cNvSpPr>
          <p:nvPr/>
        </p:nvSpPr>
        <p:spPr bwMode="auto">
          <a:xfrm flipV="1">
            <a:off x="1228726" y="5884863"/>
            <a:ext cx="101600" cy="1143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1" name="Line 467"/>
          <p:cNvSpPr>
            <a:spLocks noChangeShapeType="1"/>
          </p:cNvSpPr>
          <p:nvPr/>
        </p:nvSpPr>
        <p:spPr bwMode="auto">
          <a:xfrm>
            <a:off x="1330326" y="5884863"/>
            <a:ext cx="104775" cy="904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2" name="Line 468"/>
          <p:cNvSpPr>
            <a:spLocks noChangeShapeType="1"/>
          </p:cNvSpPr>
          <p:nvPr/>
        </p:nvSpPr>
        <p:spPr bwMode="auto">
          <a:xfrm>
            <a:off x="1435101" y="5975351"/>
            <a:ext cx="101600" cy="1397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3" name="Line 469"/>
          <p:cNvSpPr>
            <a:spLocks noChangeShapeType="1"/>
          </p:cNvSpPr>
          <p:nvPr/>
        </p:nvSpPr>
        <p:spPr bwMode="auto">
          <a:xfrm flipV="1">
            <a:off x="1536701" y="6043613"/>
            <a:ext cx="104775" cy="714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68" name="Line 470"/>
          <p:cNvSpPr>
            <a:spLocks noChangeShapeType="1"/>
          </p:cNvSpPr>
          <p:nvPr/>
        </p:nvSpPr>
        <p:spPr bwMode="auto">
          <a:xfrm>
            <a:off x="1641476" y="6043613"/>
            <a:ext cx="101600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69" name="Line 471"/>
          <p:cNvSpPr>
            <a:spLocks noChangeShapeType="1"/>
          </p:cNvSpPr>
          <p:nvPr/>
        </p:nvSpPr>
        <p:spPr bwMode="auto">
          <a:xfrm>
            <a:off x="1743076" y="6072188"/>
            <a:ext cx="104775" cy="428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0" name="Line 472"/>
          <p:cNvSpPr>
            <a:spLocks noChangeShapeType="1"/>
          </p:cNvSpPr>
          <p:nvPr/>
        </p:nvSpPr>
        <p:spPr bwMode="auto">
          <a:xfrm>
            <a:off x="1847851" y="6115051"/>
            <a:ext cx="106363" cy="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1" name="Line 473"/>
          <p:cNvSpPr>
            <a:spLocks noChangeShapeType="1"/>
          </p:cNvSpPr>
          <p:nvPr/>
        </p:nvSpPr>
        <p:spPr bwMode="auto">
          <a:xfrm>
            <a:off x="1954213" y="6115051"/>
            <a:ext cx="100013" cy="238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2" name="Line 474"/>
          <p:cNvSpPr>
            <a:spLocks noChangeShapeType="1"/>
          </p:cNvSpPr>
          <p:nvPr/>
        </p:nvSpPr>
        <p:spPr bwMode="auto">
          <a:xfrm flipV="1">
            <a:off x="2054226" y="6134101"/>
            <a:ext cx="106363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3" name="Line 475"/>
          <p:cNvSpPr>
            <a:spLocks noChangeShapeType="1"/>
          </p:cNvSpPr>
          <p:nvPr/>
        </p:nvSpPr>
        <p:spPr bwMode="auto">
          <a:xfrm flipV="1">
            <a:off x="2160588" y="6119813"/>
            <a:ext cx="100013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4" name="Line 476"/>
          <p:cNvSpPr>
            <a:spLocks noChangeShapeType="1"/>
          </p:cNvSpPr>
          <p:nvPr/>
        </p:nvSpPr>
        <p:spPr bwMode="auto">
          <a:xfrm flipV="1">
            <a:off x="2260601" y="6067426"/>
            <a:ext cx="106363" cy="523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5" name="Line 477"/>
          <p:cNvSpPr>
            <a:spLocks noChangeShapeType="1"/>
          </p:cNvSpPr>
          <p:nvPr/>
        </p:nvSpPr>
        <p:spPr bwMode="auto">
          <a:xfrm flipV="1">
            <a:off x="2366963" y="6003926"/>
            <a:ext cx="104775" cy="635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6" name="Line 478"/>
          <p:cNvSpPr>
            <a:spLocks noChangeShapeType="1"/>
          </p:cNvSpPr>
          <p:nvPr/>
        </p:nvSpPr>
        <p:spPr bwMode="auto">
          <a:xfrm flipV="1">
            <a:off x="2471738" y="5989638"/>
            <a:ext cx="101600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7" name="Line 479"/>
          <p:cNvSpPr>
            <a:spLocks noChangeShapeType="1"/>
          </p:cNvSpPr>
          <p:nvPr/>
        </p:nvSpPr>
        <p:spPr bwMode="auto">
          <a:xfrm>
            <a:off x="2573338" y="5989638"/>
            <a:ext cx="104775" cy="1254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8" name="Line 480"/>
          <p:cNvSpPr>
            <a:spLocks noChangeShapeType="1"/>
          </p:cNvSpPr>
          <p:nvPr/>
        </p:nvSpPr>
        <p:spPr bwMode="auto">
          <a:xfrm>
            <a:off x="2678113" y="6115051"/>
            <a:ext cx="101600" cy="523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9" name="Line 481"/>
          <p:cNvSpPr>
            <a:spLocks noChangeShapeType="1"/>
          </p:cNvSpPr>
          <p:nvPr/>
        </p:nvSpPr>
        <p:spPr bwMode="auto">
          <a:xfrm>
            <a:off x="2779713" y="6167438"/>
            <a:ext cx="104775" cy="476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0" name="Line 482"/>
          <p:cNvSpPr>
            <a:spLocks noChangeShapeType="1"/>
          </p:cNvSpPr>
          <p:nvPr/>
        </p:nvSpPr>
        <p:spPr bwMode="auto">
          <a:xfrm flipV="1">
            <a:off x="2884488" y="6181726"/>
            <a:ext cx="101600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1" name="Line 483"/>
          <p:cNvSpPr>
            <a:spLocks noChangeShapeType="1"/>
          </p:cNvSpPr>
          <p:nvPr/>
        </p:nvSpPr>
        <p:spPr bwMode="auto">
          <a:xfrm>
            <a:off x="2986088" y="6181726"/>
            <a:ext cx="104775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2" name="Line 484"/>
          <p:cNvSpPr>
            <a:spLocks noChangeShapeType="1"/>
          </p:cNvSpPr>
          <p:nvPr/>
        </p:nvSpPr>
        <p:spPr bwMode="auto">
          <a:xfrm flipV="1">
            <a:off x="3090863" y="6181726"/>
            <a:ext cx="106363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3" name="Line 485"/>
          <p:cNvSpPr>
            <a:spLocks noChangeShapeType="1"/>
          </p:cNvSpPr>
          <p:nvPr/>
        </p:nvSpPr>
        <p:spPr bwMode="auto">
          <a:xfrm>
            <a:off x="3197226" y="6181726"/>
            <a:ext cx="101600" cy="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4" name="Line 486"/>
          <p:cNvSpPr>
            <a:spLocks noChangeShapeType="1"/>
          </p:cNvSpPr>
          <p:nvPr/>
        </p:nvSpPr>
        <p:spPr bwMode="auto">
          <a:xfrm flipV="1">
            <a:off x="3298826" y="6119813"/>
            <a:ext cx="104775" cy="619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5" name="Line 487"/>
          <p:cNvSpPr>
            <a:spLocks noChangeShapeType="1"/>
          </p:cNvSpPr>
          <p:nvPr/>
        </p:nvSpPr>
        <p:spPr bwMode="auto">
          <a:xfrm>
            <a:off x="3403601" y="6119813"/>
            <a:ext cx="101600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6" name="Line 488"/>
          <p:cNvSpPr>
            <a:spLocks noChangeShapeType="1"/>
          </p:cNvSpPr>
          <p:nvPr/>
        </p:nvSpPr>
        <p:spPr bwMode="auto">
          <a:xfrm>
            <a:off x="3505201" y="6148388"/>
            <a:ext cx="104775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7" name="Line 489"/>
          <p:cNvSpPr>
            <a:spLocks noChangeShapeType="1"/>
          </p:cNvSpPr>
          <p:nvPr/>
        </p:nvSpPr>
        <p:spPr bwMode="auto">
          <a:xfrm>
            <a:off x="3609976" y="6176963"/>
            <a:ext cx="101600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8" name="Line 490"/>
          <p:cNvSpPr>
            <a:spLocks noChangeShapeType="1"/>
          </p:cNvSpPr>
          <p:nvPr/>
        </p:nvSpPr>
        <p:spPr bwMode="auto">
          <a:xfrm flipV="1">
            <a:off x="3711576" y="6157913"/>
            <a:ext cx="104775" cy="476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9" name="Line 491"/>
          <p:cNvSpPr>
            <a:spLocks noChangeShapeType="1"/>
          </p:cNvSpPr>
          <p:nvPr/>
        </p:nvSpPr>
        <p:spPr bwMode="auto">
          <a:xfrm flipV="1">
            <a:off x="3816351" y="6124576"/>
            <a:ext cx="106363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0" name="Line 492"/>
          <p:cNvSpPr>
            <a:spLocks noChangeShapeType="1"/>
          </p:cNvSpPr>
          <p:nvPr/>
        </p:nvSpPr>
        <p:spPr bwMode="auto">
          <a:xfrm flipV="1">
            <a:off x="3922713" y="6119813"/>
            <a:ext cx="100013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1" name="Line 493"/>
          <p:cNvSpPr>
            <a:spLocks noChangeShapeType="1"/>
          </p:cNvSpPr>
          <p:nvPr/>
        </p:nvSpPr>
        <p:spPr bwMode="auto">
          <a:xfrm>
            <a:off x="4022726" y="6119813"/>
            <a:ext cx="106363" cy="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2" name="Line 494"/>
          <p:cNvSpPr>
            <a:spLocks noChangeShapeType="1"/>
          </p:cNvSpPr>
          <p:nvPr/>
        </p:nvSpPr>
        <p:spPr bwMode="auto">
          <a:xfrm flipV="1">
            <a:off x="4129088" y="6110288"/>
            <a:ext cx="100013" cy="95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4" name="Line 495"/>
          <p:cNvSpPr>
            <a:spLocks noChangeShapeType="1"/>
          </p:cNvSpPr>
          <p:nvPr/>
        </p:nvSpPr>
        <p:spPr bwMode="auto">
          <a:xfrm>
            <a:off x="4229101" y="6110288"/>
            <a:ext cx="106363" cy="381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6" name="Line 496"/>
          <p:cNvSpPr>
            <a:spLocks noChangeShapeType="1"/>
          </p:cNvSpPr>
          <p:nvPr/>
        </p:nvSpPr>
        <p:spPr bwMode="auto">
          <a:xfrm>
            <a:off x="4335463" y="6148388"/>
            <a:ext cx="104775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9" name="Line 497"/>
          <p:cNvSpPr>
            <a:spLocks noChangeShapeType="1"/>
          </p:cNvSpPr>
          <p:nvPr/>
        </p:nvSpPr>
        <p:spPr bwMode="auto">
          <a:xfrm>
            <a:off x="4440238" y="6181726"/>
            <a:ext cx="101600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0" name="Line 498"/>
          <p:cNvSpPr>
            <a:spLocks noChangeShapeType="1"/>
          </p:cNvSpPr>
          <p:nvPr/>
        </p:nvSpPr>
        <p:spPr bwMode="auto">
          <a:xfrm flipV="1">
            <a:off x="4541838" y="6162676"/>
            <a:ext cx="104775" cy="238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1" name="Line 499"/>
          <p:cNvSpPr>
            <a:spLocks noChangeShapeType="1"/>
          </p:cNvSpPr>
          <p:nvPr/>
        </p:nvSpPr>
        <p:spPr bwMode="auto">
          <a:xfrm flipV="1">
            <a:off x="4646613" y="5726113"/>
            <a:ext cx="101600" cy="4365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2" name="Line 500"/>
          <p:cNvSpPr>
            <a:spLocks noChangeShapeType="1"/>
          </p:cNvSpPr>
          <p:nvPr/>
        </p:nvSpPr>
        <p:spPr bwMode="auto">
          <a:xfrm flipV="1">
            <a:off x="4748213" y="4381501"/>
            <a:ext cx="104775" cy="13446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3" name="Line 501"/>
          <p:cNvSpPr>
            <a:spLocks noChangeShapeType="1"/>
          </p:cNvSpPr>
          <p:nvPr/>
        </p:nvSpPr>
        <p:spPr bwMode="auto">
          <a:xfrm flipV="1">
            <a:off x="4852988" y="2605088"/>
            <a:ext cx="101600" cy="17764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4" name="Line 502"/>
          <p:cNvSpPr>
            <a:spLocks noChangeShapeType="1"/>
          </p:cNvSpPr>
          <p:nvPr/>
        </p:nvSpPr>
        <p:spPr bwMode="auto">
          <a:xfrm>
            <a:off x="4954588" y="2605088"/>
            <a:ext cx="104775" cy="4699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5" name="Line 503"/>
          <p:cNvSpPr>
            <a:spLocks noChangeShapeType="1"/>
          </p:cNvSpPr>
          <p:nvPr/>
        </p:nvSpPr>
        <p:spPr bwMode="auto">
          <a:xfrm>
            <a:off x="5059363" y="3074988"/>
            <a:ext cx="106363" cy="17240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6" name="Line 504"/>
          <p:cNvSpPr>
            <a:spLocks noChangeShapeType="1"/>
          </p:cNvSpPr>
          <p:nvPr/>
        </p:nvSpPr>
        <p:spPr bwMode="auto">
          <a:xfrm>
            <a:off x="5165726" y="4799013"/>
            <a:ext cx="101600" cy="5667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7" name="Line 505"/>
          <p:cNvSpPr>
            <a:spLocks noChangeShapeType="1"/>
          </p:cNvSpPr>
          <p:nvPr/>
        </p:nvSpPr>
        <p:spPr bwMode="auto">
          <a:xfrm>
            <a:off x="5267326" y="5365751"/>
            <a:ext cx="104775" cy="2492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8" name="Line 506"/>
          <p:cNvSpPr>
            <a:spLocks noChangeShapeType="1"/>
          </p:cNvSpPr>
          <p:nvPr/>
        </p:nvSpPr>
        <p:spPr bwMode="auto">
          <a:xfrm>
            <a:off x="5372101" y="5614988"/>
            <a:ext cx="101600" cy="2159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9" name="Line 507"/>
          <p:cNvSpPr>
            <a:spLocks noChangeShapeType="1"/>
          </p:cNvSpPr>
          <p:nvPr/>
        </p:nvSpPr>
        <p:spPr bwMode="auto">
          <a:xfrm>
            <a:off x="5473701" y="5830888"/>
            <a:ext cx="104775" cy="1587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0" name="Line 508"/>
          <p:cNvSpPr>
            <a:spLocks noChangeShapeType="1"/>
          </p:cNvSpPr>
          <p:nvPr/>
        </p:nvSpPr>
        <p:spPr bwMode="auto">
          <a:xfrm>
            <a:off x="5578476" y="5989638"/>
            <a:ext cx="101600" cy="635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1" name="Line 509"/>
          <p:cNvSpPr>
            <a:spLocks noChangeShapeType="1"/>
          </p:cNvSpPr>
          <p:nvPr/>
        </p:nvSpPr>
        <p:spPr bwMode="auto">
          <a:xfrm>
            <a:off x="5680076" y="6053138"/>
            <a:ext cx="104775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2" name="Line 510"/>
          <p:cNvSpPr>
            <a:spLocks noChangeShapeType="1"/>
          </p:cNvSpPr>
          <p:nvPr/>
        </p:nvSpPr>
        <p:spPr bwMode="auto">
          <a:xfrm flipV="1">
            <a:off x="5784851" y="6067426"/>
            <a:ext cx="106363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3" name="Line 511"/>
          <p:cNvSpPr>
            <a:spLocks noChangeShapeType="1"/>
          </p:cNvSpPr>
          <p:nvPr/>
        </p:nvSpPr>
        <p:spPr bwMode="auto">
          <a:xfrm flipV="1">
            <a:off x="5891213" y="6048376"/>
            <a:ext cx="100013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4" name="Line 512"/>
          <p:cNvSpPr>
            <a:spLocks noChangeShapeType="1"/>
          </p:cNvSpPr>
          <p:nvPr/>
        </p:nvSpPr>
        <p:spPr bwMode="auto">
          <a:xfrm>
            <a:off x="5991226" y="6048376"/>
            <a:ext cx="106363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5" name="Line 513"/>
          <p:cNvSpPr>
            <a:spLocks noChangeShapeType="1"/>
          </p:cNvSpPr>
          <p:nvPr/>
        </p:nvSpPr>
        <p:spPr bwMode="auto">
          <a:xfrm>
            <a:off x="6097588" y="6067426"/>
            <a:ext cx="100013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6" name="Line 514"/>
          <p:cNvSpPr>
            <a:spLocks noChangeShapeType="1"/>
          </p:cNvSpPr>
          <p:nvPr/>
        </p:nvSpPr>
        <p:spPr bwMode="auto">
          <a:xfrm>
            <a:off x="6197601" y="6081713"/>
            <a:ext cx="106363" cy="1428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7" name="Line 515"/>
          <p:cNvSpPr>
            <a:spLocks noChangeShapeType="1"/>
          </p:cNvSpPr>
          <p:nvPr/>
        </p:nvSpPr>
        <p:spPr bwMode="auto">
          <a:xfrm>
            <a:off x="6303963" y="6096001"/>
            <a:ext cx="100013" cy="238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8" name="Line 516"/>
          <p:cNvSpPr>
            <a:spLocks noChangeShapeType="1"/>
          </p:cNvSpPr>
          <p:nvPr/>
        </p:nvSpPr>
        <p:spPr bwMode="auto">
          <a:xfrm>
            <a:off x="6403976" y="6119813"/>
            <a:ext cx="106363" cy="3810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9" name="Line 517"/>
          <p:cNvSpPr>
            <a:spLocks noChangeShapeType="1"/>
          </p:cNvSpPr>
          <p:nvPr/>
        </p:nvSpPr>
        <p:spPr bwMode="auto">
          <a:xfrm flipV="1">
            <a:off x="6510338" y="6153151"/>
            <a:ext cx="104775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0" name="Line 518"/>
          <p:cNvSpPr>
            <a:spLocks noChangeShapeType="1"/>
          </p:cNvSpPr>
          <p:nvPr/>
        </p:nvSpPr>
        <p:spPr bwMode="auto">
          <a:xfrm flipV="1">
            <a:off x="6615113" y="6143626"/>
            <a:ext cx="101600" cy="95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1" name="Line 519"/>
          <p:cNvSpPr>
            <a:spLocks noChangeShapeType="1"/>
          </p:cNvSpPr>
          <p:nvPr/>
        </p:nvSpPr>
        <p:spPr bwMode="auto">
          <a:xfrm flipV="1">
            <a:off x="6716713" y="6124576"/>
            <a:ext cx="104775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2" name="Line 520"/>
          <p:cNvSpPr>
            <a:spLocks noChangeShapeType="1"/>
          </p:cNvSpPr>
          <p:nvPr/>
        </p:nvSpPr>
        <p:spPr bwMode="auto">
          <a:xfrm>
            <a:off x="6821488" y="6124576"/>
            <a:ext cx="101600" cy="476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3" name="Line 521"/>
          <p:cNvSpPr>
            <a:spLocks noChangeShapeType="1"/>
          </p:cNvSpPr>
          <p:nvPr/>
        </p:nvSpPr>
        <p:spPr bwMode="auto">
          <a:xfrm flipV="1">
            <a:off x="6923088" y="6148388"/>
            <a:ext cx="104775" cy="2381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4" name="Line 522"/>
          <p:cNvSpPr>
            <a:spLocks noChangeShapeType="1"/>
          </p:cNvSpPr>
          <p:nvPr/>
        </p:nvSpPr>
        <p:spPr bwMode="auto">
          <a:xfrm flipV="1">
            <a:off x="7027863" y="6138863"/>
            <a:ext cx="106363" cy="95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5" name="Line 523"/>
          <p:cNvSpPr>
            <a:spLocks noChangeShapeType="1"/>
          </p:cNvSpPr>
          <p:nvPr/>
        </p:nvSpPr>
        <p:spPr bwMode="auto">
          <a:xfrm>
            <a:off x="7134226" y="6138863"/>
            <a:ext cx="100013" cy="428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6" name="Line 524"/>
          <p:cNvSpPr>
            <a:spLocks noChangeShapeType="1"/>
          </p:cNvSpPr>
          <p:nvPr/>
        </p:nvSpPr>
        <p:spPr bwMode="auto">
          <a:xfrm>
            <a:off x="7234238" y="6181726"/>
            <a:ext cx="106363" cy="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7" name="Line 525"/>
          <p:cNvSpPr>
            <a:spLocks noChangeShapeType="1"/>
          </p:cNvSpPr>
          <p:nvPr/>
        </p:nvSpPr>
        <p:spPr bwMode="auto">
          <a:xfrm>
            <a:off x="7340601" y="6181726"/>
            <a:ext cx="101600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8" name="Line 526"/>
          <p:cNvSpPr>
            <a:spLocks noChangeShapeType="1"/>
          </p:cNvSpPr>
          <p:nvPr/>
        </p:nvSpPr>
        <p:spPr bwMode="auto">
          <a:xfrm>
            <a:off x="7442201" y="6186488"/>
            <a:ext cx="104775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9" name="Line 527"/>
          <p:cNvSpPr>
            <a:spLocks noChangeShapeType="1"/>
          </p:cNvSpPr>
          <p:nvPr/>
        </p:nvSpPr>
        <p:spPr bwMode="auto">
          <a:xfrm>
            <a:off x="7546976" y="6205538"/>
            <a:ext cx="101600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0" name="Line 528"/>
          <p:cNvSpPr>
            <a:spLocks noChangeShapeType="1"/>
          </p:cNvSpPr>
          <p:nvPr/>
        </p:nvSpPr>
        <p:spPr bwMode="auto">
          <a:xfrm flipV="1">
            <a:off x="7648576" y="6205538"/>
            <a:ext cx="104775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1" name="Line 529"/>
          <p:cNvSpPr>
            <a:spLocks noChangeShapeType="1"/>
          </p:cNvSpPr>
          <p:nvPr/>
        </p:nvSpPr>
        <p:spPr bwMode="auto">
          <a:xfrm flipV="1">
            <a:off x="7753351" y="6200776"/>
            <a:ext cx="106363" cy="4763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2" name="Line 530"/>
          <p:cNvSpPr>
            <a:spLocks noChangeShapeType="1"/>
          </p:cNvSpPr>
          <p:nvPr/>
        </p:nvSpPr>
        <p:spPr bwMode="auto">
          <a:xfrm flipV="1">
            <a:off x="7859713" y="6172201"/>
            <a:ext cx="100013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3" name="Line 531"/>
          <p:cNvSpPr>
            <a:spLocks noChangeShapeType="1"/>
          </p:cNvSpPr>
          <p:nvPr/>
        </p:nvSpPr>
        <p:spPr bwMode="auto">
          <a:xfrm>
            <a:off x="7959726" y="6172201"/>
            <a:ext cx="106363" cy="19050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4" name="Line 532"/>
          <p:cNvSpPr>
            <a:spLocks noChangeShapeType="1"/>
          </p:cNvSpPr>
          <p:nvPr/>
        </p:nvSpPr>
        <p:spPr bwMode="auto">
          <a:xfrm>
            <a:off x="8066088" y="6191251"/>
            <a:ext cx="100013" cy="33338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5" name="Line 533"/>
          <p:cNvSpPr>
            <a:spLocks noChangeShapeType="1"/>
          </p:cNvSpPr>
          <p:nvPr/>
        </p:nvSpPr>
        <p:spPr bwMode="auto">
          <a:xfrm flipV="1">
            <a:off x="8166101" y="6196013"/>
            <a:ext cx="106363" cy="2857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6" name="Line 534"/>
          <p:cNvSpPr>
            <a:spLocks noChangeShapeType="1"/>
          </p:cNvSpPr>
          <p:nvPr/>
        </p:nvSpPr>
        <p:spPr bwMode="auto">
          <a:xfrm flipV="1">
            <a:off x="8272463" y="6186488"/>
            <a:ext cx="100013" cy="9525"/>
          </a:xfrm>
          <a:prstGeom prst="line">
            <a:avLst/>
          </a:prstGeom>
          <a:noFill/>
          <a:ln w="25400" cap="flat">
            <a:solidFill>
              <a:srgbClr val="A52A2A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7" name="Line 535"/>
          <p:cNvSpPr>
            <a:spLocks noChangeShapeType="1"/>
          </p:cNvSpPr>
          <p:nvPr/>
        </p:nvSpPr>
        <p:spPr bwMode="auto">
          <a:xfrm>
            <a:off x="1017588" y="6229351"/>
            <a:ext cx="10636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8" name="Line 536"/>
          <p:cNvSpPr>
            <a:spLocks noChangeShapeType="1"/>
          </p:cNvSpPr>
          <p:nvPr/>
        </p:nvSpPr>
        <p:spPr bwMode="auto">
          <a:xfrm>
            <a:off x="1123951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9" name="Line 537"/>
          <p:cNvSpPr>
            <a:spLocks noChangeShapeType="1"/>
          </p:cNvSpPr>
          <p:nvPr/>
        </p:nvSpPr>
        <p:spPr bwMode="auto">
          <a:xfrm>
            <a:off x="1228726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0" name="Line 538"/>
          <p:cNvSpPr>
            <a:spLocks noChangeShapeType="1"/>
          </p:cNvSpPr>
          <p:nvPr/>
        </p:nvSpPr>
        <p:spPr bwMode="auto">
          <a:xfrm>
            <a:off x="1330326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1" name="Line 539"/>
          <p:cNvSpPr>
            <a:spLocks noChangeShapeType="1"/>
          </p:cNvSpPr>
          <p:nvPr/>
        </p:nvSpPr>
        <p:spPr bwMode="auto">
          <a:xfrm>
            <a:off x="1435101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2" name="Line 540"/>
          <p:cNvSpPr>
            <a:spLocks noChangeShapeType="1"/>
          </p:cNvSpPr>
          <p:nvPr/>
        </p:nvSpPr>
        <p:spPr bwMode="auto">
          <a:xfrm flipV="1">
            <a:off x="1536701" y="6210301"/>
            <a:ext cx="104775" cy="1905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3" name="Line 541"/>
          <p:cNvSpPr>
            <a:spLocks noChangeShapeType="1"/>
          </p:cNvSpPr>
          <p:nvPr/>
        </p:nvSpPr>
        <p:spPr bwMode="auto">
          <a:xfrm flipV="1">
            <a:off x="1641476" y="6186488"/>
            <a:ext cx="101600" cy="238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4" name="Line 542"/>
          <p:cNvSpPr>
            <a:spLocks noChangeShapeType="1"/>
          </p:cNvSpPr>
          <p:nvPr/>
        </p:nvSpPr>
        <p:spPr bwMode="auto">
          <a:xfrm>
            <a:off x="1743076" y="6186488"/>
            <a:ext cx="104775" cy="285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5" name="Line 543"/>
          <p:cNvSpPr>
            <a:spLocks noChangeShapeType="1"/>
          </p:cNvSpPr>
          <p:nvPr/>
        </p:nvSpPr>
        <p:spPr bwMode="auto">
          <a:xfrm>
            <a:off x="1847851" y="6215063"/>
            <a:ext cx="10636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6" name="Line 544"/>
          <p:cNvSpPr>
            <a:spLocks noChangeShapeType="1"/>
          </p:cNvSpPr>
          <p:nvPr/>
        </p:nvSpPr>
        <p:spPr bwMode="auto">
          <a:xfrm>
            <a:off x="1954213" y="6229351"/>
            <a:ext cx="10001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7" name="Line 545"/>
          <p:cNvSpPr>
            <a:spLocks noChangeShapeType="1"/>
          </p:cNvSpPr>
          <p:nvPr/>
        </p:nvSpPr>
        <p:spPr bwMode="auto">
          <a:xfrm flipV="1">
            <a:off x="2054226" y="6219826"/>
            <a:ext cx="10636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8" name="Line 546"/>
          <p:cNvSpPr>
            <a:spLocks noChangeShapeType="1"/>
          </p:cNvSpPr>
          <p:nvPr/>
        </p:nvSpPr>
        <p:spPr bwMode="auto">
          <a:xfrm flipV="1">
            <a:off x="2160588" y="6205538"/>
            <a:ext cx="10001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9" name="Line 547"/>
          <p:cNvSpPr>
            <a:spLocks noChangeShapeType="1"/>
          </p:cNvSpPr>
          <p:nvPr/>
        </p:nvSpPr>
        <p:spPr bwMode="auto">
          <a:xfrm>
            <a:off x="2260601" y="6205538"/>
            <a:ext cx="10636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0" name="Line 548"/>
          <p:cNvSpPr>
            <a:spLocks noChangeShapeType="1"/>
          </p:cNvSpPr>
          <p:nvPr/>
        </p:nvSpPr>
        <p:spPr bwMode="auto">
          <a:xfrm>
            <a:off x="2366963" y="6219826"/>
            <a:ext cx="104775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1" name="Line 549"/>
          <p:cNvSpPr>
            <a:spLocks noChangeShapeType="1"/>
          </p:cNvSpPr>
          <p:nvPr/>
        </p:nvSpPr>
        <p:spPr bwMode="auto">
          <a:xfrm>
            <a:off x="2471738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2" name="Line 550"/>
          <p:cNvSpPr>
            <a:spLocks noChangeShapeType="1"/>
          </p:cNvSpPr>
          <p:nvPr/>
        </p:nvSpPr>
        <p:spPr bwMode="auto">
          <a:xfrm>
            <a:off x="2573338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3" name="Line 551"/>
          <p:cNvSpPr>
            <a:spLocks noChangeShapeType="1"/>
          </p:cNvSpPr>
          <p:nvPr/>
        </p:nvSpPr>
        <p:spPr bwMode="auto">
          <a:xfrm>
            <a:off x="2678113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4" name="Line 552"/>
          <p:cNvSpPr>
            <a:spLocks noChangeShapeType="1"/>
          </p:cNvSpPr>
          <p:nvPr/>
        </p:nvSpPr>
        <p:spPr bwMode="auto">
          <a:xfrm>
            <a:off x="2779713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5" name="Line 553"/>
          <p:cNvSpPr>
            <a:spLocks noChangeShapeType="1"/>
          </p:cNvSpPr>
          <p:nvPr/>
        </p:nvSpPr>
        <p:spPr bwMode="auto">
          <a:xfrm>
            <a:off x="2884488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6" name="Line 554"/>
          <p:cNvSpPr>
            <a:spLocks noChangeShapeType="1"/>
          </p:cNvSpPr>
          <p:nvPr/>
        </p:nvSpPr>
        <p:spPr bwMode="auto">
          <a:xfrm flipV="1">
            <a:off x="2986088" y="6205538"/>
            <a:ext cx="104775" cy="238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7" name="Line 555"/>
          <p:cNvSpPr>
            <a:spLocks noChangeShapeType="1"/>
          </p:cNvSpPr>
          <p:nvPr/>
        </p:nvSpPr>
        <p:spPr bwMode="auto">
          <a:xfrm flipV="1">
            <a:off x="3090863" y="6157913"/>
            <a:ext cx="106363" cy="476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8" name="Line 556"/>
          <p:cNvSpPr>
            <a:spLocks noChangeShapeType="1"/>
          </p:cNvSpPr>
          <p:nvPr/>
        </p:nvSpPr>
        <p:spPr bwMode="auto">
          <a:xfrm flipV="1">
            <a:off x="3197226" y="6138863"/>
            <a:ext cx="101600" cy="1905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9" name="Line 557"/>
          <p:cNvSpPr>
            <a:spLocks noChangeShapeType="1"/>
          </p:cNvSpPr>
          <p:nvPr/>
        </p:nvSpPr>
        <p:spPr bwMode="auto">
          <a:xfrm>
            <a:off x="3298826" y="6138863"/>
            <a:ext cx="104775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0" name="Line 558"/>
          <p:cNvSpPr>
            <a:spLocks noChangeShapeType="1"/>
          </p:cNvSpPr>
          <p:nvPr/>
        </p:nvSpPr>
        <p:spPr bwMode="auto">
          <a:xfrm>
            <a:off x="3403601" y="6143626"/>
            <a:ext cx="101600" cy="666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1" name="Line 559"/>
          <p:cNvSpPr>
            <a:spLocks noChangeShapeType="1"/>
          </p:cNvSpPr>
          <p:nvPr/>
        </p:nvSpPr>
        <p:spPr bwMode="auto">
          <a:xfrm>
            <a:off x="3505201" y="6210301"/>
            <a:ext cx="104775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2" name="Line 560"/>
          <p:cNvSpPr>
            <a:spLocks noChangeShapeType="1"/>
          </p:cNvSpPr>
          <p:nvPr/>
        </p:nvSpPr>
        <p:spPr bwMode="auto">
          <a:xfrm>
            <a:off x="3609976" y="6219826"/>
            <a:ext cx="101600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3" name="Line 561"/>
          <p:cNvSpPr>
            <a:spLocks noChangeShapeType="1"/>
          </p:cNvSpPr>
          <p:nvPr/>
        </p:nvSpPr>
        <p:spPr bwMode="auto">
          <a:xfrm>
            <a:off x="3711576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4" name="Line 562"/>
          <p:cNvSpPr>
            <a:spLocks noChangeShapeType="1"/>
          </p:cNvSpPr>
          <p:nvPr/>
        </p:nvSpPr>
        <p:spPr bwMode="auto">
          <a:xfrm>
            <a:off x="3816351" y="6229351"/>
            <a:ext cx="10636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5" name="Line 563"/>
          <p:cNvSpPr>
            <a:spLocks noChangeShapeType="1"/>
          </p:cNvSpPr>
          <p:nvPr/>
        </p:nvSpPr>
        <p:spPr bwMode="auto">
          <a:xfrm>
            <a:off x="3922713" y="6229351"/>
            <a:ext cx="10001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6" name="Line 564"/>
          <p:cNvSpPr>
            <a:spLocks noChangeShapeType="1"/>
          </p:cNvSpPr>
          <p:nvPr/>
        </p:nvSpPr>
        <p:spPr bwMode="auto">
          <a:xfrm>
            <a:off x="4022726" y="6229351"/>
            <a:ext cx="10636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7" name="Line 565"/>
          <p:cNvSpPr>
            <a:spLocks noChangeShapeType="1"/>
          </p:cNvSpPr>
          <p:nvPr/>
        </p:nvSpPr>
        <p:spPr bwMode="auto">
          <a:xfrm flipV="1">
            <a:off x="4129088" y="6224588"/>
            <a:ext cx="10001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8" name="Line 566"/>
          <p:cNvSpPr>
            <a:spLocks noChangeShapeType="1"/>
          </p:cNvSpPr>
          <p:nvPr/>
        </p:nvSpPr>
        <p:spPr bwMode="auto">
          <a:xfrm flipV="1">
            <a:off x="4229101" y="6215063"/>
            <a:ext cx="10636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9" name="Line 567"/>
          <p:cNvSpPr>
            <a:spLocks noChangeShapeType="1"/>
          </p:cNvSpPr>
          <p:nvPr/>
        </p:nvSpPr>
        <p:spPr bwMode="auto">
          <a:xfrm flipV="1">
            <a:off x="4335463" y="6205538"/>
            <a:ext cx="104775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0" name="Line 568"/>
          <p:cNvSpPr>
            <a:spLocks noChangeShapeType="1"/>
          </p:cNvSpPr>
          <p:nvPr/>
        </p:nvSpPr>
        <p:spPr bwMode="auto">
          <a:xfrm flipV="1">
            <a:off x="4440238" y="6200776"/>
            <a:ext cx="101600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" name="Line 569"/>
          <p:cNvSpPr>
            <a:spLocks noChangeShapeType="1"/>
          </p:cNvSpPr>
          <p:nvPr/>
        </p:nvSpPr>
        <p:spPr bwMode="auto">
          <a:xfrm>
            <a:off x="4541838" y="6200776"/>
            <a:ext cx="104775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2" name="Line 570"/>
          <p:cNvSpPr>
            <a:spLocks noChangeShapeType="1"/>
          </p:cNvSpPr>
          <p:nvPr/>
        </p:nvSpPr>
        <p:spPr bwMode="auto">
          <a:xfrm flipV="1">
            <a:off x="4646613" y="6043613"/>
            <a:ext cx="101600" cy="1619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3" name="Line 571"/>
          <p:cNvSpPr>
            <a:spLocks noChangeShapeType="1"/>
          </p:cNvSpPr>
          <p:nvPr/>
        </p:nvSpPr>
        <p:spPr bwMode="auto">
          <a:xfrm flipV="1">
            <a:off x="4748213" y="5548313"/>
            <a:ext cx="104775" cy="49530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4" name="Line 572"/>
          <p:cNvSpPr>
            <a:spLocks noChangeShapeType="1"/>
          </p:cNvSpPr>
          <p:nvPr/>
        </p:nvSpPr>
        <p:spPr bwMode="auto">
          <a:xfrm flipV="1">
            <a:off x="4852988" y="4929188"/>
            <a:ext cx="101600" cy="6191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5" name="Line 573"/>
          <p:cNvSpPr>
            <a:spLocks noChangeShapeType="1"/>
          </p:cNvSpPr>
          <p:nvPr/>
        </p:nvSpPr>
        <p:spPr bwMode="auto">
          <a:xfrm>
            <a:off x="4954588" y="4929188"/>
            <a:ext cx="104775" cy="17303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6" name="Line 574"/>
          <p:cNvSpPr>
            <a:spLocks noChangeShapeType="1"/>
          </p:cNvSpPr>
          <p:nvPr/>
        </p:nvSpPr>
        <p:spPr bwMode="auto">
          <a:xfrm>
            <a:off x="5059363" y="5102226"/>
            <a:ext cx="106363" cy="6334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7" name="Line 575"/>
          <p:cNvSpPr>
            <a:spLocks noChangeShapeType="1"/>
          </p:cNvSpPr>
          <p:nvPr/>
        </p:nvSpPr>
        <p:spPr bwMode="auto">
          <a:xfrm>
            <a:off x="5165726" y="5735638"/>
            <a:ext cx="101600" cy="1920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8" name="Line 576"/>
          <p:cNvSpPr>
            <a:spLocks noChangeShapeType="1"/>
          </p:cNvSpPr>
          <p:nvPr/>
        </p:nvSpPr>
        <p:spPr bwMode="auto">
          <a:xfrm>
            <a:off x="5267326" y="5927726"/>
            <a:ext cx="104775" cy="666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9" name="Line 577"/>
          <p:cNvSpPr>
            <a:spLocks noChangeShapeType="1"/>
          </p:cNvSpPr>
          <p:nvPr/>
        </p:nvSpPr>
        <p:spPr bwMode="auto">
          <a:xfrm>
            <a:off x="5372101" y="5994401"/>
            <a:ext cx="101600" cy="873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0" name="Line 578"/>
          <p:cNvSpPr>
            <a:spLocks noChangeShapeType="1"/>
          </p:cNvSpPr>
          <p:nvPr/>
        </p:nvSpPr>
        <p:spPr bwMode="auto">
          <a:xfrm>
            <a:off x="5473701" y="6081713"/>
            <a:ext cx="104775" cy="619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1" name="Line 579"/>
          <p:cNvSpPr>
            <a:spLocks noChangeShapeType="1"/>
          </p:cNvSpPr>
          <p:nvPr/>
        </p:nvSpPr>
        <p:spPr bwMode="auto">
          <a:xfrm>
            <a:off x="5578476" y="6143626"/>
            <a:ext cx="101600" cy="285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2" name="Line 580"/>
          <p:cNvSpPr>
            <a:spLocks noChangeShapeType="1"/>
          </p:cNvSpPr>
          <p:nvPr/>
        </p:nvSpPr>
        <p:spPr bwMode="auto">
          <a:xfrm>
            <a:off x="5680076" y="6172201"/>
            <a:ext cx="104775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3" name="Line 581"/>
          <p:cNvSpPr>
            <a:spLocks noChangeShapeType="1"/>
          </p:cNvSpPr>
          <p:nvPr/>
        </p:nvSpPr>
        <p:spPr bwMode="auto">
          <a:xfrm flipV="1">
            <a:off x="5784851" y="6181726"/>
            <a:ext cx="10636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4" name="Line 582"/>
          <p:cNvSpPr>
            <a:spLocks noChangeShapeType="1"/>
          </p:cNvSpPr>
          <p:nvPr/>
        </p:nvSpPr>
        <p:spPr bwMode="auto">
          <a:xfrm>
            <a:off x="5891213" y="6181726"/>
            <a:ext cx="10001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5" name="Line 583"/>
          <p:cNvSpPr>
            <a:spLocks noChangeShapeType="1"/>
          </p:cNvSpPr>
          <p:nvPr/>
        </p:nvSpPr>
        <p:spPr bwMode="auto">
          <a:xfrm>
            <a:off x="5991226" y="6196013"/>
            <a:ext cx="10636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6" name="Line 584"/>
          <p:cNvSpPr>
            <a:spLocks noChangeShapeType="1"/>
          </p:cNvSpPr>
          <p:nvPr/>
        </p:nvSpPr>
        <p:spPr bwMode="auto">
          <a:xfrm>
            <a:off x="6097588" y="6200776"/>
            <a:ext cx="10001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7" name="Line 585"/>
          <p:cNvSpPr>
            <a:spLocks noChangeShapeType="1"/>
          </p:cNvSpPr>
          <p:nvPr/>
        </p:nvSpPr>
        <p:spPr bwMode="auto">
          <a:xfrm>
            <a:off x="6197601" y="6200776"/>
            <a:ext cx="106363" cy="1905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8" name="Line 586"/>
          <p:cNvSpPr>
            <a:spLocks noChangeShapeType="1"/>
          </p:cNvSpPr>
          <p:nvPr/>
        </p:nvSpPr>
        <p:spPr bwMode="auto">
          <a:xfrm flipV="1">
            <a:off x="6303963" y="6215063"/>
            <a:ext cx="10001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9" name="Line 587"/>
          <p:cNvSpPr>
            <a:spLocks noChangeShapeType="1"/>
          </p:cNvSpPr>
          <p:nvPr/>
        </p:nvSpPr>
        <p:spPr bwMode="auto">
          <a:xfrm flipV="1">
            <a:off x="6403976" y="6200776"/>
            <a:ext cx="10636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0" name="Line 588"/>
          <p:cNvSpPr>
            <a:spLocks noChangeShapeType="1"/>
          </p:cNvSpPr>
          <p:nvPr/>
        </p:nvSpPr>
        <p:spPr bwMode="auto">
          <a:xfrm>
            <a:off x="6510338" y="6200776"/>
            <a:ext cx="104775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1" name="Line 589"/>
          <p:cNvSpPr>
            <a:spLocks noChangeShapeType="1"/>
          </p:cNvSpPr>
          <p:nvPr/>
        </p:nvSpPr>
        <p:spPr bwMode="auto">
          <a:xfrm>
            <a:off x="6615113" y="6205538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2" name="Line 590"/>
          <p:cNvSpPr>
            <a:spLocks noChangeShapeType="1"/>
          </p:cNvSpPr>
          <p:nvPr/>
        </p:nvSpPr>
        <p:spPr bwMode="auto">
          <a:xfrm flipV="1">
            <a:off x="6716713" y="6186488"/>
            <a:ext cx="104775" cy="1905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3" name="Line 591"/>
          <p:cNvSpPr>
            <a:spLocks noChangeShapeType="1"/>
          </p:cNvSpPr>
          <p:nvPr/>
        </p:nvSpPr>
        <p:spPr bwMode="auto">
          <a:xfrm>
            <a:off x="6821488" y="6186488"/>
            <a:ext cx="101600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4" name="Line 592"/>
          <p:cNvSpPr>
            <a:spLocks noChangeShapeType="1"/>
          </p:cNvSpPr>
          <p:nvPr/>
        </p:nvSpPr>
        <p:spPr bwMode="auto">
          <a:xfrm>
            <a:off x="6923088" y="6196013"/>
            <a:ext cx="104775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5" name="Line 593"/>
          <p:cNvSpPr>
            <a:spLocks noChangeShapeType="1"/>
          </p:cNvSpPr>
          <p:nvPr/>
        </p:nvSpPr>
        <p:spPr bwMode="auto">
          <a:xfrm flipV="1">
            <a:off x="7027863" y="6196013"/>
            <a:ext cx="10636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6" name="Line 594"/>
          <p:cNvSpPr>
            <a:spLocks noChangeShapeType="1"/>
          </p:cNvSpPr>
          <p:nvPr/>
        </p:nvSpPr>
        <p:spPr bwMode="auto">
          <a:xfrm>
            <a:off x="7134226" y="6196013"/>
            <a:ext cx="100013" cy="2857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7" name="Line 595"/>
          <p:cNvSpPr>
            <a:spLocks noChangeShapeType="1"/>
          </p:cNvSpPr>
          <p:nvPr/>
        </p:nvSpPr>
        <p:spPr bwMode="auto">
          <a:xfrm flipV="1">
            <a:off x="7234238" y="6215063"/>
            <a:ext cx="10636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8" name="Line 596"/>
          <p:cNvSpPr>
            <a:spLocks noChangeShapeType="1"/>
          </p:cNvSpPr>
          <p:nvPr/>
        </p:nvSpPr>
        <p:spPr bwMode="auto">
          <a:xfrm>
            <a:off x="7340601" y="6215063"/>
            <a:ext cx="101600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9" name="Line 597"/>
          <p:cNvSpPr>
            <a:spLocks noChangeShapeType="1"/>
          </p:cNvSpPr>
          <p:nvPr/>
        </p:nvSpPr>
        <p:spPr bwMode="auto">
          <a:xfrm>
            <a:off x="7442201" y="6224588"/>
            <a:ext cx="104775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0" name="Line 598"/>
          <p:cNvSpPr>
            <a:spLocks noChangeShapeType="1"/>
          </p:cNvSpPr>
          <p:nvPr/>
        </p:nvSpPr>
        <p:spPr bwMode="auto">
          <a:xfrm>
            <a:off x="7546976" y="6229351"/>
            <a:ext cx="101600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1" name="Line 599"/>
          <p:cNvSpPr>
            <a:spLocks noChangeShapeType="1"/>
          </p:cNvSpPr>
          <p:nvPr/>
        </p:nvSpPr>
        <p:spPr bwMode="auto">
          <a:xfrm>
            <a:off x="7648576" y="6229351"/>
            <a:ext cx="104775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2" name="Line 600"/>
          <p:cNvSpPr>
            <a:spLocks noChangeShapeType="1"/>
          </p:cNvSpPr>
          <p:nvPr/>
        </p:nvSpPr>
        <p:spPr bwMode="auto">
          <a:xfrm flipV="1">
            <a:off x="7753351" y="6224588"/>
            <a:ext cx="106363" cy="476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3" name="Line 601"/>
          <p:cNvSpPr>
            <a:spLocks noChangeShapeType="1"/>
          </p:cNvSpPr>
          <p:nvPr/>
        </p:nvSpPr>
        <p:spPr bwMode="auto">
          <a:xfrm flipV="1">
            <a:off x="7859713" y="6200776"/>
            <a:ext cx="100013" cy="238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4" name="Line 602"/>
          <p:cNvSpPr>
            <a:spLocks noChangeShapeType="1"/>
          </p:cNvSpPr>
          <p:nvPr/>
        </p:nvSpPr>
        <p:spPr bwMode="auto">
          <a:xfrm>
            <a:off x="7959726" y="6200776"/>
            <a:ext cx="106363" cy="23813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5" name="Line 603"/>
          <p:cNvSpPr>
            <a:spLocks noChangeShapeType="1"/>
          </p:cNvSpPr>
          <p:nvPr/>
        </p:nvSpPr>
        <p:spPr bwMode="auto">
          <a:xfrm flipV="1">
            <a:off x="8066088" y="6215063"/>
            <a:ext cx="100013" cy="9525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6" name="Line 604"/>
          <p:cNvSpPr>
            <a:spLocks noChangeShapeType="1"/>
          </p:cNvSpPr>
          <p:nvPr/>
        </p:nvSpPr>
        <p:spPr bwMode="auto">
          <a:xfrm>
            <a:off x="8166101" y="6215063"/>
            <a:ext cx="106363" cy="0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7" name="Line 605"/>
          <p:cNvSpPr>
            <a:spLocks noChangeShapeType="1"/>
          </p:cNvSpPr>
          <p:nvPr/>
        </p:nvSpPr>
        <p:spPr bwMode="auto">
          <a:xfrm>
            <a:off x="8272463" y="6215063"/>
            <a:ext cx="100013" cy="14288"/>
          </a:xfrm>
          <a:prstGeom prst="line">
            <a:avLst/>
          </a:prstGeom>
          <a:noFill/>
          <a:ln w="25400" cap="flat">
            <a:solidFill>
              <a:srgbClr val="8A2B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8" name="Line 606"/>
          <p:cNvSpPr>
            <a:spLocks noChangeShapeType="1"/>
          </p:cNvSpPr>
          <p:nvPr/>
        </p:nvSpPr>
        <p:spPr bwMode="auto">
          <a:xfrm>
            <a:off x="1017588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9" name="Line 607"/>
          <p:cNvSpPr>
            <a:spLocks noChangeShapeType="1"/>
          </p:cNvSpPr>
          <p:nvPr/>
        </p:nvSpPr>
        <p:spPr bwMode="auto">
          <a:xfrm>
            <a:off x="1123951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609"/>
          <p:cNvSpPr>
            <a:spLocks noChangeShapeType="1"/>
          </p:cNvSpPr>
          <p:nvPr/>
        </p:nvSpPr>
        <p:spPr bwMode="auto">
          <a:xfrm>
            <a:off x="122872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610"/>
          <p:cNvSpPr>
            <a:spLocks noChangeShapeType="1"/>
          </p:cNvSpPr>
          <p:nvPr/>
        </p:nvSpPr>
        <p:spPr bwMode="auto">
          <a:xfrm>
            <a:off x="133032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611"/>
          <p:cNvSpPr>
            <a:spLocks noChangeShapeType="1"/>
          </p:cNvSpPr>
          <p:nvPr/>
        </p:nvSpPr>
        <p:spPr bwMode="auto">
          <a:xfrm>
            <a:off x="1435100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612"/>
          <p:cNvSpPr>
            <a:spLocks noChangeShapeType="1"/>
          </p:cNvSpPr>
          <p:nvPr/>
        </p:nvSpPr>
        <p:spPr bwMode="auto">
          <a:xfrm>
            <a:off x="1536700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613"/>
          <p:cNvSpPr>
            <a:spLocks noChangeShapeType="1"/>
          </p:cNvSpPr>
          <p:nvPr/>
        </p:nvSpPr>
        <p:spPr bwMode="auto">
          <a:xfrm>
            <a:off x="164147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614"/>
          <p:cNvSpPr>
            <a:spLocks noChangeShapeType="1"/>
          </p:cNvSpPr>
          <p:nvPr/>
        </p:nvSpPr>
        <p:spPr bwMode="auto">
          <a:xfrm>
            <a:off x="174307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615"/>
          <p:cNvSpPr>
            <a:spLocks noChangeShapeType="1"/>
          </p:cNvSpPr>
          <p:nvPr/>
        </p:nvSpPr>
        <p:spPr bwMode="auto">
          <a:xfrm>
            <a:off x="184785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616"/>
          <p:cNvSpPr>
            <a:spLocks noChangeShapeType="1"/>
          </p:cNvSpPr>
          <p:nvPr/>
        </p:nvSpPr>
        <p:spPr bwMode="auto">
          <a:xfrm>
            <a:off x="1954213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617"/>
          <p:cNvSpPr>
            <a:spLocks noChangeShapeType="1"/>
          </p:cNvSpPr>
          <p:nvPr/>
        </p:nvSpPr>
        <p:spPr bwMode="auto">
          <a:xfrm>
            <a:off x="2054225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618"/>
          <p:cNvSpPr>
            <a:spLocks noChangeShapeType="1"/>
          </p:cNvSpPr>
          <p:nvPr/>
        </p:nvSpPr>
        <p:spPr bwMode="auto">
          <a:xfrm>
            <a:off x="2160588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619"/>
          <p:cNvSpPr>
            <a:spLocks noChangeShapeType="1"/>
          </p:cNvSpPr>
          <p:nvPr/>
        </p:nvSpPr>
        <p:spPr bwMode="auto">
          <a:xfrm>
            <a:off x="226060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620"/>
          <p:cNvSpPr>
            <a:spLocks noChangeShapeType="1"/>
          </p:cNvSpPr>
          <p:nvPr/>
        </p:nvSpPr>
        <p:spPr bwMode="auto">
          <a:xfrm>
            <a:off x="2366963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621"/>
          <p:cNvSpPr>
            <a:spLocks noChangeShapeType="1"/>
          </p:cNvSpPr>
          <p:nvPr/>
        </p:nvSpPr>
        <p:spPr bwMode="auto">
          <a:xfrm>
            <a:off x="2471738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622"/>
          <p:cNvSpPr>
            <a:spLocks noChangeShapeType="1"/>
          </p:cNvSpPr>
          <p:nvPr/>
        </p:nvSpPr>
        <p:spPr bwMode="auto">
          <a:xfrm>
            <a:off x="257333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623"/>
          <p:cNvSpPr>
            <a:spLocks noChangeShapeType="1"/>
          </p:cNvSpPr>
          <p:nvPr/>
        </p:nvSpPr>
        <p:spPr bwMode="auto">
          <a:xfrm flipV="1">
            <a:off x="2678113" y="6186488"/>
            <a:ext cx="101600" cy="42863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Line 624"/>
          <p:cNvSpPr>
            <a:spLocks noChangeShapeType="1"/>
          </p:cNvSpPr>
          <p:nvPr/>
        </p:nvSpPr>
        <p:spPr bwMode="auto">
          <a:xfrm>
            <a:off x="2779713" y="6186488"/>
            <a:ext cx="104775" cy="2857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625"/>
          <p:cNvSpPr>
            <a:spLocks noChangeShapeType="1"/>
          </p:cNvSpPr>
          <p:nvPr/>
        </p:nvSpPr>
        <p:spPr bwMode="auto">
          <a:xfrm>
            <a:off x="2884488" y="6215063"/>
            <a:ext cx="101600" cy="14288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Line 626"/>
          <p:cNvSpPr>
            <a:spLocks noChangeShapeType="1"/>
          </p:cNvSpPr>
          <p:nvPr/>
        </p:nvSpPr>
        <p:spPr bwMode="auto">
          <a:xfrm>
            <a:off x="298608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627"/>
          <p:cNvSpPr>
            <a:spLocks noChangeShapeType="1"/>
          </p:cNvSpPr>
          <p:nvPr/>
        </p:nvSpPr>
        <p:spPr bwMode="auto">
          <a:xfrm>
            <a:off x="3090863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628"/>
          <p:cNvSpPr>
            <a:spLocks noChangeShapeType="1"/>
          </p:cNvSpPr>
          <p:nvPr/>
        </p:nvSpPr>
        <p:spPr bwMode="auto">
          <a:xfrm>
            <a:off x="319722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629"/>
          <p:cNvSpPr>
            <a:spLocks noChangeShapeType="1"/>
          </p:cNvSpPr>
          <p:nvPr/>
        </p:nvSpPr>
        <p:spPr bwMode="auto">
          <a:xfrm>
            <a:off x="329882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Line 630"/>
          <p:cNvSpPr>
            <a:spLocks noChangeShapeType="1"/>
          </p:cNvSpPr>
          <p:nvPr/>
        </p:nvSpPr>
        <p:spPr bwMode="auto">
          <a:xfrm>
            <a:off x="3403600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631"/>
          <p:cNvSpPr>
            <a:spLocks noChangeShapeType="1"/>
          </p:cNvSpPr>
          <p:nvPr/>
        </p:nvSpPr>
        <p:spPr bwMode="auto">
          <a:xfrm>
            <a:off x="3505200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632"/>
          <p:cNvSpPr>
            <a:spLocks noChangeShapeType="1"/>
          </p:cNvSpPr>
          <p:nvPr/>
        </p:nvSpPr>
        <p:spPr bwMode="auto">
          <a:xfrm>
            <a:off x="360997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633"/>
          <p:cNvSpPr>
            <a:spLocks noChangeShapeType="1"/>
          </p:cNvSpPr>
          <p:nvPr/>
        </p:nvSpPr>
        <p:spPr bwMode="auto">
          <a:xfrm>
            <a:off x="371157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Line 634"/>
          <p:cNvSpPr>
            <a:spLocks noChangeShapeType="1"/>
          </p:cNvSpPr>
          <p:nvPr/>
        </p:nvSpPr>
        <p:spPr bwMode="auto">
          <a:xfrm>
            <a:off x="381635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Line 635"/>
          <p:cNvSpPr>
            <a:spLocks noChangeShapeType="1"/>
          </p:cNvSpPr>
          <p:nvPr/>
        </p:nvSpPr>
        <p:spPr bwMode="auto">
          <a:xfrm>
            <a:off x="3922713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Line 636"/>
          <p:cNvSpPr>
            <a:spLocks noChangeShapeType="1"/>
          </p:cNvSpPr>
          <p:nvPr/>
        </p:nvSpPr>
        <p:spPr bwMode="auto">
          <a:xfrm>
            <a:off x="4022725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Line 637"/>
          <p:cNvSpPr>
            <a:spLocks noChangeShapeType="1"/>
          </p:cNvSpPr>
          <p:nvPr/>
        </p:nvSpPr>
        <p:spPr bwMode="auto">
          <a:xfrm>
            <a:off x="4129088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Line 638"/>
          <p:cNvSpPr>
            <a:spLocks noChangeShapeType="1"/>
          </p:cNvSpPr>
          <p:nvPr/>
        </p:nvSpPr>
        <p:spPr bwMode="auto">
          <a:xfrm>
            <a:off x="422910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Line 639"/>
          <p:cNvSpPr>
            <a:spLocks noChangeShapeType="1"/>
          </p:cNvSpPr>
          <p:nvPr/>
        </p:nvSpPr>
        <p:spPr bwMode="auto">
          <a:xfrm>
            <a:off x="4335463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Line 640"/>
          <p:cNvSpPr>
            <a:spLocks noChangeShapeType="1"/>
          </p:cNvSpPr>
          <p:nvPr/>
        </p:nvSpPr>
        <p:spPr bwMode="auto">
          <a:xfrm>
            <a:off x="4440238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Line 641"/>
          <p:cNvSpPr>
            <a:spLocks noChangeShapeType="1"/>
          </p:cNvSpPr>
          <p:nvPr/>
        </p:nvSpPr>
        <p:spPr bwMode="auto">
          <a:xfrm>
            <a:off x="454183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Line 642"/>
          <p:cNvSpPr>
            <a:spLocks noChangeShapeType="1"/>
          </p:cNvSpPr>
          <p:nvPr/>
        </p:nvSpPr>
        <p:spPr bwMode="auto">
          <a:xfrm flipV="1">
            <a:off x="4646613" y="6224588"/>
            <a:ext cx="101600" cy="4763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Line 643"/>
          <p:cNvSpPr>
            <a:spLocks noChangeShapeType="1"/>
          </p:cNvSpPr>
          <p:nvPr/>
        </p:nvSpPr>
        <p:spPr bwMode="auto">
          <a:xfrm flipV="1">
            <a:off x="4748213" y="6196013"/>
            <a:ext cx="104775" cy="2857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Line 644"/>
          <p:cNvSpPr>
            <a:spLocks noChangeShapeType="1"/>
          </p:cNvSpPr>
          <p:nvPr/>
        </p:nvSpPr>
        <p:spPr bwMode="auto">
          <a:xfrm flipV="1">
            <a:off x="4852988" y="6167438"/>
            <a:ext cx="101600" cy="2857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Line 645"/>
          <p:cNvSpPr>
            <a:spLocks noChangeShapeType="1"/>
          </p:cNvSpPr>
          <p:nvPr/>
        </p:nvSpPr>
        <p:spPr bwMode="auto">
          <a:xfrm>
            <a:off x="4954588" y="6167438"/>
            <a:ext cx="104775" cy="14288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Line 646"/>
          <p:cNvSpPr>
            <a:spLocks noChangeShapeType="1"/>
          </p:cNvSpPr>
          <p:nvPr/>
        </p:nvSpPr>
        <p:spPr bwMode="auto">
          <a:xfrm>
            <a:off x="5059363" y="6181726"/>
            <a:ext cx="106363" cy="476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Line 647"/>
          <p:cNvSpPr>
            <a:spLocks noChangeShapeType="1"/>
          </p:cNvSpPr>
          <p:nvPr/>
        </p:nvSpPr>
        <p:spPr bwMode="auto">
          <a:xfrm>
            <a:off x="516572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Line 648"/>
          <p:cNvSpPr>
            <a:spLocks noChangeShapeType="1"/>
          </p:cNvSpPr>
          <p:nvPr/>
        </p:nvSpPr>
        <p:spPr bwMode="auto">
          <a:xfrm>
            <a:off x="526732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Line 649"/>
          <p:cNvSpPr>
            <a:spLocks noChangeShapeType="1"/>
          </p:cNvSpPr>
          <p:nvPr/>
        </p:nvSpPr>
        <p:spPr bwMode="auto">
          <a:xfrm flipV="1">
            <a:off x="5372100" y="6219826"/>
            <a:ext cx="101600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650"/>
          <p:cNvSpPr>
            <a:spLocks noChangeShapeType="1"/>
          </p:cNvSpPr>
          <p:nvPr/>
        </p:nvSpPr>
        <p:spPr bwMode="auto">
          <a:xfrm>
            <a:off x="5473700" y="6219826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Line 651"/>
          <p:cNvSpPr>
            <a:spLocks noChangeShapeType="1"/>
          </p:cNvSpPr>
          <p:nvPr/>
        </p:nvSpPr>
        <p:spPr bwMode="auto">
          <a:xfrm>
            <a:off x="5578475" y="6219826"/>
            <a:ext cx="101600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Line 652"/>
          <p:cNvSpPr>
            <a:spLocks noChangeShapeType="1"/>
          </p:cNvSpPr>
          <p:nvPr/>
        </p:nvSpPr>
        <p:spPr bwMode="auto">
          <a:xfrm>
            <a:off x="568007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Line 653"/>
          <p:cNvSpPr>
            <a:spLocks noChangeShapeType="1"/>
          </p:cNvSpPr>
          <p:nvPr/>
        </p:nvSpPr>
        <p:spPr bwMode="auto">
          <a:xfrm flipV="1">
            <a:off x="5784850" y="6219826"/>
            <a:ext cx="106363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Line 654"/>
          <p:cNvSpPr>
            <a:spLocks noChangeShapeType="1"/>
          </p:cNvSpPr>
          <p:nvPr/>
        </p:nvSpPr>
        <p:spPr bwMode="auto">
          <a:xfrm>
            <a:off x="5891213" y="6219826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655"/>
          <p:cNvSpPr>
            <a:spLocks noChangeShapeType="1"/>
          </p:cNvSpPr>
          <p:nvPr/>
        </p:nvSpPr>
        <p:spPr bwMode="auto">
          <a:xfrm>
            <a:off x="5991225" y="6219826"/>
            <a:ext cx="106363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Line 656"/>
          <p:cNvSpPr>
            <a:spLocks noChangeShapeType="1"/>
          </p:cNvSpPr>
          <p:nvPr/>
        </p:nvSpPr>
        <p:spPr bwMode="auto">
          <a:xfrm>
            <a:off x="6097588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Line 657"/>
          <p:cNvSpPr>
            <a:spLocks noChangeShapeType="1"/>
          </p:cNvSpPr>
          <p:nvPr/>
        </p:nvSpPr>
        <p:spPr bwMode="auto">
          <a:xfrm>
            <a:off x="619760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Line 658"/>
          <p:cNvSpPr>
            <a:spLocks noChangeShapeType="1"/>
          </p:cNvSpPr>
          <p:nvPr/>
        </p:nvSpPr>
        <p:spPr bwMode="auto">
          <a:xfrm>
            <a:off x="6303963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Line 659"/>
          <p:cNvSpPr>
            <a:spLocks noChangeShapeType="1"/>
          </p:cNvSpPr>
          <p:nvPr/>
        </p:nvSpPr>
        <p:spPr bwMode="auto">
          <a:xfrm>
            <a:off x="6403975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Line 660"/>
          <p:cNvSpPr>
            <a:spLocks noChangeShapeType="1"/>
          </p:cNvSpPr>
          <p:nvPr/>
        </p:nvSpPr>
        <p:spPr bwMode="auto">
          <a:xfrm>
            <a:off x="651033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Line 661"/>
          <p:cNvSpPr>
            <a:spLocks noChangeShapeType="1"/>
          </p:cNvSpPr>
          <p:nvPr/>
        </p:nvSpPr>
        <p:spPr bwMode="auto">
          <a:xfrm>
            <a:off x="6615113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Line 662"/>
          <p:cNvSpPr>
            <a:spLocks noChangeShapeType="1"/>
          </p:cNvSpPr>
          <p:nvPr/>
        </p:nvSpPr>
        <p:spPr bwMode="auto">
          <a:xfrm>
            <a:off x="6716713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Line 663"/>
          <p:cNvSpPr>
            <a:spLocks noChangeShapeType="1"/>
          </p:cNvSpPr>
          <p:nvPr/>
        </p:nvSpPr>
        <p:spPr bwMode="auto">
          <a:xfrm>
            <a:off x="6821488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Line 664"/>
          <p:cNvSpPr>
            <a:spLocks noChangeShapeType="1"/>
          </p:cNvSpPr>
          <p:nvPr/>
        </p:nvSpPr>
        <p:spPr bwMode="auto">
          <a:xfrm>
            <a:off x="6923088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Line 665"/>
          <p:cNvSpPr>
            <a:spLocks noChangeShapeType="1"/>
          </p:cNvSpPr>
          <p:nvPr/>
        </p:nvSpPr>
        <p:spPr bwMode="auto">
          <a:xfrm>
            <a:off x="7027863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Line 666"/>
          <p:cNvSpPr>
            <a:spLocks noChangeShapeType="1"/>
          </p:cNvSpPr>
          <p:nvPr/>
        </p:nvSpPr>
        <p:spPr bwMode="auto">
          <a:xfrm>
            <a:off x="7134225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667"/>
          <p:cNvSpPr>
            <a:spLocks noChangeShapeType="1"/>
          </p:cNvSpPr>
          <p:nvPr/>
        </p:nvSpPr>
        <p:spPr bwMode="auto">
          <a:xfrm>
            <a:off x="7234238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668"/>
          <p:cNvSpPr>
            <a:spLocks noChangeShapeType="1"/>
          </p:cNvSpPr>
          <p:nvPr/>
        </p:nvSpPr>
        <p:spPr bwMode="auto">
          <a:xfrm>
            <a:off x="7340600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669"/>
          <p:cNvSpPr>
            <a:spLocks noChangeShapeType="1"/>
          </p:cNvSpPr>
          <p:nvPr/>
        </p:nvSpPr>
        <p:spPr bwMode="auto">
          <a:xfrm>
            <a:off x="7442200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Line 670"/>
          <p:cNvSpPr>
            <a:spLocks noChangeShapeType="1"/>
          </p:cNvSpPr>
          <p:nvPr/>
        </p:nvSpPr>
        <p:spPr bwMode="auto">
          <a:xfrm>
            <a:off x="7546975" y="6229351"/>
            <a:ext cx="101600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Line 671"/>
          <p:cNvSpPr>
            <a:spLocks noChangeShapeType="1"/>
          </p:cNvSpPr>
          <p:nvPr/>
        </p:nvSpPr>
        <p:spPr bwMode="auto">
          <a:xfrm>
            <a:off x="7648575" y="6229351"/>
            <a:ext cx="104775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Line 672"/>
          <p:cNvSpPr>
            <a:spLocks noChangeShapeType="1"/>
          </p:cNvSpPr>
          <p:nvPr/>
        </p:nvSpPr>
        <p:spPr bwMode="auto">
          <a:xfrm flipV="1">
            <a:off x="7753350" y="6224588"/>
            <a:ext cx="106363" cy="4763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Line 673"/>
          <p:cNvSpPr>
            <a:spLocks noChangeShapeType="1"/>
          </p:cNvSpPr>
          <p:nvPr/>
        </p:nvSpPr>
        <p:spPr bwMode="auto">
          <a:xfrm flipV="1">
            <a:off x="7859713" y="6215063"/>
            <a:ext cx="100013" cy="952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Line 674"/>
          <p:cNvSpPr>
            <a:spLocks noChangeShapeType="1"/>
          </p:cNvSpPr>
          <p:nvPr/>
        </p:nvSpPr>
        <p:spPr bwMode="auto">
          <a:xfrm>
            <a:off x="7959725" y="6215063"/>
            <a:ext cx="106363" cy="14288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Line 675"/>
          <p:cNvSpPr>
            <a:spLocks noChangeShapeType="1"/>
          </p:cNvSpPr>
          <p:nvPr/>
        </p:nvSpPr>
        <p:spPr bwMode="auto">
          <a:xfrm>
            <a:off x="8066088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Line 676"/>
          <p:cNvSpPr>
            <a:spLocks noChangeShapeType="1"/>
          </p:cNvSpPr>
          <p:nvPr/>
        </p:nvSpPr>
        <p:spPr bwMode="auto">
          <a:xfrm>
            <a:off x="8166100" y="6229351"/>
            <a:ext cx="10636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Line 677"/>
          <p:cNvSpPr>
            <a:spLocks noChangeShapeType="1"/>
          </p:cNvSpPr>
          <p:nvPr/>
        </p:nvSpPr>
        <p:spPr bwMode="auto">
          <a:xfrm>
            <a:off x="8272463" y="6229351"/>
            <a:ext cx="100013" cy="0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Line 678"/>
          <p:cNvSpPr>
            <a:spLocks noChangeShapeType="1"/>
          </p:cNvSpPr>
          <p:nvPr/>
        </p:nvSpPr>
        <p:spPr bwMode="auto">
          <a:xfrm>
            <a:off x="954088" y="6230938"/>
            <a:ext cx="7475538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Line 679"/>
          <p:cNvSpPr>
            <a:spLocks noChangeShapeType="1"/>
          </p:cNvSpPr>
          <p:nvPr/>
        </p:nvSpPr>
        <p:spPr bwMode="auto">
          <a:xfrm>
            <a:off x="2041525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Line 680"/>
          <p:cNvSpPr>
            <a:spLocks noChangeShapeType="1"/>
          </p:cNvSpPr>
          <p:nvPr/>
        </p:nvSpPr>
        <p:spPr bwMode="auto">
          <a:xfrm flipV="1">
            <a:off x="2041525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Rectangle 681"/>
          <p:cNvSpPr>
            <a:spLocks noChangeArrowheads="1"/>
          </p:cNvSpPr>
          <p:nvPr/>
        </p:nvSpPr>
        <p:spPr bwMode="auto">
          <a:xfrm>
            <a:off x="1905000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48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Line 682"/>
          <p:cNvSpPr>
            <a:spLocks noChangeShapeType="1"/>
          </p:cNvSpPr>
          <p:nvPr/>
        </p:nvSpPr>
        <p:spPr bwMode="auto">
          <a:xfrm>
            <a:off x="3470275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683"/>
          <p:cNvSpPr>
            <a:spLocks noChangeShapeType="1"/>
          </p:cNvSpPr>
          <p:nvPr/>
        </p:nvSpPr>
        <p:spPr bwMode="auto">
          <a:xfrm flipV="1">
            <a:off x="3470275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Rectangle 684"/>
          <p:cNvSpPr>
            <a:spLocks noChangeArrowheads="1"/>
          </p:cNvSpPr>
          <p:nvPr/>
        </p:nvSpPr>
        <p:spPr bwMode="auto">
          <a:xfrm>
            <a:off x="3335337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49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Line 685"/>
          <p:cNvSpPr>
            <a:spLocks noChangeShapeType="1"/>
          </p:cNvSpPr>
          <p:nvPr/>
        </p:nvSpPr>
        <p:spPr bwMode="auto">
          <a:xfrm>
            <a:off x="4900613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Line 686"/>
          <p:cNvSpPr>
            <a:spLocks noChangeShapeType="1"/>
          </p:cNvSpPr>
          <p:nvPr/>
        </p:nvSpPr>
        <p:spPr bwMode="auto">
          <a:xfrm flipV="1">
            <a:off x="4900613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Rectangle 687"/>
          <p:cNvSpPr>
            <a:spLocks noChangeArrowheads="1"/>
          </p:cNvSpPr>
          <p:nvPr/>
        </p:nvSpPr>
        <p:spPr bwMode="auto">
          <a:xfrm>
            <a:off x="4765675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Line 688"/>
          <p:cNvSpPr>
            <a:spLocks noChangeShapeType="1"/>
          </p:cNvSpPr>
          <p:nvPr/>
        </p:nvSpPr>
        <p:spPr bwMode="auto">
          <a:xfrm>
            <a:off x="6329363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Line 689"/>
          <p:cNvSpPr>
            <a:spLocks noChangeShapeType="1"/>
          </p:cNvSpPr>
          <p:nvPr/>
        </p:nvSpPr>
        <p:spPr bwMode="auto">
          <a:xfrm flipV="1">
            <a:off x="6329363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Rectangle 690"/>
          <p:cNvSpPr>
            <a:spLocks noChangeArrowheads="1"/>
          </p:cNvSpPr>
          <p:nvPr/>
        </p:nvSpPr>
        <p:spPr bwMode="auto">
          <a:xfrm>
            <a:off x="6192837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51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Line 691"/>
          <p:cNvSpPr>
            <a:spLocks noChangeShapeType="1"/>
          </p:cNvSpPr>
          <p:nvPr/>
        </p:nvSpPr>
        <p:spPr bwMode="auto">
          <a:xfrm>
            <a:off x="7758113" y="6230938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Line 692"/>
          <p:cNvSpPr>
            <a:spLocks noChangeShapeType="1"/>
          </p:cNvSpPr>
          <p:nvPr/>
        </p:nvSpPr>
        <p:spPr bwMode="auto">
          <a:xfrm flipV="1">
            <a:off x="7758113" y="6207126"/>
            <a:ext cx="0" cy="23813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Rectangle 693"/>
          <p:cNvSpPr>
            <a:spLocks noChangeArrowheads="1"/>
          </p:cNvSpPr>
          <p:nvPr/>
        </p:nvSpPr>
        <p:spPr bwMode="auto">
          <a:xfrm>
            <a:off x="7623175" y="627856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52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Rectangle 694"/>
          <p:cNvSpPr>
            <a:spLocks noChangeArrowheads="1"/>
          </p:cNvSpPr>
          <p:nvPr/>
        </p:nvSpPr>
        <p:spPr bwMode="auto">
          <a:xfrm>
            <a:off x="4343400" y="6459379"/>
            <a:ext cx="1479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Retention Time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Line 695"/>
          <p:cNvSpPr>
            <a:spLocks noChangeShapeType="1"/>
          </p:cNvSpPr>
          <p:nvPr/>
        </p:nvSpPr>
        <p:spPr bwMode="auto">
          <a:xfrm>
            <a:off x="954088" y="2239963"/>
            <a:ext cx="0" cy="399097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Line 696"/>
          <p:cNvSpPr>
            <a:spLocks noChangeShapeType="1"/>
          </p:cNvSpPr>
          <p:nvPr/>
        </p:nvSpPr>
        <p:spPr bwMode="auto">
          <a:xfrm flipH="1">
            <a:off x="930275" y="6230938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Line 697"/>
          <p:cNvSpPr>
            <a:spLocks noChangeShapeType="1"/>
          </p:cNvSpPr>
          <p:nvPr/>
        </p:nvSpPr>
        <p:spPr bwMode="auto">
          <a:xfrm>
            <a:off x="954088" y="6230938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Rectangle 698"/>
          <p:cNvSpPr>
            <a:spLocks noChangeArrowheads="1"/>
          </p:cNvSpPr>
          <p:nvPr/>
        </p:nvSpPr>
        <p:spPr bwMode="auto">
          <a:xfrm>
            <a:off x="609600" y="6124575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Line 699"/>
          <p:cNvSpPr>
            <a:spLocks noChangeShapeType="1"/>
          </p:cNvSpPr>
          <p:nvPr/>
        </p:nvSpPr>
        <p:spPr bwMode="auto">
          <a:xfrm flipH="1">
            <a:off x="930275" y="5661026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Line 700"/>
          <p:cNvSpPr>
            <a:spLocks noChangeShapeType="1"/>
          </p:cNvSpPr>
          <p:nvPr/>
        </p:nvSpPr>
        <p:spPr bwMode="auto">
          <a:xfrm>
            <a:off x="954088" y="5661026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Rectangle 701"/>
          <p:cNvSpPr>
            <a:spLocks noChangeArrowheads="1"/>
          </p:cNvSpPr>
          <p:nvPr/>
        </p:nvSpPr>
        <p:spPr bwMode="auto">
          <a:xfrm>
            <a:off x="609600" y="5553075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0.5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Line 702"/>
          <p:cNvSpPr>
            <a:spLocks noChangeShapeType="1"/>
          </p:cNvSpPr>
          <p:nvPr/>
        </p:nvSpPr>
        <p:spPr bwMode="auto">
          <a:xfrm flipH="1">
            <a:off x="930275" y="509111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Line 703"/>
          <p:cNvSpPr>
            <a:spLocks noChangeShapeType="1"/>
          </p:cNvSpPr>
          <p:nvPr/>
        </p:nvSpPr>
        <p:spPr bwMode="auto">
          <a:xfrm>
            <a:off x="954088" y="509111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Rectangle 704"/>
          <p:cNvSpPr>
            <a:spLocks noChangeArrowheads="1"/>
          </p:cNvSpPr>
          <p:nvPr/>
        </p:nvSpPr>
        <p:spPr bwMode="auto">
          <a:xfrm>
            <a:off x="609600" y="4986337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Line 705"/>
          <p:cNvSpPr>
            <a:spLocks noChangeShapeType="1"/>
          </p:cNvSpPr>
          <p:nvPr/>
        </p:nvSpPr>
        <p:spPr bwMode="auto">
          <a:xfrm flipH="1">
            <a:off x="930275" y="451961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Line 706"/>
          <p:cNvSpPr>
            <a:spLocks noChangeShapeType="1"/>
          </p:cNvSpPr>
          <p:nvPr/>
        </p:nvSpPr>
        <p:spPr bwMode="auto">
          <a:xfrm>
            <a:off x="954088" y="451961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Rectangle 707"/>
          <p:cNvSpPr>
            <a:spLocks noChangeArrowheads="1"/>
          </p:cNvSpPr>
          <p:nvPr/>
        </p:nvSpPr>
        <p:spPr bwMode="auto">
          <a:xfrm>
            <a:off x="609600" y="4414837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1.5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Line 708"/>
          <p:cNvSpPr>
            <a:spLocks noChangeShapeType="1"/>
          </p:cNvSpPr>
          <p:nvPr/>
        </p:nvSpPr>
        <p:spPr bwMode="auto">
          <a:xfrm flipH="1">
            <a:off x="930275" y="3949701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Line 709"/>
          <p:cNvSpPr>
            <a:spLocks noChangeShapeType="1"/>
          </p:cNvSpPr>
          <p:nvPr/>
        </p:nvSpPr>
        <p:spPr bwMode="auto">
          <a:xfrm>
            <a:off x="954088" y="3949701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Rectangle 710"/>
          <p:cNvSpPr>
            <a:spLocks noChangeArrowheads="1"/>
          </p:cNvSpPr>
          <p:nvPr/>
        </p:nvSpPr>
        <p:spPr bwMode="auto">
          <a:xfrm>
            <a:off x="609600" y="3843337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2.0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Line 711"/>
          <p:cNvSpPr>
            <a:spLocks noChangeShapeType="1"/>
          </p:cNvSpPr>
          <p:nvPr/>
        </p:nvSpPr>
        <p:spPr bwMode="auto">
          <a:xfrm flipH="1">
            <a:off x="930275" y="3379788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Line 712"/>
          <p:cNvSpPr>
            <a:spLocks noChangeShapeType="1"/>
          </p:cNvSpPr>
          <p:nvPr/>
        </p:nvSpPr>
        <p:spPr bwMode="auto">
          <a:xfrm>
            <a:off x="954088" y="3379788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Rectangle 713"/>
          <p:cNvSpPr>
            <a:spLocks noChangeArrowheads="1"/>
          </p:cNvSpPr>
          <p:nvPr/>
        </p:nvSpPr>
        <p:spPr bwMode="auto">
          <a:xfrm>
            <a:off x="609600" y="3276600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2.5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44" name="Line 714"/>
          <p:cNvSpPr>
            <a:spLocks noChangeShapeType="1"/>
          </p:cNvSpPr>
          <p:nvPr/>
        </p:nvSpPr>
        <p:spPr bwMode="auto">
          <a:xfrm flipH="1">
            <a:off x="930275" y="2809876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5" name="Line 715"/>
          <p:cNvSpPr>
            <a:spLocks noChangeShapeType="1"/>
          </p:cNvSpPr>
          <p:nvPr/>
        </p:nvSpPr>
        <p:spPr bwMode="auto">
          <a:xfrm>
            <a:off x="954088" y="2809876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6" name="Rectangle 716"/>
          <p:cNvSpPr>
            <a:spLocks noChangeArrowheads="1"/>
          </p:cNvSpPr>
          <p:nvPr/>
        </p:nvSpPr>
        <p:spPr bwMode="auto">
          <a:xfrm>
            <a:off x="609600" y="2705100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3.0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47" name="Line 717"/>
          <p:cNvSpPr>
            <a:spLocks noChangeShapeType="1"/>
          </p:cNvSpPr>
          <p:nvPr/>
        </p:nvSpPr>
        <p:spPr bwMode="auto">
          <a:xfrm flipH="1">
            <a:off x="930275" y="223996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8" name="Line 718"/>
          <p:cNvSpPr>
            <a:spLocks noChangeShapeType="1"/>
          </p:cNvSpPr>
          <p:nvPr/>
        </p:nvSpPr>
        <p:spPr bwMode="auto">
          <a:xfrm>
            <a:off x="954088" y="2239963"/>
            <a:ext cx="2381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9" name="Rectangle 719"/>
          <p:cNvSpPr>
            <a:spLocks noChangeArrowheads="1"/>
          </p:cNvSpPr>
          <p:nvPr/>
        </p:nvSpPr>
        <p:spPr bwMode="auto">
          <a:xfrm>
            <a:off x="609600" y="2133600"/>
            <a:ext cx="2853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3.5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86" name="Rectangle 738"/>
          <p:cNvSpPr>
            <a:spLocks noChangeArrowheads="1"/>
          </p:cNvSpPr>
          <p:nvPr/>
        </p:nvSpPr>
        <p:spPr bwMode="auto">
          <a:xfrm>
            <a:off x="950913" y="2138363"/>
            <a:ext cx="5476875" cy="682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9" name="Rectangle 1426"/>
          <p:cNvSpPr>
            <a:spLocks noChangeArrowheads="1"/>
          </p:cNvSpPr>
          <p:nvPr/>
        </p:nvSpPr>
        <p:spPr bwMode="auto">
          <a:xfrm rot="16200000">
            <a:off x="-376843" y="3772812"/>
            <a:ext cx="14218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Intensity x 10</a:t>
            </a:r>
            <a:r>
              <a:rPr kumimoji="0" lang="en-US" sz="1600" b="1" i="0" u="non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-6</a:t>
            </a:r>
            <a:endParaRPr kumimoji="0" lang="en-US" sz="1600" b="0" i="0" u="non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40" name="Group 2239"/>
          <p:cNvGrpSpPr/>
          <p:nvPr/>
        </p:nvGrpSpPr>
        <p:grpSpPr>
          <a:xfrm>
            <a:off x="5526088" y="1484323"/>
            <a:ext cx="3846512" cy="2839992"/>
            <a:chOff x="8866188" y="1484323"/>
            <a:chExt cx="3733800" cy="2839992"/>
          </a:xfrm>
        </p:grpSpPr>
        <p:sp>
          <p:nvSpPr>
            <p:cNvPr id="2241" name="Rectangle 2240"/>
            <p:cNvSpPr/>
            <p:nvPr/>
          </p:nvSpPr>
          <p:spPr>
            <a:xfrm>
              <a:off x="8866188" y="1484323"/>
              <a:ext cx="3733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/>
                <a:t>LGLVGGSTIDIK</a:t>
              </a:r>
              <a:r>
                <a:rPr lang="en-US" sz="2000" b="1" baseline="30000" dirty="0" smtClean="0"/>
                <a:t>++</a:t>
              </a:r>
              <a:r>
                <a:rPr lang="en-US" sz="2000" b="1" dirty="0" smtClean="0"/>
                <a:t>  (586.85)</a:t>
              </a:r>
              <a:endParaRPr lang="en-US" sz="2000" b="1" dirty="0"/>
            </a:p>
          </p:txBody>
        </p:sp>
        <p:sp>
          <p:nvSpPr>
            <p:cNvPr id="2242" name="Rectangle 2241"/>
            <p:cNvSpPr/>
            <p:nvPr/>
          </p:nvSpPr>
          <p:spPr>
            <a:xfrm>
              <a:off x="9170987" y="2247805"/>
              <a:ext cx="1905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8A2BE2"/>
                  </a:solidFill>
                </a:rPr>
                <a:t>VGGSTIDIK</a:t>
              </a:r>
              <a:r>
                <a:rPr lang="en-US" sz="2000" baseline="30000" dirty="0">
                  <a:solidFill>
                    <a:srgbClr val="8A2BE2"/>
                  </a:solidFill>
                </a:rPr>
                <a:t>+</a:t>
              </a:r>
              <a:endParaRPr lang="en-US" sz="2000" dirty="0">
                <a:solidFill>
                  <a:srgbClr val="8A2BE2"/>
                </a:solidFill>
              </a:endParaRPr>
            </a:p>
          </p:txBody>
        </p:sp>
        <p:sp>
          <p:nvSpPr>
            <p:cNvPr id="2243" name="Rectangle 2242"/>
            <p:cNvSpPr/>
            <p:nvPr/>
          </p:nvSpPr>
          <p:spPr>
            <a:xfrm>
              <a:off x="9170987" y="2646058"/>
              <a:ext cx="187480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A52A2A"/>
                  </a:solidFill>
                </a:rPr>
                <a:t>GGSTIDIK</a:t>
              </a:r>
              <a:r>
                <a:rPr lang="en-US" sz="2000" baseline="30000" dirty="0">
                  <a:solidFill>
                    <a:srgbClr val="A52A2A"/>
                  </a:solidFill>
                </a:rPr>
                <a:t>+</a:t>
              </a:r>
              <a:endParaRPr lang="en-US" sz="2000" dirty="0">
                <a:solidFill>
                  <a:srgbClr val="A52A2A"/>
                </a:solidFill>
              </a:endParaRPr>
            </a:p>
          </p:txBody>
        </p:sp>
        <p:sp>
          <p:nvSpPr>
            <p:cNvPr id="2244" name="Rectangle 2243"/>
            <p:cNvSpPr/>
            <p:nvPr/>
          </p:nvSpPr>
          <p:spPr>
            <a:xfrm>
              <a:off x="9704387" y="3028915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D2691E"/>
                  </a:solidFill>
                </a:rPr>
                <a:t>GSTIDIK</a:t>
              </a:r>
              <a:r>
                <a:rPr lang="en-US" sz="2000" baseline="30000" dirty="0">
                  <a:solidFill>
                    <a:srgbClr val="D2691E"/>
                  </a:solidFill>
                </a:rPr>
                <a:t>+</a:t>
              </a:r>
              <a:endParaRPr lang="en-US" sz="2000" dirty="0">
                <a:solidFill>
                  <a:srgbClr val="D2691E"/>
                </a:solidFill>
              </a:endParaRPr>
            </a:p>
          </p:txBody>
        </p:sp>
        <p:sp>
          <p:nvSpPr>
            <p:cNvPr id="2245" name="Rectangle 2244"/>
            <p:cNvSpPr/>
            <p:nvPr/>
          </p:nvSpPr>
          <p:spPr>
            <a:xfrm>
              <a:off x="9018587" y="1885915"/>
              <a:ext cx="2057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0000FF"/>
                  </a:solidFill>
                </a:rPr>
                <a:t>LVGGSTIDIK</a:t>
              </a:r>
              <a:r>
                <a:rPr lang="en-US" sz="2000" baseline="30000" dirty="0">
                  <a:solidFill>
                    <a:srgbClr val="0000FF"/>
                  </a:solidFill>
                </a:rPr>
                <a:t>+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2246" name="Rectangle 2245"/>
            <p:cNvSpPr/>
            <p:nvPr/>
          </p:nvSpPr>
          <p:spPr>
            <a:xfrm>
              <a:off x="9704387" y="3314605"/>
              <a:ext cx="134043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8B8B"/>
                  </a:solidFill>
                </a:rPr>
                <a:t> </a:t>
              </a:r>
              <a:r>
                <a:rPr lang="en-US" sz="2000" dirty="0" smtClean="0">
                  <a:solidFill>
                    <a:srgbClr val="008B8B"/>
                  </a:solidFill>
                </a:rPr>
                <a:t>  STIDIK</a:t>
              </a:r>
              <a:r>
                <a:rPr lang="en-US" sz="2000" baseline="30000" dirty="0">
                  <a:solidFill>
                    <a:srgbClr val="008B8B"/>
                  </a:solidFill>
                </a:rPr>
                <a:t>+</a:t>
              </a:r>
              <a:endParaRPr lang="en-US" sz="2000" dirty="0">
                <a:solidFill>
                  <a:srgbClr val="008B8B"/>
                </a:solidFill>
              </a:endParaRPr>
            </a:p>
          </p:txBody>
        </p:sp>
        <p:sp>
          <p:nvSpPr>
            <p:cNvPr id="2247" name="Rectangle 2246"/>
            <p:cNvSpPr/>
            <p:nvPr/>
          </p:nvSpPr>
          <p:spPr>
            <a:xfrm>
              <a:off x="9704387" y="3619405"/>
              <a:ext cx="13452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8000"/>
                  </a:solidFill>
                </a:rPr>
                <a:t> </a:t>
              </a:r>
              <a:r>
                <a:rPr lang="en-US" sz="2000" dirty="0" smtClean="0">
                  <a:solidFill>
                    <a:srgbClr val="008000"/>
                  </a:solidFill>
                </a:rPr>
                <a:t>    TIDIK</a:t>
              </a:r>
              <a:r>
                <a:rPr lang="en-US" sz="2000" baseline="30000" dirty="0">
                  <a:solidFill>
                    <a:srgbClr val="008000"/>
                  </a:solidFill>
                </a:rPr>
                <a:t>+</a:t>
              </a:r>
              <a:endParaRPr lang="en-US" sz="2000" dirty="0">
                <a:solidFill>
                  <a:srgbClr val="008000"/>
                </a:solidFill>
              </a:endParaRPr>
            </a:p>
          </p:txBody>
        </p:sp>
        <p:sp>
          <p:nvSpPr>
            <p:cNvPr id="2248" name="Rectangle 2247"/>
            <p:cNvSpPr/>
            <p:nvPr/>
          </p:nvSpPr>
          <p:spPr>
            <a:xfrm>
              <a:off x="9704387" y="3924205"/>
              <a:ext cx="13163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FFA500"/>
                  </a:solidFill>
                </a:rPr>
                <a:t>       IDIK</a:t>
              </a:r>
              <a:r>
                <a:rPr lang="en-US" sz="2000" baseline="30000" dirty="0">
                  <a:solidFill>
                    <a:srgbClr val="FFA500"/>
                  </a:solidFill>
                </a:rPr>
                <a:t>+</a:t>
              </a:r>
              <a:endParaRPr lang="en-US" sz="2000" dirty="0">
                <a:solidFill>
                  <a:srgbClr val="FFA500"/>
                </a:solidFill>
              </a:endParaRPr>
            </a:p>
          </p:txBody>
        </p:sp>
        <p:sp>
          <p:nvSpPr>
            <p:cNvPr id="2249" name="Rectangle 2248"/>
            <p:cNvSpPr/>
            <p:nvPr/>
          </p:nvSpPr>
          <p:spPr>
            <a:xfrm>
              <a:off x="11170587" y="1906507"/>
              <a:ext cx="1024639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(1002.58)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2250" name="Rectangle 2249"/>
            <p:cNvSpPr/>
            <p:nvPr/>
          </p:nvSpPr>
          <p:spPr>
            <a:xfrm>
              <a:off x="11262485" y="2257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8A2BE2"/>
                  </a:solidFill>
                </a:rPr>
                <a:t>(889.50)</a:t>
              </a:r>
              <a:endParaRPr lang="en-US" dirty="0">
                <a:solidFill>
                  <a:srgbClr val="8A2BE2"/>
                </a:solidFill>
              </a:endParaRPr>
            </a:p>
          </p:txBody>
        </p:sp>
        <p:sp>
          <p:nvSpPr>
            <p:cNvPr id="2251" name="Rectangle 2250"/>
            <p:cNvSpPr/>
            <p:nvPr/>
          </p:nvSpPr>
          <p:spPr>
            <a:xfrm>
              <a:off x="11228387" y="2638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A52A2A"/>
                  </a:solidFill>
                </a:rPr>
                <a:t>(790.43)</a:t>
              </a:r>
              <a:endParaRPr lang="en-US" dirty="0">
                <a:solidFill>
                  <a:srgbClr val="A52A2A"/>
                </a:solidFill>
              </a:endParaRPr>
            </a:p>
          </p:txBody>
        </p:sp>
        <p:sp>
          <p:nvSpPr>
            <p:cNvPr id="2252" name="Rectangle 2251"/>
            <p:cNvSpPr/>
            <p:nvPr/>
          </p:nvSpPr>
          <p:spPr>
            <a:xfrm>
              <a:off x="11228387" y="30199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D2691E"/>
                  </a:solidFill>
                </a:rPr>
                <a:t>(676.39)</a:t>
              </a:r>
              <a:endParaRPr lang="en-US" dirty="0">
                <a:solidFill>
                  <a:srgbClr val="D2691E"/>
                </a:solidFill>
              </a:endParaRPr>
            </a:p>
          </p:txBody>
        </p:sp>
        <p:sp>
          <p:nvSpPr>
            <p:cNvPr id="2253" name="Rectangle 2252"/>
            <p:cNvSpPr/>
            <p:nvPr/>
          </p:nvSpPr>
          <p:spPr>
            <a:xfrm>
              <a:off x="11228387" y="33247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8B8B"/>
                  </a:solidFill>
                </a:rPr>
                <a:t>(589.36)</a:t>
              </a:r>
              <a:endParaRPr lang="en-US" dirty="0">
                <a:solidFill>
                  <a:srgbClr val="008B8B"/>
                </a:solidFill>
              </a:endParaRPr>
            </a:p>
          </p:txBody>
        </p:sp>
        <p:sp>
          <p:nvSpPr>
            <p:cNvPr id="2254" name="Rectangle 2253"/>
            <p:cNvSpPr/>
            <p:nvPr/>
          </p:nvSpPr>
          <p:spPr>
            <a:xfrm>
              <a:off x="11228387" y="36295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(488.31)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2255" name="Rectangle 2254"/>
            <p:cNvSpPr/>
            <p:nvPr/>
          </p:nvSpPr>
          <p:spPr>
            <a:xfrm>
              <a:off x="11228387" y="3934391"/>
              <a:ext cx="9156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A500"/>
                  </a:solidFill>
                </a:rPr>
                <a:t>(375.22)</a:t>
              </a:r>
              <a:endParaRPr lang="en-US" dirty="0">
                <a:solidFill>
                  <a:srgbClr val="FFA500"/>
                </a:solidFill>
              </a:endParaRPr>
            </a:p>
          </p:txBody>
        </p:sp>
      </p:grpSp>
      <p:cxnSp>
        <p:nvCxnSpPr>
          <p:cNvPr id="2256" name="Straight Arrow Connector 2255"/>
          <p:cNvCxnSpPr/>
          <p:nvPr/>
        </p:nvCxnSpPr>
        <p:spPr>
          <a:xfrm>
            <a:off x="5410200" y="2057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7" name="Straight Arrow Connector 2256"/>
          <p:cNvCxnSpPr/>
          <p:nvPr/>
        </p:nvCxnSpPr>
        <p:spPr>
          <a:xfrm>
            <a:off x="5410200" y="2438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8" name="Straight Arrow Connector 2257"/>
          <p:cNvCxnSpPr/>
          <p:nvPr/>
        </p:nvCxnSpPr>
        <p:spPr>
          <a:xfrm>
            <a:off x="5410200" y="2819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9" name="Straight Arrow Connector 2258"/>
          <p:cNvCxnSpPr/>
          <p:nvPr/>
        </p:nvCxnSpPr>
        <p:spPr>
          <a:xfrm>
            <a:off x="5410200" y="32004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0" name="Straight Arrow Connector 2259"/>
          <p:cNvCxnSpPr/>
          <p:nvPr/>
        </p:nvCxnSpPr>
        <p:spPr>
          <a:xfrm>
            <a:off x="5410200" y="35052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1" name="Straight Arrow Connector 2260"/>
          <p:cNvCxnSpPr/>
          <p:nvPr/>
        </p:nvCxnSpPr>
        <p:spPr>
          <a:xfrm>
            <a:off x="5410200" y="38100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2" name="Straight Arrow Connector 2261"/>
          <p:cNvCxnSpPr/>
          <p:nvPr/>
        </p:nvCxnSpPr>
        <p:spPr>
          <a:xfrm>
            <a:off x="5410200" y="4114800"/>
            <a:ext cx="3809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6" name="Title 1"/>
          <p:cNvSpPr>
            <a:spLocks noGrp="1"/>
          </p:cNvSpPr>
          <p:nvPr>
            <p:ph type="title"/>
          </p:nvPr>
        </p:nvSpPr>
        <p:spPr>
          <a:xfrm>
            <a:off x="380999" y="274638"/>
            <a:ext cx="839827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8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4756" b="-1"/>
          <a:stretch/>
        </p:blipFill>
        <p:spPr>
          <a:xfrm>
            <a:off x="4576854" y="1543765"/>
            <a:ext cx="4567146" cy="295203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213331" y="609600"/>
            <a:ext cx="1787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MS/MS</a:t>
            </a:r>
            <a:endParaRPr lang="en-US" sz="4000" dirty="0"/>
          </a:p>
        </p:txBody>
      </p:sp>
      <p:sp>
        <p:nvSpPr>
          <p:cNvPr id="20" name="Rectangle 19"/>
          <p:cNvSpPr/>
          <p:nvPr/>
        </p:nvSpPr>
        <p:spPr>
          <a:xfrm>
            <a:off x="-76200" y="4953000"/>
            <a:ext cx="92738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/>
              <a:t>1.02 </a:t>
            </a:r>
            <a:r>
              <a:rPr lang="en-US" sz="3600" dirty="0" err="1" smtClean="0"/>
              <a:t>femtomoles</a:t>
            </a:r>
            <a:r>
              <a:rPr lang="en-US" sz="3600" dirty="0" smtClean="0"/>
              <a:t> of Bovine Serum Albumin</a:t>
            </a:r>
          </a:p>
          <a:p>
            <a:pPr algn="ctr"/>
            <a:r>
              <a:rPr lang="en-US" sz="3600" dirty="0" smtClean="0"/>
              <a:t>(LVNELTEFAK++) in 1.2 </a:t>
            </a:r>
            <a:r>
              <a:rPr lang="en-US" sz="3600" dirty="0" err="1" smtClean="0"/>
              <a:t>ug</a:t>
            </a:r>
            <a:r>
              <a:rPr lang="en-US" sz="3600" dirty="0" smtClean="0"/>
              <a:t> of </a:t>
            </a:r>
            <a:r>
              <a:rPr lang="en-US" sz="3600" i="1" dirty="0" smtClean="0"/>
              <a:t>S. </a:t>
            </a:r>
            <a:r>
              <a:rPr lang="en-US" sz="3600" i="1" dirty="0" err="1" smtClean="0"/>
              <a:t>cerevisiae</a:t>
            </a:r>
            <a:r>
              <a:rPr lang="en-US" sz="3600" i="1" dirty="0" smtClean="0"/>
              <a:t> </a:t>
            </a:r>
            <a:r>
              <a:rPr lang="en-US" sz="3600" dirty="0" smtClean="0"/>
              <a:t>lysate</a:t>
            </a:r>
          </a:p>
        </p:txBody>
      </p:sp>
    </p:spTree>
    <p:extLst>
      <p:ext uri="{BB962C8B-B14F-4D97-AF65-F5344CB8AC3E}">
        <p14:creationId xmlns:p14="http://schemas.microsoft.com/office/powerpoint/2010/main" val="195404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56" b="-1"/>
          <a:stretch/>
        </p:blipFill>
        <p:spPr>
          <a:xfrm>
            <a:off x="9709" y="1543765"/>
            <a:ext cx="9134291" cy="295203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113873" y="609600"/>
            <a:ext cx="857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MS</a:t>
            </a:r>
            <a:endParaRPr lang="en-US" sz="4000" dirty="0"/>
          </a:p>
        </p:txBody>
      </p:sp>
      <p:sp>
        <p:nvSpPr>
          <p:cNvPr id="19" name="Rectangle 18"/>
          <p:cNvSpPr/>
          <p:nvPr/>
        </p:nvSpPr>
        <p:spPr>
          <a:xfrm>
            <a:off x="6213331" y="609600"/>
            <a:ext cx="1787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MS/MS</a:t>
            </a:r>
            <a:endParaRPr lang="en-US" sz="4000" dirty="0"/>
          </a:p>
        </p:txBody>
      </p:sp>
      <p:sp>
        <p:nvSpPr>
          <p:cNvPr id="20" name="Rectangle 19"/>
          <p:cNvSpPr/>
          <p:nvPr/>
        </p:nvSpPr>
        <p:spPr>
          <a:xfrm>
            <a:off x="-76200" y="4953000"/>
            <a:ext cx="92738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/>
              <a:t>1.02 </a:t>
            </a:r>
            <a:r>
              <a:rPr lang="en-US" sz="3600" dirty="0" err="1" smtClean="0"/>
              <a:t>femtomoles</a:t>
            </a:r>
            <a:r>
              <a:rPr lang="en-US" sz="3600" dirty="0" smtClean="0"/>
              <a:t> of Bovine Serum Albumin</a:t>
            </a:r>
          </a:p>
          <a:p>
            <a:pPr algn="ctr"/>
            <a:r>
              <a:rPr lang="en-US" sz="3600" dirty="0" smtClean="0"/>
              <a:t>(LVNELTEFAK++) in 1.2 </a:t>
            </a:r>
            <a:r>
              <a:rPr lang="en-US" sz="3600" dirty="0" err="1" smtClean="0"/>
              <a:t>ug</a:t>
            </a:r>
            <a:r>
              <a:rPr lang="en-US" sz="3600" dirty="0" smtClean="0"/>
              <a:t> of </a:t>
            </a:r>
            <a:r>
              <a:rPr lang="en-US" sz="3600" i="1" dirty="0" smtClean="0"/>
              <a:t>S. </a:t>
            </a:r>
            <a:r>
              <a:rPr lang="en-US" sz="3600" i="1" dirty="0" err="1" smtClean="0"/>
              <a:t>cerevisiae</a:t>
            </a:r>
            <a:r>
              <a:rPr lang="en-US" sz="3600" i="1" dirty="0" smtClean="0"/>
              <a:t> </a:t>
            </a:r>
            <a:r>
              <a:rPr lang="en-US" sz="3600" dirty="0" smtClean="0"/>
              <a:t>lysate</a:t>
            </a:r>
          </a:p>
        </p:txBody>
      </p:sp>
    </p:spTree>
    <p:extLst>
      <p:ext uri="{BB962C8B-B14F-4D97-AF65-F5344CB8AC3E}">
        <p14:creationId xmlns:p14="http://schemas.microsoft.com/office/powerpoint/2010/main" val="195017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113873" y="609600"/>
            <a:ext cx="857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MS</a:t>
            </a:r>
            <a:endParaRPr lang="en-US" sz="4000" dirty="0"/>
          </a:p>
        </p:txBody>
      </p:sp>
      <p:sp>
        <p:nvSpPr>
          <p:cNvPr id="13" name="Rectangle 12"/>
          <p:cNvSpPr/>
          <p:nvPr/>
        </p:nvSpPr>
        <p:spPr>
          <a:xfrm>
            <a:off x="6213331" y="609600"/>
            <a:ext cx="1787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MS/MS</a:t>
            </a:r>
            <a:endParaRPr lang="en-US" sz="4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56" b="-1"/>
          <a:stretch/>
        </p:blipFill>
        <p:spPr>
          <a:xfrm>
            <a:off x="9709" y="1543765"/>
            <a:ext cx="9134291" cy="295203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55" y="1447800"/>
            <a:ext cx="4338545" cy="302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55586"/>
            <a:ext cx="4419600" cy="31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-76200" y="4953000"/>
            <a:ext cx="92738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/>
              <a:t>1.02 </a:t>
            </a:r>
            <a:r>
              <a:rPr lang="en-US" sz="3600" dirty="0" err="1" smtClean="0"/>
              <a:t>femtomoles</a:t>
            </a:r>
            <a:r>
              <a:rPr lang="en-US" sz="3600" dirty="0" smtClean="0"/>
              <a:t> of Bovine Serum Albumin</a:t>
            </a:r>
          </a:p>
          <a:p>
            <a:pPr algn="ctr"/>
            <a:r>
              <a:rPr lang="en-US" sz="3600" dirty="0" smtClean="0"/>
              <a:t>(LVNELTEFAK++) in 1.2 </a:t>
            </a:r>
            <a:r>
              <a:rPr lang="en-US" sz="3600" dirty="0" err="1" smtClean="0"/>
              <a:t>ug</a:t>
            </a:r>
            <a:r>
              <a:rPr lang="en-US" sz="3600" dirty="0" smtClean="0"/>
              <a:t> of </a:t>
            </a:r>
            <a:r>
              <a:rPr lang="en-US" sz="3600" i="1" dirty="0" smtClean="0"/>
              <a:t>S. </a:t>
            </a:r>
            <a:r>
              <a:rPr lang="en-US" sz="3600" i="1" dirty="0" err="1" smtClean="0"/>
              <a:t>cerevisiae</a:t>
            </a:r>
            <a:r>
              <a:rPr lang="en-US" sz="3600" i="1" dirty="0" smtClean="0"/>
              <a:t> </a:t>
            </a:r>
            <a:r>
              <a:rPr lang="en-US" sz="3600" dirty="0" smtClean="0"/>
              <a:t>lysate</a:t>
            </a:r>
          </a:p>
        </p:txBody>
      </p:sp>
    </p:spTree>
    <p:extLst>
      <p:ext uri="{BB962C8B-B14F-4D97-AF65-F5344CB8AC3E}">
        <p14:creationId xmlns:p14="http://schemas.microsoft.com/office/powerpoint/2010/main" val="159311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Benefits of 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Comprehensive Sampling</a:t>
            </a:r>
          </a:p>
          <a:p>
            <a:pPr lvl="1"/>
            <a:r>
              <a:rPr lang="en-US" dirty="0" smtClean="0"/>
              <a:t>Reproducibility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Improved Quantitation</a:t>
            </a:r>
          </a:p>
          <a:p>
            <a:pPr lvl="1"/>
            <a:endParaRPr lang="en-US" dirty="0"/>
          </a:p>
        </p:txBody>
      </p:sp>
      <p:grpSp>
        <p:nvGrpSpPr>
          <p:cNvPr id="126" name="Group 125"/>
          <p:cNvGrpSpPr/>
          <p:nvPr/>
        </p:nvGrpSpPr>
        <p:grpSpPr>
          <a:xfrm>
            <a:off x="4294786" y="2590800"/>
            <a:ext cx="4038448" cy="1285494"/>
            <a:chOff x="4294786" y="2590800"/>
            <a:chExt cx="4038448" cy="1285494"/>
          </a:xfrm>
        </p:grpSpPr>
        <p:grpSp>
          <p:nvGrpSpPr>
            <p:cNvPr id="60" name="Group 59"/>
            <p:cNvGrpSpPr/>
            <p:nvPr/>
          </p:nvGrpSpPr>
          <p:grpSpPr>
            <a:xfrm>
              <a:off x="4294786" y="2590800"/>
              <a:ext cx="4038448" cy="599694"/>
              <a:chOff x="990600" y="2971800"/>
              <a:chExt cx="7342634" cy="599694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990600" y="29718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357734" y="29972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724863" y="3022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2091997" y="3054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2459126" y="30861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826260" y="31178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3193388" y="3149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560521" y="3181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3927651" y="32131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4294786" y="32448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661914" y="3276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5029050" y="3308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5396177" y="33401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763313" y="33718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130440" y="3403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6497576" y="3435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864704" y="34671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7231837" y="34988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7598967" y="3530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7966100" y="3562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4294786" y="3276600"/>
              <a:ext cx="4038448" cy="599694"/>
              <a:chOff x="990600" y="2971800"/>
              <a:chExt cx="7342634" cy="599694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990600" y="29718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1357734" y="29972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1724863" y="3022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091997" y="3054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2459126" y="30861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2826260" y="31178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3193388" y="3149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3560521" y="3181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3927651" y="32131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4294786" y="32448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4661914" y="3276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5029050" y="3308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5396177" y="33401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5763313" y="33718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6130440" y="3403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6497576" y="3435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6864704" y="34671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7231837" y="34988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7598967" y="353060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7966100" y="3562350"/>
                <a:ext cx="367134" cy="91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7" name="Group 126"/>
          <p:cNvGrpSpPr/>
          <p:nvPr/>
        </p:nvGrpSpPr>
        <p:grpSpPr>
          <a:xfrm>
            <a:off x="4314291" y="1367135"/>
            <a:ext cx="4065269" cy="1048408"/>
            <a:chOff x="4314291" y="1367135"/>
            <a:chExt cx="4065269" cy="1048408"/>
          </a:xfrm>
        </p:grpSpPr>
        <p:sp>
          <p:nvSpPr>
            <p:cNvPr id="54" name="Left Brace 53"/>
            <p:cNvSpPr/>
            <p:nvPr/>
          </p:nvSpPr>
          <p:spPr>
            <a:xfrm rot="5400000">
              <a:off x="6191499" y="-20919"/>
              <a:ext cx="310854" cy="4065269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314291" y="2263143"/>
              <a:ext cx="4065269" cy="152400"/>
              <a:chOff x="988161" y="2263143"/>
              <a:chExt cx="3695701" cy="152400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988161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172947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1357731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542517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1727301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1912087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2096870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2281656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2466440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2651227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836010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3020797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3205580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3390367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3575150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3759937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3944720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129506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4314290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4499076" y="2263143"/>
                <a:ext cx="184786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5" name="Rectangle 124"/>
            <p:cNvSpPr/>
            <p:nvPr/>
          </p:nvSpPr>
          <p:spPr>
            <a:xfrm>
              <a:off x="5330545" y="1367135"/>
              <a:ext cx="20608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 smtClean="0"/>
                <a:t>500 – 900 </a:t>
              </a:r>
              <a:r>
                <a:rPr lang="en-US" sz="2400" b="1" i="1" dirty="0" smtClean="0"/>
                <a:t>m/z</a:t>
              </a:r>
              <a:endParaRPr lang="en-US" sz="2400" b="1" dirty="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772648" y="4252274"/>
            <a:ext cx="4914152" cy="2300926"/>
            <a:chOff x="9709" y="609600"/>
            <a:chExt cx="9134291" cy="3886200"/>
          </a:xfrm>
        </p:grpSpPr>
        <p:sp>
          <p:nvSpPr>
            <p:cNvPr id="128" name="Rectangle 127"/>
            <p:cNvSpPr/>
            <p:nvPr/>
          </p:nvSpPr>
          <p:spPr>
            <a:xfrm>
              <a:off x="2113872" y="609600"/>
              <a:ext cx="1311508" cy="1003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MS</a:t>
              </a:r>
              <a:endParaRPr lang="en-US" sz="2800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689752" y="609600"/>
              <a:ext cx="2612760" cy="1003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MS/MS</a:t>
              </a:r>
              <a:endParaRPr lang="en-US" sz="2800" dirty="0"/>
            </a:p>
          </p:txBody>
        </p:sp>
        <p:pic>
          <p:nvPicPr>
            <p:cNvPr id="130" name="Picture 12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756" b="-1"/>
            <a:stretch/>
          </p:blipFill>
          <p:spPr>
            <a:xfrm>
              <a:off x="9709" y="1543765"/>
              <a:ext cx="9134291" cy="2952035"/>
            </a:xfrm>
            <a:prstGeom prst="rect">
              <a:avLst/>
            </a:prstGeom>
          </p:spPr>
        </p:pic>
        <p:pic>
          <p:nvPicPr>
            <p:cNvPr id="13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55" y="1447800"/>
              <a:ext cx="4338545" cy="3028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355586"/>
              <a:ext cx="4419600" cy="3106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5729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Isolation Window Width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42035" y="2272010"/>
            <a:ext cx="18288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" name="Rectangle 4"/>
          <p:cNvSpPr/>
          <p:nvPr/>
        </p:nvSpPr>
        <p:spPr>
          <a:xfrm>
            <a:off x="3505200" y="2272010"/>
            <a:ext cx="9144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" name="Rectangle 5"/>
          <p:cNvSpPr/>
          <p:nvPr/>
        </p:nvSpPr>
        <p:spPr>
          <a:xfrm>
            <a:off x="6172200" y="2272010"/>
            <a:ext cx="18288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0" name="Rectangle 9"/>
          <p:cNvSpPr/>
          <p:nvPr/>
        </p:nvSpPr>
        <p:spPr>
          <a:xfrm>
            <a:off x="2042342" y="2272010"/>
            <a:ext cx="685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Vs.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5014142" y="2272010"/>
            <a:ext cx="685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Vs.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2891135"/>
            <a:ext cx="1112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 </a:t>
            </a:r>
            <a:r>
              <a:rPr lang="en-US" sz="2800" b="1" i="1" dirty="0" smtClean="0"/>
              <a:t>m/z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92728" y="2891135"/>
            <a:ext cx="1255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10 </a:t>
            </a:r>
            <a:r>
              <a:rPr lang="en-US" sz="2800" b="1" i="1" dirty="0" smtClean="0"/>
              <a:t>m/z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48400" y="2881610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2</a:t>
            </a:r>
            <a:r>
              <a:rPr lang="en-US" sz="2800" b="1" dirty="0" smtClean="0"/>
              <a:t>0 </a:t>
            </a:r>
            <a:r>
              <a:rPr lang="en-US" sz="2800" b="1" i="1" dirty="0" smtClean="0"/>
              <a:t>m/z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35128" y="1600200"/>
            <a:ext cx="1073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DDA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5207128" y="1600200"/>
            <a:ext cx="923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DIA</a:t>
            </a:r>
            <a:endParaRPr lang="en-US" sz="3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685800" y="2123420"/>
            <a:ext cx="914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505200" y="2103715"/>
            <a:ext cx="449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124200" y="3733800"/>
            <a:ext cx="54863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Lower precursor selectivity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More peptides co-fragmented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More complex MS/MS spectra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More interference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2304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"/>
          <a:stretch/>
        </p:blipFill>
        <p:spPr>
          <a:xfrm>
            <a:off x="152400" y="1295400"/>
            <a:ext cx="8915400" cy="542889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Precursor Selectivity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562600" y="2286000"/>
            <a:ext cx="18288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514975" y="2875002"/>
            <a:ext cx="979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2 </a:t>
            </a:r>
            <a:r>
              <a:rPr lang="en-US" sz="2400" b="1" i="1" dirty="0" smtClean="0"/>
              <a:t>m/z</a:t>
            </a:r>
            <a:endParaRPr lang="en-US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5486400" y="3272135"/>
            <a:ext cx="2313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ANFQGAITNR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1461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Acquisition Methods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60400" y="2254984"/>
            <a:ext cx="192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/>
              <a:t>Targeted</a:t>
            </a:r>
            <a:endParaRPr lang="en-US" sz="36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2286000"/>
            <a:ext cx="2131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/>
              <a:t>Discovery</a:t>
            </a:r>
            <a:endParaRPr lang="en-US" sz="36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971800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Data Dependent Acquisition (DDA)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Peptide </a:t>
            </a:r>
            <a:r>
              <a:rPr lang="en-US" sz="2800" b="1" dirty="0" smtClean="0"/>
              <a:t>Identification</a:t>
            </a:r>
            <a:endParaRPr lang="en-US" sz="28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2971805" y="1580515"/>
            <a:ext cx="3200400" cy="1371600"/>
            <a:chOff x="2971805" y="1580515"/>
            <a:chExt cx="3200400" cy="1371600"/>
          </a:xfrm>
        </p:grpSpPr>
        <p:sp>
          <p:nvSpPr>
            <p:cNvPr id="9" name="Rectangle 8"/>
            <p:cNvSpPr/>
            <p:nvPr/>
          </p:nvSpPr>
          <p:spPr>
            <a:xfrm>
              <a:off x="3290244" y="1828800"/>
              <a:ext cx="256352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 smtClean="0"/>
                <a:t>Data Independent</a:t>
              </a:r>
            </a:p>
            <a:p>
              <a:pPr algn="ctr"/>
              <a:r>
                <a:rPr lang="en-US" sz="2400" b="1" dirty="0" smtClean="0"/>
                <a:t>Acquisition (DIA)</a:t>
              </a:r>
              <a:endParaRPr lang="en-US" sz="2400" b="1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2971805" y="1580515"/>
              <a:ext cx="3200400" cy="13716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-152400" y="2940784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Selected Reaction Monitoring (SRM)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Peptide </a:t>
            </a:r>
            <a:r>
              <a:rPr lang="en-US" sz="2800" b="1" dirty="0" smtClean="0"/>
              <a:t>Quantitation</a:t>
            </a:r>
            <a:endParaRPr lang="en-US" sz="2800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152400" y="2895600"/>
            <a:ext cx="3810000" cy="1670685"/>
            <a:chOff x="152400" y="2901315"/>
            <a:chExt cx="3810000" cy="1670685"/>
          </a:xfrm>
        </p:grpSpPr>
        <p:cxnSp>
          <p:nvCxnSpPr>
            <p:cNvPr id="16" name="Straight Arrow Connector 15"/>
            <p:cNvCxnSpPr/>
            <p:nvPr/>
          </p:nvCxnSpPr>
          <p:spPr>
            <a:xfrm flipH="1">
              <a:off x="3290244" y="2901315"/>
              <a:ext cx="672156" cy="10610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152400" y="3962400"/>
              <a:ext cx="3137844" cy="6096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298448"/>
            <a:ext cx="9144000" cy="542889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Precursor Selectivity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59552" y="2286000"/>
            <a:ext cx="9144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14975" y="2875002"/>
            <a:ext cx="1101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10 </a:t>
            </a:r>
            <a:r>
              <a:rPr lang="en-US" sz="2400" b="1" i="1" dirty="0" smtClean="0"/>
              <a:t>m/z</a:t>
            </a:r>
            <a:endParaRPr lang="en-US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5486400" y="3272135"/>
            <a:ext cx="2313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ANFQGAITNR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247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Precursor Selectivity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298448"/>
            <a:ext cx="9144000" cy="542889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562600" y="2286000"/>
            <a:ext cx="18288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514975" y="2875002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20 </a:t>
            </a:r>
            <a:r>
              <a:rPr lang="en-US" sz="2400" b="1" i="1" dirty="0" smtClean="0"/>
              <a:t>m/z</a:t>
            </a:r>
            <a:endParaRPr lang="en-US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5486400" y="3272135"/>
            <a:ext cx="2313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ANFQGAITNR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6061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Precursor Selectivity</a:t>
            </a:r>
            <a:endParaRPr lang="en-US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" b="13209"/>
          <a:stretch/>
        </p:blipFill>
        <p:spPr bwMode="auto">
          <a:xfrm>
            <a:off x="532263" y="1143000"/>
            <a:ext cx="8535537" cy="246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 rot="16200000">
            <a:off x="-436658" y="1884458"/>
            <a:ext cx="1396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Intensity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8153" y="914400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4e7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2819400" y="3581400"/>
            <a:ext cx="3195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Retention Time (min)</a:t>
            </a:r>
            <a:endParaRPr lang="en-US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308876" y="3612177"/>
            <a:ext cx="473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25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8662301" y="3612177"/>
            <a:ext cx="473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26</a:t>
            </a:r>
            <a:endParaRPr lang="en-US" sz="2400" dirty="0"/>
          </a:p>
        </p:txBody>
      </p:sp>
      <p:sp>
        <p:nvSpPr>
          <p:cNvPr id="32" name="Rectangle 31"/>
          <p:cNvSpPr/>
          <p:nvPr/>
        </p:nvSpPr>
        <p:spPr>
          <a:xfrm>
            <a:off x="6750177" y="1463933"/>
            <a:ext cx="9144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705600" y="2052935"/>
            <a:ext cx="1101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10 </a:t>
            </a:r>
            <a:r>
              <a:rPr lang="en-US" sz="2400" b="1" i="1" dirty="0" smtClean="0"/>
              <a:t>m/z</a:t>
            </a:r>
            <a:endParaRPr lang="en-US" sz="24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33400" y="3608980"/>
            <a:ext cx="8535536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33400" y="1123239"/>
            <a:ext cx="0" cy="2505502"/>
          </a:xfrm>
          <a:prstGeom prst="straightConnector1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099665" y="2494895"/>
            <a:ext cx="2313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ANFQGAITNR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4917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Precursor Selectivity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0" y="914400"/>
            <a:ext cx="9067800" cy="2694580"/>
            <a:chOff x="0" y="914400"/>
            <a:chExt cx="9067800" cy="2694580"/>
          </a:xfrm>
        </p:grpSpPr>
        <p:pic>
          <p:nvPicPr>
            <p:cNvPr id="1038" name="Picture 1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0" b="13209"/>
            <a:stretch/>
          </p:blipFill>
          <p:spPr bwMode="auto">
            <a:xfrm>
              <a:off x="532263" y="1143000"/>
              <a:ext cx="8535537" cy="2465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 rot="16200000">
              <a:off x="-436658" y="1884458"/>
              <a:ext cx="13965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Intensity</a:t>
              </a:r>
              <a:endParaRPr lang="en-US" sz="2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53" y="914400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4e7</a:t>
              </a:r>
              <a:endParaRPr lang="en-US" sz="24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50177" y="1463933"/>
              <a:ext cx="914400" cy="4572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705600" y="2052935"/>
              <a:ext cx="11015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10 </a:t>
              </a:r>
              <a:r>
                <a:rPr lang="en-US" sz="2400" b="1" i="1" dirty="0" smtClean="0"/>
                <a:t>m/z</a:t>
              </a:r>
              <a:endParaRPr lang="en-US" sz="2400" b="1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0" y="3593068"/>
            <a:ext cx="9135507" cy="3254752"/>
            <a:chOff x="0" y="3593068"/>
            <a:chExt cx="9135507" cy="3254752"/>
          </a:xfrm>
        </p:grpSpPr>
        <p:grpSp>
          <p:nvGrpSpPr>
            <p:cNvPr id="19" name="Group 18"/>
            <p:cNvGrpSpPr/>
            <p:nvPr/>
          </p:nvGrpSpPr>
          <p:grpSpPr>
            <a:xfrm>
              <a:off x="0" y="3593068"/>
              <a:ext cx="9135507" cy="3254752"/>
              <a:chOff x="0" y="3593068"/>
              <a:chExt cx="9135507" cy="325475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32263" y="3819099"/>
                <a:ext cx="8535536" cy="2505502"/>
                <a:chOff x="532263" y="3819099"/>
                <a:chExt cx="8535536" cy="2505502"/>
              </a:xfrm>
            </p:grpSpPr>
            <p:pic>
              <p:nvPicPr>
                <p:cNvPr id="1037" name="Picture 13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72" b="12381"/>
                <a:stretch/>
              </p:blipFill>
              <p:spPr bwMode="auto">
                <a:xfrm>
                  <a:off x="532263" y="3819099"/>
                  <a:ext cx="8535536" cy="25055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" name="Straight Arrow Connector 2"/>
                <p:cNvCxnSpPr/>
                <p:nvPr/>
              </p:nvCxnSpPr>
              <p:spPr>
                <a:xfrm>
                  <a:off x="532263" y="6324600"/>
                  <a:ext cx="8535536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Arrow Connector 7"/>
                <p:cNvCxnSpPr/>
                <p:nvPr/>
              </p:nvCxnSpPr>
              <p:spPr>
                <a:xfrm flipV="1">
                  <a:off x="533400" y="3819099"/>
                  <a:ext cx="0" cy="2505502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2819400" y="6324600"/>
                <a:ext cx="31958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Retention Time (min)</a:t>
                </a:r>
                <a:endParaRPr lang="en-US" sz="28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6200000">
                <a:off x="-436658" y="4810239"/>
                <a:ext cx="13965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Intensity</a:t>
                </a:r>
                <a:endParaRPr lang="en-US" sz="28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153" y="3593068"/>
                <a:ext cx="6014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4e7</a:t>
                </a:r>
                <a:endParaRPr lang="en-US" sz="2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08876" y="6355377"/>
                <a:ext cx="4732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25</a:t>
                </a:r>
                <a:endParaRPr lang="en-US" sz="24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662301" y="6355377"/>
                <a:ext cx="4732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26</a:t>
                </a:r>
                <a:endParaRPr lang="en-US" sz="2400" dirty="0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6753225" y="4054733"/>
              <a:ext cx="1828800" cy="4572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705600" y="4643735"/>
              <a:ext cx="112402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20 </a:t>
              </a:r>
              <a:r>
                <a:rPr lang="en-US" sz="2400" b="1" i="1" dirty="0" smtClean="0"/>
                <a:t>m/z</a:t>
              </a:r>
              <a:endParaRPr lang="en-US" sz="2400" b="1" dirty="0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>
            <a:off x="533400" y="3608980"/>
            <a:ext cx="8535536" cy="0"/>
          </a:xfrm>
          <a:prstGeom prst="straightConnector1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33400" y="1123239"/>
            <a:ext cx="0" cy="2505502"/>
          </a:xfrm>
          <a:prstGeom prst="straightConnector1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099665" y="2494895"/>
            <a:ext cx="2313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ANFQGAITNR</a:t>
            </a:r>
            <a:endParaRPr lang="en-US" sz="2400" b="1" dirty="0"/>
          </a:p>
        </p:txBody>
      </p:sp>
      <p:grpSp>
        <p:nvGrpSpPr>
          <p:cNvPr id="43" name="Group 42"/>
          <p:cNvGrpSpPr/>
          <p:nvPr/>
        </p:nvGrpSpPr>
        <p:grpSpPr>
          <a:xfrm>
            <a:off x="2667000" y="3581400"/>
            <a:ext cx="3348211" cy="584775"/>
            <a:chOff x="2667000" y="3581400"/>
            <a:chExt cx="3348211" cy="584775"/>
          </a:xfrm>
        </p:grpSpPr>
        <p:sp>
          <p:nvSpPr>
            <p:cNvPr id="36" name="TextBox 35"/>
            <p:cNvSpPr txBox="1"/>
            <p:nvPr/>
          </p:nvSpPr>
          <p:spPr>
            <a:xfrm>
              <a:off x="5551623" y="3582548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  <a:latin typeface="Arial Black" pitchFamily="34" charset="0"/>
                </a:rPr>
                <a:t>X</a:t>
              </a:r>
              <a:endParaRPr lang="en-US" sz="28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67000" y="3581400"/>
              <a:ext cx="50687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  <a:sym typeface="Wingdings"/>
                </a:rPr>
                <a:t></a:t>
              </a: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162800" y="762000"/>
            <a:ext cx="996988" cy="3962400"/>
            <a:chOff x="7162800" y="762000"/>
            <a:chExt cx="996988" cy="3962400"/>
          </a:xfrm>
        </p:grpSpPr>
        <p:grpSp>
          <p:nvGrpSpPr>
            <p:cNvPr id="39" name="Group 38"/>
            <p:cNvGrpSpPr/>
            <p:nvPr/>
          </p:nvGrpSpPr>
          <p:grpSpPr>
            <a:xfrm>
              <a:off x="7193280" y="762000"/>
              <a:ext cx="966508" cy="3962400"/>
              <a:chOff x="7193280" y="762000"/>
              <a:chExt cx="966508" cy="39624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7391400" y="772180"/>
                <a:ext cx="768388" cy="3952220"/>
                <a:chOff x="7391400" y="772180"/>
                <a:chExt cx="768388" cy="3952220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7391400" y="1219200"/>
                  <a:ext cx="0" cy="85066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7924800" y="1219200"/>
                  <a:ext cx="0" cy="85066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7391400" y="3873732"/>
                  <a:ext cx="0" cy="85066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924800" y="3873732"/>
                  <a:ext cx="0" cy="85066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TextBox 8"/>
                <p:cNvSpPr txBox="1"/>
                <p:nvPr/>
              </p:nvSpPr>
              <p:spPr>
                <a:xfrm>
                  <a:off x="7693006" y="772180"/>
                  <a:ext cx="46358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dirty="0" smtClean="0">
                      <a:solidFill>
                        <a:srgbClr val="FF0000"/>
                      </a:solidFill>
                      <a:latin typeface="Arial Black" pitchFamily="34" charset="0"/>
                    </a:rPr>
                    <a:t>X</a:t>
                  </a:r>
                  <a:endParaRPr lang="en-US" sz="2800" dirty="0">
                    <a:solidFill>
                      <a:srgbClr val="FF0000"/>
                    </a:solidFill>
                    <a:latin typeface="Arial Black" pitchFamily="34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7696200" y="3429000"/>
                  <a:ext cx="46358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dirty="0" smtClean="0">
                      <a:solidFill>
                        <a:srgbClr val="FF0000"/>
                      </a:solidFill>
                      <a:latin typeface="Arial Black" pitchFamily="34" charset="0"/>
                    </a:rPr>
                    <a:t>X</a:t>
                  </a:r>
                  <a:endParaRPr lang="en-US" sz="2800" dirty="0">
                    <a:solidFill>
                      <a:srgbClr val="FF0000"/>
                    </a:solidFill>
                    <a:latin typeface="Arial Black" pitchFamily="34" charset="0"/>
                  </a:endParaRPr>
                </a:p>
              </p:txBody>
            </p:sp>
          </p:grpSp>
          <p:sp>
            <p:nvSpPr>
              <p:cNvPr id="38" name="TextBox 37"/>
              <p:cNvSpPr txBox="1"/>
              <p:nvPr/>
            </p:nvSpPr>
            <p:spPr>
              <a:xfrm>
                <a:off x="7193280" y="762000"/>
                <a:ext cx="50687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FF0000"/>
                    </a:solidFill>
                    <a:sym typeface="Wingdings"/>
                  </a:rPr>
                  <a:t></a:t>
                </a:r>
                <a:endParaRPr lang="en-US" sz="32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7162800" y="3453825"/>
              <a:ext cx="50687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  <a:sym typeface="Wingdings"/>
                </a:rPr>
                <a:t>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709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Precursor Selectivity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457200" y="3200400"/>
            <a:ext cx="8077200" cy="3352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48200" y="2743200"/>
            <a:ext cx="4147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SLQDIIAILGMDELSEEDKLTVSR+++</a:t>
            </a:r>
          </a:p>
          <a:p>
            <a:pPr algn="ctr"/>
            <a:r>
              <a:rPr lang="en-US" dirty="0" smtClean="0"/>
              <a:t>(892.47 </a:t>
            </a:r>
            <a:r>
              <a:rPr lang="en-US" i="1" dirty="0" smtClean="0"/>
              <a:t>m/z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2743200"/>
            <a:ext cx="4067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SLQDIIAILG</a:t>
            </a:r>
            <a:r>
              <a:rPr lang="en-US" b="1" dirty="0">
                <a:solidFill>
                  <a:srgbClr val="003BFF"/>
                </a:solidFill>
              </a:rPr>
              <a:t>M</a:t>
            </a:r>
            <a:r>
              <a:rPr lang="en-US" dirty="0"/>
              <a:t>DELSEEDKLTVSR</a:t>
            </a:r>
            <a:r>
              <a:rPr lang="en-US" dirty="0" smtClean="0"/>
              <a:t>+++</a:t>
            </a:r>
          </a:p>
          <a:p>
            <a:pPr algn="ctr"/>
            <a:r>
              <a:rPr lang="en-US" dirty="0" smtClean="0"/>
              <a:t>(897.8 </a:t>
            </a:r>
            <a:r>
              <a:rPr lang="en-US" i="1" dirty="0" smtClean="0"/>
              <a:t>m/z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362200" y="1367135"/>
            <a:ext cx="3942795" cy="1299864"/>
            <a:chOff x="1780210" y="4419600"/>
            <a:chExt cx="1313510" cy="2144243"/>
          </a:xfrm>
        </p:grpSpPr>
        <p:sp>
          <p:nvSpPr>
            <p:cNvPr id="10" name="Rectangle 9"/>
            <p:cNvSpPr>
              <a:spLocks/>
            </p:cNvSpPr>
            <p:nvPr/>
          </p:nvSpPr>
          <p:spPr>
            <a:xfrm>
              <a:off x="1905000" y="4419600"/>
              <a:ext cx="1188720" cy="13824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780210" y="5802285"/>
              <a:ext cx="299815" cy="761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 smtClean="0"/>
                <a:t>890 </a:t>
              </a:r>
              <a:endParaRPr lang="en-US" sz="2400" b="1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5708585" y="2205335"/>
            <a:ext cx="8999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900 </a:t>
            </a:r>
            <a:endParaRPr lang="en-US" sz="2400" b="1" dirty="0"/>
          </a:p>
        </p:txBody>
      </p:sp>
      <p:sp>
        <p:nvSpPr>
          <p:cNvPr id="14" name="Lightning Bolt 13"/>
          <p:cNvSpPr/>
          <p:nvPr/>
        </p:nvSpPr>
        <p:spPr>
          <a:xfrm>
            <a:off x="4260785" y="1367135"/>
            <a:ext cx="520006" cy="762000"/>
          </a:xfrm>
          <a:prstGeom prst="lightningBol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58369" y="1447800"/>
            <a:ext cx="6238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96232" y="1487340"/>
            <a:ext cx="7296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19800" y="3426262"/>
            <a:ext cx="457200" cy="15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53855" y="3276600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62200" y="449580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351861" y="4230469"/>
            <a:ext cx="543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066365"/>
            <a:ext cx="381000" cy="323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5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Improving Precursor Selectivity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94" b="50000"/>
          <a:stretch/>
        </p:blipFill>
        <p:spPr bwMode="auto">
          <a:xfrm>
            <a:off x="152400" y="1585687"/>
            <a:ext cx="8860971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39855" y="1981200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25936" y="205740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" y="1581834"/>
            <a:ext cx="381000" cy="323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8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Precursor Selectivity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44" b="67052"/>
          <a:stretch/>
        </p:blipFill>
        <p:spPr>
          <a:xfrm>
            <a:off x="152400" y="4191000"/>
            <a:ext cx="8895991" cy="25146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94" b="50000"/>
          <a:stretch/>
        </p:blipFill>
        <p:spPr bwMode="auto">
          <a:xfrm>
            <a:off x="152400" y="1585687"/>
            <a:ext cx="8860971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39855" y="1981200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25936" y="205740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86319" y="4520625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2400" y="4596825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1600200"/>
            <a:ext cx="381000" cy="323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72634"/>
            <a:ext cx="381000" cy="323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11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Improving Precursor Selectivity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94" b="50000"/>
          <a:stretch/>
        </p:blipFill>
        <p:spPr bwMode="auto">
          <a:xfrm>
            <a:off x="152400" y="1585687"/>
            <a:ext cx="8860971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4694"/>
          <a:stretch/>
        </p:blipFill>
        <p:spPr bwMode="auto">
          <a:xfrm>
            <a:off x="152399" y="1600199"/>
            <a:ext cx="8860971" cy="25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200" y="1524000"/>
            <a:ext cx="381000" cy="323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81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Improving Precursor Selectivity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3" r="270" b="50000"/>
          <a:stretch/>
        </p:blipFill>
        <p:spPr bwMode="auto">
          <a:xfrm>
            <a:off x="838200" y="1295401"/>
            <a:ext cx="7211361" cy="265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30055" y="1258669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0" y="121920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1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Improving Precursor Selectivity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838200" y="1295401"/>
            <a:ext cx="7239000" cy="5357588"/>
            <a:chOff x="1143000" y="1585687"/>
            <a:chExt cx="6781800" cy="506730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13" r="270" b="50000"/>
            <a:stretch/>
          </p:blipFill>
          <p:spPr bwMode="auto">
            <a:xfrm>
              <a:off x="1143000" y="1585687"/>
              <a:ext cx="6755907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41" t="50000" r="-116"/>
            <a:stretch/>
          </p:blipFill>
          <p:spPr bwMode="auto">
            <a:xfrm>
              <a:off x="1150259" y="4138387"/>
              <a:ext cx="6774541" cy="2514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5930055" y="1258669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121920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3600" y="3925669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4345" y="388620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96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LC–MS/MS: Data Dependent Acquisition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977900" y="1993900"/>
            <a:ext cx="0" cy="4064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0" name="Straight Arrow Connector 1009"/>
          <p:cNvCxnSpPr/>
          <p:nvPr/>
        </p:nvCxnSpPr>
        <p:spPr>
          <a:xfrm>
            <a:off x="965200" y="2006600"/>
            <a:ext cx="70231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2" name="Picture 2" descr="C:\Users\Jarrett\AppData\Local\Microsoft\Windows\Temporary Internet Files\Content.IE5\VU84O3AM\MC9000343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12" y="5784736"/>
            <a:ext cx="522802" cy="54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 rot="16200000" flipH="1">
            <a:off x="-723901" y="3225007"/>
            <a:ext cx="2438400" cy="938213"/>
            <a:chOff x="355600" y="2374900"/>
            <a:chExt cx="2438400" cy="938213"/>
          </a:xfrm>
        </p:grpSpPr>
        <p:sp>
          <p:nvSpPr>
            <p:cNvPr id="1013" name="Freeform 44"/>
            <p:cNvSpPr>
              <a:spLocks/>
            </p:cNvSpPr>
            <p:nvPr/>
          </p:nvSpPr>
          <p:spPr bwMode="auto">
            <a:xfrm>
              <a:off x="1574800" y="2390775"/>
              <a:ext cx="457200" cy="914400"/>
            </a:xfrm>
            <a:custGeom>
              <a:avLst/>
              <a:gdLst>
                <a:gd name="T0" fmla="*/ 0 w 576"/>
                <a:gd name="T1" fmla="*/ 557 h 447"/>
                <a:gd name="T2" fmla="*/ 43 w 576"/>
                <a:gd name="T3" fmla="*/ 506 h 447"/>
                <a:gd name="T4" fmla="*/ 90 w 576"/>
                <a:gd name="T5" fmla="*/ 143 h 447"/>
                <a:gd name="T6" fmla="*/ 120 w 576"/>
                <a:gd name="T7" fmla="*/ 0 h 447"/>
                <a:gd name="T8" fmla="*/ 153 w 576"/>
                <a:gd name="T9" fmla="*/ 143 h 447"/>
                <a:gd name="T10" fmla="*/ 187 w 576"/>
                <a:gd name="T11" fmla="*/ 371 h 447"/>
                <a:gd name="T12" fmla="*/ 211 w 576"/>
                <a:gd name="T13" fmla="*/ 503 h 447"/>
                <a:gd name="T14" fmla="*/ 246 w 576"/>
                <a:gd name="T15" fmla="*/ 553 h 447"/>
                <a:gd name="T16" fmla="*/ 288 w 576"/>
                <a:gd name="T17" fmla="*/ 557 h 4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6"/>
                <a:gd name="T28" fmla="*/ 0 h 447"/>
                <a:gd name="T29" fmla="*/ 576 w 576"/>
                <a:gd name="T30" fmla="*/ 447 h 4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6" h="447">
                  <a:moveTo>
                    <a:pt x="0" y="432"/>
                  </a:moveTo>
                  <a:cubicBezTo>
                    <a:pt x="14" y="426"/>
                    <a:pt x="57" y="447"/>
                    <a:pt x="87" y="393"/>
                  </a:cubicBezTo>
                  <a:cubicBezTo>
                    <a:pt x="117" y="339"/>
                    <a:pt x="154" y="176"/>
                    <a:pt x="180" y="111"/>
                  </a:cubicBezTo>
                  <a:cubicBezTo>
                    <a:pt x="206" y="46"/>
                    <a:pt x="219" y="0"/>
                    <a:pt x="240" y="0"/>
                  </a:cubicBezTo>
                  <a:cubicBezTo>
                    <a:pt x="261" y="0"/>
                    <a:pt x="284" y="63"/>
                    <a:pt x="306" y="111"/>
                  </a:cubicBezTo>
                  <a:cubicBezTo>
                    <a:pt x="328" y="159"/>
                    <a:pt x="356" y="242"/>
                    <a:pt x="375" y="288"/>
                  </a:cubicBezTo>
                  <a:cubicBezTo>
                    <a:pt x="394" y="334"/>
                    <a:pt x="404" y="366"/>
                    <a:pt x="423" y="390"/>
                  </a:cubicBezTo>
                  <a:cubicBezTo>
                    <a:pt x="442" y="414"/>
                    <a:pt x="466" y="422"/>
                    <a:pt x="492" y="429"/>
                  </a:cubicBezTo>
                  <a:cubicBezTo>
                    <a:pt x="518" y="436"/>
                    <a:pt x="559" y="432"/>
                    <a:pt x="576" y="432"/>
                  </a:cubicBez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" name="Freeform 45"/>
            <p:cNvSpPr>
              <a:spLocks/>
            </p:cNvSpPr>
            <p:nvPr/>
          </p:nvSpPr>
          <p:spPr bwMode="auto">
            <a:xfrm>
              <a:off x="812800" y="2603500"/>
              <a:ext cx="609600" cy="709613"/>
            </a:xfrm>
            <a:custGeom>
              <a:avLst/>
              <a:gdLst>
                <a:gd name="T0" fmla="*/ 0 w 576"/>
                <a:gd name="T1" fmla="*/ 432 h 447"/>
                <a:gd name="T2" fmla="*/ 58 w 576"/>
                <a:gd name="T3" fmla="*/ 393 h 447"/>
                <a:gd name="T4" fmla="*/ 120 w 576"/>
                <a:gd name="T5" fmla="*/ 111 h 447"/>
                <a:gd name="T6" fmla="*/ 160 w 576"/>
                <a:gd name="T7" fmla="*/ 0 h 447"/>
                <a:gd name="T8" fmla="*/ 204 w 576"/>
                <a:gd name="T9" fmla="*/ 111 h 447"/>
                <a:gd name="T10" fmla="*/ 250 w 576"/>
                <a:gd name="T11" fmla="*/ 288 h 447"/>
                <a:gd name="T12" fmla="*/ 282 w 576"/>
                <a:gd name="T13" fmla="*/ 390 h 447"/>
                <a:gd name="T14" fmla="*/ 328 w 576"/>
                <a:gd name="T15" fmla="*/ 429 h 447"/>
                <a:gd name="T16" fmla="*/ 384 w 576"/>
                <a:gd name="T17" fmla="*/ 432 h 4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6"/>
                <a:gd name="T28" fmla="*/ 0 h 447"/>
                <a:gd name="T29" fmla="*/ 576 w 576"/>
                <a:gd name="T30" fmla="*/ 447 h 4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6" h="447">
                  <a:moveTo>
                    <a:pt x="0" y="432"/>
                  </a:moveTo>
                  <a:cubicBezTo>
                    <a:pt x="14" y="426"/>
                    <a:pt x="57" y="447"/>
                    <a:pt x="87" y="393"/>
                  </a:cubicBezTo>
                  <a:cubicBezTo>
                    <a:pt x="117" y="339"/>
                    <a:pt x="154" y="176"/>
                    <a:pt x="180" y="111"/>
                  </a:cubicBezTo>
                  <a:cubicBezTo>
                    <a:pt x="206" y="46"/>
                    <a:pt x="219" y="0"/>
                    <a:pt x="240" y="0"/>
                  </a:cubicBezTo>
                  <a:cubicBezTo>
                    <a:pt x="261" y="0"/>
                    <a:pt x="284" y="63"/>
                    <a:pt x="306" y="111"/>
                  </a:cubicBezTo>
                  <a:cubicBezTo>
                    <a:pt x="328" y="159"/>
                    <a:pt x="356" y="242"/>
                    <a:pt x="375" y="288"/>
                  </a:cubicBezTo>
                  <a:cubicBezTo>
                    <a:pt x="394" y="334"/>
                    <a:pt x="404" y="366"/>
                    <a:pt x="423" y="390"/>
                  </a:cubicBezTo>
                  <a:cubicBezTo>
                    <a:pt x="442" y="414"/>
                    <a:pt x="466" y="422"/>
                    <a:pt x="492" y="429"/>
                  </a:cubicBezTo>
                  <a:cubicBezTo>
                    <a:pt x="518" y="436"/>
                    <a:pt x="559" y="432"/>
                    <a:pt x="576" y="432"/>
                  </a:cubicBezTo>
                </a:path>
              </a:pathLst>
            </a:custGeom>
            <a:noFill/>
            <a:ln w="28575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5" name="Freeform 46"/>
            <p:cNvSpPr>
              <a:spLocks/>
            </p:cNvSpPr>
            <p:nvPr/>
          </p:nvSpPr>
          <p:spPr bwMode="auto">
            <a:xfrm>
              <a:off x="2184400" y="2374900"/>
              <a:ext cx="609600" cy="938213"/>
            </a:xfrm>
            <a:custGeom>
              <a:avLst/>
              <a:gdLst>
                <a:gd name="T0" fmla="*/ 0 w 576"/>
                <a:gd name="T1" fmla="*/ 571 h 447"/>
                <a:gd name="T2" fmla="*/ 58 w 576"/>
                <a:gd name="T3" fmla="*/ 520 h 447"/>
                <a:gd name="T4" fmla="*/ 120 w 576"/>
                <a:gd name="T5" fmla="*/ 147 h 447"/>
                <a:gd name="T6" fmla="*/ 160 w 576"/>
                <a:gd name="T7" fmla="*/ 0 h 447"/>
                <a:gd name="T8" fmla="*/ 204 w 576"/>
                <a:gd name="T9" fmla="*/ 147 h 447"/>
                <a:gd name="T10" fmla="*/ 250 w 576"/>
                <a:gd name="T11" fmla="*/ 381 h 447"/>
                <a:gd name="T12" fmla="*/ 282 w 576"/>
                <a:gd name="T13" fmla="*/ 516 h 447"/>
                <a:gd name="T14" fmla="*/ 328 w 576"/>
                <a:gd name="T15" fmla="*/ 567 h 447"/>
                <a:gd name="T16" fmla="*/ 384 w 576"/>
                <a:gd name="T17" fmla="*/ 571 h 4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6"/>
                <a:gd name="T28" fmla="*/ 0 h 447"/>
                <a:gd name="T29" fmla="*/ 576 w 576"/>
                <a:gd name="T30" fmla="*/ 447 h 4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6" h="447">
                  <a:moveTo>
                    <a:pt x="0" y="432"/>
                  </a:moveTo>
                  <a:cubicBezTo>
                    <a:pt x="14" y="426"/>
                    <a:pt x="57" y="447"/>
                    <a:pt x="87" y="393"/>
                  </a:cubicBezTo>
                  <a:cubicBezTo>
                    <a:pt x="117" y="339"/>
                    <a:pt x="154" y="176"/>
                    <a:pt x="180" y="111"/>
                  </a:cubicBezTo>
                  <a:cubicBezTo>
                    <a:pt x="206" y="46"/>
                    <a:pt x="219" y="0"/>
                    <a:pt x="240" y="0"/>
                  </a:cubicBezTo>
                  <a:cubicBezTo>
                    <a:pt x="261" y="0"/>
                    <a:pt x="284" y="63"/>
                    <a:pt x="306" y="111"/>
                  </a:cubicBezTo>
                  <a:cubicBezTo>
                    <a:pt x="328" y="159"/>
                    <a:pt x="356" y="242"/>
                    <a:pt x="375" y="288"/>
                  </a:cubicBezTo>
                  <a:cubicBezTo>
                    <a:pt x="394" y="334"/>
                    <a:pt x="404" y="366"/>
                    <a:pt x="423" y="390"/>
                  </a:cubicBezTo>
                  <a:cubicBezTo>
                    <a:pt x="442" y="414"/>
                    <a:pt x="466" y="422"/>
                    <a:pt x="492" y="429"/>
                  </a:cubicBezTo>
                  <a:cubicBezTo>
                    <a:pt x="518" y="436"/>
                    <a:pt x="559" y="432"/>
                    <a:pt x="576" y="432"/>
                  </a:cubicBezTo>
                </a:path>
              </a:pathLst>
            </a:custGeom>
            <a:noFill/>
            <a:ln w="2857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6" name="Freeform 42"/>
            <p:cNvSpPr>
              <a:spLocks/>
            </p:cNvSpPr>
            <p:nvPr/>
          </p:nvSpPr>
          <p:spPr bwMode="auto">
            <a:xfrm>
              <a:off x="355600" y="2603500"/>
              <a:ext cx="457200" cy="709613"/>
            </a:xfrm>
            <a:custGeom>
              <a:avLst/>
              <a:gdLst>
                <a:gd name="T0" fmla="*/ 0 w 576"/>
                <a:gd name="T1" fmla="*/ 432 h 447"/>
                <a:gd name="T2" fmla="*/ 43 w 576"/>
                <a:gd name="T3" fmla="*/ 393 h 447"/>
                <a:gd name="T4" fmla="*/ 90 w 576"/>
                <a:gd name="T5" fmla="*/ 111 h 447"/>
                <a:gd name="T6" fmla="*/ 120 w 576"/>
                <a:gd name="T7" fmla="*/ 0 h 447"/>
                <a:gd name="T8" fmla="*/ 153 w 576"/>
                <a:gd name="T9" fmla="*/ 111 h 447"/>
                <a:gd name="T10" fmla="*/ 187 w 576"/>
                <a:gd name="T11" fmla="*/ 288 h 447"/>
                <a:gd name="T12" fmla="*/ 211 w 576"/>
                <a:gd name="T13" fmla="*/ 390 h 447"/>
                <a:gd name="T14" fmla="*/ 246 w 576"/>
                <a:gd name="T15" fmla="*/ 429 h 447"/>
                <a:gd name="T16" fmla="*/ 288 w 576"/>
                <a:gd name="T17" fmla="*/ 432 h 4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6"/>
                <a:gd name="T28" fmla="*/ 0 h 447"/>
                <a:gd name="T29" fmla="*/ 576 w 576"/>
                <a:gd name="T30" fmla="*/ 447 h 4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6" h="447">
                  <a:moveTo>
                    <a:pt x="0" y="432"/>
                  </a:moveTo>
                  <a:cubicBezTo>
                    <a:pt x="14" y="426"/>
                    <a:pt x="57" y="447"/>
                    <a:pt x="87" y="393"/>
                  </a:cubicBezTo>
                  <a:cubicBezTo>
                    <a:pt x="117" y="339"/>
                    <a:pt x="154" y="176"/>
                    <a:pt x="180" y="111"/>
                  </a:cubicBezTo>
                  <a:cubicBezTo>
                    <a:pt x="206" y="46"/>
                    <a:pt x="219" y="0"/>
                    <a:pt x="240" y="0"/>
                  </a:cubicBezTo>
                  <a:cubicBezTo>
                    <a:pt x="261" y="0"/>
                    <a:pt x="284" y="63"/>
                    <a:pt x="306" y="111"/>
                  </a:cubicBezTo>
                  <a:cubicBezTo>
                    <a:pt x="328" y="159"/>
                    <a:pt x="356" y="242"/>
                    <a:pt x="375" y="288"/>
                  </a:cubicBezTo>
                  <a:cubicBezTo>
                    <a:pt x="394" y="334"/>
                    <a:pt x="404" y="366"/>
                    <a:pt x="423" y="390"/>
                  </a:cubicBezTo>
                  <a:cubicBezTo>
                    <a:pt x="442" y="414"/>
                    <a:pt x="466" y="422"/>
                    <a:pt x="492" y="429"/>
                  </a:cubicBezTo>
                  <a:cubicBezTo>
                    <a:pt x="518" y="436"/>
                    <a:pt x="559" y="432"/>
                    <a:pt x="576" y="432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343400" y="1595735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m/z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3" name="Rectangle 1022"/>
          <p:cNvSpPr/>
          <p:nvPr/>
        </p:nvSpPr>
        <p:spPr>
          <a:xfrm>
            <a:off x="1066800" y="4648200"/>
            <a:ext cx="67183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MS Scan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17" name="Rectangle 1016"/>
          <p:cNvSpPr/>
          <p:nvPr/>
        </p:nvSpPr>
        <p:spPr>
          <a:xfrm>
            <a:off x="1752600" y="2590800"/>
            <a:ext cx="1524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ightning Bolt 10"/>
          <p:cNvSpPr/>
          <p:nvPr/>
        </p:nvSpPr>
        <p:spPr>
          <a:xfrm>
            <a:off x="1752600" y="2667000"/>
            <a:ext cx="228600" cy="381000"/>
          </a:xfrm>
          <a:prstGeom prst="lightningBol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934200" y="2971800"/>
            <a:ext cx="228600" cy="457200"/>
            <a:chOff x="6172200" y="2971800"/>
            <a:chExt cx="228600" cy="457200"/>
          </a:xfrm>
        </p:grpSpPr>
        <p:sp>
          <p:nvSpPr>
            <p:cNvPr id="1018" name="Rectangle 1017"/>
            <p:cNvSpPr/>
            <p:nvPr/>
          </p:nvSpPr>
          <p:spPr>
            <a:xfrm>
              <a:off x="6172200" y="2971800"/>
              <a:ext cx="1524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Lightning Bolt 1023"/>
            <p:cNvSpPr/>
            <p:nvPr/>
          </p:nvSpPr>
          <p:spPr>
            <a:xfrm>
              <a:off x="6172200" y="3048000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05600" y="3352800"/>
            <a:ext cx="228600" cy="457200"/>
            <a:chOff x="4343400" y="3352800"/>
            <a:chExt cx="228600" cy="457200"/>
          </a:xfrm>
        </p:grpSpPr>
        <p:sp>
          <p:nvSpPr>
            <p:cNvPr id="1019" name="Rectangle 1018"/>
            <p:cNvSpPr/>
            <p:nvPr/>
          </p:nvSpPr>
          <p:spPr>
            <a:xfrm>
              <a:off x="4343400" y="3352800"/>
              <a:ext cx="1524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Lightning Bolt 1024"/>
            <p:cNvSpPr/>
            <p:nvPr/>
          </p:nvSpPr>
          <p:spPr>
            <a:xfrm>
              <a:off x="4343400" y="3429000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657600" y="3733800"/>
            <a:ext cx="228600" cy="457200"/>
            <a:chOff x="5715000" y="3733800"/>
            <a:chExt cx="228600" cy="457200"/>
          </a:xfrm>
        </p:grpSpPr>
        <p:sp>
          <p:nvSpPr>
            <p:cNvPr id="1020" name="Rectangle 1019"/>
            <p:cNvSpPr/>
            <p:nvPr/>
          </p:nvSpPr>
          <p:spPr>
            <a:xfrm>
              <a:off x="5715000" y="3733800"/>
              <a:ext cx="1524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Lightning Bolt 1025"/>
            <p:cNvSpPr/>
            <p:nvPr/>
          </p:nvSpPr>
          <p:spPr>
            <a:xfrm>
              <a:off x="5715000" y="3810000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48200" y="4114800"/>
            <a:ext cx="228600" cy="457200"/>
            <a:chOff x="6705600" y="4114800"/>
            <a:chExt cx="228600" cy="457200"/>
          </a:xfrm>
        </p:grpSpPr>
        <p:sp>
          <p:nvSpPr>
            <p:cNvPr id="1021" name="Rectangle 1020"/>
            <p:cNvSpPr/>
            <p:nvPr/>
          </p:nvSpPr>
          <p:spPr>
            <a:xfrm>
              <a:off x="6705600" y="4114800"/>
              <a:ext cx="1524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" name="Lightning Bolt 1026"/>
            <p:cNvSpPr/>
            <p:nvPr/>
          </p:nvSpPr>
          <p:spPr>
            <a:xfrm>
              <a:off x="6705600" y="4191000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8" name="Group 1027"/>
          <p:cNvGrpSpPr/>
          <p:nvPr/>
        </p:nvGrpSpPr>
        <p:grpSpPr>
          <a:xfrm>
            <a:off x="3429000" y="5029200"/>
            <a:ext cx="228600" cy="457200"/>
            <a:chOff x="2743200" y="2590800"/>
            <a:chExt cx="228600" cy="457200"/>
          </a:xfrm>
        </p:grpSpPr>
        <p:sp>
          <p:nvSpPr>
            <p:cNvPr id="1029" name="Rectangle 1028"/>
            <p:cNvSpPr/>
            <p:nvPr/>
          </p:nvSpPr>
          <p:spPr>
            <a:xfrm>
              <a:off x="2743200" y="2590800"/>
              <a:ext cx="1524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Lightning Bolt 1029"/>
            <p:cNvSpPr/>
            <p:nvPr/>
          </p:nvSpPr>
          <p:spPr>
            <a:xfrm>
              <a:off x="2743200" y="2667000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1" name="Group 1030"/>
          <p:cNvGrpSpPr/>
          <p:nvPr/>
        </p:nvGrpSpPr>
        <p:grpSpPr>
          <a:xfrm>
            <a:off x="2743200" y="5410200"/>
            <a:ext cx="228600" cy="457200"/>
            <a:chOff x="6172200" y="2971800"/>
            <a:chExt cx="228600" cy="457200"/>
          </a:xfrm>
        </p:grpSpPr>
        <p:sp>
          <p:nvSpPr>
            <p:cNvPr id="1032" name="Rectangle 1031"/>
            <p:cNvSpPr/>
            <p:nvPr/>
          </p:nvSpPr>
          <p:spPr>
            <a:xfrm>
              <a:off x="6172200" y="2971800"/>
              <a:ext cx="1524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Lightning Bolt 1032"/>
            <p:cNvSpPr/>
            <p:nvPr/>
          </p:nvSpPr>
          <p:spPr>
            <a:xfrm>
              <a:off x="6172200" y="3048000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4" name="Group 1033"/>
          <p:cNvGrpSpPr/>
          <p:nvPr/>
        </p:nvGrpSpPr>
        <p:grpSpPr>
          <a:xfrm>
            <a:off x="7086600" y="5791200"/>
            <a:ext cx="228600" cy="457200"/>
            <a:chOff x="4343400" y="3352800"/>
            <a:chExt cx="228600" cy="457200"/>
          </a:xfrm>
        </p:grpSpPr>
        <p:sp>
          <p:nvSpPr>
            <p:cNvPr id="1035" name="Rectangle 1034"/>
            <p:cNvSpPr/>
            <p:nvPr/>
          </p:nvSpPr>
          <p:spPr>
            <a:xfrm>
              <a:off x="4343400" y="3352800"/>
              <a:ext cx="1524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" name="Lightning Bolt 1035"/>
            <p:cNvSpPr/>
            <p:nvPr/>
          </p:nvSpPr>
          <p:spPr>
            <a:xfrm>
              <a:off x="4343400" y="3429000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7" name="Group 1036"/>
          <p:cNvGrpSpPr/>
          <p:nvPr/>
        </p:nvGrpSpPr>
        <p:grpSpPr>
          <a:xfrm>
            <a:off x="4953000" y="6172200"/>
            <a:ext cx="228600" cy="457200"/>
            <a:chOff x="5715000" y="3733800"/>
            <a:chExt cx="228600" cy="457200"/>
          </a:xfrm>
        </p:grpSpPr>
        <p:sp>
          <p:nvSpPr>
            <p:cNvPr id="1038" name="Rectangle 1037"/>
            <p:cNvSpPr/>
            <p:nvPr/>
          </p:nvSpPr>
          <p:spPr>
            <a:xfrm>
              <a:off x="5715000" y="3733800"/>
              <a:ext cx="1524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9" name="Lightning Bolt 1038"/>
            <p:cNvSpPr/>
            <p:nvPr/>
          </p:nvSpPr>
          <p:spPr>
            <a:xfrm>
              <a:off x="5715000" y="3810000"/>
              <a:ext cx="228600" cy="381000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054100" y="2209800"/>
            <a:ext cx="67183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MS Scan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25"/>
          <a:stretch/>
        </p:blipFill>
        <p:spPr>
          <a:xfrm>
            <a:off x="977900" y="801757"/>
            <a:ext cx="7771758" cy="12048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7620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58000" y="8382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endParaRPr lang="en-US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95646" y="9906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47646" y="10668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4</a:t>
            </a:r>
            <a:endParaRPr lang="en-US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38246" y="123086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 Black" pitchFamily="34" charset="0"/>
              </a:rPr>
              <a:t>5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18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3" grpId="0" animBg="1"/>
      <p:bldP spid="1017" grpId="0" animBg="1"/>
      <p:bldP spid="11" grpId="0" animBg="1"/>
      <p:bldP spid="10" grpId="0" animBg="1"/>
      <p:bldP spid="6" grpId="0"/>
      <p:bldP spid="6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3220" y="3886200"/>
            <a:ext cx="8544580" cy="2505503"/>
            <a:chOff x="523220" y="3962400"/>
            <a:chExt cx="8544580" cy="250550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1" b="14341"/>
            <a:stretch/>
          </p:blipFill>
          <p:spPr bwMode="auto">
            <a:xfrm>
              <a:off x="523220" y="4038601"/>
              <a:ext cx="8468380" cy="242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Straight Arrow Connector 19"/>
            <p:cNvCxnSpPr/>
            <p:nvPr/>
          </p:nvCxnSpPr>
          <p:spPr>
            <a:xfrm>
              <a:off x="532264" y="6467901"/>
              <a:ext cx="853553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533401" y="3962400"/>
              <a:ext cx="0" cy="250550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Overlapped Isolation Windows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990600"/>
            <a:ext cx="9067799" cy="2731533"/>
            <a:chOff x="0" y="3593068"/>
            <a:chExt cx="9067799" cy="2731533"/>
          </a:xfrm>
        </p:grpSpPr>
        <p:grpSp>
          <p:nvGrpSpPr>
            <p:cNvPr id="7" name="Group 6"/>
            <p:cNvGrpSpPr/>
            <p:nvPr/>
          </p:nvGrpSpPr>
          <p:grpSpPr>
            <a:xfrm>
              <a:off x="532263" y="3819099"/>
              <a:ext cx="8535536" cy="2505502"/>
              <a:chOff x="532263" y="3819099"/>
              <a:chExt cx="8535536" cy="2505502"/>
            </a:xfrm>
          </p:grpSpPr>
          <p:pic>
            <p:nvPicPr>
              <p:cNvPr id="13" name="Picture 1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72" b="12381"/>
              <a:stretch/>
            </p:blipFill>
            <p:spPr bwMode="auto">
              <a:xfrm>
                <a:off x="532263" y="3819099"/>
                <a:ext cx="8535536" cy="25055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4" name="Straight Arrow Connector 13"/>
              <p:cNvCxnSpPr/>
              <p:nvPr/>
            </p:nvCxnSpPr>
            <p:spPr>
              <a:xfrm>
                <a:off x="532263" y="6324600"/>
                <a:ext cx="8535536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533400" y="3819099"/>
                <a:ext cx="0" cy="250550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 rot="16200000">
              <a:off x="-436658" y="4810239"/>
              <a:ext cx="13965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Intensity</a:t>
              </a:r>
              <a:endParaRPr lang="en-US" sz="2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53" y="3593068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4e7</a:t>
              </a:r>
              <a:endParaRPr lang="en-US" sz="24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6705600" y="2041267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20 </a:t>
            </a:r>
            <a:r>
              <a:rPr lang="en-US" sz="2400" b="1" i="1" dirty="0" smtClean="0"/>
              <a:t>m/z</a:t>
            </a:r>
            <a:endParaRPr lang="en-US" sz="24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7417930" y="3314701"/>
            <a:ext cx="938498" cy="1295400"/>
            <a:chOff x="7417930" y="3314701"/>
            <a:chExt cx="938498" cy="1295400"/>
          </a:xfrm>
        </p:grpSpPr>
        <p:grpSp>
          <p:nvGrpSpPr>
            <p:cNvPr id="43" name="Group 42"/>
            <p:cNvGrpSpPr/>
            <p:nvPr/>
          </p:nvGrpSpPr>
          <p:grpSpPr>
            <a:xfrm>
              <a:off x="7588040" y="3314701"/>
              <a:ext cx="768388" cy="1295400"/>
              <a:chOff x="7423023" y="914400"/>
              <a:chExt cx="768388" cy="1295400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7423023" y="1359132"/>
                <a:ext cx="0" cy="8506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7956423" y="1359132"/>
                <a:ext cx="0" cy="850668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7727823" y="914400"/>
                <a:ext cx="4635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  <a:latin typeface="Arial Black" pitchFamily="34" charset="0"/>
                  </a:rPr>
                  <a:t>X</a:t>
                </a:r>
                <a:endParaRPr lang="en-US" sz="2800" dirty="0">
                  <a:solidFill>
                    <a:srgbClr val="FF0000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7417930" y="3352800"/>
              <a:ext cx="5068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  <a:sym typeface="Wingdings"/>
                </a:rPr>
                <a:t></a:t>
              </a:r>
              <a:endParaRPr lang="en-US" sz="3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6172200" y="3886200"/>
            <a:ext cx="18288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Overlapped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705600" y="4724400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20 </a:t>
            </a:r>
            <a:r>
              <a:rPr lang="en-US" sz="2400" b="1" i="1" dirty="0" smtClean="0"/>
              <a:t>m/z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19400" y="6324600"/>
            <a:ext cx="3195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Retention Time (min)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308876" y="6355377"/>
            <a:ext cx="473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25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8662301" y="6355377"/>
            <a:ext cx="473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26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436658" y="4874771"/>
            <a:ext cx="1396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Intensity</a:t>
            </a:r>
            <a:endParaRPr lang="en-US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8153" y="3657600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4e7</a:t>
            </a:r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3124200" y="1216631"/>
            <a:ext cx="2313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ANFQGAITNR</a:t>
            </a:r>
            <a:endParaRPr lang="en-US" sz="2400" b="1" dirty="0"/>
          </a:p>
        </p:txBody>
      </p:sp>
      <p:sp>
        <p:nvSpPr>
          <p:cNvPr id="31" name="Rectangle 30"/>
          <p:cNvSpPr/>
          <p:nvPr/>
        </p:nvSpPr>
        <p:spPr>
          <a:xfrm>
            <a:off x="7115175" y="4343400"/>
            <a:ext cx="18288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Overlapped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72223" y="5110981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18093" y="3810000"/>
            <a:ext cx="8525907" cy="2555882"/>
            <a:chOff x="609600" y="3810000"/>
            <a:chExt cx="8525907" cy="2555882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9" b="13593"/>
            <a:stretch/>
          </p:blipFill>
          <p:spPr bwMode="auto">
            <a:xfrm>
              <a:off x="609600" y="3886200"/>
              <a:ext cx="8525907" cy="2479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6172200" y="3886199"/>
              <a:ext cx="1828800" cy="4572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Overlapped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62600" y="4948535"/>
              <a:ext cx="339823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err="1" smtClean="0">
                  <a:solidFill>
                    <a:srgbClr val="FF0000"/>
                  </a:solidFill>
                </a:rPr>
                <a:t>Demultiplexed</a:t>
              </a:r>
              <a:r>
                <a:rPr lang="en-US" sz="2400" b="1" dirty="0" smtClean="0"/>
                <a:t>: ~10 </a:t>
              </a:r>
              <a:r>
                <a:rPr lang="en-US" sz="2400" b="1" i="1" dirty="0" smtClean="0"/>
                <a:t>m/z</a:t>
              </a:r>
              <a:endParaRPr lang="en-US" sz="2400" b="1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115175" y="4343399"/>
              <a:ext cx="1828800" cy="4572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Overlapped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6143587" y="3810000"/>
              <a:ext cx="943013" cy="761999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048587" y="4114799"/>
              <a:ext cx="943013" cy="761999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423023" y="914400"/>
            <a:ext cx="768388" cy="1295400"/>
            <a:chOff x="7423023" y="914400"/>
            <a:chExt cx="768388" cy="129540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7423023" y="1359132"/>
              <a:ext cx="0" cy="8506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956423" y="1359132"/>
              <a:ext cx="0" cy="850668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7727823" y="91440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  <a:latin typeface="Arial Black" pitchFamily="34" charset="0"/>
                </a:rPr>
                <a:t>X</a:t>
              </a:r>
              <a:endParaRPr lang="en-US" sz="28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6753225" y="1452265"/>
            <a:ext cx="18288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No Overlap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07088" y="102361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93530" y="990600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93280" y="939225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31730" y="4215825"/>
            <a:ext cx="506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32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3" grpId="0"/>
      <p:bldP spid="24" grpId="0"/>
      <p:bldP spid="25" grpId="0"/>
      <p:bldP spid="26" grpId="0"/>
      <p:bldP spid="27" grpId="0"/>
      <p:bldP spid="31" grpId="0" animBg="1"/>
      <p:bldP spid="51" grpId="0"/>
      <p:bldP spid="5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Improved Quantitation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171438"/>
              </p:ext>
            </p:extLst>
          </p:nvPr>
        </p:nvGraphicFramePr>
        <p:xfrm>
          <a:off x="533400" y="1219201"/>
          <a:ext cx="8005763" cy="49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581400" y="6172200"/>
            <a:ext cx="4724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95800" y="6182380"/>
            <a:ext cx="281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Transitions Integrated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40123" y="1981200"/>
            <a:ext cx="34882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21 Peptides Spiked Into</a:t>
            </a:r>
          </a:p>
          <a:p>
            <a:pPr algn="ctr"/>
            <a:r>
              <a:rPr lang="en-US" sz="2800" dirty="0" smtClean="0"/>
              <a:t>Yeast Lysate Quantified</a:t>
            </a:r>
            <a:endParaRPr lang="en-US" sz="28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29000" y="2362200"/>
            <a:ext cx="5486400" cy="4470400"/>
            <a:chOff x="3429000" y="2362200"/>
            <a:chExt cx="5486400" cy="4470400"/>
          </a:xfrm>
        </p:grpSpPr>
        <p:sp>
          <p:nvSpPr>
            <p:cNvPr id="11" name="Rectangle 10"/>
            <p:cNvSpPr/>
            <p:nvPr/>
          </p:nvSpPr>
          <p:spPr>
            <a:xfrm>
              <a:off x="3429000" y="2362200"/>
              <a:ext cx="1371600" cy="3733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581400" y="6096000"/>
              <a:ext cx="5334000" cy="736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648200" y="3886200"/>
            <a:ext cx="1256992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867400" y="3886200"/>
            <a:ext cx="1256992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86600" y="3886200"/>
            <a:ext cx="1447800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04800" y="6172200"/>
            <a:ext cx="2196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Dario </a:t>
            </a:r>
            <a:r>
              <a:rPr lang="en-US" sz="2800" dirty="0" err="1" smtClean="0"/>
              <a:t>Amodei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843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1" t="50000" r="-116"/>
          <a:stretch/>
        </p:blipFill>
        <p:spPr bwMode="auto">
          <a:xfrm>
            <a:off x="845948" y="1227547"/>
            <a:ext cx="7231252" cy="265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4114800"/>
            <a:ext cx="883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Overlapping Windows Improves Selectivity and Sensitivity of DIA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Easily applicable </a:t>
            </a:r>
            <a:r>
              <a:rPr lang="en-US" sz="2400" dirty="0" smtClean="0"/>
              <a:t>to virtually any DIA-capable instrument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De-multiplexing implemented in </a:t>
            </a:r>
            <a:r>
              <a:rPr lang="en-US" sz="2400" b="1" dirty="0" smtClean="0"/>
              <a:t>Skyline (</a:t>
            </a:r>
            <a:r>
              <a:rPr lang="en-US" sz="2400" b="1" u="sng" dirty="0" smtClean="0"/>
              <a:t>multi-vendor support</a:t>
            </a:r>
            <a:r>
              <a:rPr lang="en-US" sz="2400" b="1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These experiments can be done </a:t>
            </a:r>
            <a:r>
              <a:rPr lang="en-US" sz="2400" b="1" dirty="0" smtClean="0"/>
              <a:t>now</a:t>
            </a:r>
            <a:r>
              <a:rPr lang="en-US" sz="2400" dirty="0" smtClean="0"/>
              <a:t> with Skyline-daily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387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Generating a DIA Method Using Skyline: </a:t>
            </a:r>
            <a:r>
              <a:rPr lang="en-US" u="sng" dirty="0" smtClean="0"/>
              <a:t>Generate a Target List</a:t>
            </a:r>
            <a:endParaRPr lang="en-US" u="sng" dirty="0"/>
          </a:p>
        </p:txBody>
      </p:sp>
      <p:sp>
        <p:nvSpPr>
          <p:cNvPr id="4" name="Left Brace 3"/>
          <p:cNvSpPr/>
          <p:nvPr/>
        </p:nvSpPr>
        <p:spPr>
          <a:xfrm rot="5400000">
            <a:off x="4528434" y="-1672316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51226" y="1482522"/>
            <a:ext cx="406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0  20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88161" y="2526268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373008" y="2526268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909678" y="252626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917223" y="252626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88161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57733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27301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96873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66441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36012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205578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575150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944718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14292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83858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053432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422998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792572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162138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531711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901277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270849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640417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009989" y="2274811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34" b="66222"/>
          <a:stretch/>
        </p:blipFill>
        <p:spPr bwMode="auto">
          <a:xfrm>
            <a:off x="675016" y="3276600"/>
            <a:ext cx="35751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96" t="13862" r="35712" b="18000"/>
          <a:stretch/>
        </p:blipFill>
        <p:spPr bwMode="auto">
          <a:xfrm>
            <a:off x="4723180" y="762000"/>
            <a:ext cx="3880483" cy="584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5053430" y="1482522"/>
            <a:ext cx="3141345" cy="202267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6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Generating a DIA Method Using Skyline: </a:t>
            </a:r>
            <a:r>
              <a:rPr lang="en-US" u="sng" dirty="0" smtClean="0"/>
              <a:t>Generate a Target List</a:t>
            </a:r>
            <a:endParaRPr lang="en-US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8" t="17839" r="34368" b="22759"/>
          <a:stretch/>
        </p:blipFill>
        <p:spPr bwMode="auto">
          <a:xfrm>
            <a:off x="304800" y="1529254"/>
            <a:ext cx="4288220" cy="50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1" t="27839" r="37816" b="32805"/>
          <a:stretch/>
        </p:blipFill>
        <p:spPr bwMode="auto">
          <a:xfrm>
            <a:off x="5181600" y="2286000"/>
            <a:ext cx="3358055" cy="337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819400" y="3581400"/>
            <a:ext cx="762000" cy="304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9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Generating a DIA Method Using Skyline: </a:t>
            </a:r>
            <a:r>
              <a:rPr lang="en-US" u="sng" dirty="0" smtClean="0"/>
              <a:t>Generate a Target List</a:t>
            </a:r>
            <a:endParaRPr lang="en-US" u="sn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1" t="27839" r="37816" b="32805"/>
          <a:stretch/>
        </p:blipFill>
        <p:spPr bwMode="auto">
          <a:xfrm>
            <a:off x="3276600" y="1981200"/>
            <a:ext cx="3358055" cy="337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1" t="28138" r="37701" b="32873"/>
          <a:stretch/>
        </p:blipFill>
        <p:spPr bwMode="auto">
          <a:xfrm>
            <a:off x="3276600" y="2012732"/>
            <a:ext cx="3373820" cy="334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51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Generating a DIA Method Using Skyline: </a:t>
            </a:r>
            <a:r>
              <a:rPr lang="en-US" u="sng" dirty="0" smtClean="0"/>
              <a:t>Generate a Target List</a:t>
            </a:r>
            <a:endParaRPr lang="en-US" u="sng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t="22958" r="3719"/>
          <a:stretch/>
        </p:blipFill>
        <p:spPr bwMode="auto">
          <a:xfrm>
            <a:off x="2895600" y="1806025"/>
            <a:ext cx="6172200" cy="505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24200" y="1428788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1.00045475 </a:t>
            </a:r>
            <a:r>
              <a:rPr lang="en-US" i="1" dirty="0" smtClean="0"/>
              <a:t>m/z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845121"/>
              </p:ext>
            </p:extLst>
          </p:nvPr>
        </p:nvGraphicFramePr>
        <p:xfrm>
          <a:off x="228600" y="2337328"/>
          <a:ext cx="2514600" cy="345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336"/>
                <a:gridCol w="1056132"/>
                <a:gridCol w="1056132"/>
              </a:tblGrid>
              <a:tr h="59111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Mass</a:t>
                      </a:r>
                      <a:endParaRPr lang="en-US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/>
                        <a:t>Excess</a:t>
                      </a:r>
                      <a:endParaRPr lang="en-US" sz="1600" i="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1.00078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0.00078</a:t>
                      </a:r>
                      <a:endParaRPr lang="en-US" sz="1600" dirty="0"/>
                    </a:p>
                  </a:txBody>
                  <a:tcPr/>
                </a:tc>
              </a:tr>
              <a:tr h="587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15.9949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0.9949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14.0031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0.0031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31.9721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0.9721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433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Generating a DIA Method Using Skyline: </a:t>
            </a:r>
            <a:r>
              <a:rPr lang="en-US" u="sng" dirty="0" smtClean="0"/>
              <a:t>Generate a Target List</a:t>
            </a:r>
            <a:endParaRPr lang="en-US" u="sng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t="22958" r="3719"/>
          <a:stretch/>
        </p:blipFill>
        <p:spPr bwMode="auto">
          <a:xfrm>
            <a:off x="2895600" y="1806025"/>
            <a:ext cx="6172200" cy="505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24200" y="1428788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1.00045475 </a:t>
            </a:r>
            <a:r>
              <a:rPr lang="en-US" i="1" dirty="0" smtClean="0"/>
              <a:t>m/z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633435"/>
              </p:ext>
            </p:extLst>
          </p:nvPr>
        </p:nvGraphicFramePr>
        <p:xfrm>
          <a:off x="228600" y="2337328"/>
          <a:ext cx="2514600" cy="345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336"/>
                <a:gridCol w="1056132"/>
                <a:gridCol w="1056132"/>
              </a:tblGrid>
              <a:tr h="59111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Mass</a:t>
                      </a:r>
                      <a:endParaRPr lang="en-US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/>
                        <a:t>Excess</a:t>
                      </a:r>
                      <a:endParaRPr lang="en-US" sz="1600" i="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1.00078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0.00078</a:t>
                      </a:r>
                      <a:endParaRPr lang="en-US" sz="1600" dirty="0"/>
                    </a:p>
                  </a:txBody>
                  <a:tcPr/>
                </a:tc>
              </a:tr>
              <a:tr h="587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15.9949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0.9949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14.0031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0.0031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31.9721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0.9721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 flipV="1">
            <a:off x="4038600" y="1765854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343400" y="1765854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244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1054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4864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9436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3246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7056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0866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4676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8486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82296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6106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581400" y="1752600"/>
            <a:ext cx="0" cy="46349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35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Generating a DIA Method Using Skyline: </a:t>
            </a:r>
            <a:r>
              <a:rPr lang="en-US" u="sng" dirty="0" smtClean="0"/>
              <a:t>Generate a Target List</a:t>
            </a:r>
            <a:endParaRPr lang="en-US" u="sng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t="22958" r="3719"/>
          <a:stretch/>
        </p:blipFill>
        <p:spPr bwMode="auto">
          <a:xfrm>
            <a:off x="2895600" y="1806025"/>
            <a:ext cx="6172200" cy="505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24200" y="1428788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1.00045475 </a:t>
            </a:r>
            <a:r>
              <a:rPr lang="en-US" i="1" dirty="0" smtClean="0"/>
              <a:t>m/z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633435"/>
              </p:ext>
            </p:extLst>
          </p:nvPr>
        </p:nvGraphicFramePr>
        <p:xfrm>
          <a:off x="228600" y="2337328"/>
          <a:ext cx="2514600" cy="345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336"/>
                <a:gridCol w="1056132"/>
                <a:gridCol w="1056132"/>
              </a:tblGrid>
              <a:tr h="59111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Mass</a:t>
                      </a:r>
                      <a:endParaRPr lang="en-US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/>
                        <a:t>Excess</a:t>
                      </a:r>
                      <a:endParaRPr lang="en-US" sz="1600" i="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1.00078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0.00078</a:t>
                      </a:r>
                      <a:endParaRPr lang="en-US" sz="1600" dirty="0"/>
                    </a:p>
                  </a:txBody>
                  <a:tcPr/>
                </a:tc>
              </a:tr>
              <a:tr h="587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15.9949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0.9949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14.0031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0.0031</a:t>
                      </a:r>
                      <a:endParaRPr lang="en-US" sz="1600" dirty="0"/>
                    </a:p>
                  </a:txBody>
                  <a:tcPr/>
                </a:tc>
              </a:tr>
              <a:tr h="5686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31.9721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0.9721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703320" y="1752600"/>
            <a:ext cx="5029200" cy="4648200"/>
            <a:chOff x="3733800" y="1752600"/>
            <a:chExt cx="5029200" cy="4648200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4191000" y="1765854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4495800" y="1765854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8768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52578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56388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0960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4770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8580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2390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76200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80010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83820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87630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733800" y="1752600"/>
              <a:ext cx="0" cy="46349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035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Generating a DIA Method Using Skyline: </a:t>
            </a:r>
            <a:r>
              <a:rPr lang="en-US" u="sng" dirty="0" smtClean="0"/>
              <a:t>Generate a Target List</a:t>
            </a:r>
            <a:endParaRPr lang="en-US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44525"/>
            <a:ext cx="8915401" cy="29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29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17" y="274638"/>
            <a:ext cx="840216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651226" y="1470854"/>
            <a:ext cx="406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0  20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98816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357733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72730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096873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46644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83601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20557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575150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94471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31429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68385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505343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42299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79257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16213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53171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901277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7270849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7640417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8009989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Generating a DIA Method Using Skyline: </a:t>
            </a:r>
            <a:r>
              <a:rPr lang="en-US" u="sng" dirty="0" smtClean="0"/>
              <a:t>Generate a Target List</a:t>
            </a:r>
            <a:endParaRPr lang="en-US" u="sng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8" t="18023" r="24943" b="9333"/>
          <a:stretch/>
        </p:blipFill>
        <p:spPr bwMode="auto">
          <a:xfrm>
            <a:off x="1828800" y="1545021"/>
            <a:ext cx="5612525" cy="622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287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Data: </a:t>
            </a:r>
            <a:r>
              <a:rPr lang="en-US" u="sng" dirty="0" smtClean="0"/>
              <a:t>Filtering Settings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7" t="13977" r="35747" b="18345"/>
          <a:stretch/>
        </p:blipFill>
        <p:spPr bwMode="auto">
          <a:xfrm>
            <a:off x="2567152" y="1208689"/>
            <a:ext cx="3807144" cy="564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3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57600" y="1371600"/>
            <a:ext cx="495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Stanford University</a:t>
            </a:r>
          </a:p>
          <a:p>
            <a:pPr algn="ctr"/>
            <a:r>
              <a:rPr lang="en-US" sz="2800" b="1" dirty="0" smtClean="0"/>
              <a:t>Dario </a:t>
            </a:r>
            <a:r>
              <a:rPr lang="en-US" sz="2800" b="1" dirty="0" err="1" smtClean="0"/>
              <a:t>Amodei</a:t>
            </a:r>
            <a:endParaRPr lang="en-US" sz="2800" b="1" dirty="0" smtClean="0"/>
          </a:p>
          <a:p>
            <a:pPr algn="ctr"/>
            <a:r>
              <a:rPr lang="en-US" sz="2800" dirty="0" err="1" smtClean="0"/>
              <a:t>Parag</a:t>
            </a:r>
            <a:r>
              <a:rPr lang="en-US" sz="2800" dirty="0" smtClean="0"/>
              <a:t> </a:t>
            </a:r>
            <a:r>
              <a:rPr lang="en-US" sz="2800" dirty="0" err="1" smtClean="0"/>
              <a:t>Mallick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2743200"/>
            <a:ext cx="358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Purdue University</a:t>
            </a:r>
          </a:p>
          <a:p>
            <a:pPr algn="ctr"/>
            <a:r>
              <a:rPr lang="en-US" sz="2800" dirty="0" smtClean="0"/>
              <a:t>Olga </a:t>
            </a:r>
            <a:r>
              <a:rPr lang="en-US" sz="2800" dirty="0" err="1" smtClean="0"/>
              <a:t>Vitek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371600"/>
            <a:ext cx="2895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University of Washington</a:t>
            </a:r>
          </a:p>
          <a:p>
            <a:pPr algn="ctr"/>
            <a:r>
              <a:rPr lang="en-US" sz="2800" dirty="0" smtClean="0"/>
              <a:t>Mike MacCoss</a:t>
            </a:r>
          </a:p>
          <a:p>
            <a:pPr algn="ctr"/>
            <a:r>
              <a:rPr lang="en-US" sz="2800" dirty="0" smtClean="0"/>
              <a:t>Brendan MacLean</a:t>
            </a:r>
          </a:p>
          <a:p>
            <a:pPr algn="ctr"/>
            <a:r>
              <a:rPr lang="en-US" sz="2800" dirty="0" smtClean="0"/>
              <a:t>Don Marsh</a:t>
            </a:r>
          </a:p>
          <a:p>
            <a:pPr algn="ctr"/>
            <a:r>
              <a:rPr lang="en-US" sz="2800" dirty="0" err="1"/>
              <a:t>Gennifer</a:t>
            </a:r>
            <a:r>
              <a:rPr lang="en-US" sz="2800" dirty="0"/>
              <a:t> </a:t>
            </a:r>
            <a:r>
              <a:rPr lang="en-US" sz="2800" dirty="0" err="1" smtClean="0"/>
              <a:t>Merrihew</a:t>
            </a:r>
            <a:endParaRPr lang="en-US" sz="2800" dirty="0" smtClean="0"/>
          </a:p>
          <a:p>
            <a:pPr algn="ctr"/>
            <a:r>
              <a:rPr lang="en-US" sz="2800" dirty="0" smtClean="0"/>
              <a:t>Richard Johnson</a:t>
            </a:r>
          </a:p>
          <a:p>
            <a:pPr algn="ctr"/>
            <a:r>
              <a:rPr lang="en-US" sz="2800" dirty="0" smtClean="0"/>
              <a:t>Sonia Ting</a:t>
            </a:r>
          </a:p>
          <a:p>
            <a:pPr algn="ctr"/>
            <a:r>
              <a:rPr lang="en-US" sz="2800" dirty="0" smtClean="0"/>
              <a:t>&amp; the rest of the lab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67200" y="3617893"/>
            <a:ext cx="3581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Thermo Scientific</a:t>
            </a:r>
          </a:p>
          <a:p>
            <a:pPr algn="ctr"/>
            <a:r>
              <a:rPr lang="en-US" sz="2800" dirty="0"/>
              <a:t>Markus </a:t>
            </a:r>
            <a:r>
              <a:rPr lang="en-US" sz="2800" dirty="0" err="1"/>
              <a:t>Kellmann</a:t>
            </a:r>
            <a:endParaRPr lang="en-US" sz="2800" dirty="0"/>
          </a:p>
          <a:p>
            <a:pPr algn="ctr"/>
            <a:r>
              <a:rPr lang="en-US" sz="2800" b="1" dirty="0" smtClean="0"/>
              <a:t>Andreas </a:t>
            </a:r>
            <a:r>
              <a:rPr lang="en-US" sz="2800" b="1" dirty="0" smtClean="0"/>
              <a:t>Kuehn</a:t>
            </a:r>
          </a:p>
          <a:p>
            <a:pPr algn="ctr"/>
            <a:r>
              <a:rPr lang="en-US" sz="2800" dirty="0" smtClean="0"/>
              <a:t>Reiko </a:t>
            </a:r>
            <a:r>
              <a:rPr lang="en-US" sz="2800" dirty="0" err="1" smtClean="0"/>
              <a:t>Kiyonami</a:t>
            </a:r>
            <a:endParaRPr lang="en-US" sz="2800" dirty="0" smtClean="0"/>
          </a:p>
          <a:p>
            <a:pPr algn="ctr"/>
            <a:r>
              <a:rPr lang="en-US" sz="2800" b="1" dirty="0" err="1"/>
              <a:t>Yue</a:t>
            </a:r>
            <a:r>
              <a:rPr lang="en-US" sz="2800" b="1" dirty="0"/>
              <a:t> </a:t>
            </a:r>
            <a:r>
              <a:rPr lang="en-US" sz="2800" b="1" dirty="0" err="1" smtClean="0"/>
              <a:t>Xuan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2849940"/>
            <a:ext cx="4572000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u="sng" dirty="0" smtClean="0"/>
              <a:t>Dario’s Poster:</a:t>
            </a:r>
            <a:r>
              <a:rPr lang="en-US" sz="2400" b="1" dirty="0" smtClean="0"/>
              <a:t>  </a:t>
            </a:r>
            <a:r>
              <a:rPr lang="en-US" sz="2400" dirty="0" smtClean="0"/>
              <a:t>Tuesday </a:t>
            </a:r>
            <a:r>
              <a:rPr lang="en-US" sz="2400" dirty="0"/>
              <a:t>June 11</a:t>
            </a:r>
            <a:r>
              <a:rPr lang="en-US" sz="2400" baseline="30000" dirty="0"/>
              <a:t>th</a:t>
            </a:r>
            <a:endParaRPr lang="en-US" sz="2400" dirty="0"/>
          </a:p>
          <a:p>
            <a:r>
              <a:rPr lang="en-US" sz="2400" dirty="0" smtClean="0"/>
              <a:t>(#512) 10:30 AM – 2:30 PM</a:t>
            </a:r>
            <a:endParaRPr lang="en-US" sz="2400" dirty="0"/>
          </a:p>
          <a:p>
            <a:r>
              <a:rPr lang="en-US" sz="2400" b="1" u="sng" dirty="0" smtClean="0"/>
              <a:t>Jarrett’s Talk:</a:t>
            </a:r>
            <a:r>
              <a:rPr lang="en-US" sz="2400" b="1" dirty="0" smtClean="0"/>
              <a:t> </a:t>
            </a:r>
            <a:r>
              <a:rPr lang="en-US" sz="2400" dirty="0" smtClean="0"/>
              <a:t>Monday, June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8:30-8:50AM Exhibit Hall 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0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17" y="274638"/>
            <a:ext cx="840216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651226" y="1470854"/>
            <a:ext cx="406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0  20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98816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357733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72730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096873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46644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83601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20557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575150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94471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31429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68385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505343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42299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79257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16213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53171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901277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7270849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7640417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8009989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988161" y="3004066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2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17" y="274638"/>
            <a:ext cx="840216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651226" y="1470854"/>
            <a:ext cx="406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0  20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0" y="320040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98816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357733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72730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096873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46644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83601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20557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575150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94471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31429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68385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505343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42299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79257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16213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53171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901277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7270849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7640417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8009989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988161" y="3004066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1357729" y="3308866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17" y="274638"/>
            <a:ext cx="840216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0" y="2895600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1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651226" y="1470854"/>
            <a:ext cx="406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0  20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0" y="320040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</a:t>
            </a:r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-7763" y="350520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</a:t>
            </a:r>
            <a:r>
              <a:rPr lang="en-US" dirty="0"/>
              <a:t>3</a:t>
            </a:r>
          </a:p>
        </p:txBody>
      </p:sp>
      <p:sp>
        <p:nvSpPr>
          <p:cNvPr id="99" name="Rectangle 98"/>
          <p:cNvSpPr/>
          <p:nvPr/>
        </p:nvSpPr>
        <p:spPr>
          <a:xfrm>
            <a:off x="0" y="3821668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4</a:t>
            </a:r>
            <a:endParaRPr lang="en-US" dirty="0"/>
          </a:p>
        </p:txBody>
      </p:sp>
      <p:sp>
        <p:nvSpPr>
          <p:cNvPr id="100" name="Rectangle 99"/>
          <p:cNvSpPr/>
          <p:nvPr/>
        </p:nvSpPr>
        <p:spPr>
          <a:xfrm>
            <a:off x="0" y="4126468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</a:t>
            </a:r>
            <a:r>
              <a:rPr lang="en-US" dirty="0"/>
              <a:t>5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0" y="4431268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6</a:t>
            </a:r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0" y="4724400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</a:t>
            </a:r>
            <a:r>
              <a:rPr lang="en-US" dirty="0"/>
              <a:t>7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0" y="5421868"/>
            <a:ext cx="878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5400000">
            <a:off x="177969" y="4955233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105" name="Rectangle 104"/>
          <p:cNvSpPr/>
          <p:nvPr/>
        </p:nvSpPr>
        <p:spPr>
          <a:xfrm>
            <a:off x="0" y="5726668"/>
            <a:ext cx="878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Scan 21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98816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357733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72730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096873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246644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83601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20557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575150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94471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31429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68385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505343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42299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792572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162138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531711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901277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7270849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7640417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8009989" y="2263143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988161" y="3004066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1357729" y="3308866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727301" y="3613666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2096873" y="3930134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2466440" y="4234934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2836013" y="4539734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3205578" y="4832866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8009989" y="5530334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988161" y="5835134"/>
            <a:ext cx="369572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8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274638"/>
            <a:ext cx="839827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653666" y="1470854"/>
            <a:ext cx="4062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0  20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90600" y="2981706"/>
            <a:ext cx="7342634" cy="599694"/>
            <a:chOff x="990600" y="2971800"/>
            <a:chExt cx="7342634" cy="599694"/>
          </a:xfrm>
        </p:grpSpPr>
        <p:sp>
          <p:nvSpPr>
            <p:cNvPr id="68" name="Rectangle 67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" name="Picture 2" descr="C:\Users\Jarrett\AppData\Local\Microsoft\Windows\Temporary Internet Files\Content.IE5\VU84O3AM\MC9000343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41" y="6021355"/>
            <a:ext cx="522802" cy="54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" name="Straight Arrow Connector 205"/>
          <p:cNvCxnSpPr/>
          <p:nvPr/>
        </p:nvCxnSpPr>
        <p:spPr>
          <a:xfrm>
            <a:off x="762000" y="2514600"/>
            <a:ext cx="0" cy="36555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 rot="16200000">
            <a:off x="144306" y="3982876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grpSp>
        <p:nvGrpSpPr>
          <p:cNvPr id="135" name="Group 134"/>
          <p:cNvGrpSpPr/>
          <p:nvPr/>
        </p:nvGrpSpPr>
        <p:grpSpPr>
          <a:xfrm>
            <a:off x="988161" y="2263143"/>
            <a:ext cx="7391400" cy="152400"/>
            <a:chOff x="988161" y="2263143"/>
            <a:chExt cx="3695701" cy="152400"/>
          </a:xfrm>
          <a:solidFill>
            <a:schemeClr val="bg1">
              <a:lumMod val="85000"/>
            </a:schemeClr>
          </a:solidFill>
        </p:grpSpPr>
        <p:sp>
          <p:nvSpPr>
            <p:cNvPr id="136" name="Rectangle 135"/>
            <p:cNvSpPr/>
            <p:nvPr/>
          </p:nvSpPr>
          <p:spPr>
            <a:xfrm>
              <a:off x="98816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17294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35773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54251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72730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91208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09687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28165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46644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65122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83601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02079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20558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39036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357515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375993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94472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412950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431429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49907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990600" y="3667506"/>
            <a:ext cx="7342634" cy="599694"/>
            <a:chOff x="990600" y="2971800"/>
            <a:chExt cx="7342634" cy="599694"/>
          </a:xfrm>
        </p:grpSpPr>
        <p:sp>
          <p:nvSpPr>
            <p:cNvPr id="158" name="Rectangle 157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990600" y="4353306"/>
            <a:ext cx="7342634" cy="599694"/>
            <a:chOff x="990600" y="2971800"/>
            <a:chExt cx="7342634" cy="599694"/>
          </a:xfrm>
        </p:grpSpPr>
        <p:sp>
          <p:nvSpPr>
            <p:cNvPr id="224" name="Rectangle 223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963166" y="5029200"/>
            <a:ext cx="7342634" cy="599694"/>
            <a:chOff x="990600" y="2971800"/>
            <a:chExt cx="7342634" cy="599694"/>
          </a:xfrm>
        </p:grpSpPr>
        <p:sp>
          <p:nvSpPr>
            <p:cNvPr id="245" name="Rectangle 244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3" name="Straight Arrow Connector 272"/>
          <p:cNvCxnSpPr>
            <a:stCxn id="72" idx="2"/>
            <a:endCxn id="162" idx="2"/>
          </p:cNvCxnSpPr>
          <p:nvPr/>
        </p:nvCxnSpPr>
        <p:spPr>
          <a:xfrm>
            <a:off x="2642693" y="3105150"/>
            <a:ext cx="0" cy="68580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TextBox 273"/>
          <p:cNvSpPr txBox="1"/>
          <p:nvPr/>
        </p:nvSpPr>
        <p:spPr>
          <a:xfrm>
            <a:off x="2703350" y="3286506"/>
            <a:ext cx="12923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~2 seconds</a:t>
            </a:r>
            <a:endParaRPr lang="en-US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899544" y="3632801"/>
            <a:ext cx="7484739" cy="2005999"/>
            <a:chOff x="899544" y="3632801"/>
            <a:chExt cx="7484739" cy="2005999"/>
          </a:xfrm>
        </p:grpSpPr>
        <p:cxnSp>
          <p:nvCxnSpPr>
            <p:cNvPr id="156" name="Straight Connector 155"/>
            <p:cNvCxnSpPr/>
            <p:nvPr/>
          </p:nvCxnSpPr>
          <p:spPr>
            <a:xfrm flipH="1">
              <a:off x="914400" y="3632801"/>
              <a:ext cx="7469883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H="1">
              <a:off x="914400" y="3962400"/>
              <a:ext cx="7469883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H="1">
              <a:off x="914400" y="4292009"/>
              <a:ext cx="7469883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H="1">
              <a:off x="914400" y="4646280"/>
              <a:ext cx="7469883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H="1">
              <a:off x="899544" y="5006163"/>
              <a:ext cx="7469883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H="1">
              <a:off x="914400" y="5311394"/>
              <a:ext cx="7469883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H="1">
              <a:off x="914400" y="5638800"/>
              <a:ext cx="7469883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909678" y="2891135"/>
            <a:ext cx="7552734" cy="461665"/>
            <a:chOff x="909678" y="2891135"/>
            <a:chExt cx="7552734" cy="461665"/>
          </a:xfrm>
        </p:grpSpPr>
        <p:cxnSp>
          <p:nvCxnSpPr>
            <p:cNvPr id="5" name="Straight Connector 4"/>
            <p:cNvCxnSpPr/>
            <p:nvPr/>
          </p:nvCxnSpPr>
          <p:spPr>
            <a:xfrm flipH="1">
              <a:off x="909678" y="3276600"/>
              <a:ext cx="7469883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239000" y="2891135"/>
              <a:ext cx="1223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70C0"/>
                  </a:solidFill>
                </a:rPr>
                <a:t>MS Scan</a:t>
              </a:r>
              <a:endParaRPr lang="en-US" sz="2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733800" y="4020595"/>
            <a:ext cx="4876800" cy="2243328"/>
            <a:chOff x="3761306" y="4203700"/>
            <a:chExt cx="4876800" cy="2243328"/>
          </a:xfrm>
        </p:grpSpPr>
        <p:pic>
          <p:nvPicPr>
            <p:cNvPr id="279" name="Picture 2" descr="http://2.bp.blogspot.com/-_sEyOyhC_YU/UOA165F7MGI/AAAAAAAAA3g/FWp9hMXSmtE/s1600/gaussian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00"/>
            <a:stretch/>
          </p:blipFill>
          <p:spPr bwMode="auto">
            <a:xfrm>
              <a:off x="3761306" y="4203700"/>
              <a:ext cx="4876800" cy="2243328"/>
            </a:xfrm>
            <a:prstGeom prst="rect">
              <a:avLst/>
            </a:prstGeom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</p:pic>
        <p:sp>
          <p:nvSpPr>
            <p:cNvPr id="280" name="TextBox 279"/>
            <p:cNvSpPr txBox="1"/>
            <p:nvPr/>
          </p:nvSpPr>
          <p:spPr>
            <a:xfrm>
              <a:off x="5021887" y="5791200"/>
              <a:ext cx="19559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~30 seconds</a:t>
              </a:r>
              <a:endParaRPr lang="en-US" sz="2800" dirty="0"/>
            </a:p>
          </p:txBody>
        </p:sp>
        <p:cxnSp>
          <p:nvCxnSpPr>
            <p:cNvPr id="281" name="Straight Connector 280"/>
            <p:cNvCxnSpPr/>
            <p:nvPr/>
          </p:nvCxnSpPr>
          <p:spPr>
            <a:xfrm flipV="1">
              <a:off x="4931920" y="5638800"/>
              <a:ext cx="0" cy="76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/>
          </p:nvCxnSpPr>
          <p:spPr>
            <a:xfrm flipV="1">
              <a:off x="7130272" y="5638800"/>
              <a:ext cx="0" cy="76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Arrow Connector 282"/>
            <p:cNvCxnSpPr>
              <a:stCxn id="280" idx="3"/>
            </p:cNvCxnSpPr>
            <p:nvPr/>
          </p:nvCxnSpPr>
          <p:spPr>
            <a:xfrm>
              <a:off x="6977872" y="6052810"/>
              <a:ext cx="164560" cy="50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Arrow Connector 283"/>
            <p:cNvCxnSpPr/>
            <p:nvPr/>
          </p:nvCxnSpPr>
          <p:spPr>
            <a:xfrm rot="10800000">
              <a:off x="4944846" y="6055355"/>
              <a:ext cx="164560" cy="50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4931920" y="4258056"/>
              <a:ext cx="2146526" cy="1350772"/>
              <a:chOff x="4931920" y="4389120"/>
              <a:chExt cx="2146526" cy="1219708"/>
            </a:xfrm>
          </p:grpSpPr>
          <p:cxnSp>
            <p:nvCxnSpPr>
              <p:cNvPr id="285" name="Straight Connector 284"/>
              <p:cNvCxnSpPr/>
              <p:nvPr/>
            </p:nvCxnSpPr>
            <p:spPr>
              <a:xfrm flipH="1">
                <a:off x="4931920" y="4389628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/>
              <p:cNvCxnSpPr/>
              <p:nvPr/>
            </p:nvCxnSpPr>
            <p:spPr>
              <a:xfrm flipH="1">
                <a:off x="50843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/>
              <p:nvPr/>
            </p:nvCxnSpPr>
            <p:spPr>
              <a:xfrm flipH="1">
                <a:off x="52367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/>
              <p:cNvCxnSpPr/>
              <p:nvPr/>
            </p:nvCxnSpPr>
            <p:spPr>
              <a:xfrm flipH="1">
                <a:off x="53891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/>
              <p:nvPr/>
            </p:nvCxnSpPr>
            <p:spPr>
              <a:xfrm flipH="1">
                <a:off x="55415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/>
              <p:cNvCxnSpPr/>
              <p:nvPr/>
            </p:nvCxnSpPr>
            <p:spPr>
              <a:xfrm flipH="1">
                <a:off x="56939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 flipH="1">
                <a:off x="58463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/>
              <p:cNvCxnSpPr/>
              <p:nvPr/>
            </p:nvCxnSpPr>
            <p:spPr>
              <a:xfrm flipH="1">
                <a:off x="59987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 flipH="1">
                <a:off x="61511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 flipH="1">
                <a:off x="63035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 flipH="1">
                <a:off x="64559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 flipH="1">
                <a:off x="66083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/>
              <p:cNvCxnSpPr/>
              <p:nvPr/>
            </p:nvCxnSpPr>
            <p:spPr>
              <a:xfrm flipH="1">
                <a:off x="67607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 flipH="1">
                <a:off x="69131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/>
              <p:cNvCxnSpPr/>
              <p:nvPr/>
            </p:nvCxnSpPr>
            <p:spPr>
              <a:xfrm flipH="1">
                <a:off x="7065520" y="4389120"/>
                <a:ext cx="12926" cy="121920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5862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tangle 264"/>
          <p:cNvSpPr/>
          <p:nvPr/>
        </p:nvSpPr>
        <p:spPr>
          <a:xfrm>
            <a:off x="963166" y="2253806"/>
            <a:ext cx="370215" cy="40469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274638"/>
            <a:ext cx="839827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Independent Acquisition (DIA)</a:t>
            </a:r>
            <a:endParaRPr lang="en-US" dirty="0"/>
          </a:p>
        </p:txBody>
      </p:sp>
      <p:sp>
        <p:nvSpPr>
          <p:cNvPr id="125" name="Left Brace 124"/>
          <p:cNvSpPr/>
          <p:nvPr/>
        </p:nvSpPr>
        <p:spPr>
          <a:xfrm rot="5400000">
            <a:off x="4528434" y="-1683984"/>
            <a:ext cx="310854" cy="7391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653666" y="1470854"/>
            <a:ext cx="4062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0  20 </a:t>
            </a:r>
            <a:r>
              <a:rPr lang="en-US" i="1" dirty="0" smtClean="0"/>
              <a:t>m/z-</a:t>
            </a:r>
            <a:r>
              <a:rPr lang="en-US" dirty="0" smtClean="0"/>
              <a:t>wide windows = </a:t>
            </a:r>
            <a:r>
              <a:rPr lang="en-US" b="1" dirty="0" smtClean="0"/>
              <a:t>400 </a:t>
            </a:r>
            <a:r>
              <a:rPr lang="en-US" b="1" i="1" dirty="0" smtClean="0"/>
              <a:t>m/z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88161" y="2514600"/>
            <a:ext cx="7470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4373008" y="251460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m/z</a:t>
            </a:r>
            <a:endParaRPr lang="en-US" b="1" i="1" dirty="0"/>
          </a:p>
        </p:txBody>
      </p:sp>
      <p:sp>
        <p:nvSpPr>
          <p:cNvPr id="129" name="Rectangle 128"/>
          <p:cNvSpPr/>
          <p:nvPr/>
        </p:nvSpPr>
        <p:spPr>
          <a:xfrm>
            <a:off x="909678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7917223" y="2514600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00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90600" y="2981706"/>
            <a:ext cx="7342634" cy="599694"/>
            <a:chOff x="990600" y="2971800"/>
            <a:chExt cx="7342634" cy="599694"/>
          </a:xfrm>
        </p:grpSpPr>
        <p:sp>
          <p:nvSpPr>
            <p:cNvPr id="68" name="Rectangle 67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" name="Picture 2" descr="C:\Users\Jarrett\AppData\Local\Microsoft\Windows\Temporary Internet Files\Content.IE5\VU84O3AM\MC9000343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41" y="6021355"/>
            <a:ext cx="522802" cy="54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" name="Straight Arrow Connector 205"/>
          <p:cNvCxnSpPr/>
          <p:nvPr/>
        </p:nvCxnSpPr>
        <p:spPr>
          <a:xfrm>
            <a:off x="762000" y="2514600"/>
            <a:ext cx="0" cy="36555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 rot="16200000">
            <a:off x="144306" y="3982876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grpSp>
        <p:nvGrpSpPr>
          <p:cNvPr id="135" name="Group 134"/>
          <p:cNvGrpSpPr/>
          <p:nvPr/>
        </p:nvGrpSpPr>
        <p:grpSpPr>
          <a:xfrm>
            <a:off x="988161" y="2263143"/>
            <a:ext cx="7391400" cy="152400"/>
            <a:chOff x="988161" y="2263143"/>
            <a:chExt cx="3695701" cy="152400"/>
          </a:xfrm>
          <a:solidFill>
            <a:schemeClr val="bg1">
              <a:lumMod val="85000"/>
            </a:schemeClr>
          </a:solidFill>
        </p:grpSpPr>
        <p:sp>
          <p:nvSpPr>
            <p:cNvPr id="136" name="Rectangle 135"/>
            <p:cNvSpPr/>
            <p:nvPr/>
          </p:nvSpPr>
          <p:spPr>
            <a:xfrm>
              <a:off x="98816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17294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35773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54251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727301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91208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09687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28165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46644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65122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83601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02079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20558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39036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357515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3759937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94472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412950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4314290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499076" y="2263143"/>
              <a:ext cx="184786" cy="152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990600" y="3667506"/>
            <a:ext cx="7342634" cy="599694"/>
            <a:chOff x="990600" y="2971800"/>
            <a:chExt cx="7342634" cy="599694"/>
          </a:xfrm>
        </p:grpSpPr>
        <p:sp>
          <p:nvSpPr>
            <p:cNvPr id="158" name="Rectangle 157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990600" y="4353306"/>
            <a:ext cx="7342634" cy="599694"/>
            <a:chOff x="990600" y="2971800"/>
            <a:chExt cx="7342634" cy="599694"/>
          </a:xfrm>
        </p:grpSpPr>
        <p:sp>
          <p:nvSpPr>
            <p:cNvPr id="224" name="Rectangle 223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963166" y="5029200"/>
            <a:ext cx="7342634" cy="599694"/>
            <a:chOff x="990600" y="2971800"/>
            <a:chExt cx="7342634" cy="599694"/>
          </a:xfrm>
        </p:grpSpPr>
        <p:sp>
          <p:nvSpPr>
            <p:cNvPr id="245" name="Rectangle 244"/>
            <p:cNvSpPr/>
            <p:nvPr/>
          </p:nvSpPr>
          <p:spPr>
            <a:xfrm>
              <a:off x="990600" y="29718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1357734" y="29972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1724863" y="3022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091997" y="3054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2459126" y="3086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2826260" y="3117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3193388" y="3149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3560521" y="3181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3927651" y="3213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4294786" y="3244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4661914" y="3276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5029050" y="3308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5396177" y="3340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5763313" y="3371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6130440" y="3403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6497576" y="3435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6864704" y="34671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7231837" y="34988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598967" y="353060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7966100" y="3562350"/>
              <a:ext cx="367134" cy="9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76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75781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82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1903</TotalTime>
  <Words>1821</Words>
  <Application>Microsoft Office PowerPoint</Application>
  <PresentationFormat>On-screen Show (4:3)</PresentationFormat>
  <Paragraphs>495</Paragraphs>
  <Slides>42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Application of Data Independent Acquisition Techniques Optimized for Improved Precursor Selectivity</vt:lpstr>
      <vt:lpstr>Acquisition Methods</vt:lpstr>
      <vt:lpstr>LC–MS/MS: Data Dependent Acquisition</vt:lpstr>
      <vt:lpstr>Data Independent Acquisition (DIA)</vt:lpstr>
      <vt:lpstr>Data Independent Acquisition (DIA)</vt:lpstr>
      <vt:lpstr>Data Independent Acquisition (DIA)</vt:lpstr>
      <vt:lpstr>Data Independent Acquisition (DIA)</vt:lpstr>
      <vt:lpstr>Data Independent Acquisition (DIA)</vt:lpstr>
      <vt:lpstr>Data Independent Acquisition (DIA)</vt:lpstr>
      <vt:lpstr>Data Independent Acquisition (DIA)</vt:lpstr>
      <vt:lpstr>Data Independent Acquisition (DIA)</vt:lpstr>
      <vt:lpstr>Data Independent Acquisition (DIA)</vt:lpstr>
      <vt:lpstr>Data Independent Acquisition (DIA)</vt:lpstr>
      <vt:lpstr>PowerPoint Presentation</vt:lpstr>
      <vt:lpstr>PowerPoint Presentation</vt:lpstr>
      <vt:lpstr>PowerPoint Presentation</vt:lpstr>
      <vt:lpstr>Theoretical Benefits of DIA</vt:lpstr>
      <vt:lpstr>Isolation Window Width</vt:lpstr>
      <vt:lpstr>Precursor Selectivity</vt:lpstr>
      <vt:lpstr>Precursor Selectivity</vt:lpstr>
      <vt:lpstr>Precursor Selectivity</vt:lpstr>
      <vt:lpstr>Precursor Selectivity</vt:lpstr>
      <vt:lpstr>Precursor Selectivity</vt:lpstr>
      <vt:lpstr>Precursor Selectivity</vt:lpstr>
      <vt:lpstr>Improving Precursor Selectivity</vt:lpstr>
      <vt:lpstr>Improving Precursor Selectivity</vt:lpstr>
      <vt:lpstr>Improving Precursor Selectivity</vt:lpstr>
      <vt:lpstr>Improving Precursor Selectivity</vt:lpstr>
      <vt:lpstr>Improving Precursor Selectivity</vt:lpstr>
      <vt:lpstr>Overlapped Isolation Windows</vt:lpstr>
      <vt:lpstr>Improved Quantitation</vt:lpstr>
      <vt:lpstr>Conclusions</vt:lpstr>
      <vt:lpstr>Generating a DIA Method Using Skyline: Generate a Target List</vt:lpstr>
      <vt:lpstr>Generating a DIA Method Using Skyline: Generate a Target List</vt:lpstr>
      <vt:lpstr>Generating a DIA Method Using Skyline: Generate a Target List</vt:lpstr>
      <vt:lpstr>Generating a DIA Method Using Skyline: Generate a Target List</vt:lpstr>
      <vt:lpstr>Generating a DIA Method Using Skyline: Generate a Target List</vt:lpstr>
      <vt:lpstr>Generating a DIA Method Using Skyline: Generate a Target List</vt:lpstr>
      <vt:lpstr>Generating a DIA Method Using Skyline: Generate a Target List</vt:lpstr>
      <vt:lpstr>Generating a DIA Method Using Skyline: Generate a Target List</vt:lpstr>
      <vt:lpstr>Importing Data: Filtering Settings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Jarrett</dc:creator>
  <cp:lastModifiedBy>Jarrett Egertson</cp:lastModifiedBy>
  <cp:revision>162</cp:revision>
  <dcterms:created xsi:type="dcterms:W3CDTF">2006-08-16T00:00:00Z</dcterms:created>
  <dcterms:modified xsi:type="dcterms:W3CDTF">2013-06-09T04:41:16Z</dcterms:modified>
</cp:coreProperties>
</file>