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60" r:id="rId3"/>
    <p:sldId id="262" r:id="rId4"/>
    <p:sldId id="264" r:id="rId5"/>
    <p:sldId id="261" r:id="rId6"/>
    <p:sldId id="267" r:id="rId7"/>
    <p:sldId id="272" r:id="rId8"/>
    <p:sldId id="268" r:id="rId9"/>
    <p:sldId id="270" r:id="rId10"/>
    <p:sldId id="271" r:id="rId11"/>
    <p:sldId id="273" r:id="rId12"/>
    <p:sldId id="274" r:id="rId13"/>
    <p:sldId id="275" r:id="rId14"/>
    <p:sldId id="279" r:id="rId15"/>
    <p:sldId id="280" r:id="rId16"/>
    <p:sldId id="285" r:id="rId17"/>
    <p:sldId id="286" r:id="rId18"/>
    <p:sldId id="284" r:id="rId19"/>
    <p:sldId id="276" r:id="rId20"/>
    <p:sldId id="277" r:id="rId21"/>
    <p:sldId id="278" r:id="rId22"/>
    <p:sldId id="265" r:id="rId23"/>
    <p:sldId id="282" r:id="rId24"/>
    <p:sldId id="266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2B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7536" autoAdjust="0"/>
  </p:normalViewPr>
  <p:slideViewPr>
    <p:cSldViewPr>
      <p:cViewPr varScale="1">
        <p:scale>
          <a:sx n="70" d="100"/>
          <a:sy n="70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8D805-2684-46E6-9915-D29F074721C1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01D90-B751-4F6F-9C1D-3274BE77D5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5178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dirty="0" smtClean="0"/>
              <a:t>Last year – progress on using results to inform new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CFCEF-98BE-CC4E-B4C0-CDB0B2D98F8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Switching to</a:t>
            </a:r>
            <a:r>
              <a:rPr lang="en-US" baseline="0" dirty="0" smtClean="0"/>
              <a:t> different document, with replicates.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“Condition” is a replicate annotation (added in the last year), and it’s available here for grouping purposes.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470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subfolder search option.</a:t>
            </a:r>
          </a:p>
          <a:p>
            <a:endParaRPr lang="en-US" dirty="0" smtClean="0"/>
          </a:p>
          <a:p>
            <a:r>
              <a:rPr lang="en-US" dirty="0" smtClean="0"/>
              <a:t>Describe the folder structure a bit</a:t>
            </a:r>
            <a:r>
              <a:rPr lang="en-US" baseline="0" dirty="0" smtClean="0"/>
              <a:t> in search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6367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Highlight</a:t>
            </a:r>
            <a:r>
              <a:rPr lang="en-US" baseline="0" dirty="0" smtClean="0"/>
              <a:t> that it’s not a subfolder search, so no path in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4897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0332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Switching</a:t>
            </a:r>
            <a:r>
              <a:rPr lang="en-US" baseline="0" dirty="0" smtClean="0"/>
              <a:t> gears. Here’s what’s new. Poster coming tomorrow, come talk to me.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Lots of people build spectra libraries, now we can build chromatogram libraries. Build in Panorama automatically. Includes peptides/transitions/annotations.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Get this UI when you choose library folder type.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5106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as a file. Open it in Skyline, using it much</a:t>
            </a:r>
            <a:r>
              <a:rPr lang="en-US" baseline="0" dirty="0" smtClean="0"/>
              <a:t> like you would use a spectra library. Setup is the same, with a different extension.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has peptide rankings, so we can choose </a:t>
            </a:r>
            <a:r>
              <a:rPr lang="en-US" baseline="0" dirty="0" err="1" smtClean="0"/>
              <a:t>choose</a:t>
            </a:r>
            <a:r>
              <a:rPr lang="en-US" baseline="0" dirty="0" smtClean="0"/>
              <a:t> # of peptides to monitor. Chose 3 here.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Same thing with product 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3609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 left is the set of targets</a:t>
            </a:r>
            <a:r>
              <a:rPr lang="en-US" baseline="0" dirty="0" smtClean="0"/>
              <a:t> we want to monitor. Two proteins, with top 3 peptides/transitions each.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Now we’ve</a:t>
            </a:r>
            <a:r>
              <a:rPr lang="en-US" baseline="0" dirty="0" smtClean="0"/>
              <a:t> acquired new data from this method. Left shows that, right shows library match.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how they all match up on the far right, dot product of .98, which is good.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Chromatography has changed (29 minutes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37 minutes). Coming later, we’ll be working on </a:t>
            </a:r>
            <a:r>
              <a:rPr lang="en-US" baseline="0" dirty="0" err="1" smtClean="0"/>
              <a:t>iRT</a:t>
            </a:r>
            <a:r>
              <a:rPr lang="en-US" baseline="0" dirty="0" smtClean="0"/>
              <a:t> to normalize retention times.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you’ve used spectra libraries, this should be pretty familiar, just with targeted results, so we can avoid collecting spectra.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0601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QuaSAR</a:t>
            </a:r>
            <a:r>
              <a:rPr lang="en-US" baseline="0" dirty="0" smtClean="0"/>
              <a:t> – limit of detection, quantitation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653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w/ Skyline – fully</a:t>
            </a:r>
            <a:r>
              <a:rPr lang="en-US" baseline="0" dirty="0" smtClean="0"/>
              <a:t> annotated document uploaded into Panorama (not </a:t>
            </a:r>
            <a:r>
              <a:rPr lang="en-US" baseline="0" dirty="0" err="1" smtClean="0"/>
              <a:t>lossy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Download – grab the original document, and build up chromatogram libraries for transitions and peptides (new, like spectra libraries)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CFCEF-98BE-CC4E-B4C0-CDB0B2D98F8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works for ~9 months</a:t>
            </a:r>
            <a:r>
              <a:rPr lang="en-US" baseline="0" dirty="0" smtClean="0"/>
              <a:t> before ASMS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CFCEF-98BE-CC4E-B4C0-CDB0B2D98F8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Use MS/MS peptide search (instead of Shotgun MS2)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CFCEF-98BE-CC4E-B4C0-CDB0B2D98F8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size and history (25 person</a:t>
            </a:r>
            <a:r>
              <a:rPr lang="en-US" baseline="0" dirty="0" smtClean="0"/>
              <a:t> company, 8 year history building </a:t>
            </a:r>
            <a:r>
              <a:rPr lang="en-US" baseline="0" dirty="0" err="1" smtClean="0"/>
              <a:t>LabKey</a:t>
            </a:r>
            <a:r>
              <a:rPr lang="en-US" baseline="0" dirty="0" smtClean="0"/>
              <a:t> Server)  These are impressive and make clear how established and successful </a:t>
            </a:r>
            <a:r>
              <a:rPr lang="en-US" baseline="0" dirty="0" err="1" smtClean="0"/>
              <a:t>LabKey</a:t>
            </a:r>
            <a:r>
              <a:rPr lang="en-US" baseline="0" dirty="0" smtClean="0"/>
              <a:t> Server is.  To many in proteomics they either don’t know you, or remember you as CPAS which failed to gain real traction.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Gives stability and support, with a company behind it. Not just some bunch of code that’s dumped out there.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4200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Don’t want to rank by protein for</a:t>
            </a:r>
            <a:r>
              <a:rPr lang="en-US" baseline="0" dirty="0" smtClean="0"/>
              <a:t> synthetic peptides.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Have </a:t>
            </a:r>
            <a:r>
              <a:rPr lang="en-US" baseline="0" dirty="0" err="1" smtClean="0"/>
              <a:t>synthentic</a:t>
            </a:r>
            <a:r>
              <a:rPr lang="en-US" baseline="0" dirty="0" smtClean="0"/>
              <a:t> proteins for demo, so checking the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5341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Showing relative</a:t>
            </a:r>
            <a:r>
              <a:rPr lang="en-US" baseline="0" dirty="0" smtClean="0"/>
              <a:t> expression of peptides for this protein within Skyline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Chromatogram shows actual collection, and tree shows relative transitions. Rank is from spectra library. Numbers differ slightly between two library types.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Going to use this to create chromatogram library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073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Newest release – walks through setting up a server, potentially</a:t>
            </a:r>
            <a:r>
              <a:rPr lang="en-US" baseline="0" dirty="0" smtClean="0"/>
              <a:t> registering for panoramaweb.org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272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we’re now on the web site.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Here’s another protein from the same document.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1D90-B751-4F6F-9C1D-3274BE77D57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870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191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573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33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954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162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23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916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55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803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577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446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100000">
              <a:srgbClr val="82B0F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D4E1F-037B-46CF-A0BE-1777117D95FB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3CF8D-2C57-48B5-85FF-B70D423300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18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05200"/>
            <a:ext cx="7772400" cy="1089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Repository for</a:t>
            </a:r>
            <a:br>
              <a:rPr lang="en-US" dirty="0" smtClean="0"/>
            </a:br>
            <a:r>
              <a:rPr lang="en-US" dirty="0" smtClean="0"/>
              <a:t>Targeted </a:t>
            </a:r>
            <a:r>
              <a:rPr lang="en-US" dirty="0" smtClean="0">
                <a:effectLst/>
              </a:rPr>
              <a:t>Proteomics Assays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3800" dirty="0"/>
              <a:t>Josh Eckels</a:t>
            </a:r>
          </a:p>
          <a:p>
            <a:r>
              <a:rPr lang="en-US" sz="2600" dirty="0"/>
              <a:t>jeckels@labkey.com</a:t>
            </a:r>
            <a:br>
              <a:rPr lang="en-US" sz="2600" dirty="0"/>
            </a:br>
            <a:endParaRPr lang="en-US" sz="2600" dirty="0"/>
          </a:p>
          <a:p>
            <a:r>
              <a:rPr lang="en-US" sz="2600" dirty="0"/>
              <a:t>Skyline Users Group - June 9, 2013</a:t>
            </a:r>
          </a:p>
        </p:txBody>
      </p:sp>
      <p:sp>
        <p:nvSpPr>
          <p:cNvPr id="4" name="AutoShape 2" descr="https://proxy.docs.dropboxdocs.com/HztoGjfKwHBk30jbsJ335p9aTglj_7lgLU4BZ5SruD4ga34U7_dyHW_fDEXF4GGkFs9roK7-CksHmyVzC8y_fGlEGRWdMAOOep63P0UOu_FAUSoQALfNZNIJbUp3TdTcR2xA0MXtCaCoXPfHhtJvUqwypuTG-S-yca1oW6QHZUzxeU0HM-D5RZ3w5rMdlCaarvAjaVBCvbFBRNsCL0Ja3LDXBPCheRERMKyT94zzA2dWiert0Zw7d_0m1DBd3J4V2tJsu5s6AX50jDGpsAxyq9XrM83M7kZaSTYnkA/zz1ltRzUCrzPDzo9J8uDY-3SdgY1NH4BCkKNFdPlnGFa7YvF764eLDKi5Xv1jyhu0D6q6mbrih35NrhnnOvNUWrHgBpNgAVtdaCuGg/images/page-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panorama_logo_h_onwhite_bor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934" y="304800"/>
            <a:ext cx="8134132" cy="301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646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000">
              <a:schemeClr val="bg1"/>
            </a:gs>
            <a:gs pos="100000">
              <a:srgbClr val="82B0F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Runs - Precursors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502" y="1265172"/>
            <a:ext cx="8828997" cy="528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009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Runs -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049" y="1330282"/>
            <a:ext cx="8845903" cy="522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730" y="1143000"/>
            <a:ext cx="3885670" cy="293372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06406"/>
            <a:ext cx="4071042" cy="257539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35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Proteins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59340"/>
            <a:ext cx="6888658" cy="1216026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schemeClr val="tx1">
                <a:alpha val="6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359" y="1869394"/>
            <a:ext cx="7166715" cy="3623544"/>
          </a:xfrm>
          <a:prstGeom prst="rect">
            <a:avLst/>
          </a:prstGeom>
          <a:ln>
            <a:noFill/>
          </a:ln>
          <a:effectLst>
            <a:outerShdw blurRad="127000" dir="7800000" algn="tl" rotWithShape="0">
              <a:schemeClr val="tx1">
                <a:alpha val="6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3205" y="2590800"/>
            <a:ext cx="7261195" cy="4004535"/>
          </a:xfrm>
          <a:prstGeom prst="rect">
            <a:avLst/>
          </a:prstGeom>
          <a:ln>
            <a:noFill/>
          </a:ln>
          <a:effectLst>
            <a:outerShdw blurRad="127000" dir="7800000" algn="tl" rotWithShape="0">
              <a:schemeClr val="tx1">
                <a:alpha val="6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597"/>
          <a:stretch>
            <a:fillRect/>
          </a:stretch>
        </p:blipFill>
        <p:spPr bwMode="auto">
          <a:xfrm>
            <a:off x="4495800" y="3357562"/>
            <a:ext cx="4343400" cy="3348038"/>
          </a:xfrm>
          <a:prstGeom prst="rect">
            <a:avLst/>
          </a:prstGeom>
          <a:ln>
            <a:noFill/>
          </a:ln>
          <a:effectLst>
            <a:outerShdw blurRad="127000" dir="7800000" algn="tl" rotWithShape="0">
              <a:schemeClr val="tx1">
                <a:alpha val="6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566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Peptides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601" y="1252907"/>
            <a:ext cx="7824788" cy="1730693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9545" y="1600200"/>
            <a:ext cx="6209724" cy="4067836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57600"/>
            <a:ext cx="7239000" cy="29893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7487504" cy="3010488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7720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</a:t>
            </a:r>
            <a:r>
              <a:rPr lang="en-US" dirty="0" smtClean="0"/>
              <a:t>and </a:t>
            </a:r>
            <a:r>
              <a:rPr lang="en-US" dirty="0" smtClean="0"/>
              <a:t>Peptide Search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6571701" cy="1780719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683" y="2975844"/>
            <a:ext cx="7002701" cy="1916433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960" y="4609322"/>
            <a:ext cx="7822429" cy="2020078"/>
          </a:xfrm>
          <a:prstGeom prst="rect">
            <a:avLst/>
          </a:prstGeom>
          <a:noFill/>
          <a:ln>
            <a:noFill/>
          </a:ln>
          <a:effectLst>
            <a:outerShdw blurRad="127000" dir="7800000" algn="tl" rotWithShape="0">
              <a:prstClr val="black">
                <a:alpha val="6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528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Search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616" y="1295400"/>
            <a:ext cx="8505825" cy="29146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19450"/>
            <a:ext cx="3286125" cy="188595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46512"/>
            <a:ext cx="5715000" cy="346344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076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Customizing </a:t>
            </a:r>
            <a:r>
              <a:rPr lang="en-US" dirty="0" smtClean="0"/>
              <a:t>Views, Sorts,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491" y="1371600"/>
            <a:ext cx="474971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491" y="1383376"/>
            <a:ext cx="4726709" cy="2883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4758949" cy="455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483968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5666844" cy="332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5729491" cy="3308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5769705" cy="3338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6074396" cy="3503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6013251" cy="342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50182"/>
            <a:ext cx="6078744" cy="4307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5464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5105400" cy="361803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</a:t>
            </a:r>
            <a:r>
              <a:rPr lang="en-US" dirty="0" smtClean="0"/>
              <a:t>and Client </a:t>
            </a: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5106624" cy="41148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86486"/>
            <a:ext cx="6853238" cy="351431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599" y="4419600"/>
            <a:ext cx="7620001" cy="238267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0"/>
            <a:ext cx="5782161" cy="44291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57400"/>
            <a:ext cx="5830904" cy="446646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862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9794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9794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9794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9794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97941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229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Chromatogram </a:t>
            </a:r>
            <a:r>
              <a:rPr lang="en-US" dirty="0" smtClean="0"/>
              <a:t>Library Export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199"/>
            <a:ext cx="6324600" cy="452795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0"/>
            <a:ext cx="4276725" cy="32289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977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Organize and reuse targeted </a:t>
            </a:r>
            <a:r>
              <a:rPr lang="en-US" dirty="0" smtClean="0"/>
              <a:t>assays</a:t>
            </a:r>
            <a:endParaRPr lang="en-US" dirty="0" smtClean="0"/>
          </a:p>
          <a:p>
            <a:pPr lvl="1"/>
            <a:r>
              <a:rPr lang="en-US" dirty="0" smtClean="0"/>
              <a:t>Search and review a large body of </a:t>
            </a:r>
            <a:r>
              <a:rPr lang="en-US" dirty="0" smtClean="0"/>
              <a:t>data</a:t>
            </a:r>
            <a:endParaRPr lang="en-US" dirty="0" smtClean="0"/>
          </a:p>
          <a:p>
            <a:pPr lvl="1"/>
            <a:r>
              <a:rPr lang="en-US" dirty="0" smtClean="0"/>
              <a:t>Use previous results to inform new experiments</a:t>
            </a:r>
          </a:p>
          <a:p>
            <a:r>
              <a:rPr lang="en-US" dirty="0" smtClean="0"/>
              <a:t>Facilitate data sharing</a:t>
            </a:r>
          </a:p>
          <a:p>
            <a:pPr lvl="1"/>
            <a:r>
              <a:rPr lang="en-US" dirty="0" smtClean="0"/>
              <a:t>Private, with access for internal/external collaborators</a:t>
            </a:r>
          </a:p>
          <a:p>
            <a:pPr lvl="1"/>
            <a:r>
              <a:rPr lang="en-US" dirty="0" smtClean="0"/>
              <a:t>Public, for published data</a:t>
            </a:r>
          </a:p>
          <a:p>
            <a:r>
              <a:rPr lang="en-US" dirty="0" smtClean="0"/>
              <a:t>Excellent integration with </a:t>
            </a:r>
            <a:r>
              <a:rPr lang="en-US" dirty="0" smtClean="0"/>
              <a:t>Skyline</a:t>
            </a:r>
          </a:p>
          <a:p>
            <a:pPr lvl="1"/>
            <a:r>
              <a:rPr lang="en-US" dirty="0" smtClean="0"/>
              <a:t>Import and retain the </a:t>
            </a:r>
            <a:r>
              <a:rPr lang="en-US" dirty="0" smtClean="0"/>
              <a:t>complete </a:t>
            </a:r>
            <a:r>
              <a:rPr lang="en-US" dirty="0" smtClean="0"/>
              <a:t>data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Support </a:t>
            </a:r>
            <a:r>
              <a:rPr lang="en-US" dirty="0" smtClean="0"/>
              <a:t>data </a:t>
            </a:r>
            <a:r>
              <a:rPr lang="en-US" dirty="0" smtClean="0"/>
              <a:t>from various </a:t>
            </a:r>
            <a:r>
              <a:rPr lang="en-US" dirty="0" smtClean="0"/>
              <a:t>workflows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Chromatogram </a:t>
            </a:r>
            <a:r>
              <a:rPr lang="en-US" dirty="0" smtClean="0"/>
              <a:t>Library Import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700" y="1543050"/>
            <a:ext cx="708660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69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Chromatogram Library </a:t>
            </a:r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87" y="1600200"/>
            <a:ext cx="87039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0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Panorama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PanoramaWeb</a:t>
            </a:r>
            <a:r>
              <a:rPr lang="en-US" dirty="0" smtClean="0"/>
              <a:t> (panoramaweb.org)</a:t>
            </a:r>
          </a:p>
          <a:p>
            <a:pPr lvl="1"/>
            <a:r>
              <a:rPr lang="en-US" dirty="0" smtClean="0"/>
              <a:t>Hosted at University of Washington</a:t>
            </a:r>
          </a:p>
          <a:p>
            <a:pPr lvl="1"/>
            <a:r>
              <a:rPr lang="en-US" dirty="0" smtClean="0"/>
              <a:t>Request access for a lab or organization</a:t>
            </a:r>
          </a:p>
          <a:p>
            <a:pPr lvl="1"/>
            <a:r>
              <a:rPr lang="en-US" dirty="0" smtClean="0"/>
              <a:t>Data can be private or public</a:t>
            </a:r>
          </a:p>
          <a:p>
            <a:r>
              <a:rPr lang="en-US" dirty="0" smtClean="0"/>
              <a:t>Create your ow</a:t>
            </a:r>
            <a:r>
              <a:rPr lang="en-US" dirty="0" smtClean="0"/>
              <a:t>n </a:t>
            </a:r>
            <a:r>
              <a:rPr lang="en-US" dirty="0" smtClean="0"/>
              <a:t>installation</a:t>
            </a:r>
            <a:endParaRPr lang="en-US" dirty="0" smtClean="0"/>
          </a:p>
          <a:p>
            <a:pPr lvl="1"/>
            <a:r>
              <a:rPr lang="en-US" dirty="0" smtClean="0"/>
              <a:t>Download and documentation at labkey.com</a:t>
            </a:r>
          </a:p>
          <a:p>
            <a:pPr lvl="1"/>
            <a:r>
              <a:rPr lang="en-US" dirty="0" smtClean="0"/>
              <a:t>Install on Windows, Linux, OSX, etc</a:t>
            </a:r>
          </a:p>
          <a:p>
            <a:r>
              <a:rPr lang="en-US" dirty="0" smtClean="0"/>
              <a:t>Use LabKey Software’s private hosting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dirty="0" smtClean="0"/>
              <a:t>Release </a:t>
            </a:r>
            <a:r>
              <a:rPr lang="en-US" dirty="0"/>
              <a:t>c</a:t>
            </a:r>
            <a:r>
              <a:rPr lang="en-US" dirty="0" smtClean="0"/>
              <a:t>hromatogram library support</a:t>
            </a:r>
            <a:endParaRPr lang="en-US" dirty="0" smtClean="0"/>
          </a:p>
          <a:p>
            <a:pPr marL="857250" lvl="1" indent="-457200"/>
            <a:r>
              <a:rPr lang="en-US" dirty="0" smtClean="0"/>
              <a:t>July </a:t>
            </a:r>
            <a:r>
              <a:rPr lang="en-US" dirty="0" smtClean="0"/>
              <a:t>2013</a:t>
            </a:r>
          </a:p>
          <a:p>
            <a:pPr marL="857250" lvl="1" indent="-457200"/>
            <a:r>
              <a:rPr lang="en-US" dirty="0" smtClean="0"/>
              <a:t>Will coincide with new Skyline release</a:t>
            </a:r>
            <a:endParaRPr lang="en-US" dirty="0"/>
          </a:p>
          <a:p>
            <a:pPr marL="457200" indent="-457200"/>
            <a:r>
              <a:rPr lang="en-US" dirty="0" smtClean="0"/>
              <a:t>Stor</a:t>
            </a:r>
            <a:r>
              <a:rPr lang="en-US" dirty="0" smtClean="0"/>
              <a:t>e and calculate</a:t>
            </a:r>
            <a:r>
              <a:rPr lang="en-US" dirty="0" smtClean="0"/>
              <a:t> </a:t>
            </a:r>
            <a:r>
              <a:rPr lang="en-US" dirty="0"/>
              <a:t>normalized retention times (</a:t>
            </a:r>
            <a:r>
              <a:rPr lang="en-US" dirty="0" err="1"/>
              <a:t>iRT</a:t>
            </a:r>
            <a:r>
              <a:rPr lang="en-US" dirty="0"/>
              <a:t>)</a:t>
            </a:r>
          </a:p>
          <a:p>
            <a:pPr marL="457200" indent="-457200"/>
            <a:r>
              <a:rPr lang="en-US" dirty="0" smtClean="0"/>
              <a:t>Store </a:t>
            </a:r>
            <a:r>
              <a:rPr lang="en-US" dirty="0"/>
              <a:t>and </a:t>
            </a:r>
            <a:r>
              <a:rPr lang="en-US" dirty="0" smtClean="0"/>
              <a:t>view </a:t>
            </a:r>
            <a:r>
              <a:rPr lang="en-US" dirty="0"/>
              <a:t>QC </a:t>
            </a:r>
            <a:r>
              <a:rPr lang="en-US" dirty="0" smtClean="0"/>
              <a:t>runs</a:t>
            </a:r>
          </a:p>
          <a:p>
            <a:pPr marL="457200" indent="-457200"/>
            <a:r>
              <a:rPr lang="en-US" dirty="0" smtClean="0"/>
              <a:t>Show more </a:t>
            </a:r>
            <a:r>
              <a:rPr lang="en-US" dirty="0" smtClean="0"/>
              <a:t>Skyline graphs</a:t>
            </a:r>
          </a:p>
          <a:p>
            <a:pPr marL="457200" indent="-457200"/>
            <a:r>
              <a:rPr lang="en-US" dirty="0" smtClean="0"/>
              <a:t>Support response </a:t>
            </a:r>
            <a:r>
              <a:rPr lang="en-US" dirty="0" smtClean="0"/>
              <a:t>curves with </a:t>
            </a:r>
            <a:r>
              <a:rPr lang="en-US" dirty="0" err="1" smtClean="0"/>
              <a:t>QuaSAR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Poster </a:t>
            </a:r>
            <a:r>
              <a:rPr lang="en-US" dirty="0" smtClean="0"/>
              <a:t>tomorrow</a:t>
            </a:r>
            <a:endParaRPr lang="en-US" dirty="0" smtClean="0"/>
          </a:p>
          <a:p>
            <a:pPr lvl="1"/>
            <a:r>
              <a:rPr lang="en-US" b="1" dirty="0" smtClean="0"/>
              <a:t>Sharing Targeted Proteomics Assays </a:t>
            </a:r>
            <a:r>
              <a:rPr lang="en-US" b="1" dirty="0"/>
              <a:t>using Skyline and </a:t>
            </a:r>
            <a:r>
              <a:rPr lang="en-US" b="1" dirty="0" smtClean="0"/>
              <a:t>Panorama</a:t>
            </a:r>
          </a:p>
          <a:p>
            <a:pPr lvl="1"/>
            <a:r>
              <a:rPr lang="en-US" dirty="0" smtClean="0"/>
              <a:t>MP 382</a:t>
            </a:r>
            <a:endParaRPr lang="en-US" dirty="0" smtClean="0"/>
          </a:p>
          <a:p>
            <a:r>
              <a:rPr lang="en-US" dirty="0" smtClean="0"/>
              <a:t>panoramaweb.org</a:t>
            </a:r>
          </a:p>
          <a:p>
            <a:pPr lvl="1"/>
            <a:r>
              <a:rPr lang="en-US" dirty="0" smtClean="0"/>
              <a:t>View recorded webinar</a:t>
            </a:r>
          </a:p>
          <a:p>
            <a:pPr lvl="1"/>
            <a:r>
              <a:rPr lang="en-US" dirty="0" smtClean="0"/>
              <a:t>Request a project</a:t>
            </a:r>
          </a:p>
          <a:p>
            <a:r>
              <a:rPr lang="en-US" dirty="0" smtClean="0"/>
              <a:t>labkey.org/labkey.com</a:t>
            </a:r>
          </a:p>
          <a:p>
            <a:pPr lvl="1"/>
            <a:r>
              <a:rPr lang="en-US" dirty="0" smtClean="0"/>
              <a:t>General </a:t>
            </a:r>
            <a:r>
              <a:rPr lang="en-US" dirty="0" smtClean="0"/>
              <a:t>information</a:t>
            </a:r>
            <a:endParaRPr lang="en-US" dirty="0" smtClean="0"/>
          </a:p>
          <a:p>
            <a:pPr lvl="1"/>
            <a:r>
              <a:rPr lang="en-US" dirty="0" smtClean="0"/>
              <a:t>Downloads for installers and source code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05200"/>
            <a:ext cx="7772400" cy="1089025"/>
          </a:xfrm>
        </p:spPr>
        <p:txBody>
          <a:bodyPr>
            <a:normAutofit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Josh Eckels</a:t>
            </a:r>
          </a:p>
          <a:p>
            <a:r>
              <a:rPr lang="en-US" sz="2600" dirty="0" smtClean="0"/>
              <a:t>jeckels@labkey.com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2300" dirty="0" smtClean="0"/>
              <a:t>Skyline Users Group - June 9, 2013</a:t>
            </a:r>
            <a:endParaRPr lang="en-US" sz="2300" dirty="0"/>
          </a:p>
        </p:txBody>
      </p:sp>
      <p:sp>
        <p:nvSpPr>
          <p:cNvPr id="4" name="AutoShape 2" descr="https://proxy.docs.dropboxdocs.com/HztoGjfKwHBk30jbsJ335p9aTglj_7lgLU4BZ5SruD4ga34U7_dyHW_fDEXF4GGkFs9roK7-CksHmyVzC8y_fGlEGRWdMAOOep63P0UOu_FAUSoQALfNZNIJbUp3TdTcR2xA0MXtCaCoXPfHhtJvUqwypuTG-S-yca1oW6QHZUzxeU0HM-D5RZ3w5rMdlCaarvAjaVBCvbFBRNsCL0Ja3LDXBPCheRERMKyT94zzA2dWiert0Zw7d_0m1DBd3J4V2tJsu5s6AX50jDGpsAxyq9XrM83M7kZaSTYnkA/zz1ltRzUCrzPDzo9J8uDY-3SdgY1NH4BCkKNFdPlnGFa7YvF764eLDKi5Xv1jyhu0D6q6mbrih35NrhnnOvNUWrHgBpNgAVtdaCuGg/images/page-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panorama_logo_h_onwhite_bor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934" y="304800"/>
            <a:ext cx="8134132" cy="301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505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Skyline/Panorama </a:t>
            </a:r>
            <a:r>
              <a:rPr lang="en-US" dirty="0" smtClean="0"/>
              <a:t>Workflow</a:t>
            </a:r>
            <a:endParaRPr lang="en-US" dirty="0"/>
          </a:p>
        </p:txBody>
      </p:sp>
      <p:pic>
        <p:nvPicPr>
          <p:cNvPr id="9" name="Picture 8" descr="SkylineDataFl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256065"/>
            <a:ext cx="6248400" cy="5373335"/>
          </a:xfrm>
          <a:prstGeom prst="rect">
            <a:avLst/>
          </a:prstGeom>
          <a:ln>
            <a:solidFill>
              <a:srgbClr val="82B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Work started in late 2011</a:t>
            </a:r>
          </a:p>
          <a:p>
            <a:r>
              <a:rPr lang="en-US" dirty="0" smtClean="0"/>
              <a:t>Announced </a:t>
            </a:r>
            <a:r>
              <a:rPr lang="en-US" dirty="0" smtClean="0"/>
              <a:t>at ASMS 2012</a:t>
            </a:r>
          </a:p>
          <a:p>
            <a:r>
              <a:rPr lang="en-US" dirty="0" smtClean="0"/>
              <a:t>Publicly released in December 2012</a:t>
            </a:r>
          </a:p>
          <a:p>
            <a:pPr lvl="1"/>
            <a:r>
              <a:rPr lang="en-US" dirty="0" smtClean="0"/>
              <a:t>Part of LabKey </a:t>
            </a:r>
            <a:r>
              <a:rPr lang="en-US" dirty="0" smtClean="0"/>
              <a:t>Server </a:t>
            </a:r>
            <a:r>
              <a:rPr lang="en-US" dirty="0" smtClean="0"/>
              <a:t>version 12.3</a:t>
            </a:r>
          </a:p>
          <a:p>
            <a:r>
              <a:rPr lang="en-US" dirty="0" smtClean="0"/>
              <a:t>Released to PanoramaWeb.org </a:t>
            </a:r>
            <a:r>
              <a:rPr lang="en-US" dirty="0" smtClean="0"/>
              <a:t>in February 2013</a:t>
            </a:r>
          </a:p>
          <a:p>
            <a:pPr lvl="1"/>
            <a:r>
              <a:rPr lang="en-US" dirty="0" smtClean="0"/>
              <a:t>Hosted server managed by </a:t>
            </a:r>
            <a:r>
              <a:rPr lang="en-US" dirty="0" err="1" smtClean="0"/>
              <a:t>MacCoss</a:t>
            </a:r>
            <a:r>
              <a:rPr lang="en-US" dirty="0" smtClean="0"/>
              <a:t> Lab</a:t>
            </a:r>
            <a:endParaRPr lang="en-US" dirty="0" smtClean="0"/>
          </a:p>
          <a:p>
            <a:pPr lvl="1"/>
            <a:r>
              <a:rPr lang="en-US" dirty="0" smtClean="0"/>
              <a:t>Recorded webinar has full details</a:t>
            </a:r>
            <a:endParaRPr lang="en-US" dirty="0" smtClean="0"/>
          </a:p>
          <a:p>
            <a:r>
              <a:rPr lang="en-US" dirty="0" smtClean="0"/>
              <a:t>Second public release in April 2013</a:t>
            </a:r>
          </a:p>
          <a:p>
            <a:pPr lvl="1"/>
            <a:r>
              <a:rPr lang="en-US" dirty="0" smtClean="0"/>
              <a:t>Added search features, reporting enhancements, fixes</a:t>
            </a:r>
          </a:p>
          <a:p>
            <a:r>
              <a:rPr lang="en-US" dirty="0" smtClean="0"/>
              <a:t>Next release scheduled for July 2013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LabKey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Open source (Apache 2.0 license)</a:t>
            </a:r>
          </a:p>
          <a:p>
            <a:r>
              <a:rPr lang="en-US" dirty="0" smtClean="0"/>
              <a:t>Web user interface</a:t>
            </a:r>
            <a:endParaRPr lang="en-US" dirty="0" smtClean="0"/>
          </a:p>
          <a:p>
            <a:r>
              <a:rPr lang="en-US" dirty="0"/>
              <a:t>Powerful security </a:t>
            </a:r>
            <a:r>
              <a:rPr lang="en-US" dirty="0" smtClean="0"/>
              <a:t>and permissions system</a:t>
            </a:r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 smtClean="0"/>
              <a:t>assay data</a:t>
            </a:r>
            <a:endParaRPr lang="en-US" dirty="0" smtClean="0"/>
          </a:p>
          <a:p>
            <a:pPr lvl="1"/>
            <a:r>
              <a:rPr lang="en-US" dirty="0"/>
              <a:t>MS/MS peptide search</a:t>
            </a:r>
          </a:p>
          <a:p>
            <a:pPr lvl="1"/>
            <a:r>
              <a:rPr lang="en-US" dirty="0" smtClean="0"/>
              <a:t>Flow cytometry</a:t>
            </a:r>
          </a:p>
          <a:p>
            <a:pPr lvl="1"/>
            <a:r>
              <a:rPr lang="en-US" dirty="0" smtClean="0"/>
              <a:t>Sequencing</a:t>
            </a:r>
          </a:p>
          <a:p>
            <a:pPr lvl="1"/>
            <a:r>
              <a:rPr lang="en-US" dirty="0" smtClean="0"/>
              <a:t>Plate-based assays</a:t>
            </a:r>
          </a:p>
          <a:p>
            <a:r>
              <a:rPr lang="en-US" dirty="0" smtClean="0"/>
              <a:t>Specimen tracking</a:t>
            </a:r>
          </a:p>
          <a:p>
            <a:r>
              <a:rPr lang="en-US" dirty="0" smtClean="0"/>
              <a:t>Clinical study data</a:t>
            </a:r>
          </a:p>
          <a:p>
            <a:r>
              <a:rPr lang="en-US" dirty="0" smtClean="0"/>
              <a:t>Collaboration tools</a:t>
            </a:r>
          </a:p>
          <a:p>
            <a:r>
              <a:rPr lang="en-US" dirty="0" smtClean="0"/>
              <a:t>Extensive client </a:t>
            </a:r>
            <a:r>
              <a:rPr lang="en-US" dirty="0" smtClean="0"/>
              <a:t>APIs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 descr="LabKey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429000"/>
            <a:ext cx="5638800" cy="334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abKey Software Found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31718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LabKey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Co-developers with </a:t>
            </a:r>
            <a:r>
              <a:rPr lang="en-US" dirty="0" err="1" smtClean="0"/>
              <a:t>MacCoss</a:t>
            </a:r>
            <a:r>
              <a:rPr lang="en-US" dirty="0" smtClean="0"/>
              <a:t> Lab on Panorama</a:t>
            </a:r>
          </a:p>
          <a:p>
            <a:r>
              <a:rPr lang="en-US" dirty="0" smtClean="0"/>
              <a:t>Consulting </a:t>
            </a:r>
            <a:r>
              <a:rPr lang="en-US" dirty="0" smtClean="0"/>
              <a:t>company focused on LabKey Server</a:t>
            </a:r>
          </a:p>
          <a:p>
            <a:pPr lvl="1"/>
            <a:r>
              <a:rPr lang="en-US" dirty="0" smtClean="0"/>
              <a:t>25 employees in Seattle and San Diego</a:t>
            </a:r>
          </a:p>
          <a:p>
            <a:pPr lvl="1"/>
            <a:r>
              <a:rPr lang="en-US" dirty="0" smtClean="0"/>
              <a:t>8 years history working with </a:t>
            </a:r>
            <a:r>
              <a:rPr lang="en-US" dirty="0" smtClean="0"/>
              <a:t>scientists</a:t>
            </a:r>
            <a:endParaRPr lang="en-US" dirty="0" smtClean="0"/>
          </a:p>
          <a:p>
            <a:r>
              <a:rPr lang="en-US" dirty="0" smtClean="0"/>
              <a:t>Strength in computer science and data management</a:t>
            </a:r>
          </a:p>
          <a:p>
            <a:r>
              <a:rPr lang="en-US" dirty="0" smtClean="0"/>
              <a:t>Partner with researchers to develop software</a:t>
            </a:r>
          </a:p>
          <a:p>
            <a:r>
              <a:rPr lang="en-US" dirty="0" smtClean="0"/>
              <a:t>Related service offerings include:</a:t>
            </a:r>
            <a:endParaRPr lang="en-US" dirty="0" smtClean="0"/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Technical support</a:t>
            </a:r>
          </a:p>
          <a:p>
            <a:pPr lvl="1"/>
            <a:r>
              <a:rPr lang="en-US" dirty="0" smtClean="0"/>
              <a:t>Customization</a:t>
            </a:r>
          </a:p>
          <a:p>
            <a:pPr lvl="1"/>
            <a:r>
              <a:rPr lang="en-US" dirty="0" smtClean="0"/>
              <a:t>Hosting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648200"/>
            <a:ext cx="23526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6895376" cy="458530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Panorama - Setup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5623" y="1676401"/>
            <a:ext cx="6895376" cy="458531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9024" y="1905000"/>
            <a:ext cx="6895376" cy="458530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615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to Panorama - Setup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803" y="1668231"/>
            <a:ext cx="8650597" cy="458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905000"/>
            <a:ext cx="1489226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81200"/>
            <a:ext cx="2763135" cy="32004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19400"/>
            <a:ext cx="3048000" cy="2061621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81200"/>
            <a:ext cx="2763136" cy="320040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09654" y="6324600"/>
            <a:ext cx="670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Stergachis</a:t>
            </a:r>
            <a:r>
              <a:rPr lang="en-US" dirty="0" smtClean="0"/>
              <a:t> AB, MacLean B, et al. Nat. Methods. 2011/08;8:1041-1043.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466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to Panorama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00201"/>
            <a:ext cx="8491247" cy="449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2026702" cy="2116778"/>
          </a:xfrm>
          <a:prstGeom prst="rect">
            <a:avLst/>
          </a:prstGeom>
          <a:ln>
            <a:noFill/>
          </a:ln>
          <a:effectLst>
            <a:outerShdw blurRad="127000" dir="7800000" algn="tl" rotWithShape="0">
              <a:srgbClr val="333333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43000"/>
            <a:ext cx="3200400" cy="566460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973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922</Words>
  <Application>Microsoft Office PowerPoint</Application>
  <PresentationFormat>On-screen Show (4:3)</PresentationFormat>
  <Paragraphs>164</Paragraphs>
  <Slides>25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Repository for Targeted Proteomics Assays</vt:lpstr>
      <vt:lpstr>Goals</vt:lpstr>
      <vt:lpstr>Skyline/Panorama Workflow</vt:lpstr>
      <vt:lpstr>History</vt:lpstr>
      <vt:lpstr>LabKey Server</vt:lpstr>
      <vt:lpstr>LabKey Software</vt:lpstr>
      <vt:lpstr>Panorama - Setup</vt:lpstr>
      <vt:lpstr>Publishing to Panorama - Setup</vt:lpstr>
      <vt:lpstr>Publishing to Panorama</vt:lpstr>
      <vt:lpstr>Viewing Runs - Precursors</vt:lpstr>
      <vt:lpstr>Viewing Runs - Transitions</vt:lpstr>
      <vt:lpstr>Viewing Proteins</vt:lpstr>
      <vt:lpstr>Viewing Peptides</vt:lpstr>
      <vt:lpstr>Protein and Peptide Search</vt:lpstr>
      <vt:lpstr>Modification Search</vt:lpstr>
      <vt:lpstr>Customizing Views, Sorts, Filters</vt:lpstr>
      <vt:lpstr>Export and Client APIs</vt:lpstr>
      <vt:lpstr>Permissions</vt:lpstr>
      <vt:lpstr>Chromatogram Library Export</vt:lpstr>
      <vt:lpstr>Chromatogram Library Import</vt:lpstr>
      <vt:lpstr>Chromatogram Library Usage</vt:lpstr>
      <vt:lpstr>How to Get Panorama</vt:lpstr>
      <vt:lpstr>Future Plans</vt:lpstr>
      <vt:lpstr>More Information</vt:lpstr>
      <vt:lpstr>Questions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jeckels</dc:creator>
  <cp:lastModifiedBy>jeckels</cp:lastModifiedBy>
  <cp:revision>149</cp:revision>
  <dcterms:created xsi:type="dcterms:W3CDTF">2013-02-07T02:10:39Z</dcterms:created>
  <dcterms:modified xsi:type="dcterms:W3CDTF">2013-06-08T21:29:16Z</dcterms:modified>
</cp:coreProperties>
</file>