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4" r:id="rId3"/>
    <p:sldId id="269" r:id="rId4"/>
    <p:sldId id="275" r:id="rId5"/>
    <p:sldId id="276" r:id="rId6"/>
    <p:sldId id="273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10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6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9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2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1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7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6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1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5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6DF1C-3E78-4C5C-9334-F3D2A60DDE3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CBCC-032A-4915-A120-C883F476B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9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skyline.ms/survey4webinar.ur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s://skyline.ms/survey4webinar.ur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437685"/>
            <a:ext cx="6248400" cy="990600"/>
          </a:xfrm>
        </p:spPr>
        <p:txBody>
          <a:bodyPr anchor="ctr">
            <a:normAutofit/>
          </a:bodyPr>
          <a:lstStyle/>
          <a:p>
            <a:r>
              <a:rPr lang="en-US" dirty="0"/>
              <a:t>Tutorial Webinar #25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271" y="2196180"/>
            <a:ext cx="8924227" cy="20510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300" dirty="0"/>
              <a:t>We’ll begin shortly … </a:t>
            </a:r>
          </a:p>
          <a:p>
            <a:r>
              <a:rPr lang="en-US" sz="2000" b="1" i="1" dirty="0">
                <a:solidFill>
                  <a:srgbClr val="000000"/>
                </a:solidFill>
              </a:rPr>
              <a:t>Webinar </a:t>
            </a:r>
            <a:r>
              <a:rPr lang="en-US" sz="2000" b="1" dirty="0">
                <a:solidFill>
                  <a:srgbClr val="000000"/>
                </a:solidFill>
              </a:rPr>
              <a:t>Audio: 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</a:rPr>
              <a:t>Make sure you have audio during the webinar.</a:t>
            </a:r>
            <a:endParaRPr lang="en-US" sz="2000" dirty="0"/>
          </a:p>
          <a:p>
            <a:pPr marL="274320" lvl="1" indent="0">
              <a:buNone/>
            </a:pPr>
            <a:r>
              <a:rPr lang="en-US" sz="1700" dirty="0"/>
              <a:t>Click </a:t>
            </a:r>
            <a:r>
              <a:rPr lang="en-US" sz="1700" b="1" dirty="0"/>
              <a:t>Audio Settings</a:t>
            </a:r>
            <a:r>
              <a:rPr lang="en-US" sz="1700" dirty="0"/>
              <a:t> in the lower left-hand corner of the screen : </a:t>
            </a:r>
          </a:p>
          <a:p>
            <a:pPr lvl="1"/>
            <a:r>
              <a:rPr lang="en-US" sz="1700" dirty="0"/>
              <a:t>Computer audio (preferred) – through your computer’s speakers or a headset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Phone call (US and International numbers available) By phone, use conference ID</a:t>
            </a:r>
            <a:r>
              <a:rPr lang="en-US" sz="1700" b="1" dirty="0"/>
              <a:t>: 947 5347 5038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2000" b="1" dirty="0">
                <a:solidFill>
                  <a:srgbClr val="000000"/>
                </a:solidFill>
              </a:rPr>
              <a:t>**Note: we currently have music playing which you should be able to hear.**</a:t>
            </a:r>
          </a:p>
          <a:p>
            <a:pPr>
              <a:lnSpc>
                <a:spcPct val="120000"/>
              </a:lnSpc>
            </a:pPr>
            <a:endParaRPr lang="en-US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78960"/>
            <a:ext cx="2438400" cy="9080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39273" y="1489067"/>
            <a:ext cx="9252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Welcome to the next in the series of tutorial webinars designed to help you get the most out of Skyline mass spectrometry software.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3ADE0-ED93-4227-B464-33FFD04A46CF}"/>
              </a:ext>
            </a:extLst>
          </p:cNvPr>
          <p:cNvSpPr txBox="1"/>
          <p:nvPr/>
        </p:nvSpPr>
        <p:spPr>
          <a:xfrm>
            <a:off x="1576552" y="5251144"/>
            <a:ext cx="7914289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Submit Skyline Questions: </a:t>
            </a:r>
            <a:r>
              <a:rPr lang="en-US" sz="1800" dirty="0">
                <a:solidFill>
                  <a:srgbClr val="000000"/>
                </a:solidFill>
              </a:rPr>
              <a:t>the Q&amp;A form in Zoom to submit Skyline questions to the presenters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Have logistic issues?  </a:t>
            </a:r>
            <a:r>
              <a:rPr lang="en-US" sz="1800" dirty="0">
                <a:solidFill>
                  <a:srgbClr val="000000"/>
                </a:solidFill>
              </a:rPr>
              <a:t>Use the </a:t>
            </a:r>
            <a:r>
              <a:rPr lang="en-US" sz="1800" b="1" dirty="0">
                <a:solidFill>
                  <a:srgbClr val="000000"/>
                </a:solidFill>
              </a:rPr>
              <a:t>Chat </a:t>
            </a:r>
            <a:r>
              <a:rPr lang="en-US" sz="1800" dirty="0">
                <a:solidFill>
                  <a:srgbClr val="000000"/>
                </a:solidFill>
              </a:rPr>
              <a:t>applet in Zoom for report webinar software (Zoom) issues or other problems. </a:t>
            </a:r>
            <a:endParaRPr lang="en-US" sz="1800" b="1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F1F7325-F848-4E89-BEB2-7BF2A5963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55" y="4272913"/>
            <a:ext cx="3539545" cy="867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1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lue, hydrant&#10;&#10;Description automatically generated">
            <a:extLst>
              <a:ext uri="{FF2B5EF4-FFF2-40B4-BE49-F238E27FC236}">
                <a16:creationId xmlns:a16="http://schemas.microsoft.com/office/drawing/2014/main" id="{6D2B9632-9F6E-42CD-BE08-A8158980C6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466" y="4429387"/>
            <a:ext cx="4317534" cy="242861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53683" y="838200"/>
            <a:ext cx="9913122" cy="2819400"/>
          </a:xfrm>
        </p:spPr>
        <p:txBody>
          <a:bodyPr>
            <a:normAutofit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3200" dirty="0">
                <a:latin typeface="Bookman Old Style" panose="02050604050505020204" pitchFamily="18" charset="0"/>
              </a:rPr>
              <a:t> Comparing Acquisition Methods with Skyline</a:t>
            </a:r>
            <a:endParaRPr lang="en-US" sz="3200" i="1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227740" y="1370901"/>
            <a:ext cx="4495800" cy="1143000"/>
          </a:xfrm>
        </p:spPr>
        <p:txBody>
          <a:bodyPr>
            <a:normAutofit/>
          </a:bodyPr>
          <a:lstStyle/>
          <a:p>
            <a:pPr algn="r"/>
            <a:r>
              <a:rPr lang="en-US" sz="2800" dirty="0">
                <a:solidFill>
                  <a:schemeClr val="tx1"/>
                </a:solidFill>
                <a:latin typeface="Bookman Old Style" panose="02050604050505020204" pitchFamily="18" charset="0"/>
                <a:ea typeface="+mj-ea"/>
                <a:cs typeface="+mj-cs"/>
              </a:rPr>
              <a:t>Tutorial Webinar #25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143000"/>
            <a:ext cx="2438400" cy="908050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1828800" y="3657600"/>
            <a:ext cx="8229600" cy="2819400"/>
          </a:xfrm>
          <a:prstGeom prst="rect">
            <a:avLst/>
          </a:prstGeom>
        </p:spPr>
        <p:txBody>
          <a:bodyPr vert="horz" anchor="b" anchorCtr="0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0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000" dirty="0">
                <a:solidFill>
                  <a:prstClr val="black"/>
                </a:solidFill>
                <a:latin typeface="Bookman Old Style" panose="02050604050505020204" pitchFamily="18" charset="0"/>
              </a:rPr>
              <a:t>With </a:t>
            </a:r>
          </a:p>
          <a:p>
            <a:pPr algn="ctr"/>
            <a:endParaRPr lang="en-US" sz="18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/>
            <a:endParaRPr lang="en-US" sz="18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000" dirty="0">
                <a:solidFill>
                  <a:prstClr val="black"/>
                </a:solidFill>
                <a:latin typeface="Bookman Old Style" panose="02050604050505020204" pitchFamily="18" charset="0"/>
              </a:rPr>
              <a:t>Brendan MacLean (Principal Developer, Skyline)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Julia </a:t>
            </a:r>
            <a:r>
              <a:rPr lang="en-US" sz="2000" b="1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Mergner</a:t>
            </a:r>
            <a:r>
              <a:rPr lang="en-US" sz="20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 (Proteomics Researcher, TUM)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  <a:latin typeface="Bookman Old Style" panose="02050604050505020204" pitchFamily="18" charset="0"/>
              </a:rPr>
              <a:t>Mark Belanger (Project Manager, Skyline)</a:t>
            </a:r>
          </a:p>
          <a:p>
            <a:pPr algn="ctr"/>
            <a:endParaRPr lang="en-US" sz="18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/>
            <a:br>
              <a:rPr lang="en-US" dirty="0">
                <a:solidFill>
                  <a:srgbClr val="1F497D"/>
                </a:solidFill>
              </a:rPr>
            </a:br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6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0" y="1690688"/>
            <a:ext cx="83820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Welcome 687 registered, from the Skyline team!</a:t>
            </a:r>
            <a:endParaRPr lang="en-US" sz="3200" b="1" dirty="0"/>
          </a:p>
          <a:p>
            <a:pPr>
              <a:lnSpc>
                <a:spcPct val="150000"/>
              </a:lnSpc>
            </a:pPr>
            <a:r>
              <a:rPr lang="en-US" dirty="0"/>
              <a:t>Comparing Acquisition Methods with Skyline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Introduction with </a:t>
            </a:r>
            <a:r>
              <a:rPr lang="en-US" sz="2800" b="1" dirty="0"/>
              <a:t>Brendan MacLean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Presentation and Tutorial with </a:t>
            </a:r>
            <a:r>
              <a:rPr lang="en-US" sz="2800" b="1" dirty="0"/>
              <a:t>Julia </a:t>
            </a:r>
            <a:r>
              <a:rPr lang="en-US" sz="2800" b="1" dirty="0" err="1"/>
              <a:t>Mergner</a:t>
            </a:r>
            <a:r>
              <a:rPr lang="en-US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688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BF87-C8E7-3D49-3BC3-9E000352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Julia </a:t>
            </a:r>
            <a:r>
              <a:rPr lang="en-US" dirty="0" err="1"/>
              <a:t>Mergner</a:t>
            </a:r>
            <a:r>
              <a:rPr lang="en-US" dirty="0"/>
              <a:t> -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C240-0390-4E21-1DA2-5477BC858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PhD at Technical University of Munich – Plant Biochemistry</a:t>
            </a:r>
          </a:p>
          <a:p>
            <a:pPr lvl="1"/>
            <a:r>
              <a:rPr lang="en-US" dirty="0"/>
              <a:t>Ubiquitin-like proteins</a:t>
            </a:r>
          </a:p>
          <a:p>
            <a:pPr lvl="1"/>
            <a:r>
              <a:rPr lang="en-US" dirty="0"/>
              <a:t>Ubiquitin regulation</a:t>
            </a:r>
          </a:p>
          <a:p>
            <a:r>
              <a:rPr lang="en-US" dirty="0"/>
              <a:t>Post-doc at Technical University of Munich in Küster lab</a:t>
            </a:r>
          </a:p>
          <a:p>
            <a:pPr lvl="1"/>
            <a:r>
              <a:rPr lang="en-US" dirty="0"/>
              <a:t>LC-MS</a:t>
            </a:r>
          </a:p>
          <a:p>
            <a:pPr lvl="1"/>
            <a:r>
              <a:rPr lang="en-US" dirty="0"/>
              <a:t>Tissue map of the Arabidopsis proteome</a:t>
            </a:r>
          </a:p>
          <a:p>
            <a:r>
              <a:rPr lang="en-US" dirty="0"/>
              <a:t>Center leader Proteomics core facility at TUM University hospital</a:t>
            </a:r>
          </a:p>
          <a:p>
            <a:pPr lvl="1"/>
            <a:r>
              <a:rPr lang="en-US" dirty="0"/>
              <a:t>Targeted and untargeted proteomics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2D5FFA-432E-8AD1-1EEE-735790621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837" y="365124"/>
            <a:ext cx="1834415" cy="183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66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D47342-7BEE-32D2-0EB1-10291A63F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2679-53AA-30BE-ECDE-DDDCA2C12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Julia </a:t>
            </a:r>
            <a:r>
              <a:rPr lang="en-US" dirty="0" err="1"/>
              <a:t>Mergner</a:t>
            </a:r>
            <a:r>
              <a:rPr lang="en-US" dirty="0"/>
              <a:t>  – Teaching Skyline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AD80A-3C23-4210-45CF-69179980E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2021 &amp; 2023 – Instructor at EMBO Practical Course: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Quantitative proteomics and tools to probe biology</a:t>
            </a:r>
          </a:p>
          <a:p>
            <a:pPr lvl="1"/>
            <a:r>
              <a:rPr lang="en-US" dirty="0"/>
              <a:t>Skyline tutorial on DIA/SWATH data analysis</a:t>
            </a:r>
          </a:p>
          <a:p>
            <a:r>
              <a:rPr lang="en-US" dirty="0"/>
              <a:t>2024 – March – German Society of Mass Spectrometry Conference Workshop at TUM</a:t>
            </a:r>
          </a:p>
          <a:p>
            <a:pPr lvl="1"/>
            <a:r>
              <a:rPr lang="en-US" dirty="0"/>
              <a:t>New Skyline acquisition method tutorial presented</a:t>
            </a:r>
          </a:p>
          <a:p>
            <a:r>
              <a:rPr lang="en-US" dirty="0"/>
              <a:t>2024 – September – BMSS/BSPR Conference Workshop at Warwick U.</a:t>
            </a:r>
          </a:p>
          <a:p>
            <a:pPr lvl="1"/>
            <a:r>
              <a:rPr lang="en-US" dirty="0"/>
              <a:t>Brendan presented and taught Julia’s tutorial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355CF9-49E6-8729-0BA0-251BB71A2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837" y="365124"/>
            <a:ext cx="1834415" cy="183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37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Julia </a:t>
            </a:r>
            <a:r>
              <a:rPr lang="en-US" dirty="0" err="1"/>
              <a:t>Mergner</a:t>
            </a:r>
            <a:r>
              <a:rPr lang="en-US" dirty="0"/>
              <a:t> -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0" y="1690688"/>
            <a:ext cx="83820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Tutorial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Targeted evaluation of DDA search results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Targeted evaluation of DIA search results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PRM data analysis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Building spectral libraries</a:t>
            </a:r>
          </a:p>
        </p:txBody>
      </p:sp>
    </p:spTree>
    <p:extLst>
      <p:ext uri="{BB962C8B-B14F-4D97-AF65-F5344CB8AC3E}">
        <p14:creationId xmlns:p14="http://schemas.microsoft.com/office/powerpoint/2010/main" val="211541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800" y="1219200"/>
            <a:ext cx="8686800" cy="4937760"/>
          </a:xfrm>
        </p:spPr>
        <p:txBody>
          <a:bodyPr/>
          <a:lstStyle/>
          <a:p>
            <a:r>
              <a:rPr lang="en-US" dirty="0"/>
              <a:t>Ask any questions at the Q&amp;A form in Zoom: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endParaRPr lang="en-US" dirty="0"/>
          </a:p>
          <a:p>
            <a:pPr marL="457200" lvl="1" indent="0" algn="ctr">
              <a:buNone/>
            </a:pPr>
            <a:r>
              <a:rPr lang="en-US" sz="2800" b="1" dirty="0"/>
              <a:t> </a:t>
            </a:r>
          </a:p>
          <a:p>
            <a:pPr marL="457200" lvl="1" indent="0" algn="ctr">
              <a:buNone/>
            </a:pPr>
            <a:endParaRPr lang="en-US" b="1" dirty="0"/>
          </a:p>
          <a:p>
            <a:r>
              <a:rPr lang="en-US" dirty="0"/>
              <a:t>Take the post-webinar survey:</a:t>
            </a:r>
          </a:p>
          <a:p>
            <a:pPr marL="0" indent="0" algn="ctr">
              <a:buNone/>
            </a:pPr>
            <a:br>
              <a:rPr lang="en-US" dirty="0"/>
            </a:br>
            <a:r>
              <a:rPr lang="en-US" b="1" u="sng" dirty="0">
                <a:hlinkClick r:id="rId2"/>
              </a:rPr>
              <a:t>https://skyline.ms/survey4webinar.url</a:t>
            </a:r>
            <a:endParaRPr lang="en-US" dirty="0"/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FAE1979-6D92-4E58-8187-2F7E16DF8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201" y="1864887"/>
            <a:ext cx="3539545" cy="8671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4CD8240-CFC4-437D-9704-BDD57EEE5825}"/>
              </a:ext>
            </a:extLst>
          </p:cNvPr>
          <p:cNvSpPr/>
          <p:nvPr/>
        </p:nvSpPr>
        <p:spPr>
          <a:xfrm>
            <a:off x="6805652" y="1828800"/>
            <a:ext cx="962094" cy="93534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2DB1BD8-3FFF-40E6-B615-58DF505C2EDB}"/>
              </a:ext>
            </a:extLst>
          </p:cNvPr>
          <p:cNvCxnSpPr>
            <a:cxnSpLocks/>
          </p:cNvCxnSpPr>
          <p:nvPr/>
        </p:nvCxnSpPr>
        <p:spPr>
          <a:xfrm flipH="1">
            <a:off x="7454804" y="1633356"/>
            <a:ext cx="893459" cy="71316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87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111125"/>
            <a:ext cx="6248400" cy="990600"/>
          </a:xfrm>
        </p:spPr>
        <p:txBody>
          <a:bodyPr anchor="ctr">
            <a:normAutofit/>
          </a:bodyPr>
          <a:lstStyle/>
          <a:p>
            <a:r>
              <a:rPr lang="en-US" dirty="0"/>
              <a:t>Tutorial Webinar #25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450" y="1485900"/>
            <a:ext cx="8382000" cy="464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This ends this Skyline Tutorial Webinar.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Please give us feedback on the webinar at the following survey: </a:t>
            </a:r>
          </a:p>
          <a:p>
            <a:pPr marL="0" indent="0" algn="ctr">
              <a:buNone/>
            </a:pPr>
            <a:r>
              <a:rPr lang="en-US" sz="2000" b="1" u="sng" dirty="0">
                <a:hlinkClick r:id="rId2"/>
              </a:rPr>
              <a:t>https://skyline.ms/survey4webinar.url</a:t>
            </a:r>
            <a:endParaRPr lang="en-US" sz="2000" b="1" u="sng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A recording of today’s meeting will be available shortly at the Skyline website. 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We look forward to seeing you at a future Skyline Tutorial Webinar. 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2400"/>
            <a:ext cx="2438400" cy="90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87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8702</TotalTime>
  <Words>439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Office Theme</vt:lpstr>
      <vt:lpstr>Tutorial Webinar #25</vt:lpstr>
      <vt:lpstr>   Comparing Acquisition Methods with Skyline</vt:lpstr>
      <vt:lpstr>Agenda</vt:lpstr>
      <vt:lpstr>Julia Mergner - Research</vt:lpstr>
      <vt:lpstr>Julia Mergner  – Teaching Skyline</vt:lpstr>
      <vt:lpstr>Julia Mergner - Today</vt:lpstr>
      <vt:lpstr>Questions? </vt:lpstr>
      <vt:lpstr>Tutorial Webinar #25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Brendan MacLean</cp:lastModifiedBy>
  <cp:revision>71</cp:revision>
  <dcterms:created xsi:type="dcterms:W3CDTF">2016-03-31T18:48:24Z</dcterms:created>
  <dcterms:modified xsi:type="dcterms:W3CDTF">2025-01-21T15:48:55Z</dcterms:modified>
</cp:coreProperties>
</file>