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C54C1-ED11-4EDE-A824-9CD64C0AA99C}"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A3663-5C1C-4ED7-820C-6E0D04DCF5D2}" type="slidenum">
              <a:rPr lang="en-US" smtClean="0"/>
              <a:t>‹#›</a:t>
            </a:fld>
            <a:endParaRPr lang="en-US"/>
          </a:p>
        </p:txBody>
      </p:sp>
    </p:spTree>
    <p:extLst>
      <p:ext uri="{BB962C8B-B14F-4D97-AF65-F5344CB8AC3E}">
        <p14:creationId xmlns:p14="http://schemas.microsoft.com/office/powerpoint/2010/main" val="3447320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F708-5DE2-4CFE-AA12-86DA800E66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5FF486-7003-4BCA-9402-32BF2A439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EDEEA1-1E02-47CF-9650-B888ACB86D6E}"/>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5" name="Footer Placeholder 4">
            <a:extLst>
              <a:ext uri="{FF2B5EF4-FFF2-40B4-BE49-F238E27FC236}">
                <a16:creationId xmlns:a16="http://schemas.microsoft.com/office/drawing/2014/main" id="{B9097D0C-D8C5-431E-9D35-E2A4A41BD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69E42-178D-4339-9630-A0E1288FC943}"/>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307495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EB22-3324-402A-B376-24251301C5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6F9E38-C473-440F-9385-AE70C416DD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60047-BA82-46CA-A6F8-8C6F3DDE080B}"/>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5" name="Footer Placeholder 4">
            <a:extLst>
              <a:ext uri="{FF2B5EF4-FFF2-40B4-BE49-F238E27FC236}">
                <a16:creationId xmlns:a16="http://schemas.microsoft.com/office/drawing/2014/main" id="{D7058526-E552-48D0-869B-E0B203D8C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0CEF5-C59A-46B0-B3F7-D968821BAEE2}"/>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102119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74FF3-39A8-4F87-9276-46EA61D3A7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4CEA8-2B33-49B5-BBBC-3A590F18E8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D85DA-442A-4B1F-AEBE-8F629A091015}"/>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5" name="Footer Placeholder 4">
            <a:extLst>
              <a:ext uri="{FF2B5EF4-FFF2-40B4-BE49-F238E27FC236}">
                <a16:creationId xmlns:a16="http://schemas.microsoft.com/office/drawing/2014/main" id="{9E995CC3-F0DD-4AFD-B0A3-FD354F258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11952-C513-401F-B610-2A605504CC96}"/>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47139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ABB-8246-4C3C-BF91-0A6D66EA1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1DA76-BEB0-405C-83F2-F41469B4C5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DD69F-ED58-4C6D-A357-59140C7D35EB}"/>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5" name="Footer Placeholder 4">
            <a:extLst>
              <a:ext uri="{FF2B5EF4-FFF2-40B4-BE49-F238E27FC236}">
                <a16:creationId xmlns:a16="http://schemas.microsoft.com/office/drawing/2014/main" id="{4861C8E9-01BC-498A-A6E4-E0C68E688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D39FD-1F36-445F-A0AA-A16EC9DB98EA}"/>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348495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29F0-16D5-4327-8906-E6F5C407DC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B6CB83-A46C-4700-A74E-60C4EA12FF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9BEFA6-C01B-447F-B662-8AECF8673B54}"/>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5" name="Footer Placeholder 4">
            <a:extLst>
              <a:ext uri="{FF2B5EF4-FFF2-40B4-BE49-F238E27FC236}">
                <a16:creationId xmlns:a16="http://schemas.microsoft.com/office/drawing/2014/main" id="{C19FEE1D-5953-4F8F-B201-CC523B3C6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5E9AE-D64F-46C0-8248-9E25C3CB606F}"/>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364234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A563-1664-432C-8A37-3427AAEC5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EB3-E2E5-4AC9-A0FC-7F314A3C8D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E5350-3C7B-4C43-8970-63F2E9CAA8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229957-67A6-4065-9226-CDD424EE81E0}"/>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6" name="Footer Placeholder 5">
            <a:extLst>
              <a:ext uri="{FF2B5EF4-FFF2-40B4-BE49-F238E27FC236}">
                <a16:creationId xmlns:a16="http://schemas.microsoft.com/office/drawing/2014/main" id="{936926B8-E252-437B-BEC3-C1546A8D8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C4FD5-D728-4083-B361-54D1ACE8095E}"/>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423104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7387-F7B2-4B08-B55F-4A8DA77521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95247E-6718-4643-858A-9D28FE1A2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3E8614-C2A0-47AC-9C63-12F3394900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8A925-1FAC-4E49-91B0-62E3AE10D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AE1E4C-4894-4560-A859-CBE441434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82C1E9-218E-424F-B68C-7385B076696A}"/>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8" name="Footer Placeholder 7">
            <a:extLst>
              <a:ext uri="{FF2B5EF4-FFF2-40B4-BE49-F238E27FC236}">
                <a16:creationId xmlns:a16="http://schemas.microsoft.com/office/drawing/2014/main" id="{7B01E214-5E5F-4620-AB79-F83904BFB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9A4B7-351A-4089-8CAF-93BD76CACFC9}"/>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364232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F3160-14F4-48CC-A579-5BA1FD69E5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737982-3B3B-46D3-A32E-56E62AC6AF6E}"/>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4" name="Footer Placeholder 3">
            <a:extLst>
              <a:ext uri="{FF2B5EF4-FFF2-40B4-BE49-F238E27FC236}">
                <a16:creationId xmlns:a16="http://schemas.microsoft.com/office/drawing/2014/main" id="{0DFE0A94-588C-4273-AA1B-91EB592D1E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60357E-CD37-4B38-BEFA-4C77C0878E50}"/>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258095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A5510-8DC9-4F4F-BB61-8EF2B799660E}"/>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3" name="Footer Placeholder 2">
            <a:extLst>
              <a:ext uri="{FF2B5EF4-FFF2-40B4-BE49-F238E27FC236}">
                <a16:creationId xmlns:a16="http://schemas.microsoft.com/office/drawing/2014/main" id="{BEAB67EF-B14A-42F7-B23D-69963B46B5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25923C-B02B-4F09-BCC6-BFA77291725C}"/>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392809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A08B-A338-4E19-A057-E2FA0D8B5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3D83CD-0241-4119-BFE1-0C2A8EBD4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79B6E-6780-4EDF-B75A-B0BC9F336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BF090F-0861-4DCE-BF72-E69F31372690}"/>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6" name="Footer Placeholder 5">
            <a:extLst>
              <a:ext uri="{FF2B5EF4-FFF2-40B4-BE49-F238E27FC236}">
                <a16:creationId xmlns:a16="http://schemas.microsoft.com/office/drawing/2014/main" id="{AD6C9534-958C-404D-8FE4-7A051A8CD3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B54AB-F97F-4F40-937F-137FFCEF06F9}"/>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155240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5829-6225-4E3D-91EB-D50E93152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304086-A918-42C0-B191-B7CAD14A5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4C25E-4410-4B14-B855-171C966D4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9CDCE0-3DE3-440D-B466-80A9B5985EEE}"/>
              </a:ext>
            </a:extLst>
          </p:cNvPr>
          <p:cNvSpPr>
            <a:spLocks noGrp="1"/>
          </p:cNvSpPr>
          <p:nvPr>
            <p:ph type="dt" sz="half" idx="10"/>
          </p:nvPr>
        </p:nvSpPr>
        <p:spPr/>
        <p:txBody>
          <a:bodyPr/>
          <a:lstStyle/>
          <a:p>
            <a:fld id="{7A16718C-4396-4208-8832-D58132AF4049}" type="datetimeFigureOut">
              <a:rPr lang="en-US" smtClean="0"/>
              <a:t>2/27/2018</a:t>
            </a:fld>
            <a:endParaRPr lang="en-US"/>
          </a:p>
        </p:txBody>
      </p:sp>
      <p:sp>
        <p:nvSpPr>
          <p:cNvPr id="6" name="Footer Placeholder 5">
            <a:extLst>
              <a:ext uri="{FF2B5EF4-FFF2-40B4-BE49-F238E27FC236}">
                <a16:creationId xmlns:a16="http://schemas.microsoft.com/office/drawing/2014/main" id="{8336431E-7210-4B5A-99FF-A1F2C19E8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7A19E-687E-4A89-92BD-64ED4A7BBE52}"/>
              </a:ext>
            </a:extLst>
          </p:cNvPr>
          <p:cNvSpPr>
            <a:spLocks noGrp="1"/>
          </p:cNvSpPr>
          <p:nvPr>
            <p:ph type="sldNum" sz="quarter" idx="12"/>
          </p:nvPr>
        </p:nvSpPr>
        <p:spPr/>
        <p:txBody>
          <a:bodyPr/>
          <a:lstStyle/>
          <a:p>
            <a:fld id="{2FD0B192-F10D-491C-A1AC-15868B7ECDDA}" type="slidenum">
              <a:rPr lang="en-US" smtClean="0"/>
              <a:t>‹#›</a:t>
            </a:fld>
            <a:endParaRPr lang="en-US"/>
          </a:p>
        </p:txBody>
      </p:sp>
    </p:spTree>
    <p:extLst>
      <p:ext uri="{BB962C8B-B14F-4D97-AF65-F5344CB8AC3E}">
        <p14:creationId xmlns:p14="http://schemas.microsoft.com/office/powerpoint/2010/main" val="412761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31E83-CAB4-41E7-831A-893B90BB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0B5A5B-652B-4A56-BFE4-A1565DE44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A187D-8A21-4B14-9008-6074A42D9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6718C-4396-4208-8832-D58132AF4049}" type="datetimeFigureOut">
              <a:rPr lang="en-US" smtClean="0"/>
              <a:t>2/27/2018</a:t>
            </a:fld>
            <a:endParaRPr lang="en-US"/>
          </a:p>
        </p:txBody>
      </p:sp>
      <p:sp>
        <p:nvSpPr>
          <p:cNvPr id="5" name="Footer Placeholder 4">
            <a:extLst>
              <a:ext uri="{FF2B5EF4-FFF2-40B4-BE49-F238E27FC236}">
                <a16:creationId xmlns:a16="http://schemas.microsoft.com/office/drawing/2014/main" id="{00882900-4343-4CBB-A7B1-01039EF70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AD859-B98E-48BF-AC40-5014147BC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0B192-F10D-491C-A1AC-15868B7ECDDA}" type="slidenum">
              <a:rPr lang="en-US" smtClean="0"/>
              <a:t>‹#›</a:t>
            </a:fld>
            <a:endParaRPr lang="en-US"/>
          </a:p>
        </p:txBody>
      </p:sp>
      <p:pic>
        <p:nvPicPr>
          <p:cNvPr id="7" name="Picture 6">
            <a:extLst>
              <a:ext uri="{FF2B5EF4-FFF2-40B4-BE49-F238E27FC236}">
                <a16:creationId xmlns:a16="http://schemas.microsoft.com/office/drawing/2014/main" id="{F328CA31-1BB9-45FC-B8B6-93DA0CBBB734}"/>
              </a:ext>
            </a:extLst>
          </p:cNvPr>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00" y="5692775"/>
            <a:ext cx="3343275" cy="1238250"/>
          </a:xfrm>
          <a:prstGeom prst="rect">
            <a:avLst/>
          </a:prstGeom>
        </p:spPr>
      </p:pic>
    </p:spTree>
    <p:extLst>
      <p:ext uri="{BB962C8B-B14F-4D97-AF65-F5344CB8AC3E}">
        <p14:creationId xmlns:p14="http://schemas.microsoft.com/office/powerpoint/2010/main" val="2612454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2AF8-A72C-4D3C-9D7C-2F72D2E81366}"/>
              </a:ext>
            </a:extLst>
          </p:cNvPr>
          <p:cNvSpPr>
            <a:spLocks noGrp="1"/>
          </p:cNvSpPr>
          <p:nvPr>
            <p:ph type="ctrTitle"/>
          </p:nvPr>
        </p:nvSpPr>
        <p:spPr/>
        <p:txBody>
          <a:bodyPr/>
          <a:lstStyle/>
          <a:p>
            <a:r>
              <a:rPr lang="en-US" b="1" dirty="0"/>
              <a:t>Volcano Plot Formatting</a:t>
            </a:r>
          </a:p>
        </p:txBody>
      </p:sp>
      <p:sp>
        <p:nvSpPr>
          <p:cNvPr id="3" name="Subtitle 2">
            <a:extLst>
              <a:ext uri="{FF2B5EF4-FFF2-40B4-BE49-F238E27FC236}">
                <a16:creationId xmlns:a16="http://schemas.microsoft.com/office/drawing/2014/main" id="{CA75535E-4E81-4D02-9A4B-DE1CC667762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16550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0FF6-2DA1-4083-8FD6-8D0D08B55072}"/>
              </a:ext>
            </a:extLst>
          </p:cNvPr>
          <p:cNvSpPr>
            <a:spLocks noGrp="1"/>
          </p:cNvSpPr>
          <p:nvPr>
            <p:ph type="title"/>
          </p:nvPr>
        </p:nvSpPr>
        <p:spPr/>
        <p:txBody>
          <a:bodyPr/>
          <a:lstStyle/>
          <a:p>
            <a:pPr algn="ctr"/>
            <a:r>
              <a:rPr lang="en-US" b="1" dirty="0"/>
              <a:t>Overview</a:t>
            </a:r>
          </a:p>
        </p:txBody>
      </p:sp>
      <p:sp>
        <p:nvSpPr>
          <p:cNvPr id="3" name="Content Placeholder 2">
            <a:extLst>
              <a:ext uri="{FF2B5EF4-FFF2-40B4-BE49-F238E27FC236}">
                <a16:creationId xmlns:a16="http://schemas.microsoft.com/office/drawing/2014/main" id="{4CE39D91-401C-469C-8A0B-A1CEE78A8D28}"/>
              </a:ext>
            </a:extLst>
          </p:cNvPr>
          <p:cNvSpPr>
            <a:spLocks noGrp="1"/>
          </p:cNvSpPr>
          <p:nvPr>
            <p:ph idx="1"/>
          </p:nvPr>
        </p:nvSpPr>
        <p:spPr/>
        <p:txBody>
          <a:bodyPr>
            <a:normAutofit/>
          </a:bodyPr>
          <a:lstStyle/>
          <a:p>
            <a:pPr marL="0" indent="0">
              <a:buNone/>
            </a:pPr>
            <a:r>
              <a:rPr lang="en-US" sz="2400" dirty="0"/>
              <a:t>With the addition of the Volcano Plot formatting options, individual points on the volcano plot and regions specified by the Fold Change and P-Value cutoffs can be colored and labeled.</a:t>
            </a:r>
          </a:p>
        </p:txBody>
      </p:sp>
      <p:pic>
        <p:nvPicPr>
          <p:cNvPr id="5" name="Picture 4">
            <a:extLst>
              <a:ext uri="{FF2B5EF4-FFF2-40B4-BE49-F238E27FC236}">
                <a16:creationId xmlns:a16="http://schemas.microsoft.com/office/drawing/2014/main" id="{2FD41306-6CA1-43C9-95E9-D116BD4E2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79" y="3219060"/>
            <a:ext cx="3321993" cy="2504737"/>
          </a:xfrm>
          <a:prstGeom prst="rect">
            <a:avLst/>
          </a:prstGeom>
        </p:spPr>
      </p:pic>
      <p:pic>
        <p:nvPicPr>
          <p:cNvPr id="7" name="Picture 6">
            <a:extLst>
              <a:ext uri="{FF2B5EF4-FFF2-40B4-BE49-F238E27FC236}">
                <a16:creationId xmlns:a16="http://schemas.microsoft.com/office/drawing/2014/main" id="{B2A83D70-403A-4EC0-A6A4-6AE7C3053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542" y="3219059"/>
            <a:ext cx="3340916" cy="2504737"/>
          </a:xfrm>
          <a:prstGeom prst="rect">
            <a:avLst/>
          </a:prstGeom>
        </p:spPr>
      </p:pic>
      <p:pic>
        <p:nvPicPr>
          <p:cNvPr id="9" name="Picture 8">
            <a:extLst>
              <a:ext uri="{FF2B5EF4-FFF2-40B4-BE49-F238E27FC236}">
                <a16:creationId xmlns:a16="http://schemas.microsoft.com/office/drawing/2014/main" id="{043744A0-83C0-4E8B-99FF-EA36C1B3C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419" y="3219059"/>
            <a:ext cx="3063802" cy="2504737"/>
          </a:xfrm>
          <a:prstGeom prst="rect">
            <a:avLst/>
          </a:prstGeom>
        </p:spPr>
      </p:pic>
      <p:sp>
        <p:nvSpPr>
          <p:cNvPr id="8" name="TextBox 7">
            <a:extLst>
              <a:ext uri="{FF2B5EF4-FFF2-40B4-BE49-F238E27FC236}">
                <a16:creationId xmlns:a16="http://schemas.microsoft.com/office/drawing/2014/main" id="{A4B55D26-3BB0-4087-AB47-D05EB04B9ED9}"/>
              </a:ext>
            </a:extLst>
          </p:cNvPr>
          <p:cNvSpPr txBox="1"/>
          <p:nvPr/>
        </p:nvSpPr>
        <p:spPr>
          <a:xfrm>
            <a:off x="5836301" y="6311900"/>
            <a:ext cx="5724259" cy="369332"/>
          </a:xfrm>
          <a:prstGeom prst="rect">
            <a:avLst/>
          </a:prstGeom>
          <a:noFill/>
        </p:spPr>
        <p:txBody>
          <a:bodyPr wrap="none" rtlCol="0">
            <a:spAutoFit/>
          </a:bodyPr>
          <a:lstStyle/>
          <a:p>
            <a:r>
              <a:rPr lang="en-US" dirty="0"/>
              <a:t>Data from 3 organism mix in Navarro, Nature Biotech. 2016 </a:t>
            </a:r>
          </a:p>
        </p:txBody>
      </p:sp>
    </p:spTree>
    <p:extLst>
      <p:ext uri="{BB962C8B-B14F-4D97-AF65-F5344CB8AC3E}">
        <p14:creationId xmlns:p14="http://schemas.microsoft.com/office/powerpoint/2010/main" val="123588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B36E-98A3-4C8B-947E-48374C25160F}"/>
              </a:ext>
            </a:extLst>
          </p:cNvPr>
          <p:cNvSpPr>
            <a:spLocks noGrp="1"/>
          </p:cNvSpPr>
          <p:nvPr>
            <p:ph type="title"/>
          </p:nvPr>
        </p:nvSpPr>
        <p:spPr/>
        <p:txBody>
          <a:bodyPr/>
          <a:lstStyle/>
          <a:p>
            <a:pPr algn="ctr"/>
            <a:r>
              <a:rPr lang="en-US" b="1" dirty="0"/>
              <a:t>Opening the Formatting Dialog</a:t>
            </a:r>
          </a:p>
        </p:txBody>
      </p:sp>
      <p:sp>
        <p:nvSpPr>
          <p:cNvPr id="3" name="Content Placeholder 2">
            <a:extLst>
              <a:ext uri="{FF2B5EF4-FFF2-40B4-BE49-F238E27FC236}">
                <a16:creationId xmlns:a16="http://schemas.microsoft.com/office/drawing/2014/main" id="{AB509D5D-8E1B-46D4-B844-93A37AD26939}"/>
              </a:ext>
            </a:extLst>
          </p:cNvPr>
          <p:cNvSpPr>
            <a:spLocks noGrp="1"/>
          </p:cNvSpPr>
          <p:nvPr>
            <p:ph idx="1"/>
          </p:nvPr>
        </p:nvSpPr>
        <p:spPr/>
        <p:txBody>
          <a:bodyPr>
            <a:normAutofit/>
          </a:bodyPr>
          <a:lstStyle/>
          <a:p>
            <a:pPr marL="0" indent="0">
              <a:buNone/>
            </a:pPr>
            <a:r>
              <a:rPr lang="en-US" sz="2400" dirty="0"/>
              <a:t>The formatting dialog can be found in the right-click menu of the Volcano Plot under “Formatting…”:</a:t>
            </a:r>
          </a:p>
          <a:p>
            <a:pPr marL="0" indent="0">
              <a:buNone/>
            </a:pPr>
            <a:endParaRPr lang="en-US" sz="2400" dirty="0"/>
          </a:p>
        </p:txBody>
      </p:sp>
      <p:pic>
        <p:nvPicPr>
          <p:cNvPr id="4" name="Picture 3">
            <a:extLst>
              <a:ext uri="{FF2B5EF4-FFF2-40B4-BE49-F238E27FC236}">
                <a16:creationId xmlns:a16="http://schemas.microsoft.com/office/drawing/2014/main" id="{C55A0631-079D-4979-8B2C-52839643CBDD}"/>
              </a:ext>
            </a:extLst>
          </p:cNvPr>
          <p:cNvPicPr>
            <a:picLocks noChangeAspect="1"/>
          </p:cNvPicPr>
          <p:nvPr/>
        </p:nvPicPr>
        <p:blipFill rotWithShape="1">
          <a:blip r:embed="rId2"/>
          <a:srcRect l="8317" t="7501" r="70466" b="34188"/>
          <a:stretch/>
        </p:blipFill>
        <p:spPr>
          <a:xfrm>
            <a:off x="3452327" y="2784929"/>
            <a:ext cx="4562670" cy="3526971"/>
          </a:xfrm>
          <a:prstGeom prst="rect">
            <a:avLst/>
          </a:prstGeom>
        </p:spPr>
      </p:pic>
    </p:spTree>
    <p:extLst>
      <p:ext uri="{BB962C8B-B14F-4D97-AF65-F5344CB8AC3E}">
        <p14:creationId xmlns:p14="http://schemas.microsoft.com/office/powerpoint/2010/main" val="163907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8633D-E950-4206-8571-32017F0EAA72}"/>
              </a:ext>
            </a:extLst>
          </p:cNvPr>
          <p:cNvSpPr>
            <a:spLocks noGrp="1"/>
          </p:cNvSpPr>
          <p:nvPr>
            <p:ph type="title"/>
          </p:nvPr>
        </p:nvSpPr>
        <p:spPr/>
        <p:txBody>
          <a:bodyPr/>
          <a:lstStyle/>
          <a:p>
            <a:pPr algn="ctr"/>
            <a:r>
              <a:rPr lang="en-US" b="1" dirty="0"/>
              <a:t>Matching by Regular Expression</a:t>
            </a:r>
          </a:p>
        </p:txBody>
      </p:sp>
      <p:sp>
        <p:nvSpPr>
          <p:cNvPr id="3" name="Content Placeholder 2">
            <a:extLst>
              <a:ext uri="{FF2B5EF4-FFF2-40B4-BE49-F238E27FC236}">
                <a16:creationId xmlns:a16="http://schemas.microsoft.com/office/drawing/2014/main" id="{59619B0B-B94F-4587-A94A-6415CF6E0DFB}"/>
              </a:ext>
            </a:extLst>
          </p:cNvPr>
          <p:cNvSpPr>
            <a:spLocks noGrp="1"/>
          </p:cNvSpPr>
          <p:nvPr>
            <p:ph idx="1"/>
          </p:nvPr>
        </p:nvSpPr>
        <p:spPr/>
        <p:txBody>
          <a:bodyPr>
            <a:normAutofit/>
          </a:bodyPr>
          <a:lstStyle/>
          <a:p>
            <a:pPr marL="0" indent="0">
              <a:buNone/>
            </a:pPr>
            <a:r>
              <a:rPr lang="en-US" sz="2400" dirty="0"/>
              <a:t>Clicking on the button next to the expression column will bring up the Create Match Expression dialog. In this example we match the Protein name, and enter the simple regular expression “HUMAN”, to show all human proteins. We repeat this step using “ECOLI” and “YEAS”.</a:t>
            </a:r>
            <a:br>
              <a:rPr lang="en-US" sz="2400" dirty="0"/>
            </a:br>
            <a:endParaRPr lang="en-US" sz="2400" dirty="0"/>
          </a:p>
        </p:txBody>
      </p:sp>
      <p:pic>
        <p:nvPicPr>
          <p:cNvPr id="5" name="Picture 4">
            <a:extLst>
              <a:ext uri="{FF2B5EF4-FFF2-40B4-BE49-F238E27FC236}">
                <a16:creationId xmlns:a16="http://schemas.microsoft.com/office/drawing/2014/main" id="{DC70829E-AA1E-4342-87AA-C771D867E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6725" y="2881470"/>
            <a:ext cx="4104149" cy="3295493"/>
          </a:xfrm>
          <a:prstGeom prst="rect">
            <a:avLst/>
          </a:prstGeom>
        </p:spPr>
      </p:pic>
    </p:spTree>
    <p:extLst>
      <p:ext uri="{BB962C8B-B14F-4D97-AF65-F5344CB8AC3E}">
        <p14:creationId xmlns:p14="http://schemas.microsoft.com/office/powerpoint/2010/main" val="261261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94B4-C64C-4033-81B1-B999F2DE48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194C7B-40EA-472E-AAF9-61B31A420745}"/>
              </a:ext>
            </a:extLst>
          </p:cNvPr>
          <p:cNvSpPr>
            <a:spLocks noGrp="1"/>
          </p:cNvSpPr>
          <p:nvPr>
            <p:ph idx="1"/>
          </p:nvPr>
        </p:nvSpPr>
        <p:spPr/>
        <p:txBody>
          <a:bodyPr>
            <a:normAutofit/>
          </a:bodyPr>
          <a:lstStyle/>
          <a:p>
            <a:pPr marL="0" indent="0">
              <a:buNone/>
            </a:pPr>
            <a:r>
              <a:rPr lang="en-US" sz="2400" dirty="0"/>
              <a:t>After clicking OK, the new expression will be added to the grid and it can be customized. By clicking on the button next to the RGB column, the color can be changed:</a:t>
            </a:r>
          </a:p>
        </p:txBody>
      </p:sp>
      <p:pic>
        <p:nvPicPr>
          <p:cNvPr id="6" name="Picture 5">
            <a:extLst>
              <a:ext uri="{FF2B5EF4-FFF2-40B4-BE49-F238E27FC236}">
                <a16:creationId xmlns:a16="http://schemas.microsoft.com/office/drawing/2014/main" id="{F2063054-0783-44F1-9DD0-86A91C2C2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15" y="2997780"/>
            <a:ext cx="3552483" cy="2863270"/>
          </a:xfrm>
          <a:prstGeom prst="rect">
            <a:avLst/>
          </a:prstGeom>
        </p:spPr>
      </p:pic>
      <p:pic>
        <p:nvPicPr>
          <p:cNvPr id="7" name="Content Placeholder 6">
            <a:extLst>
              <a:ext uri="{FF2B5EF4-FFF2-40B4-BE49-F238E27FC236}">
                <a16:creationId xmlns:a16="http://schemas.microsoft.com/office/drawing/2014/main" id="{C07A2B4E-3A1B-45F3-8048-2ACC590DF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928" y="2997780"/>
            <a:ext cx="3415282" cy="1605970"/>
          </a:xfrm>
          <a:prstGeom prst="rect">
            <a:avLst/>
          </a:prstGeom>
        </p:spPr>
      </p:pic>
      <p:pic>
        <p:nvPicPr>
          <p:cNvPr id="8" name="Picture 7">
            <a:extLst>
              <a:ext uri="{FF2B5EF4-FFF2-40B4-BE49-F238E27FC236}">
                <a16:creationId xmlns:a16="http://schemas.microsoft.com/office/drawing/2014/main" id="{909F8B83-AADE-49E7-A901-19836B6AC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341" y="2997780"/>
            <a:ext cx="3904459" cy="2863270"/>
          </a:xfrm>
          <a:prstGeom prst="rect">
            <a:avLst/>
          </a:prstGeom>
        </p:spPr>
      </p:pic>
    </p:spTree>
    <p:extLst>
      <p:ext uri="{BB962C8B-B14F-4D97-AF65-F5344CB8AC3E}">
        <p14:creationId xmlns:p14="http://schemas.microsoft.com/office/powerpoint/2010/main" val="220660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4CB7-A27D-48F1-A16C-618A0B8104A0}"/>
              </a:ext>
            </a:extLst>
          </p:cNvPr>
          <p:cNvSpPr>
            <a:spLocks noGrp="1"/>
          </p:cNvSpPr>
          <p:nvPr>
            <p:ph type="title"/>
          </p:nvPr>
        </p:nvSpPr>
        <p:spPr/>
        <p:txBody>
          <a:bodyPr/>
          <a:lstStyle/>
          <a:p>
            <a:pPr algn="ctr"/>
            <a:r>
              <a:rPr lang="en-US" b="1" dirty="0"/>
              <a:t>Labeling and coloring individual proteins/peptides</a:t>
            </a:r>
          </a:p>
        </p:txBody>
      </p:sp>
      <p:sp>
        <p:nvSpPr>
          <p:cNvPr id="3" name="Content Placeholder 2">
            <a:extLst>
              <a:ext uri="{FF2B5EF4-FFF2-40B4-BE49-F238E27FC236}">
                <a16:creationId xmlns:a16="http://schemas.microsoft.com/office/drawing/2014/main" id="{80DD2CCD-3EB8-41A8-9087-ABF3BBFE935C}"/>
              </a:ext>
            </a:extLst>
          </p:cNvPr>
          <p:cNvSpPr>
            <a:spLocks noGrp="1"/>
          </p:cNvSpPr>
          <p:nvPr>
            <p:ph idx="1"/>
          </p:nvPr>
        </p:nvSpPr>
        <p:spPr/>
        <p:txBody>
          <a:bodyPr>
            <a:normAutofit/>
          </a:bodyPr>
          <a:lstStyle/>
          <a:p>
            <a:pPr marL="0" indent="0">
              <a:buNone/>
            </a:pPr>
            <a:r>
              <a:rPr lang="en-US" sz="2400" dirty="0"/>
              <a:t>By entering a simple “or” expression, we can filter out specific proteins, which we can then label and color:</a:t>
            </a:r>
          </a:p>
        </p:txBody>
      </p:sp>
      <p:pic>
        <p:nvPicPr>
          <p:cNvPr id="5" name="Picture 4">
            <a:extLst>
              <a:ext uri="{FF2B5EF4-FFF2-40B4-BE49-F238E27FC236}">
                <a16:creationId xmlns:a16="http://schemas.microsoft.com/office/drawing/2014/main" id="{DD2A71C8-5F9D-4E03-A1C0-ED972D6B0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492" y="2782636"/>
            <a:ext cx="3703320" cy="3007036"/>
          </a:xfrm>
          <a:prstGeom prst="rect">
            <a:avLst/>
          </a:prstGeom>
        </p:spPr>
      </p:pic>
      <p:pic>
        <p:nvPicPr>
          <p:cNvPr id="7" name="Picture 6">
            <a:extLst>
              <a:ext uri="{FF2B5EF4-FFF2-40B4-BE49-F238E27FC236}">
                <a16:creationId xmlns:a16="http://schemas.microsoft.com/office/drawing/2014/main" id="{B6AAA16E-9938-4EA8-BDF9-B2B5F5BE0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190" y="2759338"/>
            <a:ext cx="3706715" cy="3030334"/>
          </a:xfrm>
          <a:prstGeom prst="rect">
            <a:avLst/>
          </a:prstGeom>
        </p:spPr>
      </p:pic>
    </p:spTree>
    <p:extLst>
      <p:ext uri="{BB962C8B-B14F-4D97-AF65-F5344CB8AC3E}">
        <p14:creationId xmlns:p14="http://schemas.microsoft.com/office/powerpoint/2010/main" val="398731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953F-5B3F-4927-B9E5-56DEE19837ED}"/>
              </a:ext>
            </a:extLst>
          </p:cNvPr>
          <p:cNvSpPr>
            <a:spLocks noGrp="1"/>
          </p:cNvSpPr>
          <p:nvPr>
            <p:ph type="title"/>
          </p:nvPr>
        </p:nvSpPr>
        <p:spPr/>
        <p:txBody>
          <a:bodyPr/>
          <a:lstStyle/>
          <a:p>
            <a:pPr algn="ctr"/>
            <a:r>
              <a:rPr lang="en-US" b="1" dirty="0"/>
              <a:t>Using the cutoffs</a:t>
            </a:r>
          </a:p>
        </p:txBody>
      </p:sp>
      <p:sp>
        <p:nvSpPr>
          <p:cNvPr id="3" name="Content Placeholder 2">
            <a:extLst>
              <a:ext uri="{FF2B5EF4-FFF2-40B4-BE49-F238E27FC236}">
                <a16:creationId xmlns:a16="http://schemas.microsoft.com/office/drawing/2014/main" id="{237FDCCF-0D5C-435C-8B2D-510970CFFA8F}"/>
              </a:ext>
            </a:extLst>
          </p:cNvPr>
          <p:cNvSpPr>
            <a:spLocks noGrp="1"/>
          </p:cNvSpPr>
          <p:nvPr>
            <p:ph idx="1"/>
          </p:nvPr>
        </p:nvSpPr>
        <p:spPr/>
        <p:txBody>
          <a:bodyPr>
            <a:normAutofit/>
          </a:bodyPr>
          <a:lstStyle/>
          <a:p>
            <a:pPr marL="0" indent="0">
              <a:buNone/>
            </a:pPr>
            <a:r>
              <a:rPr lang="en-US" sz="2400" dirty="0"/>
              <a:t>By combining the two cutoff filters, we can highlight specific regions on the volcano plot. For example:</a:t>
            </a:r>
          </a:p>
        </p:txBody>
      </p:sp>
      <p:pic>
        <p:nvPicPr>
          <p:cNvPr id="5" name="Picture 4">
            <a:extLst>
              <a:ext uri="{FF2B5EF4-FFF2-40B4-BE49-F238E27FC236}">
                <a16:creationId xmlns:a16="http://schemas.microsoft.com/office/drawing/2014/main" id="{4767F402-6C1A-422F-8CED-B6F983928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164" y="2568443"/>
            <a:ext cx="4096871" cy="3272344"/>
          </a:xfrm>
          <a:prstGeom prst="rect">
            <a:avLst/>
          </a:prstGeom>
        </p:spPr>
      </p:pic>
      <p:pic>
        <p:nvPicPr>
          <p:cNvPr id="7" name="Picture 6">
            <a:extLst>
              <a:ext uri="{FF2B5EF4-FFF2-40B4-BE49-F238E27FC236}">
                <a16:creationId xmlns:a16="http://schemas.microsoft.com/office/drawing/2014/main" id="{84B49949-80D0-4324-9ACE-2CB925465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967" y="2568443"/>
            <a:ext cx="3597607" cy="3272344"/>
          </a:xfrm>
          <a:prstGeom prst="rect">
            <a:avLst/>
          </a:prstGeom>
        </p:spPr>
      </p:pic>
    </p:spTree>
    <p:extLst>
      <p:ext uri="{BB962C8B-B14F-4D97-AF65-F5344CB8AC3E}">
        <p14:creationId xmlns:p14="http://schemas.microsoft.com/office/powerpoint/2010/main" val="134866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89F7-5DF8-4546-A506-628A6ADFFC8B}"/>
              </a:ext>
            </a:extLst>
          </p:cNvPr>
          <p:cNvSpPr>
            <a:spLocks noGrp="1"/>
          </p:cNvSpPr>
          <p:nvPr>
            <p:ph type="title"/>
          </p:nvPr>
        </p:nvSpPr>
        <p:spPr/>
        <p:txBody>
          <a:bodyPr/>
          <a:lstStyle/>
          <a:p>
            <a:pPr algn="ctr"/>
            <a:r>
              <a:rPr lang="en-US" b="1" dirty="0"/>
              <a:t>Order of expressions</a:t>
            </a:r>
          </a:p>
        </p:txBody>
      </p:sp>
      <p:sp>
        <p:nvSpPr>
          <p:cNvPr id="3" name="Content Placeholder 2">
            <a:extLst>
              <a:ext uri="{FF2B5EF4-FFF2-40B4-BE49-F238E27FC236}">
                <a16:creationId xmlns:a16="http://schemas.microsoft.com/office/drawing/2014/main" id="{761D88F0-8004-42E6-9C84-3C24B41CF0D7}"/>
              </a:ext>
            </a:extLst>
          </p:cNvPr>
          <p:cNvSpPr>
            <a:spLocks noGrp="1"/>
          </p:cNvSpPr>
          <p:nvPr>
            <p:ph idx="1"/>
          </p:nvPr>
        </p:nvSpPr>
        <p:spPr/>
        <p:txBody>
          <a:bodyPr>
            <a:normAutofit/>
          </a:bodyPr>
          <a:lstStyle/>
          <a:p>
            <a:pPr marL="0" indent="0">
              <a:buNone/>
            </a:pPr>
            <a:r>
              <a:rPr lang="en-US" sz="2400" dirty="0"/>
              <a:t>The order of expressions in the formatting grid matters. If two expressions match the same protein, the protein will be formatted according to the expression that comes first in the table. For example:</a:t>
            </a:r>
          </a:p>
        </p:txBody>
      </p:sp>
      <p:pic>
        <p:nvPicPr>
          <p:cNvPr id="5" name="Picture 4">
            <a:extLst>
              <a:ext uri="{FF2B5EF4-FFF2-40B4-BE49-F238E27FC236}">
                <a16:creationId xmlns:a16="http://schemas.microsoft.com/office/drawing/2014/main" id="{FBD1DE6B-D87C-434A-A94D-766AF90BA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937" y="2886299"/>
            <a:ext cx="4999863" cy="3290664"/>
          </a:xfrm>
          <a:prstGeom prst="rect">
            <a:avLst/>
          </a:prstGeom>
        </p:spPr>
      </p:pic>
      <p:sp>
        <p:nvSpPr>
          <p:cNvPr id="6" name="TextBox 5">
            <a:extLst>
              <a:ext uri="{FF2B5EF4-FFF2-40B4-BE49-F238E27FC236}">
                <a16:creationId xmlns:a16="http://schemas.microsoft.com/office/drawing/2014/main" id="{11504CBE-3BE9-4BF4-80CB-77CB05A81AE8}"/>
              </a:ext>
            </a:extLst>
          </p:cNvPr>
          <p:cNvSpPr txBox="1"/>
          <p:nvPr/>
        </p:nvSpPr>
        <p:spPr>
          <a:xfrm>
            <a:off x="838200" y="3036164"/>
            <a:ext cx="5257799" cy="2677656"/>
          </a:xfrm>
          <a:prstGeom prst="rect">
            <a:avLst/>
          </a:prstGeom>
          <a:noFill/>
        </p:spPr>
        <p:txBody>
          <a:bodyPr wrap="square" rtlCol="0">
            <a:spAutoFit/>
          </a:bodyPr>
          <a:lstStyle/>
          <a:p>
            <a:r>
              <a:rPr lang="en-US" sz="2400" dirty="0"/>
              <a:t>The first expression matches all proteins below the left fold change cutoff. The second expression matches all proteins below the P-Value cutoff. Since the Fold Change cutoff expression comes first, the proteins that are below both cutoffs are blue.</a:t>
            </a:r>
          </a:p>
        </p:txBody>
      </p:sp>
    </p:spTree>
    <p:extLst>
      <p:ext uri="{BB962C8B-B14F-4D97-AF65-F5344CB8AC3E}">
        <p14:creationId xmlns:p14="http://schemas.microsoft.com/office/powerpoint/2010/main" val="1293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301</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Volcano Plot Formatting</vt:lpstr>
      <vt:lpstr>Overview</vt:lpstr>
      <vt:lpstr>Opening the Formatting Dialog</vt:lpstr>
      <vt:lpstr>Matching by Regular Expression</vt:lpstr>
      <vt:lpstr>PowerPoint Presentation</vt:lpstr>
      <vt:lpstr>Labeling and coloring individual proteins/peptides</vt:lpstr>
      <vt:lpstr>Using the cutoffs</vt:lpstr>
      <vt:lpstr>Order of expressions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Volcano Plot Formatting</dc:title>
  <dc:creator>brendanx</dc:creator>
  <cp:lastModifiedBy>Brendan MacLean</cp:lastModifiedBy>
  <cp:revision>12</cp:revision>
  <dcterms:created xsi:type="dcterms:W3CDTF">2017-11-09T22:01:33Z</dcterms:created>
  <dcterms:modified xsi:type="dcterms:W3CDTF">2018-02-27T03:50:28Z</dcterms:modified>
</cp:coreProperties>
</file>