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9" r:id="rId10"/>
    <p:sldId id="285" r:id="rId11"/>
    <p:sldId id="267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35252193235201"/>
          <c:y val="3.8364738862654811E-2"/>
          <c:w val="0.82246239345002914"/>
          <c:h val="0.722371757251576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val>
            <c:numRef>
              <c:f>Data!$K$2:$K$240</c:f>
              <c:numCache>
                <c:formatCode>0.0E+00</c:formatCode>
                <c:ptCount val="239"/>
                <c:pt idx="0">
                  <c:v>5259538</c:v>
                </c:pt>
                <c:pt idx="1">
                  <c:v>4241381.5</c:v>
                </c:pt>
                <c:pt idx="2">
                  <c:v>3859574.5</c:v>
                </c:pt>
                <c:pt idx="3">
                  <c:v>3196422.25</c:v>
                </c:pt>
                <c:pt idx="4">
                  <c:v>3099727.25</c:v>
                </c:pt>
                <c:pt idx="5">
                  <c:v>3021765.5</c:v>
                </c:pt>
                <c:pt idx="6">
                  <c:v>2982625.25</c:v>
                </c:pt>
                <c:pt idx="7">
                  <c:v>2882334.75</c:v>
                </c:pt>
                <c:pt idx="8">
                  <c:v>2669112.75</c:v>
                </c:pt>
                <c:pt idx="9">
                  <c:v>2513421</c:v>
                </c:pt>
                <c:pt idx="10">
                  <c:v>2364895.75</c:v>
                </c:pt>
                <c:pt idx="11">
                  <c:v>2293393.5</c:v>
                </c:pt>
                <c:pt idx="12">
                  <c:v>2248253.25</c:v>
                </c:pt>
                <c:pt idx="13">
                  <c:v>2213832.75</c:v>
                </c:pt>
                <c:pt idx="14">
                  <c:v>2165779.5</c:v>
                </c:pt>
                <c:pt idx="15">
                  <c:v>2123487.75</c:v>
                </c:pt>
                <c:pt idx="16">
                  <c:v>2026203.5</c:v>
                </c:pt>
                <c:pt idx="17">
                  <c:v>2010562.625</c:v>
                </c:pt>
                <c:pt idx="18">
                  <c:v>1961877.125</c:v>
                </c:pt>
                <c:pt idx="19">
                  <c:v>1918917.875</c:v>
                </c:pt>
                <c:pt idx="20">
                  <c:v>1872486.125</c:v>
                </c:pt>
                <c:pt idx="21">
                  <c:v>1829155.25</c:v>
                </c:pt>
                <c:pt idx="22">
                  <c:v>1717243.625</c:v>
                </c:pt>
                <c:pt idx="23">
                  <c:v>1621980.625</c:v>
                </c:pt>
                <c:pt idx="24">
                  <c:v>1617321.125</c:v>
                </c:pt>
                <c:pt idx="25">
                  <c:v>1605006.75</c:v>
                </c:pt>
                <c:pt idx="26">
                  <c:v>1541380.375</c:v>
                </c:pt>
                <c:pt idx="27">
                  <c:v>1527492.875</c:v>
                </c:pt>
                <c:pt idx="28">
                  <c:v>1500041.5</c:v>
                </c:pt>
                <c:pt idx="29">
                  <c:v>1479908</c:v>
                </c:pt>
                <c:pt idx="30">
                  <c:v>1470669.25</c:v>
                </c:pt>
                <c:pt idx="31">
                  <c:v>1413172.5</c:v>
                </c:pt>
                <c:pt idx="32">
                  <c:v>1355868.25</c:v>
                </c:pt>
                <c:pt idx="33">
                  <c:v>1327412.125</c:v>
                </c:pt>
                <c:pt idx="34">
                  <c:v>1307057.5</c:v>
                </c:pt>
                <c:pt idx="35">
                  <c:v>1293323.25</c:v>
                </c:pt>
                <c:pt idx="36">
                  <c:v>1256733.25</c:v>
                </c:pt>
                <c:pt idx="37">
                  <c:v>1225875.5</c:v>
                </c:pt>
                <c:pt idx="38">
                  <c:v>1225731.25</c:v>
                </c:pt>
                <c:pt idx="39">
                  <c:v>1196986.125</c:v>
                </c:pt>
                <c:pt idx="40">
                  <c:v>1191897.625</c:v>
                </c:pt>
                <c:pt idx="41">
                  <c:v>1162549.25</c:v>
                </c:pt>
                <c:pt idx="42">
                  <c:v>1099486.125</c:v>
                </c:pt>
                <c:pt idx="43">
                  <c:v>1099461.5</c:v>
                </c:pt>
                <c:pt idx="44">
                  <c:v>1085485.375</c:v>
                </c:pt>
                <c:pt idx="45">
                  <c:v>1074937.25</c:v>
                </c:pt>
                <c:pt idx="46">
                  <c:v>1033966.625</c:v>
                </c:pt>
                <c:pt idx="47">
                  <c:v>1025080.0625</c:v>
                </c:pt>
                <c:pt idx="48">
                  <c:v>1017760.0625</c:v>
                </c:pt>
                <c:pt idx="49">
                  <c:v>977488.5</c:v>
                </c:pt>
                <c:pt idx="50">
                  <c:v>965713.5625</c:v>
                </c:pt>
                <c:pt idx="51">
                  <c:v>960993.3125</c:v>
                </c:pt>
                <c:pt idx="52">
                  <c:v>945248</c:v>
                </c:pt>
                <c:pt idx="53">
                  <c:v>938555.75</c:v>
                </c:pt>
                <c:pt idx="54">
                  <c:v>894333.1875</c:v>
                </c:pt>
                <c:pt idx="55">
                  <c:v>878081.3125</c:v>
                </c:pt>
                <c:pt idx="56">
                  <c:v>870946.375</c:v>
                </c:pt>
                <c:pt idx="57">
                  <c:v>845731.4375</c:v>
                </c:pt>
                <c:pt idx="58">
                  <c:v>829098.75</c:v>
                </c:pt>
                <c:pt idx="59">
                  <c:v>805492.625</c:v>
                </c:pt>
                <c:pt idx="60">
                  <c:v>771620.875</c:v>
                </c:pt>
                <c:pt idx="61">
                  <c:v>769064.0625</c:v>
                </c:pt>
                <c:pt idx="62">
                  <c:v>767620.625</c:v>
                </c:pt>
                <c:pt idx="63">
                  <c:v>757416.6875</c:v>
                </c:pt>
                <c:pt idx="64">
                  <c:v>755172.875</c:v>
                </c:pt>
                <c:pt idx="65">
                  <c:v>724849.5</c:v>
                </c:pt>
                <c:pt idx="66">
                  <c:v>710517.75</c:v>
                </c:pt>
                <c:pt idx="67">
                  <c:v>702800.1875</c:v>
                </c:pt>
                <c:pt idx="68">
                  <c:v>694314.875</c:v>
                </c:pt>
                <c:pt idx="69">
                  <c:v>693270.875</c:v>
                </c:pt>
                <c:pt idx="70">
                  <c:v>687409.6875</c:v>
                </c:pt>
                <c:pt idx="71">
                  <c:v>680468.6875</c:v>
                </c:pt>
                <c:pt idx="72">
                  <c:v>676576.875</c:v>
                </c:pt>
                <c:pt idx="73">
                  <c:v>669579.5</c:v>
                </c:pt>
                <c:pt idx="74">
                  <c:v>661141.25</c:v>
                </c:pt>
                <c:pt idx="75">
                  <c:v>640739.875</c:v>
                </c:pt>
                <c:pt idx="76">
                  <c:v>629648.8125</c:v>
                </c:pt>
                <c:pt idx="77">
                  <c:v>626927.5</c:v>
                </c:pt>
                <c:pt idx="78">
                  <c:v>624864.625</c:v>
                </c:pt>
                <c:pt idx="79">
                  <c:v>609038.625</c:v>
                </c:pt>
                <c:pt idx="80">
                  <c:v>602779</c:v>
                </c:pt>
                <c:pt idx="81">
                  <c:v>584953</c:v>
                </c:pt>
                <c:pt idx="82">
                  <c:v>582903.375</c:v>
                </c:pt>
                <c:pt idx="83">
                  <c:v>548365.75</c:v>
                </c:pt>
                <c:pt idx="84">
                  <c:v>548177.375</c:v>
                </c:pt>
                <c:pt idx="85">
                  <c:v>539971.3125</c:v>
                </c:pt>
                <c:pt idx="86">
                  <c:v>539846.75</c:v>
                </c:pt>
                <c:pt idx="87">
                  <c:v>538170.0625</c:v>
                </c:pt>
                <c:pt idx="88">
                  <c:v>516456.3125</c:v>
                </c:pt>
                <c:pt idx="89">
                  <c:v>500349.5</c:v>
                </c:pt>
                <c:pt idx="90">
                  <c:v>496138.875</c:v>
                </c:pt>
                <c:pt idx="91">
                  <c:v>490756.5</c:v>
                </c:pt>
                <c:pt idx="92">
                  <c:v>448097.09375</c:v>
                </c:pt>
                <c:pt idx="93">
                  <c:v>437273.53125</c:v>
                </c:pt>
                <c:pt idx="94">
                  <c:v>431346.625</c:v>
                </c:pt>
                <c:pt idx="95">
                  <c:v>425274.28125</c:v>
                </c:pt>
                <c:pt idx="96">
                  <c:v>412227.96875</c:v>
                </c:pt>
                <c:pt idx="97">
                  <c:v>387374.6875</c:v>
                </c:pt>
                <c:pt idx="98">
                  <c:v>386937.09375</c:v>
                </c:pt>
                <c:pt idx="99">
                  <c:v>385049</c:v>
                </c:pt>
                <c:pt idx="100">
                  <c:v>383990.59375</c:v>
                </c:pt>
                <c:pt idx="101">
                  <c:v>372354.40625</c:v>
                </c:pt>
                <c:pt idx="102">
                  <c:v>370622.5625</c:v>
                </c:pt>
                <c:pt idx="103">
                  <c:v>362124.9375</c:v>
                </c:pt>
                <c:pt idx="104">
                  <c:v>345845.625</c:v>
                </c:pt>
                <c:pt idx="105">
                  <c:v>343803.28125</c:v>
                </c:pt>
                <c:pt idx="106">
                  <c:v>340314.0625</c:v>
                </c:pt>
                <c:pt idx="107">
                  <c:v>334043.5625</c:v>
                </c:pt>
                <c:pt idx="108">
                  <c:v>315017.1875</c:v>
                </c:pt>
                <c:pt idx="109">
                  <c:v>311117.0625</c:v>
                </c:pt>
                <c:pt idx="110">
                  <c:v>302215.3125</c:v>
                </c:pt>
                <c:pt idx="111">
                  <c:v>298172.4375</c:v>
                </c:pt>
                <c:pt idx="112">
                  <c:v>294651.1875</c:v>
                </c:pt>
                <c:pt idx="113">
                  <c:v>292429.6875</c:v>
                </c:pt>
                <c:pt idx="114">
                  <c:v>263477.75</c:v>
                </c:pt>
                <c:pt idx="115">
                  <c:v>255166.7421875</c:v>
                </c:pt>
                <c:pt idx="116">
                  <c:v>252696.046875</c:v>
                </c:pt>
                <c:pt idx="117">
                  <c:v>243160.125</c:v>
                </c:pt>
                <c:pt idx="118">
                  <c:v>242931.59375</c:v>
                </c:pt>
                <c:pt idx="119">
                  <c:v>241593.515625</c:v>
                </c:pt>
                <c:pt idx="120">
                  <c:v>240784.453125</c:v>
                </c:pt>
                <c:pt idx="121">
                  <c:v>234569.296875</c:v>
                </c:pt>
                <c:pt idx="122">
                  <c:v>233025.453125</c:v>
                </c:pt>
                <c:pt idx="123">
                  <c:v>228517.640625</c:v>
                </c:pt>
                <c:pt idx="124">
                  <c:v>225167.71875</c:v>
                </c:pt>
                <c:pt idx="125">
                  <c:v>213085.40625</c:v>
                </c:pt>
                <c:pt idx="126">
                  <c:v>209110.625</c:v>
                </c:pt>
                <c:pt idx="127">
                  <c:v>196191.5625</c:v>
                </c:pt>
                <c:pt idx="128">
                  <c:v>193477.078125</c:v>
                </c:pt>
                <c:pt idx="129">
                  <c:v>170017.34375</c:v>
                </c:pt>
                <c:pt idx="130">
                  <c:v>158482.6328125</c:v>
                </c:pt>
                <c:pt idx="131">
                  <c:v>151258.296875</c:v>
                </c:pt>
                <c:pt idx="132">
                  <c:v>149964.234375</c:v>
                </c:pt>
                <c:pt idx="133">
                  <c:v>144202.515625</c:v>
                </c:pt>
                <c:pt idx="134">
                  <c:v>136370.765625</c:v>
                </c:pt>
                <c:pt idx="135">
                  <c:v>135725.921875</c:v>
                </c:pt>
                <c:pt idx="136">
                  <c:v>128136.40625</c:v>
                </c:pt>
                <c:pt idx="137">
                  <c:v>119047.2890625</c:v>
                </c:pt>
                <c:pt idx="138">
                  <c:v>117176.484375</c:v>
                </c:pt>
                <c:pt idx="139">
                  <c:v>116158.4140625</c:v>
                </c:pt>
                <c:pt idx="140">
                  <c:v>115097.8515625</c:v>
                </c:pt>
                <c:pt idx="141">
                  <c:v>114058.3828125</c:v>
                </c:pt>
                <c:pt idx="142">
                  <c:v>113795.8125</c:v>
                </c:pt>
                <c:pt idx="143">
                  <c:v>107741.5078125</c:v>
                </c:pt>
                <c:pt idx="144">
                  <c:v>106473.8046875</c:v>
                </c:pt>
                <c:pt idx="145">
                  <c:v>104696.375</c:v>
                </c:pt>
                <c:pt idx="146">
                  <c:v>103463.859375</c:v>
                </c:pt>
                <c:pt idx="147">
                  <c:v>100595.390625</c:v>
                </c:pt>
                <c:pt idx="148">
                  <c:v>89794.4453125</c:v>
                </c:pt>
                <c:pt idx="149">
                  <c:v>89791.5234375</c:v>
                </c:pt>
                <c:pt idx="150">
                  <c:v>89007.140625</c:v>
                </c:pt>
                <c:pt idx="151">
                  <c:v>88715.4765625</c:v>
                </c:pt>
                <c:pt idx="152">
                  <c:v>88433.921875</c:v>
                </c:pt>
                <c:pt idx="153">
                  <c:v>83075.203125</c:v>
                </c:pt>
                <c:pt idx="154">
                  <c:v>75264.0625</c:v>
                </c:pt>
                <c:pt idx="155">
                  <c:v>74123.640625</c:v>
                </c:pt>
                <c:pt idx="156">
                  <c:v>73591.734375</c:v>
                </c:pt>
                <c:pt idx="157">
                  <c:v>70767.765625</c:v>
                </c:pt>
                <c:pt idx="158">
                  <c:v>70537.3203125</c:v>
                </c:pt>
                <c:pt idx="159">
                  <c:v>53426.375</c:v>
                </c:pt>
                <c:pt idx="160">
                  <c:v>52674.6328125</c:v>
                </c:pt>
                <c:pt idx="161">
                  <c:v>51157.421875</c:v>
                </c:pt>
                <c:pt idx="162">
                  <c:v>50592.96875</c:v>
                </c:pt>
                <c:pt idx="163">
                  <c:v>50290.1171875</c:v>
                </c:pt>
                <c:pt idx="164">
                  <c:v>49638.05078125</c:v>
                </c:pt>
                <c:pt idx="165">
                  <c:v>46403.125</c:v>
                </c:pt>
                <c:pt idx="166">
                  <c:v>45839.16796875</c:v>
                </c:pt>
                <c:pt idx="167">
                  <c:v>43754.52734375</c:v>
                </c:pt>
                <c:pt idx="168">
                  <c:v>40198.1171875</c:v>
                </c:pt>
                <c:pt idx="169">
                  <c:v>39899.28125</c:v>
                </c:pt>
                <c:pt idx="170">
                  <c:v>38516.984375</c:v>
                </c:pt>
                <c:pt idx="171">
                  <c:v>37743.7890625</c:v>
                </c:pt>
                <c:pt idx="172">
                  <c:v>36115.77734375</c:v>
                </c:pt>
                <c:pt idx="173">
                  <c:v>34331.703125</c:v>
                </c:pt>
                <c:pt idx="174">
                  <c:v>33078.44140625</c:v>
                </c:pt>
                <c:pt idx="175">
                  <c:v>31111.673828125</c:v>
                </c:pt>
                <c:pt idx="176">
                  <c:v>30639.296875</c:v>
                </c:pt>
                <c:pt idx="177">
                  <c:v>30466.884765625</c:v>
                </c:pt>
                <c:pt idx="178">
                  <c:v>27025.71484375</c:v>
                </c:pt>
                <c:pt idx="179">
                  <c:v>26551.80078125</c:v>
                </c:pt>
                <c:pt idx="180">
                  <c:v>26290.19140625</c:v>
                </c:pt>
                <c:pt idx="181">
                  <c:v>23990.904296875</c:v>
                </c:pt>
                <c:pt idx="182">
                  <c:v>22564.130859375</c:v>
                </c:pt>
                <c:pt idx="183">
                  <c:v>22442.75390625</c:v>
                </c:pt>
                <c:pt idx="184">
                  <c:v>22185.96875</c:v>
                </c:pt>
                <c:pt idx="185">
                  <c:v>22179.09765625</c:v>
                </c:pt>
                <c:pt idx="186">
                  <c:v>18775.8515625</c:v>
                </c:pt>
                <c:pt idx="187">
                  <c:v>15398.728515625</c:v>
                </c:pt>
                <c:pt idx="188">
                  <c:v>15080.7880859375</c:v>
                </c:pt>
                <c:pt idx="189">
                  <c:v>10450.6494140625</c:v>
                </c:pt>
                <c:pt idx="190">
                  <c:v>10366.7236328125</c:v>
                </c:pt>
                <c:pt idx="225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Data!$K$1</c15:sqref>
                        </c15:formulaRef>
                      </c:ext>
                    </c:extLst>
                    <c:strCache>
                      <c:ptCount val="1"/>
                      <c:pt idx="0">
                        <c:v>SRM Peak Area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Data!$J$2:$J$240</c15:sqref>
                        </c15:formulaRef>
                      </c:ext>
                    </c:extLst>
                    <c:strCache>
                      <c:ptCount val="239"/>
                      <c:pt idx="0">
                        <c:v>TGISPLALIK</c:v>
                      </c:pt>
                      <c:pt idx="1">
                        <c:v>LAAYLMLMR</c:v>
                      </c:pt>
                      <c:pt idx="2">
                        <c:v>IEIPLPFGGK</c:v>
                      </c:pt>
                      <c:pt idx="3">
                        <c:v>ITLPDFR</c:v>
                      </c:pt>
                      <c:pt idx="4">
                        <c:v>FIIPSPK</c:v>
                      </c:pt>
                      <c:pt idx="5">
                        <c:v>FIIPGLK</c:v>
                      </c:pt>
                      <c:pt idx="6">
                        <c:v>AAIQALR</c:v>
                      </c:pt>
                      <c:pt idx="7">
                        <c:v>ALVEQGFTVPEIK</c:v>
                      </c:pt>
                      <c:pt idx="8">
                        <c:v>TEVIPPLIENR</c:v>
                      </c:pt>
                      <c:pt idx="9">
                        <c:v>EFQVPTFTIPK</c:v>
                      </c:pt>
                      <c:pt idx="10">
                        <c:v>AQIPILR</c:v>
                      </c:pt>
                      <c:pt idx="11">
                        <c:v>LIVAMSSWLQK</c:v>
                      </c:pt>
                      <c:pt idx="12">
                        <c:v>SLWDFLK</c:v>
                      </c:pt>
                      <c:pt idx="13">
                        <c:v>SVSLPSLDPASAK</c:v>
                      </c:pt>
                      <c:pt idx="14">
                        <c:v>ALVDTLK</c:v>
                      </c:pt>
                      <c:pt idx="15">
                        <c:v>LAIPEGK</c:v>
                      </c:pt>
                      <c:pt idx="16">
                        <c:v>LSLPDFK</c:v>
                      </c:pt>
                      <c:pt idx="17">
                        <c:v>LSNVLQQVK</c:v>
                      </c:pt>
                      <c:pt idx="18">
                        <c:v>QGFFPDSVNK</c:v>
                      </c:pt>
                      <c:pt idx="19">
                        <c:v>DNVFDGLVR</c:v>
                      </c:pt>
                      <c:pt idx="20">
                        <c:v>NIILPVYDK</c:v>
                      </c:pt>
                      <c:pt idx="21">
                        <c:v>GFEPTLEALFGK</c:v>
                      </c:pt>
                      <c:pt idx="22">
                        <c:v>NNALDFVTK</c:v>
                      </c:pt>
                      <c:pt idx="23">
                        <c:v>FLDSNIK</c:v>
                      </c:pt>
                      <c:pt idx="24">
                        <c:v>LDVTTSIGR</c:v>
                      </c:pt>
                      <c:pt idx="25">
                        <c:v>ATFQTPDFIVPLTDLR</c:v>
                      </c:pt>
                      <c:pt idx="26">
                        <c:v>IPSVQINFK</c:v>
                      </c:pt>
                      <c:pt idx="27">
                        <c:v>EVGTVLSQVYSK</c:v>
                      </c:pt>
                      <c:pt idx="28">
                        <c:v>QTIIVVLENVQR</c:v>
                      </c:pt>
                      <c:pt idx="29">
                        <c:v>INPLALK</c:v>
                      </c:pt>
                      <c:pt idx="30">
                        <c:v>EIFNMAR</c:v>
                      </c:pt>
                      <c:pt idx="31">
                        <c:v>GIISALLVPPETEEAK</c:v>
                      </c:pt>
                      <c:pt idx="32">
                        <c:v>TSSFALNLPTLPEVK</c:v>
                      </c:pt>
                      <c:pt idx="33">
                        <c:v>QIDDIDVR</c:v>
                      </c:pt>
                      <c:pt idx="34">
                        <c:v>FVTQAEGAK</c:v>
                      </c:pt>
                      <c:pt idx="35">
                        <c:v>IGVELTGR</c:v>
                      </c:pt>
                      <c:pt idx="36">
                        <c:v>LLLMGAR</c:v>
                      </c:pt>
                      <c:pt idx="37">
                        <c:v>IDDIWNLEVK</c:v>
                      </c:pt>
                      <c:pt idx="38">
                        <c:v>FPEVDVLTK</c:v>
                      </c:pt>
                      <c:pt idx="39">
                        <c:v>VLLDQLGTTISFER</c:v>
                      </c:pt>
                      <c:pt idx="40">
                        <c:v>GVISIPR</c:v>
                      </c:pt>
                      <c:pt idx="41">
                        <c:v>GMALFGEGK</c:v>
                      </c:pt>
                      <c:pt idx="42">
                        <c:v>LATALSLSNK</c:v>
                      </c:pt>
                      <c:pt idx="43">
                        <c:v>ATGVLYDYVNK</c:v>
                      </c:pt>
                      <c:pt idx="44">
                        <c:v>MGLAFESTK</c:v>
                      </c:pt>
                      <c:pt idx="45">
                        <c:v>EVYGFNPEGK</c:v>
                      </c:pt>
                      <c:pt idx="46">
                        <c:v>YGMVAQVTQTLK</c:v>
                      </c:pt>
                      <c:pt idx="47">
                        <c:v>VIGNMGQTMEQLTPELK</c:v>
                      </c:pt>
                      <c:pt idx="48">
                        <c:v>HINIDQFVR</c:v>
                      </c:pt>
                      <c:pt idx="49">
                        <c:v>ESQLPTVMDFR</c:v>
                      </c:pt>
                      <c:pt idx="50">
                        <c:v>ENFAGEATLQR</c:v>
                      </c:pt>
                      <c:pt idx="51">
                        <c:v>IEGNLIFDPNNYLPK</c:v>
                      </c:pt>
                      <c:pt idx="52">
                        <c:v>SVGFHLPSR</c:v>
                      </c:pt>
                      <c:pt idx="53">
                        <c:v>IAELSATAQEIIK</c:v>
                      </c:pt>
                      <c:pt idx="54">
                        <c:v>SVSDGIAALDLNAVANK</c:v>
                      </c:pt>
                      <c:pt idx="55">
                        <c:v>SPAFTDLHLR</c:v>
                      </c:pt>
                      <c:pt idx="56">
                        <c:v>QSFDLSVK</c:v>
                      </c:pt>
                      <c:pt idx="57">
                        <c:v>IVQILPWEQNEQVK</c:v>
                      </c:pt>
                      <c:pt idx="58">
                        <c:v>DLGQCDR</c:v>
                      </c:pt>
                      <c:pt idx="59">
                        <c:v>LTLDIQNK</c:v>
                      </c:pt>
                      <c:pt idx="60">
                        <c:v>VELEVPQLCSFILK</c:v>
                      </c:pt>
                      <c:pt idx="61">
                        <c:v>TPALHFK</c:v>
                      </c:pt>
                      <c:pt idx="62">
                        <c:v>SHDELPR</c:v>
                      </c:pt>
                      <c:pt idx="63">
                        <c:v>VSALLTPAEQTGTWK</c:v>
                      </c:pt>
                      <c:pt idx="64">
                        <c:v>LIDVISMYR</c:v>
                      </c:pt>
                      <c:pt idx="65">
                        <c:v>LDFSSQADLR</c:v>
                      </c:pt>
                      <c:pt idx="66">
                        <c:v>NSEEFAAAMSR</c:v>
                      </c:pt>
                      <c:pt idx="67">
                        <c:v>IEDGTLASK</c:v>
                      </c:pt>
                      <c:pt idx="68">
                        <c:v>YNALDLTNNGK</c:v>
                      </c:pt>
                      <c:pt idx="69">
                        <c:v>DFSLWEK</c:v>
                      </c:pt>
                      <c:pt idx="70">
                        <c:v>LVELAHQYK</c:v>
                      </c:pt>
                      <c:pt idx="71">
                        <c:v>LTISEQNIQR</c:v>
                      </c:pt>
                      <c:pt idx="72">
                        <c:v>LPYTIITTPPLK</c:v>
                      </c:pt>
                      <c:pt idx="73">
                        <c:v>FQFPGKPGIYTR</c:v>
                      </c:pt>
                      <c:pt idx="74">
                        <c:v>MTSNFPVDLSDYPK</c:v>
                      </c:pt>
                      <c:pt idx="75">
                        <c:v>AVSMPSFSILGSDVR</c:v>
                      </c:pt>
                      <c:pt idx="76">
                        <c:v>VSTAFVYTK</c:v>
                      </c:pt>
                      <c:pt idx="77">
                        <c:v>FSVPAGIVIPSFQALTAR</c:v>
                      </c:pt>
                      <c:pt idx="78">
                        <c:v>TLADLTLLDSPIK</c:v>
                      </c:pt>
                      <c:pt idx="79">
                        <c:v>YENYELTLK</c:v>
                      </c:pt>
                      <c:pt idx="80">
                        <c:v>SEYQADYESLR</c:v>
                      </c:pt>
                      <c:pt idx="81">
                        <c:v>NTLELSNGVIVK</c:v>
                      </c:pt>
                      <c:pt idx="82">
                        <c:v>ITENDIQIALDDAK</c:v>
                      </c:pt>
                      <c:pt idx="83">
                        <c:v>FFGEGTK</c:v>
                      </c:pt>
                      <c:pt idx="84">
                        <c:v>GNVATEISTER</c:v>
                      </c:pt>
                      <c:pt idx="85">
                        <c:v>QSWSVCK</c:v>
                      </c:pt>
                      <c:pt idx="86">
                        <c:v>VQGVEFSHR</c:v>
                      </c:pt>
                      <c:pt idx="87">
                        <c:v>LNGESNLR</c:v>
                      </c:pt>
                      <c:pt idx="88">
                        <c:v>NMEVSVATTTK</c:v>
                      </c:pt>
                      <c:pt idx="89">
                        <c:v>NLTDFAEQYSIQDWAK</c:v>
                      </c:pt>
                      <c:pt idx="90">
                        <c:v>LGNNPVSK</c:v>
                      </c:pt>
                      <c:pt idx="91">
                        <c:v>LFLEETK</c:v>
                      </c:pt>
                      <c:pt idx="92">
                        <c:v>IAIANIIDEIIEK</c:v>
                      </c:pt>
                      <c:pt idx="93">
                        <c:v>EQHLFLPFSYK</c:v>
                      </c:pt>
                      <c:pt idx="94">
                        <c:v>SLHMYANR</c:v>
                      </c:pt>
                      <c:pt idx="95">
                        <c:v>VPQTDMTFR</c:v>
                      </c:pt>
                      <c:pt idx="96">
                        <c:v>SPSQADINK</c:v>
                      </c:pt>
                      <c:pt idx="97">
                        <c:v>TTLTAFGFASADLIEIGLEGK</c:v>
                      </c:pt>
                      <c:pt idx="98">
                        <c:v>IGQDGISTSATTNLK</c:v>
                      </c:pt>
                      <c:pt idx="99">
                        <c:v>VHELIER</c:v>
                      </c:pt>
                      <c:pt idx="100">
                        <c:v>LHVAGNLK</c:v>
                      </c:pt>
                      <c:pt idx="101">
                        <c:v>SEILAHWSPAK</c:v>
                      </c:pt>
                      <c:pt idx="102">
                        <c:v>LDNIYSSDK</c:v>
                      </c:pt>
                      <c:pt idx="103">
                        <c:v>QAEAVLK</c:v>
                      </c:pt>
                      <c:pt idx="104">
                        <c:v>HVAEAICK</c:v>
                      </c:pt>
                      <c:pt idx="105">
                        <c:v>NFATSNK</c:v>
                      </c:pt>
                      <c:pt idx="106">
                        <c:v>NLQNNAEWVYQGAIR</c:v>
                      </c:pt>
                      <c:pt idx="107">
                        <c:v>EELCTMFIR</c:v>
                      </c:pt>
                      <c:pt idx="108">
                        <c:v>NIQEYLSILTDPDGK</c:v>
                      </c:pt>
                      <c:pt idx="109">
                        <c:v>QTEATMTFK</c:v>
                      </c:pt>
                      <c:pt idx="110">
                        <c:v>SQAIATK</c:v>
                      </c:pt>
                      <c:pt idx="111">
                        <c:v>EAQEVFK</c:v>
                      </c:pt>
                      <c:pt idx="112">
                        <c:v>VSSFYAK</c:v>
                      </c:pt>
                      <c:pt idx="113">
                        <c:v>QHIEAIDVR</c:v>
                      </c:pt>
                      <c:pt idx="114">
                        <c:v>TLQGIPQMIGEVIR</c:v>
                      </c:pt>
                      <c:pt idx="115">
                        <c:v>IISDYHQQFR</c:v>
                      </c:pt>
                      <c:pt idx="116">
                        <c:v>LVGFIDDAVK</c:v>
                      </c:pt>
                      <c:pt idx="117">
                        <c:v>LLSGGNTLHLVSTTK</c:v>
                      </c:pt>
                      <c:pt idx="118">
                        <c:v>CVQSTKPSLMIQK</c:v>
                      </c:pt>
                      <c:pt idx="119">
                        <c:v>IYSLWEHSTK</c:v>
                      </c:pt>
                      <c:pt idx="120">
                        <c:v>SISAALEHK</c:v>
                      </c:pt>
                      <c:pt idx="121">
                        <c:v>SNTVASLHTEK</c:v>
                      </c:pt>
                      <c:pt idx="122">
                        <c:v>SGSSTASWIQNVDTK</c:v>
                      </c:pt>
                      <c:pt idx="123">
                        <c:v>VLVDHFGYTK</c:v>
                      </c:pt>
                      <c:pt idx="124">
                        <c:v>VSQEGLK</c:v>
                      </c:pt>
                      <c:pt idx="125">
                        <c:v>VTQEFHMK</c:v>
                      </c:pt>
                      <c:pt idx="126">
                        <c:v>GAYQNNEIK</c:v>
                      </c:pt>
                      <c:pt idx="127">
                        <c:v>AHLDIAGSLEGHLR</c:v>
                      </c:pt>
                      <c:pt idx="128">
                        <c:v>YEVDQQIQVLMDK</c:v>
                      </c:pt>
                      <c:pt idx="129">
                        <c:v>AEPLAFTFSHDYK</c:v>
                      </c:pt>
                      <c:pt idx="130">
                        <c:v>LQDFSDQLSDYYEK</c:v>
                      </c:pt>
                      <c:pt idx="131">
                        <c:v>YEDGTLSLTSTSDLQSGIIK</c:v>
                      </c:pt>
                      <c:pt idx="132">
                        <c:v>SKPTVSSSMEFK</c:v>
                      </c:pt>
                      <c:pt idx="133">
                        <c:v>YHWEHTGLTLR</c:v>
                      </c:pt>
                      <c:pt idx="134">
                        <c:v>GTYGLSCQR</c:v>
                      </c:pt>
                      <c:pt idx="135">
                        <c:v>ESDEETQIK</c:v>
                      </c:pt>
                      <c:pt idx="136">
                        <c:v>GSTSHHLVSR</c:v>
                      </c:pt>
                      <c:pt idx="137">
                        <c:v>VNWEEEAASGLLTSLK</c:v>
                      </c:pt>
                      <c:pt idx="138">
                        <c:v>LSLESLTSYFSIESSTK</c:v>
                      </c:pt>
                      <c:pt idx="139">
                        <c:v>TILGTMPAFEVSLQALQK</c:v>
                      </c:pt>
                      <c:pt idx="140">
                        <c:v>LPQQANDYLNSFNWER</c:v>
                      </c:pt>
                      <c:pt idx="141">
                        <c:v>TFIEDVNK</c:v>
                      </c:pt>
                      <c:pt idx="142">
                        <c:v>VNQNLVYESGSLNFSK</c:v>
                      </c:pt>
                      <c:pt idx="143">
                        <c:v>HIYAISSAALSASYK</c:v>
                      </c:pt>
                      <c:pt idx="144">
                        <c:v>AALTELSLGSAYQAMILGVDSK</c:v>
                      </c:pt>
                      <c:pt idx="145">
                        <c:v>AGHIAWTSSGK</c:v>
                      </c:pt>
                      <c:pt idx="146">
                        <c:v>TSQCTLK</c:v>
                      </c:pt>
                      <c:pt idx="147">
                        <c:v>INNQLTLDSNTK</c:v>
                      </c:pt>
                      <c:pt idx="148">
                        <c:v>ATVAVYLESLQDTK</c:v>
                      </c:pt>
                      <c:pt idx="149">
                        <c:v>YTYNYEAESSSGVPGTADSR</c:v>
                      </c:pt>
                      <c:pt idx="150">
                        <c:v>DAVEKPQEFTIVAFVK</c:v>
                      </c:pt>
                      <c:pt idx="151">
                        <c:v>ETLEDTR</c:v>
                      </c:pt>
                      <c:pt idx="152">
                        <c:v>HIQNIDIQHLAGK</c:v>
                      </c:pt>
                      <c:pt idx="153">
                        <c:v>ILGEELGFASLHDLQLLGK</c:v>
                      </c:pt>
                      <c:pt idx="154">
                        <c:v>MYQMDIQQELQR</c:v>
                      </c:pt>
                      <c:pt idx="155">
                        <c:v>AASGTTGTYQEWK</c:v>
                      </c:pt>
                      <c:pt idx="156">
                        <c:v>DSYDLHDLK</c:v>
                      </c:pt>
                      <c:pt idx="157">
                        <c:v>LALWGEHTGQLYSK</c:v>
                      </c:pt>
                      <c:pt idx="158">
                        <c:v>ATLYALSHAVNNYHK</c:v>
                      </c:pt>
                      <c:pt idx="159">
                        <c:v>HFVINLIGDFEVAEK</c:v>
                      </c:pt>
                      <c:pt idx="160">
                        <c:v>TQFNNNEYSQDLDAYNTK</c:v>
                      </c:pt>
                      <c:pt idx="161">
                        <c:v>QVFLYPEK</c:v>
                      </c:pt>
                      <c:pt idx="162">
                        <c:v>SLDEHYHIR</c:v>
                      </c:pt>
                      <c:pt idx="163">
                        <c:v>LNGEIQALELPQK</c:v>
                      </c:pt>
                      <c:pt idx="164">
                        <c:v>LQSTTVMNPYMK</c:v>
                      </c:pt>
                      <c:pt idx="165">
                        <c:v>LAPGELTIIL</c:v>
                      </c:pt>
                      <c:pt idx="166">
                        <c:v>LNELSFK</c:v>
                      </c:pt>
                      <c:pt idx="167">
                        <c:v>EYSGTIASEANTYLNSK</c:v>
                      </c:pt>
                      <c:pt idx="168">
                        <c:v>VPLLLSEPINIIDALEMR</c:v>
                      </c:pt>
                      <c:pt idx="169">
                        <c:v>TEHGSEMLFFGNAIEGK</c:v>
                      </c:pt>
                      <c:pt idx="170">
                        <c:v>NTFTLSYDGSLR</c:v>
                      </c:pt>
                      <c:pt idx="171">
                        <c:v>ITEVALMGHLSCDTK</c:v>
                      </c:pt>
                      <c:pt idx="172">
                        <c:v>SFDYHQFVDETNDK</c:v>
                      </c:pt>
                      <c:pt idx="173">
                        <c:v>ENLCLNLHK</c:v>
                      </c:pt>
                      <c:pt idx="174">
                        <c:v>NLLVALK</c:v>
                      </c:pt>
                      <c:pt idx="175">
                        <c:v>QTVNLQLQPYSLVTTLNSDLK</c:v>
                      </c:pt>
                      <c:pt idx="176">
                        <c:v>FDHTNSLNIAGLSLDFSSK</c:v>
                      </c:pt>
                      <c:pt idx="177">
                        <c:v>IADFELPTIIVPEQTIEIPSIK</c:v>
                      </c:pt>
                      <c:pt idx="178">
                        <c:v>EEYFDPSIVGWTVK</c:v>
                      </c:pt>
                      <c:pt idx="179">
                        <c:v>ASGSLPYTQTLQDHLNSLK</c:v>
                      </c:pt>
                      <c:pt idx="180">
                        <c:v>LLLQMDSSATAYGSTVSK</c:v>
                      </c:pt>
                      <c:pt idx="181">
                        <c:v>CSLLVLENELNAELGLSGASMK</c:v>
                      </c:pt>
                      <c:pt idx="182">
                        <c:v>YYELEEK</c:v>
                      </c:pt>
                      <c:pt idx="183">
                        <c:v>LEVLNFDFQANAQLSNPK</c:v>
                      </c:pt>
                      <c:pt idx="184">
                        <c:v>WNFYYSPQSSPDK</c:v>
                      </c:pt>
                      <c:pt idx="185">
                        <c:v>DEPTYILNIK</c:v>
                      </c:pt>
                      <c:pt idx="186">
                        <c:v>LSQLQTYMIQFDQYIK</c:v>
                      </c:pt>
                      <c:pt idx="187">
                        <c:v>IHSGSFQSQVELSNDQEK</c:v>
                      </c:pt>
                      <c:pt idx="188">
                        <c:v>TIHDLHLFIENIDFNK</c:v>
                      </c:pt>
                      <c:pt idx="189">
                        <c:v>FLDMLIK</c:v>
                      </c:pt>
                      <c:pt idx="190">
                        <c:v>AQNLYQELLTQEGQASFQGLK</c:v>
                      </c:pt>
                      <c:pt idx="191">
                        <c:v>VEDIPLAR</c:v>
                      </c:pt>
                      <c:pt idx="192">
                        <c:v>ALYWVNGQVPDGVSK</c:v>
                      </c:pt>
                      <c:pt idx="193">
                        <c:v>NPNGYSFSIPVK</c:v>
                      </c:pt>
                      <c:pt idx="194">
                        <c:v>AEEEMLENVSLVCPK</c:v>
                      </c:pt>
                      <c:pt idx="195">
                        <c:v>FNSSYLQGTNQITGR</c:v>
                      </c:pt>
                      <c:pt idx="196">
                        <c:v>FVEGSHNSTVSLTTK</c:v>
                      </c:pt>
                      <c:pt idx="197">
                        <c:v>IEFEWNTGTNVDTK</c:v>
                      </c:pt>
                      <c:pt idx="198">
                        <c:v>LSNDMMGSYAEMK</c:v>
                      </c:pt>
                      <c:pt idx="199">
                        <c:v>DQEVLLQTFLDDASPGDK</c:v>
                      </c:pt>
                      <c:pt idx="200">
                        <c:v>INDILEHVK</c:v>
                      </c:pt>
                      <c:pt idx="201">
                        <c:v>YDFNSSMLYSTAK</c:v>
                      </c:pt>
                      <c:pt idx="202">
                        <c:v>SVMAPFTMTIDAHTNGNGK</c:v>
                      </c:pt>
                      <c:pt idx="203">
                        <c:v>YEGLQEWEGK</c:v>
                      </c:pt>
                      <c:pt idx="204">
                        <c:v>HEQDMVNGIMLSVEK</c:v>
                      </c:pt>
                      <c:pt idx="205">
                        <c:v>DFSAEYEEDGK</c:v>
                      </c:pt>
                      <c:pt idx="206">
                        <c:v>ADSVVDLLSYNVQGSGETTYDHK</c:v>
                      </c:pt>
                      <c:pt idx="207">
                        <c:v>FEVDSPVYNATWSASLK</c:v>
                      </c:pt>
                      <c:pt idx="208">
                        <c:v>LEIQSQVDSQHVGHSVLTAK</c:v>
                      </c:pt>
                      <c:pt idx="209">
                        <c:v>MDMTFSK</c:v>
                      </c:pt>
                      <c:pt idx="210">
                        <c:v>VPSYTLILPSLELPVLHVPR</c:v>
                      </c:pt>
                      <c:pt idx="211">
                        <c:v>NHLQLEGLFFTNGEHTSK</c:v>
                      </c:pt>
                      <c:pt idx="212">
                        <c:v>GMTRPLSTLISSSQSCQYTLDAK</c:v>
                      </c:pt>
                      <c:pt idx="213">
                        <c:v>LELELRPTGEIEQYSVSATYELQR</c:v>
                      </c:pt>
                      <c:pt idx="214">
                        <c:v>HDAHLNGK</c:v>
                      </c:pt>
                      <c:pt idx="215">
                        <c:v>QELNGNTK</c:v>
                      </c:pt>
                      <c:pt idx="216">
                        <c:v>HLIDSLIDFLNFPR</c:v>
                      </c:pt>
                      <c:pt idx="217">
                        <c:v>VAWHYDEEK</c:v>
                      </c:pt>
                      <c:pt idx="218">
                        <c:v>NSLFFSAQPFEITASTNNEGNLK</c:v>
                      </c:pt>
                      <c:pt idx="219">
                        <c:v>TIDQMLNSELQWPVPDIYLR</c:v>
                      </c:pt>
                      <c:pt idx="220">
                        <c:v>NLQDLLQFIFQLIEDNIK</c:v>
                      </c:pt>
                      <c:pt idx="221">
                        <c:v>NQDVHSINLPFFETLQEYFER</c:v>
                      </c:pt>
                      <c:pt idx="222">
                        <c:v>EFNLQNMGLPDFHIPENLFLK</c:v>
                      </c:pt>
                      <c:pt idx="223">
                        <c:v>HSITNPLAVLCEFISQSIK</c:v>
                      </c:pt>
                      <c:pt idx="224">
                        <c:v>SGVQMNTNFFHESGLEAHVALK</c:v>
                      </c:pt>
                      <c:pt idx="225">
                        <c:v>NFVASHIANILNSEELDIQDLK</c:v>
                      </c:pt>
                      <c:pt idx="226">
                        <c:v>FSTPEFTILNTFHIPSFTIDFVEMK</c:v>
                      </c:pt>
                      <c:pt idx="227">
                        <c:v>VNDESTEGK</c:v>
                      </c:pt>
                      <c:pt idx="228">
                        <c:v>GLLIFDASSSWGPQMSASVHLDSK</c:v>
                      </c:pt>
                      <c:pt idx="229">
                        <c:v>ITLIINWLQEALSSASLAHMK</c:v>
                      </c:pt>
                      <c:pt idx="230">
                        <c:v>QVLFLDTVYGNCSTHFTVK</c:v>
                      </c:pt>
                      <c:pt idx="231">
                        <c:v>YLSLVGQVYSTLVTYISDWWTLAAK</c:v>
                      </c:pt>
                      <c:pt idx="232">
                        <c:v>FFSLLSGSLNSHGLELNADILGTDK</c:v>
                      </c:pt>
                      <c:pt idx="233">
                        <c:v>LIDLSIQNYHTFLIYITELLK</c:v>
                      </c:pt>
                      <c:pt idx="234">
                        <c:v>INSGAHK</c:v>
                      </c:pt>
                      <c:pt idx="235">
                        <c:v>IDFLNNYALFLSPSAQQASWQVSAR</c:v>
                      </c:pt>
                      <c:pt idx="236">
                        <c:v>QSMTLSSEVQIPDFDVDLGTILR</c:v>
                      </c:pt>
                      <c:pt idx="237">
                        <c:v>ELCTISHIFIPAMGNITYDFSFK</c:v>
                      </c:pt>
                      <c:pt idx="238">
                        <c:v>VHNGSEILFSYFQDLVITLPFELR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64080448"/>
        <c:axId val="164081008"/>
      </c:barChart>
      <c:barChart>
        <c:barDir val="col"/>
        <c:grouping val="clustered"/>
        <c:varyColors val="0"/>
        <c:ser>
          <c:idx val="1"/>
          <c:order val="1"/>
          <c:spPr>
            <a:solidFill>
              <a:srgbClr val="7030A0"/>
            </a:solidFill>
            <a:ln w="10795">
              <a:solidFill>
                <a:srgbClr val="7030A0"/>
              </a:solidFill>
            </a:ln>
            <a:effectLst/>
          </c:spPr>
          <c:invertIfNegative val="0"/>
          <c:val>
            <c:numRef>
              <c:f>Data!$L$2:$L$240</c:f>
              <c:numCache>
                <c:formatCode>General</c:formatCode>
                <c:ptCount val="239"/>
                <c:pt idx="7">
                  <c:v>7</c:v>
                </c:pt>
                <c:pt idx="21">
                  <c:v>5</c:v>
                </c:pt>
                <c:pt idx="24">
                  <c:v>2</c:v>
                </c:pt>
                <c:pt idx="25">
                  <c:v>4</c:v>
                </c:pt>
                <c:pt idx="32">
                  <c:v>5</c:v>
                </c:pt>
                <c:pt idx="33">
                  <c:v>4</c:v>
                </c:pt>
                <c:pt idx="35">
                  <c:v>7</c:v>
                </c:pt>
                <c:pt idx="38">
                  <c:v>3</c:v>
                </c:pt>
                <c:pt idx="47">
                  <c:v>2</c:v>
                </c:pt>
                <c:pt idx="51">
                  <c:v>8</c:v>
                </c:pt>
                <c:pt idx="53">
                  <c:v>2</c:v>
                </c:pt>
                <c:pt idx="55">
                  <c:v>7</c:v>
                </c:pt>
                <c:pt idx="61">
                  <c:v>5</c:v>
                </c:pt>
                <c:pt idx="63">
                  <c:v>5</c:v>
                </c:pt>
                <c:pt idx="66">
                  <c:v>1</c:v>
                </c:pt>
                <c:pt idx="68">
                  <c:v>2</c:v>
                </c:pt>
                <c:pt idx="71">
                  <c:v>7</c:v>
                </c:pt>
                <c:pt idx="86">
                  <c:v>7</c:v>
                </c:pt>
                <c:pt idx="89">
                  <c:v>4</c:v>
                </c:pt>
                <c:pt idx="96">
                  <c:v>4</c:v>
                </c:pt>
                <c:pt idx="100">
                  <c:v>6</c:v>
                </c:pt>
                <c:pt idx="102">
                  <c:v>3</c:v>
                </c:pt>
                <c:pt idx="114">
                  <c:v>2</c:v>
                </c:pt>
                <c:pt idx="137">
                  <c:v>2</c:v>
                </c:pt>
                <c:pt idx="139">
                  <c:v>6</c:v>
                </c:pt>
                <c:pt idx="153">
                  <c:v>3</c:v>
                </c:pt>
                <c:pt idx="155">
                  <c:v>1</c:v>
                </c:pt>
                <c:pt idx="158">
                  <c:v>3</c:v>
                </c:pt>
                <c:pt idx="160">
                  <c:v>2</c:v>
                </c:pt>
                <c:pt idx="161">
                  <c:v>1</c:v>
                </c:pt>
                <c:pt idx="177">
                  <c:v>10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Data!$L$1</c15:sqref>
                        </c15:formulaRef>
                      </c:ext>
                    </c:extLst>
                    <c:strCache>
                      <c:ptCount val="1"/>
                      <c:pt idx="0">
                        <c:v># of +2 charge state spectra in 12 independent DDA runs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Data!$J$2:$J$240</c15:sqref>
                        </c15:formulaRef>
                      </c:ext>
                    </c:extLst>
                    <c:strCache>
                      <c:ptCount val="239"/>
                      <c:pt idx="0">
                        <c:v>TGISPLALIK</c:v>
                      </c:pt>
                      <c:pt idx="1">
                        <c:v>LAAYLMLMR</c:v>
                      </c:pt>
                      <c:pt idx="2">
                        <c:v>IEIPLPFGGK</c:v>
                      </c:pt>
                      <c:pt idx="3">
                        <c:v>ITLPDFR</c:v>
                      </c:pt>
                      <c:pt idx="4">
                        <c:v>FIIPSPK</c:v>
                      </c:pt>
                      <c:pt idx="5">
                        <c:v>FIIPGLK</c:v>
                      </c:pt>
                      <c:pt idx="6">
                        <c:v>AAIQALR</c:v>
                      </c:pt>
                      <c:pt idx="7">
                        <c:v>ALVEQGFTVPEIK</c:v>
                      </c:pt>
                      <c:pt idx="8">
                        <c:v>TEVIPPLIENR</c:v>
                      </c:pt>
                      <c:pt idx="9">
                        <c:v>EFQVPTFTIPK</c:v>
                      </c:pt>
                      <c:pt idx="10">
                        <c:v>AQIPILR</c:v>
                      </c:pt>
                      <c:pt idx="11">
                        <c:v>LIVAMSSWLQK</c:v>
                      </c:pt>
                      <c:pt idx="12">
                        <c:v>SLWDFLK</c:v>
                      </c:pt>
                      <c:pt idx="13">
                        <c:v>SVSLPSLDPASAK</c:v>
                      </c:pt>
                      <c:pt idx="14">
                        <c:v>ALVDTLK</c:v>
                      </c:pt>
                      <c:pt idx="15">
                        <c:v>LAIPEGK</c:v>
                      </c:pt>
                      <c:pt idx="16">
                        <c:v>LSLPDFK</c:v>
                      </c:pt>
                      <c:pt idx="17">
                        <c:v>LSNVLQQVK</c:v>
                      </c:pt>
                      <c:pt idx="18">
                        <c:v>QGFFPDSVNK</c:v>
                      </c:pt>
                      <c:pt idx="19">
                        <c:v>DNVFDGLVR</c:v>
                      </c:pt>
                      <c:pt idx="20">
                        <c:v>NIILPVYDK</c:v>
                      </c:pt>
                      <c:pt idx="21">
                        <c:v>GFEPTLEALFGK</c:v>
                      </c:pt>
                      <c:pt idx="22">
                        <c:v>NNALDFVTK</c:v>
                      </c:pt>
                      <c:pt idx="23">
                        <c:v>FLDSNIK</c:v>
                      </c:pt>
                      <c:pt idx="24">
                        <c:v>LDVTTSIGR</c:v>
                      </c:pt>
                      <c:pt idx="25">
                        <c:v>ATFQTPDFIVPLTDLR</c:v>
                      </c:pt>
                      <c:pt idx="26">
                        <c:v>IPSVQINFK</c:v>
                      </c:pt>
                      <c:pt idx="27">
                        <c:v>EVGTVLSQVYSK</c:v>
                      </c:pt>
                      <c:pt idx="28">
                        <c:v>QTIIVVLENVQR</c:v>
                      </c:pt>
                      <c:pt idx="29">
                        <c:v>INPLALK</c:v>
                      </c:pt>
                      <c:pt idx="30">
                        <c:v>EIFNMAR</c:v>
                      </c:pt>
                      <c:pt idx="31">
                        <c:v>GIISALLVPPETEEAK</c:v>
                      </c:pt>
                      <c:pt idx="32">
                        <c:v>TSSFALNLPTLPEVK</c:v>
                      </c:pt>
                      <c:pt idx="33">
                        <c:v>QIDDIDVR</c:v>
                      </c:pt>
                      <c:pt idx="34">
                        <c:v>FVTQAEGAK</c:v>
                      </c:pt>
                      <c:pt idx="35">
                        <c:v>IGVELTGR</c:v>
                      </c:pt>
                      <c:pt idx="36">
                        <c:v>LLLMGAR</c:v>
                      </c:pt>
                      <c:pt idx="37">
                        <c:v>IDDIWNLEVK</c:v>
                      </c:pt>
                      <c:pt idx="38">
                        <c:v>FPEVDVLTK</c:v>
                      </c:pt>
                      <c:pt idx="39">
                        <c:v>VLLDQLGTTISFER</c:v>
                      </c:pt>
                      <c:pt idx="40">
                        <c:v>GVISIPR</c:v>
                      </c:pt>
                      <c:pt idx="41">
                        <c:v>GMALFGEGK</c:v>
                      </c:pt>
                      <c:pt idx="42">
                        <c:v>LATALSLSNK</c:v>
                      </c:pt>
                      <c:pt idx="43">
                        <c:v>ATGVLYDYVNK</c:v>
                      </c:pt>
                      <c:pt idx="44">
                        <c:v>MGLAFESTK</c:v>
                      </c:pt>
                      <c:pt idx="45">
                        <c:v>EVYGFNPEGK</c:v>
                      </c:pt>
                      <c:pt idx="46">
                        <c:v>YGMVAQVTQTLK</c:v>
                      </c:pt>
                      <c:pt idx="47">
                        <c:v>VIGNMGQTMEQLTPELK</c:v>
                      </c:pt>
                      <c:pt idx="48">
                        <c:v>HINIDQFVR</c:v>
                      </c:pt>
                      <c:pt idx="49">
                        <c:v>ESQLPTVMDFR</c:v>
                      </c:pt>
                      <c:pt idx="50">
                        <c:v>ENFAGEATLQR</c:v>
                      </c:pt>
                      <c:pt idx="51">
                        <c:v>IEGNLIFDPNNYLPK</c:v>
                      </c:pt>
                      <c:pt idx="52">
                        <c:v>SVGFHLPSR</c:v>
                      </c:pt>
                      <c:pt idx="53">
                        <c:v>IAELSATAQEIIK</c:v>
                      </c:pt>
                      <c:pt idx="54">
                        <c:v>SVSDGIAALDLNAVANK</c:v>
                      </c:pt>
                      <c:pt idx="55">
                        <c:v>SPAFTDLHLR</c:v>
                      </c:pt>
                      <c:pt idx="56">
                        <c:v>QSFDLSVK</c:v>
                      </c:pt>
                      <c:pt idx="57">
                        <c:v>IVQILPWEQNEQVK</c:v>
                      </c:pt>
                      <c:pt idx="58">
                        <c:v>DLGQCDR</c:v>
                      </c:pt>
                      <c:pt idx="59">
                        <c:v>LTLDIQNK</c:v>
                      </c:pt>
                      <c:pt idx="60">
                        <c:v>VELEVPQLCSFILK</c:v>
                      </c:pt>
                      <c:pt idx="61">
                        <c:v>TPALHFK</c:v>
                      </c:pt>
                      <c:pt idx="62">
                        <c:v>SHDELPR</c:v>
                      </c:pt>
                      <c:pt idx="63">
                        <c:v>VSALLTPAEQTGTWK</c:v>
                      </c:pt>
                      <c:pt idx="64">
                        <c:v>LIDVISMYR</c:v>
                      </c:pt>
                      <c:pt idx="65">
                        <c:v>LDFSSQADLR</c:v>
                      </c:pt>
                      <c:pt idx="66">
                        <c:v>NSEEFAAAMSR</c:v>
                      </c:pt>
                      <c:pt idx="67">
                        <c:v>IEDGTLASK</c:v>
                      </c:pt>
                      <c:pt idx="68">
                        <c:v>YNALDLTNNGK</c:v>
                      </c:pt>
                      <c:pt idx="69">
                        <c:v>DFSLWEK</c:v>
                      </c:pt>
                      <c:pt idx="70">
                        <c:v>LVELAHQYK</c:v>
                      </c:pt>
                      <c:pt idx="71">
                        <c:v>LTISEQNIQR</c:v>
                      </c:pt>
                      <c:pt idx="72">
                        <c:v>LPYTIITTPPLK</c:v>
                      </c:pt>
                      <c:pt idx="73">
                        <c:v>FQFPGKPGIYTR</c:v>
                      </c:pt>
                      <c:pt idx="74">
                        <c:v>MTSNFPVDLSDYPK</c:v>
                      </c:pt>
                      <c:pt idx="75">
                        <c:v>AVSMPSFSILGSDVR</c:v>
                      </c:pt>
                      <c:pt idx="76">
                        <c:v>VSTAFVYTK</c:v>
                      </c:pt>
                      <c:pt idx="77">
                        <c:v>FSVPAGIVIPSFQALTAR</c:v>
                      </c:pt>
                      <c:pt idx="78">
                        <c:v>TLADLTLLDSPIK</c:v>
                      </c:pt>
                      <c:pt idx="79">
                        <c:v>YENYELTLK</c:v>
                      </c:pt>
                      <c:pt idx="80">
                        <c:v>SEYQADYESLR</c:v>
                      </c:pt>
                      <c:pt idx="81">
                        <c:v>NTLELSNGVIVK</c:v>
                      </c:pt>
                      <c:pt idx="82">
                        <c:v>ITENDIQIALDDAK</c:v>
                      </c:pt>
                      <c:pt idx="83">
                        <c:v>FFGEGTK</c:v>
                      </c:pt>
                      <c:pt idx="84">
                        <c:v>GNVATEISTER</c:v>
                      </c:pt>
                      <c:pt idx="85">
                        <c:v>QSWSVCK</c:v>
                      </c:pt>
                      <c:pt idx="86">
                        <c:v>VQGVEFSHR</c:v>
                      </c:pt>
                      <c:pt idx="87">
                        <c:v>LNGESNLR</c:v>
                      </c:pt>
                      <c:pt idx="88">
                        <c:v>NMEVSVATTTK</c:v>
                      </c:pt>
                      <c:pt idx="89">
                        <c:v>NLTDFAEQYSIQDWAK</c:v>
                      </c:pt>
                      <c:pt idx="90">
                        <c:v>LGNNPVSK</c:v>
                      </c:pt>
                      <c:pt idx="91">
                        <c:v>LFLEETK</c:v>
                      </c:pt>
                      <c:pt idx="92">
                        <c:v>IAIANIIDEIIEK</c:v>
                      </c:pt>
                      <c:pt idx="93">
                        <c:v>EQHLFLPFSYK</c:v>
                      </c:pt>
                      <c:pt idx="94">
                        <c:v>SLHMYANR</c:v>
                      </c:pt>
                      <c:pt idx="95">
                        <c:v>VPQTDMTFR</c:v>
                      </c:pt>
                      <c:pt idx="96">
                        <c:v>SPSQADINK</c:v>
                      </c:pt>
                      <c:pt idx="97">
                        <c:v>TTLTAFGFASADLIEIGLEGK</c:v>
                      </c:pt>
                      <c:pt idx="98">
                        <c:v>IGQDGISTSATTNLK</c:v>
                      </c:pt>
                      <c:pt idx="99">
                        <c:v>VHELIER</c:v>
                      </c:pt>
                      <c:pt idx="100">
                        <c:v>LHVAGNLK</c:v>
                      </c:pt>
                      <c:pt idx="101">
                        <c:v>SEILAHWSPAK</c:v>
                      </c:pt>
                      <c:pt idx="102">
                        <c:v>LDNIYSSDK</c:v>
                      </c:pt>
                      <c:pt idx="103">
                        <c:v>QAEAVLK</c:v>
                      </c:pt>
                      <c:pt idx="104">
                        <c:v>HVAEAICK</c:v>
                      </c:pt>
                      <c:pt idx="105">
                        <c:v>NFATSNK</c:v>
                      </c:pt>
                      <c:pt idx="106">
                        <c:v>NLQNNAEWVYQGAIR</c:v>
                      </c:pt>
                      <c:pt idx="107">
                        <c:v>EELCTMFIR</c:v>
                      </c:pt>
                      <c:pt idx="108">
                        <c:v>NIQEYLSILTDPDGK</c:v>
                      </c:pt>
                      <c:pt idx="109">
                        <c:v>QTEATMTFK</c:v>
                      </c:pt>
                      <c:pt idx="110">
                        <c:v>SQAIATK</c:v>
                      </c:pt>
                      <c:pt idx="111">
                        <c:v>EAQEVFK</c:v>
                      </c:pt>
                      <c:pt idx="112">
                        <c:v>VSSFYAK</c:v>
                      </c:pt>
                      <c:pt idx="113">
                        <c:v>QHIEAIDVR</c:v>
                      </c:pt>
                      <c:pt idx="114">
                        <c:v>TLQGIPQMIGEVIR</c:v>
                      </c:pt>
                      <c:pt idx="115">
                        <c:v>IISDYHQQFR</c:v>
                      </c:pt>
                      <c:pt idx="116">
                        <c:v>LVGFIDDAVK</c:v>
                      </c:pt>
                      <c:pt idx="117">
                        <c:v>LLSGGNTLHLVSTTK</c:v>
                      </c:pt>
                      <c:pt idx="118">
                        <c:v>CVQSTKPSLMIQK</c:v>
                      </c:pt>
                      <c:pt idx="119">
                        <c:v>IYSLWEHSTK</c:v>
                      </c:pt>
                      <c:pt idx="120">
                        <c:v>SISAALEHK</c:v>
                      </c:pt>
                      <c:pt idx="121">
                        <c:v>SNTVASLHTEK</c:v>
                      </c:pt>
                      <c:pt idx="122">
                        <c:v>SGSSTASWIQNVDTK</c:v>
                      </c:pt>
                      <c:pt idx="123">
                        <c:v>VLVDHFGYTK</c:v>
                      </c:pt>
                      <c:pt idx="124">
                        <c:v>VSQEGLK</c:v>
                      </c:pt>
                      <c:pt idx="125">
                        <c:v>VTQEFHMK</c:v>
                      </c:pt>
                      <c:pt idx="126">
                        <c:v>GAYQNNEIK</c:v>
                      </c:pt>
                      <c:pt idx="127">
                        <c:v>AHLDIAGSLEGHLR</c:v>
                      </c:pt>
                      <c:pt idx="128">
                        <c:v>YEVDQQIQVLMDK</c:v>
                      </c:pt>
                      <c:pt idx="129">
                        <c:v>AEPLAFTFSHDYK</c:v>
                      </c:pt>
                      <c:pt idx="130">
                        <c:v>LQDFSDQLSDYYEK</c:v>
                      </c:pt>
                      <c:pt idx="131">
                        <c:v>YEDGTLSLTSTSDLQSGIIK</c:v>
                      </c:pt>
                      <c:pt idx="132">
                        <c:v>SKPTVSSSMEFK</c:v>
                      </c:pt>
                      <c:pt idx="133">
                        <c:v>YHWEHTGLTLR</c:v>
                      </c:pt>
                      <c:pt idx="134">
                        <c:v>GTYGLSCQR</c:v>
                      </c:pt>
                      <c:pt idx="135">
                        <c:v>ESDEETQIK</c:v>
                      </c:pt>
                      <c:pt idx="136">
                        <c:v>GSTSHHLVSR</c:v>
                      </c:pt>
                      <c:pt idx="137">
                        <c:v>VNWEEEAASGLLTSLK</c:v>
                      </c:pt>
                      <c:pt idx="138">
                        <c:v>LSLESLTSYFSIESSTK</c:v>
                      </c:pt>
                      <c:pt idx="139">
                        <c:v>TILGTMPAFEVSLQALQK</c:v>
                      </c:pt>
                      <c:pt idx="140">
                        <c:v>LPQQANDYLNSFNWER</c:v>
                      </c:pt>
                      <c:pt idx="141">
                        <c:v>TFIEDVNK</c:v>
                      </c:pt>
                      <c:pt idx="142">
                        <c:v>VNQNLVYESGSLNFSK</c:v>
                      </c:pt>
                      <c:pt idx="143">
                        <c:v>HIYAISSAALSASYK</c:v>
                      </c:pt>
                      <c:pt idx="144">
                        <c:v>AALTELSLGSAYQAMILGVDSK</c:v>
                      </c:pt>
                      <c:pt idx="145">
                        <c:v>AGHIAWTSSGK</c:v>
                      </c:pt>
                      <c:pt idx="146">
                        <c:v>TSQCTLK</c:v>
                      </c:pt>
                      <c:pt idx="147">
                        <c:v>INNQLTLDSNTK</c:v>
                      </c:pt>
                      <c:pt idx="148">
                        <c:v>ATVAVYLESLQDTK</c:v>
                      </c:pt>
                      <c:pt idx="149">
                        <c:v>YTYNYEAESSSGVPGTADSR</c:v>
                      </c:pt>
                      <c:pt idx="150">
                        <c:v>DAVEKPQEFTIVAFVK</c:v>
                      </c:pt>
                      <c:pt idx="151">
                        <c:v>ETLEDTR</c:v>
                      </c:pt>
                      <c:pt idx="152">
                        <c:v>HIQNIDIQHLAGK</c:v>
                      </c:pt>
                      <c:pt idx="153">
                        <c:v>ILGEELGFASLHDLQLLGK</c:v>
                      </c:pt>
                      <c:pt idx="154">
                        <c:v>MYQMDIQQELQR</c:v>
                      </c:pt>
                      <c:pt idx="155">
                        <c:v>AASGTTGTYQEWK</c:v>
                      </c:pt>
                      <c:pt idx="156">
                        <c:v>DSYDLHDLK</c:v>
                      </c:pt>
                      <c:pt idx="157">
                        <c:v>LALWGEHTGQLYSK</c:v>
                      </c:pt>
                      <c:pt idx="158">
                        <c:v>ATLYALSHAVNNYHK</c:v>
                      </c:pt>
                      <c:pt idx="159">
                        <c:v>HFVINLIGDFEVAEK</c:v>
                      </c:pt>
                      <c:pt idx="160">
                        <c:v>TQFNNNEYSQDLDAYNTK</c:v>
                      </c:pt>
                      <c:pt idx="161">
                        <c:v>QVFLYPEK</c:v>
                      </c:pt>
                      <c:pt idx="162">
                        <c:v>SLDEHYHIR</c:v>
                      </c:pt>
                      <c:pt idx="163">
                        <c:v>LNGEIQALELPQK</c:v>
                      </c:pt>
                      <c:pt idx="164">
                        <c:v>LQSTTVMNPYMK</c:v>
                      </c:pt>
                      <c:pt idx="165">
                        <c:v>LAPGELTIIL</c:v>
                      </c:pt>
                      <c:pt idx="166">
                        <c:v>LNELSFK</c:v>
                      </c:pt>
                      <c:pt idx="167">
                        <c:v>EYSGTIASEANTYLNSK</c:v>
                      </c:pt>
                      <c:pt idx="168">
                        <c:v>VPLLLSEPINIIDALEMR</c:v>
                      </c:pt>
                      <c:pt idx="169">
                        <c:v>TEHGSEMLFFGNAIEGK</c:v>
                      </c:pt>
                      <c:pt idx="170">
                        <c:v>NTFTLSYDGSLR</c:v>
                      </c:pt>
                      <c:pt idx="171">
                        <c:v>ITEVALMGHLSCDTK</c:v>
                      </c:pt>
                      <c:pt idx="172">
                        <c:v>SFDYHQFVDETNDK</c:v>
                      </c:pt>
                      <c:pt idx="173">
                        <c:v>ENLCLNLHK</c:v>
                      </c:pt>
                      <c:pt idx="174">
                        <c:v>NLLVALK</c:v>
                      </c:pt>
                      <c:pt idx="175">
                        <c:v>QTVNLQLQPYSLVTTLNSDLK</c:v>
                      </c:pt>
                      <c:pt idx="176">
                        <c:v>FDHTNSLNIAGLSLDFSSK</c:v>
                      </c:pt>
                      <c:pt idx="177">
                        <c:v>IADFELPTIIVPEQTIEIPSIK</c:v>
                      </c:pt>
                      <c:pt idx="178">
                        <c:v>EEYFDPSIVGWTVK</c:v>
                      </c:pt>
                      <c:pt idx="179">
                        <c:v>ASGSLPYTQTLQDHLNSLK</c:v>
                      </c:pt>
                      <c:pt idx="180">
                        <c:v>LLLQMDSSATAYGSTVSK</c:v>
                      </c:pt>
                      <c:pt idx="181">
                        <c:v>CSLLVLENELNAELGLSGASMK</c:v>
                      </c:pt>
                      <c:pt idx="182">
                        <c:v>YYELEEK</c:v>
                      </c:pt>
                      <c:pt idx="183">
                        <c:v>LEVLNFDFQANAQLSNPK</c:v>
                      </c:pt>
                      <c:pt idx="184">
                        <c:v>WNFYYSPQSSPDK</c:v>
                      </c:pt>
                      <c:pt idx="185">
                        <c:v>DEPTYILNIK</c:v>
                      </c:pt>
                      <c:pt idx="186">
                        <c:v>LSQLQTYMIQFDQYIK</c:v>
                      </c:pt>
                      <c:pt idx="187">
                        <c:v>IHSGSFQSQVELSNDQEK</c:v>
                      </c:pt>
                      <c:pt idx="188">
                        <c:v>TIHDLHLFIENIDFNK</c:v>
                      </c:pt>
                      <c:pt idx="189">
                        <c:v>FLDMLIK</c:v>
                      </c:pt>
                      <c:pt idx="190">
                        <c:v>AQNLYQELLTQEGQASFQGLK</c:v>
                      </c:pt>
                      <c:pt idx="191">
                        <c:v>VEDIPLAR</c:v>
                      </c:pt>
                      <c:pt idx="192">
                        <c:v>ALYWVNGQVPDGVSK</c:v>
                      </c:pt>
                      <c:pt idx="193">
                        <c:v>NPNGYSFSIPVK</c:v>
                      </c:pt>
                      <c:pt idx="194">
                        <c:v>AEEEMLENVSLVCPK</c:v>
                      </c:pt>
                      <c:pt idx="195">
                        <c:v>FNSSYLQGTNQITGR</c:v>
                      </c:pt>
                      <c:pt idx="196">
                        <c:v>FVEGSHNSTVSLTTK</c:v>
                      </c:pt>
                      <c:pt idx="197">
                        <c:v>IEFEWNTGTNVDTK</c:v>
                      </c:pt>
                      <c:pt idx="198">
                        <c:v>LSNDMMGSYAEMK</c:v>
                      </c:pt>
                      <c:pt idx="199">
                        <c:v>DQEVLLQTFLDDASPGDK</c:v>
                      </c:pt>
                      <c:pt idx="200">
                        <c:v>INDILEHVK</c:v>
                      </c:pt>
                      <c:pt idx="201">
                        <c:v>YDFNSSMLYSTAK</c:v>
                      </c:pt>
                      <c:pt idx="202">
                        <c:v>SVMAPFTMTIDAHTNGNGK</c:v>
                      </c:pt>
                      <c:pt idx="203">
                        <c:v>YEGLQEWEGK</c:v>
                      </c:pt>
                      <c:pt idx="204">
                        <c:v>HEQDMVNGIMLSVEK</c:v>
                      </c:pt>
                      <c:pt idx="205">
                        <c:v>DFSAEYEEDGK</c:v>
                      </c:pt>
                      <c:pt idx="206">
                        <c:v>ADSVVDLLSYNVQGSGETTYDHK</c:v>
                      </c:pt>
                      <c:pt idx="207">
                        <c:v>FEVDSPVYNATWSASLK</c:v>
                      </c:pt>
                      <c:pt idx="208">
                        <c:v>LEIQSQVDSQHVGHSVLTAK</c:v>
                      </c:pt>
                      <c:pt idx="209">
                        <c:v>MDMTFSK</c:v>
                      </c:pt>
                      <c:pt idx="210">
                        <c:v>VPSYTLILPSLELPVLHVPR</c:v>
                      </c:pt>
                      <c:pt idx="211">
                        <c:v>NHLQLEGLFFTNGEHTSK</c:v>
                      </c:pt>
                      <c:pt idx="212">
                        <c:v>GMTRPLSTLISSSQSCQYTLDAK</c:v>
                      </c:pt>
                      <c:pt idx="213">
                        <c:v>LELELRPTGEIEQYSVSATYELQR</c:v>
                      </c:pt>
                      <c:pt idx="214">
                        <c:v>HDAHLNGK</c:v>
                      </c:pt>
                      <c:pt idx="215">
                        <c:v>QELNGNTK</c:v>
                      </c:pt>
                      <c:pt idx="216">
                        <c:v>HLIDSLIDFLNFPR</c:v>
                      </c:pt>
                      <c:pt idx="217">
                        <c:v>VAWHYDEEK</c:v>
                      </c:pt>
                      <c:pt idx="218">
                        <c:v>NSLFFSAQPFEITASTNNEGNLK</c:v>
                      </c:pt>
                      <c:pt idx="219">
                        <c:v>TIDQMLNSELQWPVPDIYLR</c:v>
                      </c:pt>
                      <c:pt idx="220">
                        <c:v>NLQDLLQFIFQLIEDNIK</c:v>
                      </c:pt>
                      <c:pt idx="221">
                        <c:v>NQDVHSINLPFFETLQEYFER</c:v>
                      </c:pt>
                      <c:pt idx="222">
                        <c:v>EFNLQNMGLPDFHIPENLFLK</c:v>
                      </c:pt>
                      <c:pt idx="223">
                        <c:v>HSITNPLAVLCEFISQSIK</c:v>
                      </c:pt>
                      <c:pt idx="224">
                        <c:v>SGVQMNTNFFHESGLEAHVALK</c:v>
                      </c:pt>
                      <c:pt idx="225">
                        <c:v>NFVASHIANILNSEELDIQDLK</c:v>
                      </c:pt>
                      <c:pt idx="226">
                        <c:v>FSTPEFTILNTFHIPSFTIDFVEMK</c:v>
                      </c:pt>
                      <c:pt idx="227">
                        <c:v>VNDESTEGK</c:v>
                      </c:pt>
                      <c:pt idx="228">
                        <c:v>GLLIFDASSSWGPQMSASVHLDSK</c:v>
                      </c:pt>
                      <c:pt idx="229">
                        <c:v>ITLIINWLQEALSSASLAHMK</c:v>
                      </c:pt>
                      <c:pt idx="230">
                        <c:v>QVLFLDTVYGNCSTHFTVK</c:v>
                      </c:pt>
                      <c:pt idx="231">
                        <c:v>YLSLVGQVYSTLVTYISDWWTLAAK</c:v>
                      </c:pt>
                      <c:pt idx="232">
                        <c:v>FFSLLSGSLNSHGLELNADILGTDK</c:v>
                      </c:pt>
                      <c:pt idx="233">
                        <c:v>LIDLSIQNYHTFLIYITELLK</c:v>
                      </c:pt>
                      <c:pt idx="234">
                        <c:v>INSGAHK</c:v>
                      </c:pt>
                      <c:pt idx="235">
                        <c:v>IDFLNNYALFLSPSAQQASWQVSAR</c:v>
                      </c:pt>
                      <c:pt idx="236">
                        <c:v>QSMTLSSEVQIPDFDVDLGTILR</c:v>
                      </c:pt>
                      <c:pt idx="237">
                        <c:v>ELCTISHIFIPAMGNITYDFSFK</c:v>
                      </c:pt>
                      <c:pt idx="238">
                        <c:v>VHNGSEILFSYFQDLVITLPFELR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4082128"/>
        <c:axId val="164081568"/>
      </c:barChart>
      <c:catAx>
        <c:axId val="16408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81008"/>
        <c:crosses val="autoZero"/>
        <c:auto val="1"/>
        <c:lblAlgn val="ctr"/>
        <c:lblOffset val="100"/>
        <c:noMultiLvlLbl val="0"/>
      </c:catAx>
      <c:valAx>
        <c:axId val="16408100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rgbClr val="FF0000"/>
                    </a:solidFill>
                  </a:rPr>
                  <a:t>SRM Signal Intensity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80448"/>
        <c:crosses val="autoZero"/>
        <c:crossBetween val="between"/>
      </c:valAx>
      <c:valAx>
        <c:axId val="1640815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rgbClr val="7030A0"/>
                    </a:solidFill>
                  </a:rPr>
                  <a:t>#of Spectra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82128"/>
        <c:crosses val="max"/>
        <c:crossBetween val="between"/>
      </c:valAx>
      <c:catAx>
        <c:axId val="16408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0815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5816683339710575"/>
          <c:y val="0.11136528099654902"/>
          <c:w val="0.3072686788034133"/>
          <c:h val="0.160543346040241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77B22-07F3-4875-9D45-45F2C72A89F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36AA-6023-436C-8329-0910D398E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3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336AA-6023-436C-8329-0910D398E3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90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BD933-BF99-4293-91A5-120BB53845F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4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2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6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3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9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7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5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6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2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2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40E0C-0CDA-4AEC-B4F4-EFD7239EBF1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5D23-6AAE-4061-93BC-7E5237E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6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 Data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Jarrett Egertson, Ph.D.</a:t>
            </a:r>
          </a:p>
          <a:p>
            <a:r>
              <a:rPr lang="en-US" dirty="0" err="1" smtClean="0"/>
              <a:t>MacCoss</a:t>
            </a:r>
            <a:r>
              <a:rPr lang="en-US" dirty="0" smtClean="0"/>
              <a:t>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572"/>
            <a:ext cx="9144000" cy="994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500" b="1" dirty="0">
                <a:solidFill>
                  <a:srgbClr val="7030A0"/>
                </a:solidFill>
              </a:rPr>
              <a:t>Spectrum Counts</a:t>
            </a:r>
            <a:r>
              <a:rPr lang="en-US" sz="2500" b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en-US" sz="2500" b="1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vs.</a:t>
            </a:r>
            <a:r>
              <a:rPr lang="en-US" sz="2500" b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</a:t>
            </a:r>
            <a:r>
              <a:rPr lang="en-US" sz="2500" b="1" dirty="0">
                <a:solidFill>
                  <a:srgbClr val="FF0000"/>
                </a:solidFill>
              </a:rPr>
              <a:t>SRM Signal Intensity: </a:t>
            </a:r>
            <a:r>
              <a:rPr lang="en-US" sz="2500" b="1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Apolipoprotein</a:t>
            </a:r>
            <a:r>
              <a:rPr lang="en-US" sz="2500" b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B100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/>
          </p:nvPr>
        </p:nvGraphicFramePr>
        <p:xfrm>
          <a:off x="0" y="791409"/>
          <a:ext cx="9144000" cy="6066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597491"/>
            <a:ext cx="3691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pt-BR" sz="1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Prakash, A. </a:t>
            </a:r>
            <a:r>
              <a:rPr lang="pt-BR" sz="1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e</a:t>
            </a:r>
            <a:r>
              <a:rPr lang="pt-BR" sz="1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t al.</a:t>
            </a:r>
            <a:r>
              <a:rPr lang="pt-BR" sz="1200" i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J </a:t>
            </a:r>
            <a:r>
              <a:rPr lang="pt-BR" sz="1200" i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Proteome Res</a:t>
            </a:r>
            <a:r>
              <a:rPr lang="pt-BR" sz="1200" i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.</a:t>
            </a:r>
            <a:r>
              <a:rPr lang="pt-BR" sz="1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pt-BR" sz="1200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2009</a:t>
            </a:r>
            <a:r>
              <a:rPr lang="pt-BR" sz="1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pt-BR" sz="1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8(6): </a:t>
            </a:r>
            <a:r>
              <a:rPr lang="pt-BR" sz="1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2733–2739.</a:t>
            </a:r>
            <a:endParaRPr lang="en-US" sz="12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1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45330"/>
            <a:ext cx="8839200" cy="303607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PECAN</a:t>
            </a:r>
            <a:r>
              <a:rPr lang="en-US" dirty="0"/>
              <a:t>: </a:t>
            </a:r>
            <a:r>
              <a:rPr lang="en-US" dirty="0" smtClean="0"/>
              <a:t>Peptide Detection </a:t>
            </a:r>
            <a:r>
              <a:rPr lang="en-US" u="sng" dirty="0" smtClean="0"/>
              <a:t>Directly</a:t>
            </a:r>
            <a:r>
              <a:rPr lang="en-US" dirty="0" smtClean="0"/>
              <a:t> </a:t>
            </a:r>
            <a:r>
              <a:rPr lang="en-US" dirty="0"/>
              <a:t>from DIA </a:t>
            </a:r>
            <a:r>
              <a:rPr lang="en-US" dirty="0" smtClean="0"/>
              <a:t>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>
                <a:solidFill>
                  <a:srgbClr val="0070C0"/>
                </a:solidFill>
              </a:rPr>
              <a:t>without a </a:t>
            </a:r>
            <a:r>
              <a:rPr lang="en-US" dirty="0" smtClean="0">
                <a:solidFill>
                  <a:srgbClr val="0070C0"/>
                </a:solidFill>
              </a:rPr>
              <a:t>prerequisite spectral library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01329" y="3903715"/>
            <a:ext cx="4141557" cy="2088286"/>
            <a:chOff x="2501329" y="1516772"/>
            <a:chExt cx="4141557" cy="2088286"/>
          </a:xfrm>
        </p:grpSpPr>
        <p:sp>
          <p:nvSpPr>
            <p:cNvPr id="6" name="TextBox 5"/>
            <p:cNvSpPr txBox="1"/>
            <p:nvPr/>
          </p:nvSpPr>
          <p:spPr>
            <a:xfrm>
              <a:off x="3755110" y="1516772"/>
              <a:ext cx="16337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orbel" panose="020B0503020204020204" pitchFamily="34" charset="0"/>
                  <a:cs typeface="Corbel"/>
                </a:rPr>
                <a:t>PECAN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501329" y="2050578"/>
              <a:ext cx="4141557" cy="1554480"/>
            </a:xfrm>
            <a:prstGeom prst="roundRect">
              <a:avLst>
                <a:gd name="adj" fmla="val 8264"/>
              </a:avLst>
            </a:prstGeom>
            <a:gradFill>
              <a:gsLst>
                <a:gs pos="0">
                  <a:srgbClr val="CCECFF"/>
                </a:gs>
                <a:gs pos="100000">
                  <a:srgbClr val="99CCFF"/>
                </a:gs>
                <a:gs pos="100000">
                  <a:srgbClr val="CCECFF"/>
                </a:gs>
              </a:gsLst>
              <a:lin ang="5400000" scaled="0"/>
            </a:gradFill>
            <a:ln w="381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667470" y="3561380"/>
            <a:ext cx="2569452" cy="1677126"/>
            <a:chOff x="6667470" y="3561380"/>
            <a:chExt cx="2569452" cy="1677126"/>
          </a:xfrm>
        </p:grpSpPr>
        <p:sp>
          <p:nvSpPr>
            <p:cNvPr id="15" name="Down Arrow 14"/>
            <p:cNvSpPr/>
            <p:nvPr/>
          </p:nvSpPr>
          <p:spPr>
            <a:xfrm rot="3284955" flipH="1">
              <a:off x="6677471" y="4429875"/>
              <a:ext cx="335002" cy="355003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059422" y="3768273"/>
              <a:ext cx="1336608" cy="858154"/>
              <a:chOff x="2801366" y="2009864"/>
              <a:chExt cx="1336608" cy="858154"/>
            </a:xfrm>
          </p:grpSpPr>
          <p:sp>
            <p:nvSpPr>
              <p:cNvPr id="17" name="AutoShape 17"/>
              <p:cNvSpPr>
                <a:spLocks noChangeArrowheads="1"/>
              </p:cNvSpPr>
              <p:nvPr/>
            </p:nvSpPr>
            <p:spPr bwMode="auto">
              <a:xfrm>
                <a:off x="2801366" y="2009864"/>
                <a:ext cx="1336608" cy="858154"/>
              </a:xfrm>
              <a:prstGeom prst="flowChartMagneticDisk">
                <a:avLst/>
              </a:prstGeom>
              <a:solidFill>
                <a:schemeClr val="bg2">
                  <a:lumMod val="85000"/>
                </a:schemeClr>
              </a:solidFill>
              <a:ln w="15875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</p:spPr>
            <p:txBody>
              <a:bodyPr wrap="none" lIns="90539" tIns="45267" rIns="90539" bIns="45267" anchor="ctr"/>
              <a:lstStyle/>
              <a:p>
                <a:pPr algn="ctr">
                  <a:defRPr/>
                </a:pPr>
                <a:endParaRPr lang="en-US" sz="2400" b="1" dirty="0">
                  <a:solidFill>
                    <a:srgbClr val="DADADA">
                      <a:lumMod val="10000"/>
                    </a:srgbClr>
                  </a:solidFill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827507" y="2323633"/>
                <a:ext cx="1284326" cy="451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600" b="1" dirty="0"/>
                  <a:t>P</a:t>
                </a:r>
                <a:r>
                  <a:rPr lang="en-US" sz="1600" b="1" dirty="0" smtClean="0"/>
                  <a:t>rotein </a:t>
                </a:r>
                <a:br>
                  <a:rPr lang="en-US" sz="1600" b="1" dirty="0" smtClean="0"/>
                </a:br>
                <a:r>
                  <a:rPr lang="en-US" sz="1600" b="1" dirty="0" smtClean="0"/>
                  <a:t>sequence DB</a:t>
                </a:r>
                <a:endParaRPr lang="en-US" sz="1600" b="1" dirty="0"/>
              </a:p>
            </p:txBody>
          </p:sp>
        </p:grpSp>
        <p:pic>
          <p:nvPicPr>
            <p:cNvPr id="19" name="Picture 6" descr="http://4vector.com/i/free-vector-man-symbol-sign-clip-art_109942_Man_Symbol_Sign_clip_art_high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6202" y="4454713"/>
              <a:ext cx="348940" cy="783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http://www.geekchamp.com/upload/symbolicons/animals/1f400-mous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4422" y="3838751"/>
              <a:ext cx="952500" cy="967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" name="Group 20"/>
            <p:cNvGrpSpPr/>
            <p:nvPr/>
          </p:nvGrpSpPr>
          <p:grpSpPr>
            <a:xfrm>
              <a:off x="8522368" y="3561380"/>
              <a:ext cx="476608" cy="413785"/>
              <a:chOff x="7342286" y="3034832"/>
              <a:chExt cx="501544" cy="520169"/>
            </a:xfrm>
            <a:solidFill>
              <a:srgbClr val="000000"/>
            </a:solidFill>
          </p:grpSpPr>
          <p:sp>
            <p:nvSpPr>
              <p:cNvPr id="22" name="Oval 21"/>
              <p:cNvSpPr/>
              <p:nvPr/>
            </p:nvSpPr>
            <p:spPr>
              <a:xfrm rot="21000000">
                <a:off x="7619493" y="3212101"/>
                <a:ext cx="224337" cy="342900"/>
              </a:xfrm>
              <a:prstGeom prst="ellipse">
                <a:avLst/>
              </a:prstGeom>
              <a:grpFill/>
              <a:ln w="1905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 rot="1200000">
                <a:off x="7342286" y="3127954"/>
                <a:ext cx="203943" cy="381000"/>
              </a:xfrm>
              <a:prstGeom prst="ellipse">
                <a:avLst/>
              </a:prstGeom>
              <a:grpFill/>
              <a:ln w="1905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>
                <a:spLocks/>
              </p:cNvSpPr>
              <p:nvPr/>
            </p:nvSpPr>
            <p:spPr>
              <a:xfrm rot="3300000">
                <a:off x="7502588" y="3011687"/>
                <a:ext cx="102299" cy="148590"/>
              </a:xfrm>
              <a:prstGeom prst="ellipse">
                <a:avLst/>
              </a:prstGeom>
              <a:grpFill/>
              <a:ln w="1905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 rot="21000000" flipV="1">
                <a:off x="7708798" y="3147962"/>
                <a:ext cx="112169" cy="137160"/>
              </a:xfrm>
              <a:prstGeom prst="ellipse">
                <a:avLst/>
              </a:prstGeom>
              <a:grpFill/>
              <a:ln w="19050" cmpd="sng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6673529" y="5434943"/>
            <a:ext cx="1479871" cy="1346857"/>
            <a:chOff x="6673529" y="5434943"/>
            <a:chExt cx="1479871" cy="1346857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180436" y="5434943"/>
              <a:ext cx="972964" cy="13468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Down Arrow 36"/>
            <p:cNvSpPr/>
            <p:nvPr/>
          </p:nvSpPr>
          <p:spPr>
            <a:xfrm rot="18315045">
              <a:off x="6683530" y="5879844"/>
              <a:ext cx="335002" cy="355003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24697" y="3487133"/>
            <a:ext cx="2051832" cy="2231061"/>
            <a:chOff x="424697" y="3487133"/>
            <a:chExt cx="2051832" cy="2231061"/>
          </a:xfrm>
        </p:grpSpPr>
        <p:grpSp>
          <p:nvGrpSpPr>
            <p:cNvPr id="9" name="Group 8"/>
            <p:cNvGrpSpPr/>
            <p:nvPr/>
          </p:nvGrpSpPr>
          <p:grpSpPr>
            <a:xfrm>
              <a:off x="445817" y="3487133"/>
              <a:ext cx="1840183" cy="1125524"/>
              <a:chOff x="16305" y="1100190"/>
              <a:chExt cx="1840183" cy="1125524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46071" y="1445570"/>
                <a:ext cx="1606529" cy="780144"/>
                <a:chOff x="331793" y="4581346"/>
                <a:chExt cx="1851350" cy="909674"/>
              </a:xfrm>
            </p:grpSpPr>
            <p:pic>
              <p:nvPicPr>
                <p:cNvPr id="12" name="Picture 2" descr="C:\Users\YST\Dropbox\! Presentations\tmp\pep_unit.png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grayscl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1793" y="4581346"/>
                  <a:ext cx="1851350" cy="9096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3" name="TextBox 12"/>
                <p:cNvSpPr txBox="1"/>
                <p:nvPr/>
              </p:nvSpPr>
              <p:spPr>
                <a:xfrm>
                  <a:off x="417004" y="4927928"/>
                  <a:ext cx="1450490" cy="3588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>
                      <a:latin typeface="Courier New" pitchFamily="49" charset="0"/>
                      <a:cs typeface="Courier New" pitchFamily="49" charset="0"/>
                    </a:rPr>
                    <a:t>APTNVTCILK</a:t>
                  </a:r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16305" y="1100190"/>
                <a:ext cx="18401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Calibri"/>
                    <a:cs typeface="Calibri"/>
                  </a:rPr>
                  <a:t>Peptides of interest</a:t>
                </a:r>
                <a:endParaRPr lang="en-US" sz="1600" b="1" dirty="0">
                  <a:latin typeface="Calibri"/>
                  <a:cs typeface="Calibri"/>
                </a:endParaRPr>
              </a:p>
            </p:txBody>
          </p:sp>
        </p:grpSp>
        <p:sp>
          <p:nvSpPr>
            <p:cNvPr id="14" name="Down Arrow 13"/>
            <p:cNvSpPr/>
            <p:nvPr/>
          </p:nvSpPr>
          <p:spPr>
            <a:xfrm rot="18315045">
              <a:off x="2131527" y="4429875"/>
              <a:ext cx="335002" cy="355003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24697" y="4800600"/>
              <a:ext cx="1644663" cy="917594"/>
              <a:chOff x="424697" y="2437198"/>
              <a:chExt cx="1644663" cy="917594"/>
            </a:xfrm>
          </p:grpSpPr>
          <p:pic>
            <p:nvPicPr>
              <p:cNvPr id="28" name="Picture 2" descr="C:\Users\YST\Dropbox\! Presentations\tmp\pep_unit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200" y="2572531"/>
                <a:ext cx="1612160" cy="7822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9" name="Group 28"/>
              <p:cNvGrpSpPr/>
              <p:nvPr/>
            </p:nvGrpSpPr>
            <p:grpSpPr>
              <a:xfrm>
                <a:off x="467913" y="2437198"/>
                <a:ext cx="662292" cy="400110"/>
                <a:chOff x="3657600" y="1264354"/>
                <a:chExt cx="662292" cy="400110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3657600" y="1278642"/>
                  <a:ext cx="662292" cy="371535"/>
                </a:xfrm>
                <a:prstGeom prst="rect">
                  <a:avLst/>
                </a:prstGeom>
                <a:solidFill>
                  <a:srgbClr val="F2F2F2"/>
                </a:solidFill>
                <a:ln w="38100" cmpd="sng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3703251" y="1264354"/>
                  <a:ext cx="57099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latin typeface="+mj-lt"/>
                      <a:cs typeface="Corbel"/>
                    </a:rPr>
                    <a:t>DIA</a:t>
                  </a:r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424697" y="2856202"/>
                <a:ext cx="15331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+mj-lt"/>
                    <a:cs typeface="Corbel"/>
                  </a:rPr>
                  <a:t>Centroid .</a:t>
                </a:r>
                <a:r>
                  <a:rPr lang="en-US" sz="1600" dirty="0" err="1" smtClean="0">
                    <a:latin typeface="+mj-lt"/>
                    <a:cs typeface="Corbel"/>
                  </a:rPr>
                  <a:t>mzML</a:t>
                </a:r>
                <a:endParaRPr lang="en-US" dirty="0" smtClean="0">
                  <a:latin typeface="+mj-lt"/>
                  <a:cs typeface="Corbel"/>
                </a:endParaRPr>
              </a:p>
            </p:txBody>
          </p:sp>
        </p:grpSp>
        <p:sp>
          <p:nvSpPr>
            <p:cNvPr id="38" name="Down Arrow 37"/>
            <p:cNvSpPr/>
            <p:nvPr/>
          </p:nvSpPr>
          <p:spPr>
            <a:xfrm rot="3284955" flipV="1">
              <a:off x="2131527" y="4931288"/>
              <a:ext cx="335002" cy="355003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276600" y="4519903"/>
            <a:ext cx="2973856" cy="1423697"/>
            <a:chOff x="3276600" y="4519903"/>
            <a:chExt cx="2973856" cy="1423697"/>
          </a:xfrm>
        </p:grpSpPr>
        <p:sp>
          <p:nvSpPr>
            <p:cNvPr id="43" name="TextBox 42"/>
            <p:cNvSpPr txBox="1"/>
            <p:nvPr/>
          </p:nvSpPr>
          <p:spPr>
            <a:xfrm>
              <a:off x="3276601" y="4519903"/>
              <a:ext cx="2897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rbel"/>
                </a:rPr>
                <a:t>1. Peptide </a:t>
              </a:r>
              <a:r>
                <a:rPr lang="en-US" b="1" dirty="0">
                  <a:latin typeface="+mj-lt"/>
                  <a:cs typeface="Corbel"/>
                </a:rPr>
                <a:t>s</a:t>
              </a:r>
              <a:r>
                <a:rPr lang="en-US" b="1" dirty="0" smtClean="0">
                  <a:latin typeface="+mj-lt"/>
                  <a:cs typeface="Corbel"/>
                </a:rPr>
                <a:t>coring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76600" y="4869557"/>
              <a:ext cx="2973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rbel"/>
                </a:rPr>
                <a:t>2. Background subtraction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276600" y="5219213"/>
              <a:ext cx="2897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j-lt"/>
                  <a:cs typeface="Corbel"/>
                </a:rPr>
                <a:t>3</a:t>
              </a:r>
              <a:r>
                <a:rPr lang="en-US" b="1" dirty="0" smtClean="0">
                  <a:latin typeface="+mj-lt"/>
                  <a:cs typeface="Corbel"/>
                </a:rPr>
                <a:t>. </a:t>
              </a:r>
              <a:r>
                <a:rPr lang="en-US" b="1" dirty="0">
                  <a:latin typeface="+mj-lt"/>
                  <a:cs typeface="Corbel"/>
                </a:rPr>
                <a:t>P</a:t>
              </a:r>
              <a:r>
                <a:rPr lang="en-US" b="1" dirty="0" smtClean="0">
                  <a:latin typeface="+mj-lt"/>
                  <a:cs typeface="Corbel"/>
                </a:rPr>
                <a:t>eak picking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76600" y="5568867"/>
              <a:ext cx="2973856" cy="374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rbel"/>
                </a:rPr>
                <a:t>4. Statistical analysis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75518" y="6409961"/>
            <a:ext cx="2380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Ting YS – ASMS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8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Currently:</a:t>
            </a:r>
          </a:p>
          <a:p>
            <a:pPr lvl="1"/>
            <a:r>
              <a:rPr lang="en-US" dirty="0" smtClean="0"/>
              <a:t>DDA + DIA is a reasonable workflow to improve quantitation for DDA-identified peptides</a:t>
            </a:r>
          </a:p>
          <a:p>
            <a:r>
              <a:rPr lang="en-US" dirty="0" smtClean="0"/>
              <a:t>Very Soon: Realizing the true potential of DIA with Pecan</a:t>
            </a:r>
          </a:p>
          <a:p>
            <a:pPr lvl="1"/>
            <a:r>
              <a:rPr lang="en-US" dirty="0" smtClean="0"/>
              <a:t>Query for any peptide</a:t>
            </a:r>
          </a:p>
          <a:p>
            <a:pPr lvl="1"/>
            <a:r>
              <a:rPr lang="en-US" dirty="0" smtClean="0"/>
              <a:t>Robust MS/MS quantification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 Data Analysis Workflow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90600" y="1640840"/>
            <a:ext cx="2567417" cy="4912360"/>
            <a:chOff x="632983" y="1555496"/>
            <a:chExt cx="2567417" cy="4912360"/>
          </a:xfr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ounded Rectangle 5"/>
            <p:cNvSpPr/>
            <p:nvPr/>
          </p:nvSpPr>
          <p:spPr>
            <a:xfrm>
              <a:off x="632983" y="2501392"/>
              <a:ext cx="2554717" cy="73152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Peptide Selection</a:t>
              </a:r>
              <a:endParaRPr lang="en-US" sz="24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32983" y="3447288"/>
              <a:ext cx="2554717" cy="73152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Chromatogram Extraction</a:t>
              </a:r>
              <a:endParaRPr lang="en-US" sz="24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32983" y="4393184"/>
              <a:ext cx="2554717" cy="45720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Peak Integration</a:t>
              </a:r>
              <a:endParaRPr lang="en-US" sz="24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32983" y="5064760"/>
              <a:ext cx="2554717" cy="73152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Transition Refinement</a:t>
              </a:r>
              <a:endParaRPr lang="en-US" sz="24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32983" y="1555496"/>
              <a:ext cx="2554717" cy="73152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Hypothesis Generation</a:t>
              </a:r>
              <a:endParaRPr lang="en-US" sz="24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32983" y="6010656"/>
              <a:ext cx="2554717" cy="45720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Hypothesis Test</a:t>
              </a:r>
              <a:endParaRPr lang="en-US" sz="2400" dirty="0"/>
            </a:p>
          </p:txBody>
        </p:sp>
        <p:cxnSp>
          <p:nvCxnSpPr>
            <p:cNvPr id="13" name="Straight Arrow Connector 12"/>
            <p:cNvCxnSpPr>
              <a:stCxn id="10" idx="2"/>
              <a:endCxn id="6" idx="0"/>
            </p:cNvCxnSpPr>
            <p:nvPr/>
          </p:nvCxnSpPr>
          <p:spPr>
            <a:xfrm>
              <a:off x="1910342" y="2287016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2"/>
              <a:endCxn id="7" idx="0"/>
            </p:cNvCxnSpPr>
            <p:nvPr/>
          </p:nvCxnSpPr>
          <p:spPr>
            <a:xfrm>
              <a:off x="1910342" y="3232912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7" idx="2"/>
              <a:endCxn id="8" idx="0"/>
            </p:cNvCxnSpPr>
            <p:nvPr/>
          </p:nvCxnSpPr>
          <p:spPr>
            <a:xfrm>
              <a:off x="1910342" y="4178808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2"/>
              <a:endCxn id="11" idx="0"/>
            </p:cNvCxnSpPr>
            <p:nvPr/>
          </p:nvCxnSpPr>
          <p:spPr>
            <a:xfrm>
              <a:off x="1910342" y="5796280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11" idx="3"/>
              <a:endCxn id="10" idx="3"/>
            </p:cNvCxnSpPr>
            <p:nvPr/>
          </p:nvCxnSpPr>
          <p:spPr>
            <a:xfrm flipV="1">
              <a:off x="3187700" y="1921256"/>
              <a:ext cx="12700" cy="4318000"/>
            </a:xfrm>
            <a:prstGeom prst="bentConnector3">
              <a:avLst>
                <a:gd name="adj1" fmla="val 2040000"/>
              </a:avLst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2"/>
              <a:endCxn id="9" idx="0"/>
            </p:cNvCxnSpPr>
            <p:nvPr/>
          </p:nvCxnSpPr>
          <p:spPr>
            <a:xfrm>
              <a:off x="1910342" y="4850384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9" idx="1"/>
              <a:endCxn id="8" idx="1"/>
            </p:cNvCxnSpPr>
            <p:nvPr/>
          </p:nvCxnSpPr>
          <p:spPr>
            <a:xfrm rot="10800000">
              <a:off x="632983" y="4621784"/>
              <a:ext cx="12700" cy="808736"/>
            </a:xfrm>
            <a:prstGeom prst="bentConnector3">
              <a:avLst>
                <a:gd name="adj1" fmla="val 1800000"/>
              </a:avLst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0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Generation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33400" y="1230868"/>
            <a:ext cx="3320604" cy="2655332"/>
            <a:chOff x="533400" y="1230868"/>
            <a:chExt cx="3320604" cy="265533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18463" t="41852" r="28999" b="28826"/>
            <a:stretch/>
          </p:blipFill>
          <p:spPr>
            <a:xfrm>
              <a:off x="533400" y="1752600"/>
              <a:ext cx="3320604" cy="2133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1" name="TextBox 20"/>
            <p:cNvSpPr txBox="1"/>
            <p:nvPr/>
          </p:nvSpPr>
          <p:spPr>
            <a:xfrm>
              <a:off x="1477628" y="1230868"/>
              <a:ext cx="1585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Pathway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876800" y="1219200"/>
            <a:ext cx="3319272" cy="2653772"/>
            <a:chOff x="4876800" y="1076980"/>
            <a:chExt cx="3319272" cy="2653772"/>
          </a:xfrm>
        </p:grpSpPr>
        <p:pic>
          <p:nvPicPr>
            <p:cNvPr id="7" name="Picture 6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6800" y="1600200"/>
              <a:ext cx="3319272" cy="213055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2" name="TextBox 21"/>
            <p:cNvSpPr txBox="1"/>
            <p:nvPr/>
          </p:nvSpPr>
          <p:spPr>
            <a:xfrm>
              <a:off x="5844959" y="1076980"/>
              <a:ext cx="16305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Complex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68712" y="4015076"/>
            <a:ext cx="3810000" cy="2428220"/>
            <a:chOff x="368712" y="4015076"/>
            <a:chExt cx="3810000" cy="2428220"/>
          </a:xfrm>
        </p:grpSpPr>
        <p:grpSp>
          <p:nvGrpSpPr>
            <p:cNvPr id="20" name="Group 19"/>
            <p:cNvGrpSpPr/>
            <p:nvPr/>
          </p:nvGrpSpPr>
          <p:grpSpPr>
            <a:xfrm>
              <a:off x="368712" y="4538296"/>
              <a:ext cx="3810000" cy="1905000"/>
              <a:chOff x="384810" y="4267200"/>
              <a:chExt cx="3810000" cy="19050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384810" y="4267200"/>
                <a:ext cx="3810000" cy="1905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blurRad="292100" dist="139700" dir="2700000" algn="tl" rotWithShape="0">
                  <a:prstClr val="black">
                    <a:alpha val="6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553308" y="4469423"/>
                <a:ext cx="3473004" cy="1500554"/>
                <a:chOff x="381000" y="4495800"/>
                <a:chExt cx="3473004" cy="1500554"/>
              </a:xfrm>
            </p:grpSpPr>
            <p:sp>
              <p:nvSpPr>
                <p:cNvPr id="14" name="Oval 13"/>
                <p:cNvSpPr/>
                <p:nvPr/>
              </p:nvSpPr>
              <p:spPr>
                <a:xfrm>
                  <a:off x="1143000" y="4495800"/>
                  <a:ext cx="1981200" cy="762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Cellular Component</a:t>
                  </a:r>
                  <a:endParaRPr lang="en-US" dirty="0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381000" y="5234354"/>
                  <a:ext cx="1676400" cy="762000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Biological Process</a:t>
                  </a:r>
                  <a:endParaRPr lang="en-US" dirty="0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2101404" y="5234354"/>
                  <a:ext cx="1752600" cy="7620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Molecular Function</a:t>
                  </a:r>
                  <a:endParaRPr lang="en-US" dirty="0"/>
                </a:p>
              </p:txBody>
            </p:sp>
          </p:grpSp>
        </p:grpSp>
        <p:sp>
          <p:nvSpPr>
            <p:cNvPr id="25" name="TextBox 24"/>
            <p:cNvSpPr txBox="1"/>
            <p:nvPr/>
          </p:nvSpPr>
          <p:spPr>
            <a:xfrm>
              <a:off x="1357438" y="4015076"/>
              <a:ext cx="18325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GO Terms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631436" y="4007348"/>
            <a:ext cx="3810000" cy="2428220"/>
            <a:chOff x="4631436" y="4007348"/>
            <a:chExt cx="3810000" cy="2428220"/>
          </a:xfrm>
        </p:grpSpPr>
        <p:sp>
          <p:nvSpPr>
            <p:cNvPr id="30" name="Rectangle 29"/>
            <p:cNvSpPr/>
            <p:nvPr/>
          </p:nvSpPr>
          <p:spPr>
            <a:xfrm>
              <a:off x="4631436" y="4530568"/>
              <a:ext cx="3810000" cy="1905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08622" y="4007348"/>
              <a:ext cx="30556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Modification Sites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016246" y="4835368"/>
            <a:ext cx="3040380" cy="1295400"/>
            <a:chOff x="5029200" y="4724400"/>
            <a:chExt cx="3040380" cy="1295400"/>
          </a:xfrm>
        </p:grpSpPr>
        <p:sp>
          <p:nvSpPr>
            <p:cNvPr id="35" name="Freeform 34"/>
            <p:cNvSpPr/>
            <p:nvPr/>
          </p:nvSpPr>
          <p:spPr>
            <a:xfrm>
              <a:off x="5029200" y="5029200"/>
              <a:ext cx="3040380" cy="320040"/>
            </a:xfrm>
            <a:custGeom>
              <a:avLst/>
              <a:gdLst>
                <a:gd name="connsiteX0" fmla="*/ 0 w 3040380"/>
                <a:gd name="connsiteY0" fmla="*/ 320040 h 320040"/>
                <a:gd name="connsiteX1" fmla="*/ 720090 w 3040380"/>
                <a:gd name="connsiteY1" fmla="*/ 11430 h 320040"/>
                <a:gd name="connsiteX2" fmla="*/ 1531620 w 3040380"/>
                <a:gd name="connsiteY2" fmla="*/ 285750 h 320040"/>
                <a:gd name="connsiteX3" fmla="*/ 2423160 w 3040380"/>
                <a:gd name="connsiteY3" fmla="*/ 217170 h 320040"/>
                <a:gd name="connsiteX4" fmla="*/ 3040380 w 3040380"/>
                <a:gd name="connsiteY4" fmla="*/ 0 h 32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0380" h="320040">
                  <a:moveTo>
                    <a:pt x="0" y="320040"/>
                  </a:moveTo>
                  <a:cubicBezTo>
                    <a:pt x="232410" y="168592"/>
                    <a:pt x="464820" y="17145"/>
                    <a:pt x="720090" y="11430"/>
                  </a:cubicBezTo>
                  <a:cubicBezTo>
                    <a:pt x="975360" y="5715"/>
                    <a:pt x="1247775" y="251460"/>
                    <a:pt x="1531620" y="285750"/>
                  </a:cubicBezTo>
                  <a:cubicBezTo>
                    <a:pt x="1815465" y="320040"/>
                    <a:pt x="2171700" y="264795"/>
                    <a:pt x="2423160" y="217170"/>
                  </a:cubicBezTo>
                  <a:cubicBezTo>
                    <a:pt x="2674620" y="169545"/>
                    <a:pt x="2857500" y="84772"/>
                    <a:pt x="3040380" y="0"/>
                  </a:cubicBezTo>
                </a:path>
              </a:pathLst>
            </a:cu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6812646" y="4724400"/>
              <a:ext cx="350154" cy="541020"/>
              <a:chOff x="6812646" y="4724400"/>
              <a:chExt cx="350154" cy="54102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H="1" flipV="1">
                <a:off x="7010400" y="5029200"/>
                <a:ext cx="76200" cy="2362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val 38"/>
              <p:cNvSpPr/>
              <p:nvPr/>
            </p:nvSpPr>
            <p:spPr>
              <a:xfrm>
                <a:off x="6812646" y="4724400"/>
                <a:ext cx="350154" cy="350154"/>
              </a:xfrm>
              <a:prstGeom prst="ellipse">
                <a:avLst/>
              </a:prstGeom>
              <a:solidFill>
                <a:srgbClr val="FFFF00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57150">
                    <a:solidFill>
                      <a:schemeClr val="tx1"/>
                    </a:solidFill>
                  </a:ln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6096000" y="5366799"/>
              <a:ext cx="350154" cy="541020"/>
              <a:chOff x="6812646" y="4724400"/>
              <a:chExt cx="350154" cy="54102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010400" y="5029200"/>
                <a:ext cx="76200" cy="2362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/>
              <p:nvPr/>
            </p:nvSpPr>
            <p:spPr>
              <a:xfrm>
                <a:off x="6812646" y="4724400"/>
                <a:ext cx="350154" cy="350154"/>
              </a:xfrm>
              <a:prstGeom prst="ellipse">
                <a:avLst/>
              </a:prstGeom>
              <a:solidFill>
                <a:srgbClr val="FFFF00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57150">
                    <a:solidFill>
                      <a:schemeClr val="tx1"/>
                    </a:solidFill>
                  </a:ln>
                </a:endParaRPr>
              </a:p>
            </p:txBody>
          </p:sp>
        </p:grpSp>
        <p:sp>
          <p:nvSpPr>
            <p:cNvPr id="36" name="Freeform 35"/>
            <p:cNvSpPr/>
            <p:nvPr/>
          </p:nvSpPr>
          <p:spPr>
            <a:xfrm>
              <a:off x="5029200" y="5699760"/>
              <a:ext cx="3040380" cy="320040"/>
            </a:xfrm>
            <a:custGeom>
              <a:avLst/>
              <a:gdLst>
                <a:gd name="connsiteX0" fmla="*/ 0 w 3040380"/>
                <a:gd name="connsiteY0" fmla="*/ 320040 h 320040"/>
                <a:gd name="connsiteX1" fmla="*/ 720090 w 3040380"/>
                <a:gd name="connsiteY1" fmla="*/ 11430 h 320040"/>
                <a:gd name="connsiteX2" fmla="*/ 1531620 w 3040380"/>
                <a:gd name="connsiteY2" fmla="*/ 285750 h 320040"/>
                <a:gd name="connsiteX3" fmla="*/ 2423160 w 3040380"/>
                <a:gd name="connsiteY3" fmla="*/ 217170 h 320040"/>
                <a:gd name="connsiteX4" fmla="*/ 3040380 w 3040380"/>
                <a:gd name="connsiteY4" fmla="*/ 0 h 32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0380" h="320040">
                  <a:moveTo>
                    <a:pt x="0" y="320040"/>
                  </a:moveTo>
                  <a:cubicBezTo>
                    <a:pt x="232410" y="168592"/>
                    <a:pt x="464820" y="17145"/>
                    <a:pt x="720090" y="11430"/>
                  </a:cubicBezTo>
                  <a:cubicBezTo>
                    <a:pt x="975360" y="5715"/>
                    <a:pt x="1247775" y="251460"/>
                    <a:pt x="1531620" y="285750"/>
                  </a:cubicBezTo>
                  <a:cubicBezTo>
                    <a:pt x="1815465" y="320040"/>
                    <a:pt x="2171700" y="264795"/>
                    <a:pt x="2423160" y="217170"/>
                  </a:cubicBezTo>
                  <a:cubicBezTo>
                    <a:pt x="2674620" y="169545"/>
                    <a:pt x="2857500" y="84772"/>
                    <a:pt x="3040380" y="0"/>
                  </a:cubicBezTo>
                </a:path>
              </a:pathLst>
            </a:cu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228600" y="1295400"/>
            <a:ext cx="8686800" cy="5410200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746352" y="2080620"/>
            <a:ext cx="3952875" cy="3398638"/>
            <a:chOff x="2784452" y="2110074"/>
            <a:chExt cx="3952875" cy="3398638"/>
          </a:xfrm>
        </p:grpSpPr>
        <p:sp>
          <p:nvSpPr>
            <p:cNvPr id="48" name="TextBox 47"/>
            <p:cNvSpPr txBox="1"/>
            <p:nvPr/>
          </p:nvSpPr>
          <p:spPr>
            <a:xfrm>
              <a:off x="2893391" y="2110074"/>
              <a:ext cx="3734998" cy="635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ALL PROTEINS!!!</a:t>
              </a:r>
              <a:endParaRPr lang="en-US" dirty="0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452" y="2584537"/>
              <a:ext cx="3952875" cy="29241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grpSp>
        <p:nvGrpSpPr>
          <p:cNvPr id="65" name="Group 64"/>
          <p:cNvGrpSpPr/>
          <p:nvPr/>
        </p:nvGrpSpPr>
        <p:grpSpPr>
          <a:xfrm>
            <a:off x="2456215" y="2252906"/>
            <a:ext cx="4460169" cy="3366844"/>
            <a:chOff x="2456215" y="2252906"/>
            <a:chExt cx="4460169" cy="3366844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2456215" y="2252906"/>
              <a:ext cx="4460169" cy="336684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2456215" y="2252906"/>
              <a:ext cx="4460169" cy="336684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434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 Data Analysis Workflow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90600" y="1640840"/>
            <a:ext cx="2567417" cy="4912360"/>
            <a:chOff x="632983" y="1555496"/>
            <a:chExt cx="2567417" cy="4912360"/>
          </a:xfr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ounded Rectangle 5"/>
            <p:cNvSpPr/>
            <p:nvPr/>
          </p:nvSpPr>
          <p:spPr>
            <a:xfrm>
              <a:off x="632983" y="2501392"/>
              <a:ext cx="2554717" cy="731520"/>
            </a:xfrm>
            <a:prstGeom prst="round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Peptide Selection</a:t>
              </a:r>
              <a:endParaRPr lang="en-US" sz="24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32983" y="3447288"/>
              <a:ext cx="2554717" cy="73152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Chromatogram Extraction</a:t>
              </a:r>
              <a:endParaRPr lang="en-US" sz="24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32983" y="4393184"/>
              <a:ext cx="2554717" cy="4572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Peak Integration</a:t>
              </a:r>
              <a:endParaRPr lang="en-US" sz="24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32983" y="5064760"/>
              <a:ext cx="2554717" cy="73152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Transition Refinement</a:t>
              </a:r>
              <a:endParaRPr lang="en-US" sz="24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32983" y="1555496"/>
              <a:ext cx="2554717" cy="73152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Hypothesis Generation</a:t>
              </a:r>
              <a:endParaRPr lang="en-US" sz="24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32983" y="6010656"/>
              <a:ext cx="2554717" cy="4572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Hypothesis Test</a:t>
              </a:r>
              <a:endParaRPr lang="en-US" sz="2400" dirty="0"/>
            </a:p>
          </p:txBody>
        </p:sp>
        <p:cxnSp>
          <p:nvCxnSpPr>
            <p:cNvPr id="13" name="Straight Arrow Connector 12"/>
            <p:cNvCxnSpPr>
              <a:stCxn id="10" idx="2"/>
              <a:endCxn id="6" idx="0"/>
            </p:cNvCxnSpPr>
            <p:nvPr/>
          </p:nvCxnSpPr>
          <p:spPr>
            <a:xfrm>
              <a:off x="1910342" y="2287016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2"/>
              <a:endCxn id="7" idx="0"/>
            </p:cNvCxnSpPr>
            <p:nvPr/>
          </p:nvCxnSpPr>
          <p:spPr>
            <a:xfrm>
              <a:off x="1910342" y="3232912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7" idx="2"/>
              <a:endCxn id="8" idx="0"/>
            </p:cNvCxnSpPr>
            <p:nvPr/>
          </p:nvCxnSpPr>
          <p:spPr>
            <a:xfrm>
              <a:off x="1910342" y="4178808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2"/>
              <a:endCxn id="11" idx="0"/>
            </p:cNvCxnSpPr>
            <p:nvPr/>
          </p:nvCxnSpPr>
          <p:spPr>
            <a:xfrm>
              <a:off x="1910342" y="5796280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11" idx="3"/>
              <a:endCxn id="10" idx="3"/>
            </p:cNvCxnSpPr>
            <p:nvPr/>
          </p:nvCxnSpPr>
          <p:spPr>
            <a:xfrm flipV="1">
              <a:off x="3187700" y="1921256"/>
              <a:ext cx="12700" cy="4318000"/>
            </a:xfrm>
            <a:prstGeom prst="bentConnector3">
              <a:avLst>
                <a:gd name="adj1" fmla="val 2040000"/>
              </a:avLst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2"/>
              <a:endCxn id="9" idx="0"/>
            </p:cNvCxnSpPr>
            <p:nvPr/>
          </p:nvCxnSpPr>
          <p:spPr>
            <a:xfrm>
              <a:off x="1910342" y="4850384"/>
              <a:ext cx="0" cy="214376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9" idx="1"/>
              <a:endCxn id="8" idx="1"/>
            </p:cNvCxnSpPr>
            <p:nvPr/>
          </p:nvCxnSpPr>
          <p:spPr>
            <a:xfrm rot="10800000">
              <a:off x="632983" y="4621784"/>
              <a:ext cx="12700" cy="808736"/>
            </a:xfrm>
            <a:prstGeom prst="bentConnector3">
              <a:avLst>
                <a:gd name="adj1" fmla="val 1800000"/>
              </a:avLst>
            </a:prstGeom>
            <a:grpFill/>
            <a:ln w="3810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4267200" y="1637268"/>
            <a:ext cx="419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All tryptic peptides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High responding peptides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Similar to SRM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Peptides in a spectral library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/>
              <a:t>Peptides identified by DDA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Peptides detected from DIA with q &lt; 0.01 (PECAN)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95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Skyline Demonstration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Analyzing DIA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Presence/absence of a peptide peak</a:t>
            </a:r>
          </a:p>
          <a:p>
            <a:r>
              <a:rPr lang="en-US" dirty="0" smtClean="0"/>
              <a:t>Selecting the correct peak</a:t>
            </a:r>
          </a:p>
          <a:p>
            <a:r>
              <a:rPr lang="en-US" dirty="0" smtClean="0"/>
              <a:t>Setting integration boundaries correctly</a:t>
            </a:r>
          </a:p>
          <a:p>
            <a:r>
              <a:rPr lang="en-US" dirty="0" smtClean="0"/>
              <a:t>No confidence (p-value, FDR, etc.) assigned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DIA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DDA data</a:t>
            </a:r>
          </a:p>
          <a:p>
            <a:pPr lvl="1"/>
            <a:r>
              <a:rPr lang="en-US" dirty="0" smtClean="0"/>
              <a:t>Acquire DDA data alongside DIA data</a:t>
            </a:r>
          </a:p>
          <a:p>
            <a:pPr lvl="1"/>
            <a:r>
              <a:rPr lang="en-US" dirty="0" smtClean="0"/>
              <a:t>Map PSMs from DDA data to DIA data</a:t>
            </a:r>
          </a:p>
          <a:p>
            <a:pPr lvl="1"/>
            <a:r>
              <a:rPr lang="en-US" dirty="0" smtClean="0"/>
              <a:t>Limits to only DDA identified peptides</a:t>
            </a:r>
          </a:p>
          <a:p>
            <a:pPr lvl="1"/>
            <a:r>
              <a:rPr lang="en-US" dirty="0" smtClean="0"/>
              <a:t>MS/MS quantitation</a:t>
            </a:r>
            <a:endParaRPr lang="en-US" dirty="0"/>
          </a:p>
          <a:p>
            <a:r>
              <a:rPr lang="en-US" dirty="0" smtClean="0"/>
              <a:t>Spectral library + </a:t>
            </a:r>
            <a:r>
              <a:rPr lang="en-US" dirty="0" err="1" smtClean="0"/>
              <a:t>iRT</a:t>
            </a:r>
            <a:endParaRPr lang="en-US" dirty="0" smtClean="0"/>
          </a:p>
          <a:p>
            <a:r>
              <a:rPr lang="en-US" dirty="0" smtClean="0"/>
              <a:t>PECAN</a:t>
            </a:r>
          </a:p>
          <a:p>
            <a:pPr lvl="1"/>
            <a:r>
              <a:rPr lang="en-US" dirty="0" smtClean="0"/>
              <a:t>Detect peptides from DIA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5906667" y="1378937"/>
            <a:ext cx="2057400" cy="1523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Run 1: DDA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2: DIA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3: DIA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4: DIA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5: DDA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452909" y="2971800"/>
            <a:ext cx="3005291" cy="2450705"/>
            <a:chOff x="5529109" y="2514600"/>
            <a:chExt cx="3005291" cy="2450705"/>
          </a:xfrm>
        </p:grpSpPr>
        <p:sp>
          <p:nvSpPr>
            <p:cNvPr id="6" name="Down Arrow 5"/>
            <p:cNvSpPr/>
            <p:nvPr/>
          </p:nvSpPr>
          <p:spPr>
            <a:xfrm>
              <a:off x="5529109" y="2514600"/>
              <a:ext cx="778783" cy="9509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DDA</a:t>
              </a:r>
              <a:endParaRPr lang="en-US" b="1" dirty="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7755617" y="2514600"/>
              <a:ext cx="778783" cy="95091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DDA</a:t>
              </a:r>
              <a:endParaRPr lang="en-US" b="1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791200" y="3029162"/>
              <a:ext cx="2086364" cy="1936143"/>
              <a:chOff x="5791200" y="3236665"/>
              <a:chExt cx="2291926" cy="2060823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791200" y="3657600"/>
                <a:ext cx="2291926" cy="1639888"/>
                <a:chOff x="5797537" y="3541712"/>
                <a:chExt cx="2432063" cy="1740157"/>
              </a:xfrm>
            </p:grpSpPr>
            <p:sp>
              <p:nvSpPr>
                <p:cNvPr id="11" name="Flowchart: Document 10"/>
                <p:cNvSpPr/>
                <p:nvPr/>
              </p:nvSpPr>
              <p:spPr>
                <a:xfrm>
                  <a:off x="6248400" y="3541712"/>
                  <a:ext cx="1981200" cy="1328881"/>
                </a:xfrm>
                <a:prstGeom prst="flowChartDocumen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Flowchart: Document 11"/>
                <p:cNvSpPr/>
                <p:nvPr/>
              </p:nvSpPr>
              <p:spPr>
                <a:xfrm>
                  <a:off x="6172200" y="3598551"/>
                  <a:ext cx="1981200" cy="1328881"/>
                </a:xfrm>
                <a:prstGeom prst="flowChartDocumen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lowchart: Document 12"/>
                <p:cNvSpPr/>
                <p:nvPr/>
              </p:nvSpPr>
              <p:spPr>
                <a:xfrm>
                  <a:off x="6096000" y="3655390"/>
                  <a:ext cx="1981200" cy="1328881"/>
                </a:xfrm>
                <a:prstGeom prst="flowChartDocumen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Flowchart: Document 13"/>
                <p:cNvSpPr/>
                <p:nvPr/>
              </p:nvSpPr>
              <p:spPr>
                <a:xfrm>
                  <a:off x="6026137" y="3723499"/>
                  <a:ext cx="1981200" cy="1328881"/>
                </a:xfrm>
                <a:prstGeom prst="flowChartDocumen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Flowchart: Document 14"/>
                <p:cNvSpPr/>
                <p:nvPr/>
              </p:nvSpPr>
              <p:spPr>
                <a:xfrm>
                  <a:off x="5949937" y="3798408"/>
                  <a:ext cx="1981200" cy="1328881"/>
                </a:xfrm>
                <a:prstGeom prst="flowChartDocumen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lowchart: Document 15"/>
                <p:cNvSpPr/>
                <p:nvPr/>
              </p:nvSpPr>
              <p:spPr>
                <a:xfrm>
                  <a:off x="5873737" y="3873317"/>
                  <a:ext cx="1981200" cy="1328881"/>
                </a:xfrm>
                <a:prstGeom prst="flowChartDocumen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7" name="Group 16"/>
                <p:cNvGrpSpPr/>
                <p:nvPr/>
              </p:nvGrpSpPr>
              <p:grpSpPr>
                <a:xfrm>
                  <a:off x="5797537" y="3952988"/>
                  <a:ext cx="1981200" cy="1328881"/>
                  <a:chOff x="5257800" y="4953000"/>
                  <a:chExt cx="1981200" cy="1328881"/>
                </a:xfrm>
              </p:grpSpPr>
              <p:sp>
                <p:nvSpPr>
                  <p:cNvPr id="18" name="Flowchart: Document 17"/>
                  <p:cNvSpPr/>
                  <p:nvPr/>
                </p:nvSpPr>
                <p:spPr>
                  <a:xfrm>
                    <a:off x="5257800" y="4953000"/>
                    <a:ext cx="1981200" cy="1328881"/>
                  </a:xfrm>
                  <a:prstGeom prst="flowChartDocumen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19" name="Picture 18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-5581"/>
                  <a:stretch/>
                </p:blipFill>
                <p:spPr>
                  <a:xfrm>
                    <a:off x="5388052" y="4953000"/>
                    <a:ext cx="1698548" cy="111471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10" name="TextBox 9"/>
              <p:cNvSpPr txBox="1"/>
              <p:nvPr/>
            </p:nvSpPr>
            <p:spPr>
              <a:xfrm>
                <a:off x="6674208" y="3236665"/>
                <a:ext cx="9541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PSMs</a:t>
                </a:r>
                <a:endParaRPr lang="en-US" sz="2400" dirty="0"/>
              </a:p>
            </p:txBody>
          </p:sp>
        </p:grpSp>
      </p:grpSp>
      <p:pic>
        <p:nvPicPr>
          <p:cNvPr id="22" name="Picture 19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71039" y="5506979"/>
            <a:ext cx="1639148" cy="120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6698705" y="5411255"/>
            <a:ext cx="304800" cy="329154"/>
            <a:chOff x="6107398" y="5044740"/>
            <a:chExt cx="493821" cy="533278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6107398" y="5181601"/>
              <a:ext cx="0" cy="396417"/>
            </a:xfrm>
            <a:prstGeom prst="line">
              <a:avLst/>
            </a:prstGeom>
            <a:ln w="25400">
              <a:solidFill>
                <a:srgbClr val="395D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lowchart: Document 24"/>
            <p:cNvSpPr/>
            <p:nvPr/>
          </p:nvSpPr>
          <p:spPr>
            <a:xfrm>
              <a:off x="6107398" y="5044740"/>
              <a:ext cx="493821" cy="341849"/>
            </a:xfrm>
            <a:prstGeom prst="flowChartDocument">
              <a:avLst/>
            </a:prstGeom>
            <a:solidFill>
              <a:schemeClr val="bg1"/>
            </a:solidFill>
            <a:ln>
              <a:solidFill>
                <a:srgbClr val="395D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2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984827" y="598056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3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Skyline Demonstration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DIA + DDA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4989421"/>
            <a:ext cx="843532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Video </a:t>
            </a:r>
            <a:r>
              <a:rPr lang="en-US" dirty="0"/>
              <a:t>of demonstration: </a:t>
            </a:r>
            <a:endParaRPr lang="en-US" dirty="0" smtClean="0"/>
          </a:p>
          <a:p>
            <a:r>
              <a:rPr lang="en-US" sz="1100" dirty="0" smtClean="0"/>
              <a:t>https</a:t>
            </a:r>
            <a:r>
              <a:rPr lang="en-US" sz="1100" dirty="0"/>
              <a:t>://skyline.gs.washington.edu/labkey/project/home/software/Skyline/events/2014%20Webinars/Webinar%202/begin.view</a:t>
            </a:r>
          </a:p>
        </p:txBody>
      </p:sp>
    </p:spTree>
    <p:extLst>
      <p:ext uri="{BB962C8B-B14F-4D97-AF65-F5344CB8AC3E}">
        <p14:creationId xmlns:p14="http://schemas.microsoft.com/office/powerpoint/2010/main" val="3312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DDA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Peptide Selection (identified by DDA)</a:t>
            </a:r>
          </a:p>
          <a:p>
            <a:pPr lvl="1"/>
            <a:r>
              <a:rPr lang="en-US" dirty="0" smtClean="0"/>
              <a:t>Not perfect</a:t>
            </a:r>
          </a:p>
          <a:p>
            <a:r>
              <a:rPr lang="en-US" dirty="0" smtClean="0"/>
              <a:t>Transition Selection (top 5 from DDA)</a:t>
            </a:r>
          </a:p>
          <a:p>
            <a:pPr lvl="1"/>
            <a:r>
              <a:rPr lang="en-US" dirty="0" smtClean="0"/>
              <a:t>Intense in DDA does not always mean great for quantification – needs to be intense AND selective</a:t>
            </a:r>
          </a:p>
          <a:p>
            <a:r>
              <a:rPr lang="en-US" dirty="0" smtClean="0"/>
              <a:t>Peak Picking (retention time alignment from DDA data)</a:t>
            </a:r>
          </a:p>
          <a:p>
            <a:r>
              <a:rPr lang="en-US" dirty="0" smtClean="0"/>
              <a:t>Peak presence/absence (DDA q &lt; 0.01)</a:t>
            </a:r>
          </a:p>
          <a:p>
            <a:r>
              <a:rPr lang="en-US" dirty="0" smtClean="0"/>
              <a:t>LIMITED TO ONLY DDA IDENTIFICATIONS</a:t>
            </a:r>
          </a:p>
        </p:txBody>
      </p:sp>
    </p:spTree>
    <p:extLst>
      <p:ext uri="{BB962C8B-B14F-4D97-AF65-F5344CB8AC3E}">
        <p14:creationId xmlns:p14="http://schemas.microsoft.com/office/powerpoint/2010/main" val="38777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On-screen Show (4:3)</PresentationFormat>
  <Paragraphs>93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Corbel</vt:lpstr>
      <vt:lpstr>Courier New</vt:lpstr>
      <vt:lpstr>Office Theme</vt:lpstr>
      <vt:lpstr>DIA Data Analysis</vt:lpstr>
      <vt:lpstr>DIA Data Analysis Workflow</vt:lpstr>
      <vt:lpstr>Hypothesis Generation</vt:lpstr>
      <vt:lpstr>DIA Data Analysis Workflow</vt:lpstr>
      <vt:lpstr>Skyline Demonstration</vt:lpstr>
      <vt:lpstr>Problems</vt:lpstr>
      <vt:lpstr>Improving DIA Data Analysis</vt:lpstr>
      <vt:lpstr>Skyline Demonstration</vt:lpstr>
      <vt:lpstr>Using DDA Data</vt:lpstr>
      <vt:lpstr>Spectrum Counts vs. SRM Signal Intensity: Apolipoprotein B100</vt:lpstr>
      <vt:lpstr>PECAN: Peptide Detection Directly from DIA Data  without a prerequisite spectral library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2015-03-29T22:07:28Z</dcterms:created>
  <dcterms:modified xsi:type="dcterms:W3CDTF">2015-03-30T19:25:11Z</dcterms:modified>
</cp:coreProperties>
</file>