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2" autoAdjust="0"/>
    <p:restoredTop sz="94660"/>
  </p:normalViewPr>
  <p:slideViewPr>
    <p:cSldViewPr snapToGrid="0">
      <p:cViewPr varScale="1">
        <p:scale>
          <a:sx n="183" d="100"/>
          <a:sy n="183" d="100"/>
        </p:scale>
        <p:origin x="108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56AE6-AB33-40C0-ADED-7556F42F0D6C}" type="datetimeFigureOut">
              <a:rPr lang="en-US" smtClean="0"/>
              <a:t>7/31/2019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D34E4D-5CAB-4640-88AE-2C0D70308130}" type="slidenum">
              <a:rPr lang="en-US" smtClean="0"/>
              <a:t>‹#›</a:t>
            </a:fld>
            <a:endParaRPr lang="en-US"/>
          </a:p>
        </p:txBody>
      </p:sp>
    </p:spTree>
    <p:extLst>
      <p:ext uri="{BB962C8B-B14F-4D97-AF65-F5344CB8AC3E}">
        <p14:creationId xmlns:p14="http://schemas.microsoft.com/office/powerpoint/2010/main" val="1313649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94B006A-CD57-40A0-A7B5-42531D63E67F}"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E4178F-20F4-496B-B59D-567E98487489}" type="slidenum">
              <a:rPr lang="en-US" smtClean="0"/>
              <a:t>‹#›</a:t>
            </a:fld>
            <a:endParaRPr lang="en-US"/>
          </a:p>
        </p:txBody>
      </p:sp>
    </p:spTree>
    <p:extLst>
      <p:ext uri="{BB962C8B-B14F-4D97-AF65-F5344CB8AC3E}">
        <p14:creationId xmlns:p14="http://schemas.microsoft.com/office/powerpoint/2010/main" val="1503087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4B006A-CD57-40A0-A7B5-42531D63E67F}"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E4178F-20F4-496B-B59D-567E98487489}" type="slidenum">
              <a:rPr lang="en-US" smtClean="0"/>
              <a:t>‹#›</a:t>
            </a:fld>
            <a:endParaRPr lang="en-US"/>
          </a:p>
        </p:txBody>
      </p:sp>
    </p:spTree>
    <p:extLst>
      <p:ext uri="{BB962C8B-B14F-4D97-AF65-F5344CB8AC3E}">
        <p14:creationId xmlns:p14="http://schemas.microsoft.com/office/powerpoint/2010/main" val="2696900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4B006A-CD57-40A0-A7B5-42531D63E67F}"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E4178F-20F4-496B-B59D-567E98487489}" type="slidenum">
              <a:rPr lang="en-US" smtClean="0"/>
              <a:t>‹#›</a:t>
            </a:fld>
            <a:endParaRPr lang="en-US"/>
          </a:p>
        </p:txBody>
      </p:sp>
    </p:spTree>
    <p:extLst>
      <p:ext uri="{BB962C8B-B14F-4D97-AF65-F5344CB8AC3E}">
        <p14:creationId xmlns:p14="http://schemas.microsoft.com/office/powerpoint/2010/main" val="2226695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4B006A-CD57-40A0-A7B5-42531D63E67F}"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E4178F-20F4-496B-B59D-567E98487489}" type="slidenum">
              <a:rPr lang="en-US" smtClean="0"/>
              <a:t>‹#›</a:t>
            </a:fld>
            <a:endParaRPr lang="en-US"/>
          </a:p>
        </p:txBody>
      </p:sp>
    </p:spTree>
    <p:extLst>
      <p:ext uri="{BB962C8B-B14F-4D97-AF65-F5344CB8AC3E}">
        <p14:creationId xmlns:p14="http://schemas.microsoft.com/office/powerpoint/2010/main" val="1835830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4B006A-CD57-40A0-A7B5-42531D63E67F}" type="datetimeFigureOut">
              <a:rPr lang="en-US" smtClean="0"/>
              <a:t>7/31/2019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E4178F-20F4-496B-B59D-567E98487489}" type="slidenum">
              <a:rPr lang="en-US" smtClean="0"/>
              <a:t>‹#›</a:t>
            </a:fld>
            <a:endParaRPr lang="en-US"/>
          </a:p>
        </p:txBody>
      </p:sp>
    </p:spTree>
    <p:extLst>
      <p:ext uri="{BB962C8B-B14F-4D97-AF65-F5344CB8AC3E}">
        <p14:creationId xmlns:p14="http://schemas.microsoft.com/office/powerpoint/2010/main" val="2380187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94B006A-CD57-40A0-A7B5-42531D63E67F}" type="datetimeFigureOut">
              <a:rPr lang="en-US" smtClean="0"/>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E4178F-20F4-496B-B59D-567E98487489}" type="slidenum">
              <a:rPr lang="en-US" smtClean="0"/>
              <a:t>‹#›</a:t>
            </a:fld>
            <a:endParaRPr lang="en-US"/>
          </a:p>
        </p:txBody>
      </p:sp>
    </p:spTree>
    <p:extLst>
      <p:ext uri="{BB962C8B-B14F-4D97-AF65-F5344CB8AC3E}">
        <p14:creationId xmlns:p14="http://schemas.microsoft.com/office/powerpoint/2010/main" val="843464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94B006A-CD57-40A0-A7B5-42531D63E67F}" type="datetimeFigureOut">
              <a:rPr lang="en-US" smtClean="0"/>
              <a:t>7/31/2019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E4178F-20F4-496B-B59D-567E98487489}" type="slidenum">
              <a:rPr lang="en-US" smtClean="0"/>
              <a:t>‹#›</a:t>
            </a:fld>
            <a:endParaRPr lang="en-US"/>
          </a:p>
        </p:txBody>
      </p:sp>
    </p:spTree>
    <p:extLst>
      <p:ext uri="{BB962C8B-B14F-4D97-AF65-F5344CB8AC3E}">
        <p14:creationId xmlns:p14="http://schemas.microsoft.com/office/powerpoint/2010/main" val="1292775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94B006A-CD57-40A0-A7B5-42531D63E67F}" type="datetimeFigureOut">
              <a:rPr lang="en-US" smtClean="0"/>
              <a:t>7/31/2019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E4178F-20F4-496B-B59D-567E98487489}" type="slidenum">
              <a:rPr lang="en-US" smtClean="0"/>
              <a:t>‹#›</a:t>
            </a:fld>
            <a:endParaRPr lang="en-US"/>
          </a:p>
        </p:txBody>
      </p:sp>
    </p:spTree>
    <p:extLst>
      <p:ext uri="{BB962C8B-B14F-4D97-AF65-F5344CB8AC3E}">
        <p14:creationId xmlns:p14="http://schemas.microsoft.com/office/powerpoint/2010/main" val="3990446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4B006A-CD57-40A0-A7B5-42531D63E67F}" type="datetimeFigureOut">
              <a:rPr lang="en-US" smtClean="0"/>
              <a:t>7/31/2019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E4178F-20F4-496B-B59D-567E98487489}" type="slidenum">
              <a:rPr lang="en-US" smtClean="0"/>
              <a:t>‹#›</a:t>
            </a:fld>
            <a:endParaRPr lang="en-US"/>
          </a:p>
        </p:txBody>
      </p:sp>
    </p:spTree>
    <p:extLst>
      <p:ext uri="{BB962C8B-B14F-4D97-AF65-F5344CB8AC3E}">
        <p14:creationId xmlns:p14="http://schemas.microsoft.com/office/powerpoint/2010/main" val="304572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4B006A-CD57-40A0-A7B5-42531D63E67F}" type="datetimeFigureOut">
              <a:rPr lang="en-US" smtClean="0"/>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E4178F-20F4-496B-B59D-567E98487489}" type="slidenum">
              <a:rPr lang="en-US" smtClean="0"/>
              <a:t>‹#›</a:t>
            </a:fld>
            <a:endParaRPr lang="en-US"/>
          </a:p>
        </p:txBody>
      </p:sp>
    </p:spTree>
    <p:extLst>
      <p:ext uri="{BB962C8B-B14F-4D97-AF65-F5344CB8AC3E}">
        <p14:creationId xmlns:p14="http://schemas.microsoft.com/office/powerpoint/2010/main" val="2871470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4B006A-CD57-40A0-A7B5-42531D63E67F}" type="datetimeFigureOut">
              <a:rPr lang="en-US" smtClean="0"/>
              <a:t>7/31/2019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E4178F-20F4-496B-B59D-567E98487489}" type="slidenum">
              <a:rPr lang="en-US" smtClean="0"/>
              <a:t>‹#›</a:t>
            </a:fld>
            <a:endParaRPr lang="en-US"/>
          </a:p>
        </p:txBody>
      </p:sp>
    </p:spTree>
    <p:extLst>
      <p:ext uri="{BB962C8B-B14F-4D97-AF65-F5344CB8AC3E}">
        <p14:creationId xmlns:p14="http://schemas.microsoft.com/office/powerpoint/2010/main" val="329231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4B006A-CD57-40A0-A7B5-42531D63E67F}" type="datetimeFigureOut">
              <a:rPr lang="en-US" smtClean="0"/>
              <a:t>7/31/2019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E4178F-20F4-496B-B59D-567E98487489}" type="slidenum">
              <a:rPr lang="en-US" smtClean="0"/>
              <a:t>‹#›</a:t>
            </a:fld>
            <a:endParaRPr lang="en-US"/>
          </a:p>
        </p:txBody>
      </p:sp>
    </p:spTree>
    <p:extLst>
      <p:ext uri="{BB962C8B-B14F-4D97-AF65-F5344CB8AC3E}">
        <p14:creationId xmlns:p14="http://schemas.microsoft.com/office/powerpoint/2010/main" val="1220250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Batch Calibration</a:t>
            </a:r>
            <a:endParaRPr lang="en-US"/>
          </a:p>
        </p:txBody>
      </p:sp>
      <p:sp>
        <p:nvSpPr>
          <p:cNvPr id="3" name="Subtitle 2"/>
          <p:cNvSpPr>
            <a:spLocks noGrp="1"/>
          </p:cNvSpPr>
          <p:nvPr>
            <p:ph type="subTitle" idx="1"/>
          </p:nvPr>
        </p:nvSpPr>
        <p:spPr/>
        <p:txBody>
          <a:bodyPr/>
          <a:lstStyle/>
          <a:p>
            <a:r>
              <a:rPr lang="en-US" smtClean="0"/>
              <a:t>Nicholas Shulman</a:t>
            </a:r>
          </a:p>
          <a:p>
            <a:r>
              <a:rPr lang="en-US" smtClean="0"/>
              <a:t>July 31, 2019</a:t>
            </a:r>
            <a:endParaRPr lang="en-US"/>
          </a:p>
        </p:txBody>
      </p:sp>
    </p:spTree>
    <p:extLst>
      <p:ext uri="{BB962C8B-B14F-4D97-AF65-F5344CB8AC3E}">
        <p14:creationId xmlns:p14="http://schemas.microsoft.com/office/powerpoint/2010/main" val="3074457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a:p>
        </p:txBody>
      </p:sp>
      <p:sp>
        <p:nvSpPr>
          <p:cNvPr id="3" name="Content Placeholder 2"/>
          <p:cNvSpPr>
            <a:spLocks noGrp="1"/>
          </p:cNvSpPr>
          <p:nvPr>
            <p:ph idx="1"/>
          </p:nvPr>
        </p:nvSpPr>
        <p:spPr/>
        <p:txBody>
          <a:bodyPr/>
          <a:lstStyle/>
          <a:p>
            <a:r>
              <a:rPr lang="en-US" smtClean="0"/>
              <a:t>Sometimes it is better to normalize measurements against the external standard that was collected on the same day as the particular replicates</a:t>
            </a:r>
          </a:p>
          <a:p>
            <a:r>
              <a:rPr lang="en-US" smtClean="0"/>
              <a:t>Skyline allows specifying the “batch name” for each replicate. Replicates will use a calibration curve that uses only the standards with the same batch name.</a:t>
            </a:r>
            <a:endParaRPr lang="en-US"/>
          </a:p>
        </p:txBody>
      </p:sp>
    </p:spTree>
    <p:extLst>
      <p:ext uri="{BB962C8B-B14F-4D97-AF65-F5344CB8AC3E}">
        <p14:creationId xmlns:p14="http://schemas.microsoft.com/office/powerpoint/2010/main" val="3525301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Setting the Batch Name in the document grid</a:t>
            </a:r>
            <a:endParaRPr lang="en-US"/>
          </a:p>
        </p:txBody>
      </p:sp>
      <p:pic>
        <p:nvPicPr>
          <p:cNvPr id="4" name="Picture 3"/>
          <p:cNvPicPr>
            <a:picLocks noChangeAspect="1"/>
          </p:cNvPicPr>
          <p:nvPr/>
        </p:nvPicPr>
        <p:blipFill>
          <a:blip r:embed="rId2"/>
          <a:stretch>
            <a:fillRect/>
          </a:stretch>
        </p:blipFill>
        <p:spPr>
          <a:xfrm>
            <a:off x="2828108" y="1865403"/>
            <a:ext cx="5943600" cy="4276725"/>
          </a:xfrm>
          <a:prstGeom prst="rect">
            <a:avLst/>
          </a:prstGeom>
        </p:spPr>
      </p:pic>
      <p:sp>
        <p:nvSpPr>
          <p:cNvPr id="5" name="TextBox 4"/>
          <p:cNvSpPr txBox="1"/>
          <p:nvPr/>
        </p:nvSpPr>
        <p:spPr>
          <a:xfrm>
            <a:off x="418012" y="2220686"/>
            <a:ext cx="2220686" cy="2031325"/>
          </a:xfrm>
          <a:prstGeom prst="rect">
            <a:avLst/>
          </a:prstGeom>
          <a:noFill/>
        </p:spPr>
        <p:txBody>
          <a:bodyPr wrap="square" rtlCol="0">
            <a:spAutoFit/>
          </a:bodyPr>
          <a:lstStyle/>
          <a:p>
            <a:r>
              <a:rPr lang="en-US" smtClean="0"/>
              <a:t>The Batch Name column is not shown in any of the built-in reports in Skyline, but you can customize a new report that has that column.</a:t>
            </a:r>
            <a:endParaRPr lang="en-US"/>
          </a:p>
        </p:txBody>
      </p:sp>
    </p:spTree>
    <p:extLst>
      <p:ext uri="{BB962C8B-B14F-4D97-AF65-F5344CB8AC3E}">
        <p14:creationId xmlns:p14="http://schemas.microsoft.com/office/powerpoint/2010/main" val="1161831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Fill in the batch name for each replicate, and identify the external standards</a:t>
            </a:r>
            <a:endParaRPr lang="en-US"/>
          </a:p>
        </p:txBody>
      </p:sp>
      <p:pic>
        <p:nvPicPr>
          <p:cNvPr id="4" name="Picture 3"/>
          <p:cNvPicPr>
            <a:picLocks noChangeAspect="1"/>
          </p:cNvPicPr>
          <p:nvPr/>
        </p:nvPicPr>
        <p:blipFill>
          <a:blip r:embed="rId2"/>
          <a:stretch>
            <a:fillRect/>
          </a:stretch>
        </p:blipFill>
        <p:spPr>
          <a:xfrm>
            <a:off x="628650" y="2103120"/>
            <a:ext cx="4759544" cy="3458799"/>
          </a:xfrm>
          <a:prstGeom prst="rect">
            <a:avLst/>
          </a:prstGeom>
        </p:spPr>
      </p:pic>
      <p:sp>
        <p:nvSpPr>
          <p:cNvPr id="5" name="TextBox 4"/>
          <p:cNvSpPr txBox="1"/>
          <p:nvPr/>
        </p:nvSpPr>
        <p:spPr>
          <a:xfrm>
            <a:off x="5630092" y="1918454"/>
            <a:ext cx="2547258" cy="646331"/>
          </a:xfrm>
          <a:prstGeom prst="rect">
            <a:avLst/>
          </a:prstGeom>
          <a:noFill/>
        </p:spPr>
        <p:txBody>
          <a:bodyPr wrap="square" rtlCol="0">
            <a:spAutoFit/>
          </a:bodyPr>
          <a:lstStyle/>
          <a:p>
            <a:r>
              <a:rPr lang="en-US" smtClean="0"/>
              <a:t>“Batch Name” can be any text.</a:t>
            </a:r>
          </a:p>
        </p:txBody>
      </p:sp>
      <p:sp>
        <p:nvSpPr>
          <p:cNvPr id="6" name="TextBox 5"/>
          <p:cNvSpPr txBox="1"/>
          <p:nvPr/>
        </p:nvSpPr>
        <p:spPr>
          <a:xfrm>
            <a:off x="5786846" y="3239589"/>
            <a:ext cx="2913017" cy="2862322"/>
          </a:xfrm>
          <a:prstGeom prst="rect">
            <a:avLst/>
          </a:prstGeom>
          <a:noFill/>
        </p:spPr>
        <p:txBody>
          <a:bodyPr wrap="square" rtlCol="0">
            <a:spAutoFit/>
          </a:bodyPr>
          <a:lstStyle/>
          <a:p>
            <a:r>
              <a:rPr lang="en-US" smtClean="0"/>
              <a:t>If the external standard is a reference sample material, it is probably simplest to set the Analyte Concentration to 1.</a:t>
            </a:r>
          </a:p>
          <a:p>
            <a:r>
              <a:rPr lang="en-US" smtClean="0"/>
              <a:t>If the concentrations of the individual peptides in that material are known, you can set the Concentration Multiplier on each peptide.</a:t>
            </a:r>
            <a:endParaRPr lang="en-US"/>
          </a:p>
        </p:txBody>
      </p:sp>
    </p:spTree>
    <p:extLst>
      <p:ext uri="{BB962C8B-B14F-4D97-AF65-F5344CB8AC3E}">
        <p14:creationId xmlns:p14="http://schemas.microsoft.com/office/powerpoint/2010/main" val="3055977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Set the Quantification options on the Peptide Settings</a:t>
            </a:r>
            <a:endParaRPr lang="en-US"/>
          </a:p>
        </p:txBody>
      </p:sp>
      <p:pic>
        <p:nvPicPr>
          <p:cNvPr id="4" name="Picture 3"/>
          <p:cNvPicPr>
            <a:picLocks noChangeAspect="1"/>
          </p:cNvPicPr>
          <p:nvPr/>
        </p:nvPicPr>
        <p:blipFill>
          <a:blip r:embed="rId2"/>
          <a:stretch>
            <a:fillRect/>
          </a:stretch>
        </p:blipFill>
        <p:spPr>
          <a:xfrm>
            <a:off x="4903743" y="1867989"/>
            <a:ext cx="3332312" cy="4574585"/>
          </a:xfrm>
          <a:prstGeom prst="rect">
            <a:avLst/>
          </a:prstGeom>
        </p:spPr>
      </p:pic>
      <p:sp>
        <p:nvSpPr>
          <p:cNvPr id="5" name="TextBox 4"/>
          <p:cNvSpPr txBox="1"/>
          <p:nvPr/>
        </p:nvSpPr>
        <p:spPr>
          <a:xfrm>
            <a:off x="628651" y="2155371"/>
            <a:ext cx="3669030" cy="2585323"/>
          </a:xfrm>
          <a:prstGeom prst="rect">
            <a:avLst/>
          </a:prstGeom>
          <a:noFill/>
        </p:spPr>
        <p:txBody>
          <a:bodyPr wrap="square" rtlCol="0">
            <a:spAutoFit/>
          </a:bodyPr>
          <a:lstStyle/>
          <a:p>
            <a:r>
              <a:rPr lang="en-US" smtClean="0"/>
              <a:t>Since we only have one external standard per batch, we have to choose “Linear through zero” as the Regression Fit</a:t>
            </a:r>
          </a:p>
          <a:p>
            <a:endParaRPr lang="en-US"/>
          </a:p>
          <a:p>
            <a:r>
              <a:rPr lang="en-US" smtClean="0"/>
              <a:t>We do not know the concentrations of the peptides in the reference material, so we say that the units are “Ratio to Reference”</a:t>
            </a:r>
            <a:endParaRPr lang="en-US"/>
          </a:p>
        </p:txBody>
      </p:sp>
    </p:spTree>
    <p:extLst>
      <p:ext uri="{BB962C8B-B14F-4D97-AF65-F5344CB8AC3E}">
        <p14:creationId xmlns:p14="http://schemas.microsoft.com/office/powerpoint/2010/main" val="561257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Different calibration curve for each batch</a:t>
            </a:r>
            <a:endParaRPr lang="en-US"/>
          </a:p>
        </p:txBody>
      </p:sp>
      <p:pic>
        <p:nvPicPr>
          <p:cNvPr id="4" name="Picture 3"/>
          <p:cNvPicPr>
            <a:picLocks noChangeAspect="1"/>
          </p:cNvPicPr>
          <p:nvPr/>
        </p:nvPicPr>
        <p:blipFill>
          <a:blip r:embed="rId2"/>
          <a:stretch>
            <a:fillRect/>
          </a:stretch>
        </p:blipFill>
        <p:spPr>
          <a:xfrm>
            <a:off x="724581" y="1789611"/>
            <a:ext cx="5147174" cy="2859541"/>
          </a:xfrm>
          <a:prstGeom prst="rect">
            <a:avLst/>
          </a:prstGeom>
        </p:spPr>
      </p:pic>
      <p:sp>
        <p:nvSpPr>
          <p:cNvPr id="5" name="TextBox 4"/>
          <p:cNvSpPr txBox="1"/>
          <p:nvPr/>
        </p:nvSpPr>
        <p:spPr>
          <a:xfrm>
            <a:off x="6063032" y="1957562"/>
            <a:ext cx="2524863" cy="1200329"/>
          </a:xfrm>
          <a:prstGeom prst="rect">
            <a:avLst/>
          </a:prstGeom>
          <a:noFill/>
        </p:spPr>
        <p:txBody>
          <a:bodyPr wrap="square" rtlCol="0">
            <a:spAutoFit/>
          </a:bodyPr>
          <a:lstStyle/>
          <a:p>
            <a:r>
              <a:rPr lang="en-US" smtClean="0"/>
              <a:t>The calibration curve window can show only the replicates from a single batch.</a:t>
            </a:r>
            <a:endParaRPr lang="en-US"/>
          </a:p>
        </p:txBody>
      </p:sp>
    </p:spTree>
    <p:extLst>
      <p:ext uri="{BB962C8B-B14F-4D97-AF65-F5344CB8AC3E}">
        <p14:creationId xmlns:p14="http://schemas.microsoft.com/office/powerpoint/2010/main" val="2782389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Each batch may have a different set of transitions</a:t>
            </a:r>
            <a:endParaRPr lang="en-US"/>
          </a:p>
        </p:txBody>
      </p:sp>
      <p:pic>
        <p:nvPicPr>
          <p:cNvPr id="4" name="Picture 3"/>
          <p:cNvPicPr>
            <a:picLocks noChangeAspect="1"/>
          </p:cNvPicPr>
          <p:nvPr/>
        </p:nvPicPr>
        <p:blipFill>
          <a:blip r:embed="rId2"/>
          <a:stretch>
            <a:fillRect/>
          </a:stretch>
        </p:blipFill>
        <p:spPr>
          <a:xfrm>
            <a:off x="3823920" y="2048468"/>
            <a:ext cx="4364768" cy="2501548"/>
          </a:xfrm>
          <a:prstGeom prst="rect">
            <a:avLst/>
          </a:prstGeom>
        </p:spPr>
      </p:pic>
      <p:sp>
        <p:nvSpPr>
          <p:cNvPr id="5" name="TextBox 4"/>
          <p:cNvSpPr txBox="1"/>
          <p:nvPr/>
        </p:nvSpPr>
        <p:spPr>
          <a:xfrm>
            <a:off x="320299" y="1787470"/>
            <a:ext cx="3213316" cy="1477328"/>
          </a:xfrm>
          <a:prstGeom prst="rect">
            <a:avLst/>
          </a:prstGeom>
          <a:noFill/>
        </p:spPr>
        <p:txBody>
          <a:bodyPr wrap="square" rtlCol="0">
            <a:spAutoFit/>
          </a:bodyPr>
          <a:lstStyle/>
          <a:p>
            <a:r>
              <a:rPr lang="en-US" smtClean="0"/>
              <a:t>You can tell Skyline to display the calibration curve for all of the replicates by unchecking “Single Batch” on the right-click menu.</a:t>
            </a:r>
            <a:endParaRPr lang="en-US"/>
          </a:p>
        </p:txBody>
      </p:sp>
      <p:pic>
        <p:nvPicPr>
          <p:cNvPr id="6" name="Picture 5"/>
          <p:cNvPicPr>
            <a:picLocks noChangeAspect="1"/>
          </p:cNvPicPr>
          <p:nvPr/>
        </p:nvPicPr>
        <p:blipFill>
          <a:blip r:embed="rId3"/>
          <a:stretch>
            <a:fillRect/>
          </a:stretch>
        </p:blipFill>
        <p:spPr>
          <a:xfrm>
            <a:off x="7135733" y="1533245"/>
            <a:ext cx="1145736" cy="2028421"/>
          </a:xfrm>
          <a:prstGeom prst="rect">
            <a:avLst/>
          </a:prstGeom>
        </p:spPr>
      </p:pic>
      <p:cxnSp>
        <p:nvCxnSpPr>
          <p:cNvPr id="8" name="Straight Arrow Connector 7"/>
          <p:cNvCxnSpPr/>
          <p:nvPr/>
        </p:nvCxnSpPr>
        <p:spPr>
          <a:xfrm flipV="1">
            <a:off x="2800027" y="2459064"/>
            <a:ext cx="1627322" cy="14258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66792" y="3745424"/>
            <a:ext cx="2882685" cy="2308324"/>
          </a:xfrm>
          <a:prstGeom prst="rect">
            <a:avLst/>
          </a:prstGeom>
          <a:noFill/>
        </p:spPr>
        <p:txBody>
          <a:bodyPr wrap="square" rtlCol="0">
            <a:spAutoFit/>
          </a:bodyPr>
          <a:lstStyle/>
          <a:p>
            <a:r>
              <a:rPr lang="en-US" smtClean="0"/>
              <a:t>Only replicates which have chromatograms for the full set of transitions will be displayed on the All Replicates calibration curve. If the different batches have different transitions, some replicates may be excluded.</a:t>
            </a:r>
            <a:endParaRPr lang="en-US"/>
          </a:p>
        </p:txBody>
      </p:sp>
      <p:pic>
        <p:nvPicPr>
          <p:cNvPr id="11" name="Picture 10"/>
          <p:cNvPicPr>
            <a:picLocks noChangeAspect="1"/>
          </p:cNvPicPr>
          <p:nvPr/>
        </p:nvPicPr>
        <p:blipFill>
          <a:blip r:embed="rId4"/>
          <a:stretch>
            <a:fillRect/>
          </a:stretch>
        </p:blipFill>
        <p:spPr>
          <a:xfrm>
            <a:off x="6006304" y="5157757"/>
            <a:ext cx="2123510" cy="1058677"/>
          </a:xfrm>
          <a:prstGeom prst="rect">
            <a:avLst/>
          </a:prstGeom>
        </p:spPr>
      </p:pic>
    </p:spTree>
    <p:extLst>
      <p:ext uri="{BB962C8B-B14F-4D97-AF65-F5344CB8AC3E}">
        <p14:creationId xmlns:p14="http://schemas.microsoft.com/office/powerpoint/2010/main" val="2915229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The “Quantification” column shows the calculated concentration</a:t>
            </a:r>
            <a:endParaRPr lang="en-US"/>
          </a:p>
        </p:txBody>
      </p:sp>
      <p:pic>
        <p:nvPicPr>
          <p:cNvPr id="5" name="Picture 4"/>
          <p:cNvPicPr>
            <a:picLocks noChangeAspect="1"/>
          </p:cNvPicPr>
          <p:nvPr/>
        </p:nvPicPr>
        <p:blipFill>
          <a:blip r:embed="rId2"/>
          <a:stretch>
            <a:fillRect/>
          </a:stretch>
        </p:blipFill>
        <p:spPr>
          <a:xfrm>
            <a:off x="628650" y="1844299"/>
            <a:ext cx="4774420" cy="3807981"/>
          </a:xfrm>
          <a:prstGeom prst="rect">
            <a:avLst/>
          </a:prstGeom>
        </p:spPr>
      </p:pic>
      <p:sp>
        <p:nvSpPr>
          <p:cNvPr id="6" name="TextBox 5"/>
          <p:cNvSpPr txBox="1"/>
          <p:nvPr/>
        </p:nvSpPr>
        <p:spPr>
          <a:xfrm>
            <a:off x="5681766" y="2454164"/>
            <a:ext cx="3065122" cy="2339102"/>
          </a:xfrm>
          <a:prstGeom prst="rect">
            <a:avLst/>
          </a:prstGeom>
          <a:noFill/>
        </p:spPr>
        <p:txBody>
          <a:bodyPr wrap="square" rtlCol="0">
            <a:spAutoFit/>
          </a:bodyPr>
          <a:lstStyle/>
          <a:p>
            <a:r>
              <a:rPr lang="en-US" smtClean="0"/>
              <a:t>The “Quantification” column shows the calculated concentration formatted with the units specified.</a:t>
            </a:r>
          </a:p>
          <a:p>
            <a:r>
              <a:rPr lang="en-US" smtClean="0"/>
              <a:t>To see the calculated concentration as a simple number use the column</a:t>
            </a:r>
          </a:p>
          <a:p>
            <a:r>
              <a:rPr lang="en-US" sz="1000" smtClean="0">
                <a:latin typeface="Courier New" panose="02070309020205020404" pitchFamily="49" charset="0"/>
                <a:cs typeface="Courier New" panose="02070309020205020404" pitchFamily="49" charset="0"/>
              </a:rPr>
              <a:t>Peptide Results &gt; Quantification &gt; Calculated Concentration</a:t>
            </a:r>
            <a:endParaRPr lang="en-US" sz="1000">
              <a:latin typeface="Courier New" panose="02070309020205020404" pitchFamily="49" charset="0"/>
              <a:cs typeface="Courier New" panose="02070309020205020404" pitchFamily="49" charset="0"/>
            </a:endParaRPr>
          </a:p>
        </p:txBody>
      </p:sp>
      <p:pic>
        <p:nvPicPr>
          <p:cNvPr id="7" name="Picture 6"/>
          <p:cNvPicPr>
            <a:picLocks noChangeAspect="1"/>
          </p:cNvPicPr>
          <p:nvPr/>
        </p:nvPicPr>
        <p:blipFill>
          <a:blip r:embed="rId3"/>
          <a:stretch>
            <a:fillRect/>
          </a:stretch>
        </p:blipFill>
        <p:spPr>
          <a:xfrm>
            <a:off x="5952264" y="5111142"/>
            <a:ext cx="2524125" cy="638175"/>
          </a:xfrm>
          <a:prstGeom prst="rect">
            <a:avLst/>
          </a:prstGeom>
        </p:spPr>
      </p:pic>
    </p:spTree>
    <p:extLst>
      <p:ext uri="{BB962C8B-B14F-4D97-AF65-F5344CB8AC3E}">
        <p14:creationId xmlns:p14="http://schemas.microsoft.com/office/powerpoint/2010/main" val="37176960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234</TotalTime>
  <Words>353</Words>
  <Application>Microsoft Office PowerPoint</Application>
  <PresentationFormat>On-screen Show (4:3)</PresentationFormat>
  <Paragraphs>25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Courier New</vt:lpstr>
      <vt:lpstr>Office Theme</vt:lpstr>
      <vt:lpstr>Batch Calibration</vt:lpstr>
      <vt:lpstr>Introduction</vt:lpstr>
      <vt:lpstr>Setting the Batch Name in the document grid</vt:lpstr>
      <vt:lpstr>Fill in the batch name for each replicate, and identify the external standards</vt:lpstr>
      <vt:lpstr>Set the Quantification options on the Peptide Settings</vt:lpstr>
      <vt:lpstr>Different calibration curve for each batch</vt:lpstr>
      <vt:lpstr>Each batch may have a different set of transitions</vt:lpstr>
      <vt:lpstr>The “Quantification” column shows the calculated concentration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Batch Calibration</dc:title>
  <dc:creator>Windows User</dc:creator>
  <cp:lastModifiedBy>Windows User</cp:lastModifiedBy>
  <cp:revision>8</cp:revision>
  <dcterms:created xsi:type="dcterms:W3CDTF">2019-07-31T22:29:01Z</dcterms:created>
  <dcterms:modified xsi:type="dcterms:W3CDTF">2019-08-01T02:45:12Z</dcterms:modified>
</cp:coreProperties>
</file>