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0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8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4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1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8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5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5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0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75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5272-EC3D-4641-A22F-C0B0840D148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F3F41-94C0-4F49-85F9-E3175FFB8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9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9511-07BD-4793-A554-EC89BFA478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Crosslinked Peptides in Skyline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2A9B87-261A-4AF8-990C-AE4259DED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9, 2021-November 27, 2022</a:t>
            </a:r>
          </a:p>
          <a:p>
            <a:r>
              <a:rPr lang="en-US" dirty="0"/>
              <a:t>Nicholas Shulman</a:t>
            </a:r>
          </a:p>
        </p:txBody>
      </p:sp>
    </p:spTree>
    <p:extLst>
      <p:ext uri="{BB962C8B-B14F-4D97-AF65-F5344CB8AC3E}">
        <p14:creationId xmlns:p14="http://schemas.microsoft.com/office/powerpoint/2010/main" val="3875712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the Insert Peptides dialog to add </a:t>
            </a:r>
            <a:r>
              <a:rPr lang="en-US" dirty="0" err="1"/>
              <a:t>crosslinked</a:t>
            </a:r>
            <a:r>
              <a:rPr lang="en-US" dirty="0"/>
              <a:t> peptides to the Skyline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266710"/>
          </a:xfrm>
        </p:spPr>
        <p:txBody>
          <a:bodyPr/>
          <a:lstStyle/>
          <a:p>
            <a:r>
              <a:rPr lang="en-US" dirty="0"/>
              <a:t>The Edit &gt; Insert &gt; Peptides menu item can be used to insert </a:t>
            </a:r>
            <a:r>
              <a:rPr lang="en-US" dirty="0" err="1"/>
              <a:t>crosslinked</a:t>
            </a:r>
            <a:r>
              <a:rPr lang="en-US" dirty="0"/>
              <a:t> peptides using the new Modified Sequence.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2" y="3227271"/>
            <a:ext cx="768667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99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9315A-601C-1FD8-97C1-BC3FC20E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Cleavable crosslinks (Skyline 23.1)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3F700-2895-C169-CF49-A66FB0A56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Defining a “neutral loss” for a crosslink modification tells Skyline that the crosslinker is cleavable.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97AECB-2E2B-0F27-64DA-54D54EF88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350030"/>
            <a:ext cx="3390900" cy="3733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828F76-0786-7646-DE82-DA118723D6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933" y="2350030"/>
            <a:ext cx="3390900" cy="20383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C9DA6E5-291B-68EE-6482-D5D00605989C}"/>
              </a:ext>
            </a:extLst>
          </p:cNvPr>
          <p:cNvSpPr txBox="1"/>
          <p:nvPr/>
        </p:nvSpPr>
        <p:spPr>
          <a:xfrm>
            <a:off x="4019550" y="4388380"/>
            <a:ext cx="44280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chemical formula of the neutral loss represents what needs to be subtracted from the modification formula to result in the cleaved crosslinker.</a:t>
            </a:r>
          </a:p>
          <a:p>
            <a:r>
              <a:rPr lang="en-US" dirty="0"/>
              <a:t>Subtracting “C3O2H4” from “C6O3SH6” results in a cleaved crosslinker with the formula C3OSH2</a:t>
            </a:r>
          </a:p>
        </p:txBody>
      </p:sp>
    </p:spTree>
    <p:extLst>
      <p:ext uri="{BB962C8B-B14F-4D97-AF65-F5344CB8AC3E}">
        <p14:creationId xmlns:p14="http://schemas.microsoft.com/office/powerpoint/2010/main" val="297902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 </a:t>
            </a:r>
            <a:r>
              <a:rPr lang="en-US" dirty="0" err="1"/>
              <a:t>crosslinker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728597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There is a new checkbox “</a:t>
            </a:r>
            <a:r>
              <a:rPr lang="en-US" dirty="0" err="1"/>
              <a:t>Crosslinker</a:t>
            </a:r>
            <a:r>
              <a:rPr lang="en-US" dirty="0"/>
              <a:t>” on the “Edit Structural Modification” dialog. Checking that will tell Skyline that this modification should gets linked to another peptide.</a:t>
            </a:r>
          </a:p>
          <a:p>
            <a:r>
              <a:rPr lang="en-US" dirty="0"/>
              <a:t>The Amino acid and Terminus restrictions, if specified, apply to both ends of the crosslinker</a:t>
            </a:r>
          </a:p>
          <a:p>
            <a:r>
              <a:rPr lang="en-US" dirty="0"/>
              <a:t>If the two ends of your crosslinker can attach to different amino acids, then you can either leave “Amino acid” blank, or put in a comma separated list of all the amino acids that the crosslinker might attach to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4B0C3C-8C49-4BF5-9DCC-C6B43C9ED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6778" y="1954789"/>
            <a:ext cx="3400425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9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</a:t>
            </a:r>
            <a:r>
              <a:rPr lang="en-US" dirty="0" err="1"/>
              <a:t>crosslinker</a:t>
            </a:r>
            <a:r>
              <a:rPr lang="en-US" dirty="0"/>
              <a:t> to a peptide in a Skyline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crosslinker</a:t>
            </a:r>
            <a:r>
              <a:rPr lang="en-US" dirty="0"/>
              <a:t> can be added to a peptide using the “Edit Modifications” menu item.</a:t>
            </a:r>
          </a:p>
          <a:p>
            <a:r>
              <a:rPr lang="en-US" dirty="0"/>
              <a:t>Selecting a crosslink modification brings up the “Edit Linked Peptides” dialog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05" y="3574471"/>
            <a:ext cx="3468914" cy="21273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7019" y="3636851"/>
            <a:ext cx="4684906" cy="277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26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 Linked Peptides Dialog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4596938"/>
            <a:ext cx="4953889" cy="158002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In the upper grid, you can list zero or more peptide sequences to be linked to the primary panel.</a:t>
            </a:r>
          </a:p>
          <a:p>
            <a:r>
              <a:rPr lang="en-US" dirty="0"/>
              <a:t>In the lower grid, you can list </a:t>
            </a:r>
            <a:r>
              <a:rPr lang="en-US" dirty="0" err="1"/>
              <a:t>crosslinkers</a:t>
            </a:r>
            <a:r>
              <a:rPr lang="en-US" dirty="0"/>
              <a:t> and specify which amino acids they attach to</a:t>
            </a:r>
          </a:p>
          <a:p>
            <a:r>
              <a:rPr lang="en-US" dirty="0"/>
              <a:t>If the linked peptides have modifications of their own you can specify those by pressing the “…” button next to the linked peptide sequences in the upper grid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347" y="1466917"/>
            <a:ext cx="4675191" cy="277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22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8620"/>
          <a:stretch/>
        </p:blipFill>
        <p:spPr>
          <a:xfrm>
            <a:off x="5816062" y="1027907"/>
            <a:ext cx="3255613" cy="2476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 of linked peptides in Targets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5668828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Linked peptides will be displayed in the Targets tree as two peptide sequences separated by a hyphen</a:t>
            </a:r>
          </a:p>
          <a:p>
            <a:r>
              <a:rPr lang="en-US" dirty="0"/>
              <a:t>The </a:t>
            </a:r>
            <a:r>
              <a:rPr lang="en-US" dirty="0" err="1"/>
              <a:t>crosslinked</a:t>
            </a:r>
            <a:r>
              <a:rPr lang="en-US" dirty="0"/>
              <a:t> amino acid in each peptide is shown as bold, underline, and green</a:t>
            </a:r>
          </a:p>
          <a:p>
            <a:r>
              <a:rPr lang="en-US" dirty="0"/>
              <a:t>Fragment ions are displayed as the type of ion from the left peptide, and the right peptide, separated by a hyphen surrounded by square brackets</a:t>
            </a:r>
          </a:p>
          <a:p>
            <a:r>
              <a:rPr lang="en-US" dirty="0"/>
              <a:t>For non-precursor fragments, the amino acid corresponding to that fragment ion is displayed on the left or right side of the square brackets.</a:t>
            </a:r>
          </a:p>
        </p:txBody>
      </p:sp>
    </p:spTree>
    <p:extLst>
      <p:ext uri="{BB962C8B-B14F-4D97-AF65-F5344CB8AC3E}">
        <p14:creationId xmlns:p14="http://schemas.microsoft.com/office/powerpoint/2010/main" val="255141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of which fragment ions you 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set of available transitions is controlled by the “Max losses” settings at “Settings &gt; Peptide Settings &gt; Modifications”</a:t>
            </a:r>
          </a:p>
          <a:p>
            <a:r>
              <a:rPr lang="en-US" dirty="0"/>
              <a:t>If Max Losses is 1, then you only get ions where one or the other of the linked peptides fragmented. That is, you can get “precursor-y16” or “y7-precursor” but not “y16-y7”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11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Spectral Library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BiblioSpec</a:t>
            </a:r>
            <a:r>
              <a:rPr lang="en-US" dirty="0"/>
              <a:t> spectral libraries can be built from .</a:t>
            </a:r>
            <a:r>
              <a:rPr lang="en-US" dirty="0" err="1"/>
              <a:t>proxl</a:t>
            </a:r>
            <a:r>
              <a:rPr lang="en-US" dirty="0"/>
              <a:t> search results.</a:t>
            </a:r>
          </a:p>
          <a:p>
            <a:r>
              <a:rPr lang="en-US" dirty="0"/>
              <a:t>.</a:t>
            </a:r>
            <a:r>
              <a:rPr lang="en-US" dirty="0" err="1"/>
              <a:t>proxl</a:t>
            </a:r>
            <a:r>
              <a:rPr lang="en-US" dirty="0"/>
              <a:t> is an XML format designed to represent results from crosslink-aware search engines including Kojak.</a:t>
            </a:r>
          </a:p>
          <a:p>
            <a:r>
              <a:rPr lang="en-US" dirty="0"/>
              <a:t>In the future, </a:t>
            </a:r>
            <a:r>
              <a:rPr lang="en-US" dirty="0" err="1"/>
              <a:t>BiblioSpec</a:t>
            </a:r>
            <a:r>
              <a:rPr lang="en-US" dirty="0"/>
              <a:t> will be able to read some of these crosslink search results directly without having to first be converted to .</a:t>
            </a:r>
            <a:r>
              <a:rPr lang="en-US" dirty="0" err="1"/>
              <a:t>proxl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95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549" y="1393474"/>
            <a:ext cx="2940368" cy="2523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Annotation of peaks in a library spectrum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883581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Library Match window in Skyline annotates m/z values with the fragment names from the currently selected </a:t>
            </a:r>
            <a:r>
              <a:rPr lang="en-US" dirty="0" err="1"/>
              <a:t>crosslinked</a:t>
            </a:r>
            <a:r>
              <a:rPr lang="en-US" dirty="0"/>
              <a:t> peptide in the Targets tree</a:t>
            </a:r>
          </a:p>
          <a:p>
            <a:r>
              <a:rPr lang="en-US" dirty="0"/>
              <a:t>Ion types have an ordering controlled by the “Ion Types” setting at</a:t>
            </a:r>
            <a:br>
              <a:rPr lang="en-US" dirty="0"/>
            </a:br>
            <a:r>
              <a:rPr lang="en-US" dirty="0"/>
              <a:t>Settings &gt; Transition Settings &gt; Filter</a:t>
            </a:r>
          </a:p>
          <a:p>
            <a:r>
              <a:rPr lang="en-US" dirty="0"/>
              <a:t>When a fragment ion has two types (e.g. “y17-b4”), it is treated as being the “type” of the latest appearing ion type in that Transition Settings list. So, “y17-b4” is treated as a “b” ion in terms of hiding and showing it.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011" y="4001294"/>
            <a:ext cx="2017444" cy="896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1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Sequence for </a:t>
            </a:r>
            <a:r>
              <a:rPr lang="en-US" dirty="0" err="1"/>
              <a:t>crosslinked</a:t>
            </a:r>
            <a:r>
              <a:rPr lang="en-US" dirty="0"/>
              <a:t> peptides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Modified Sequence for </a:t>
            </a:r>
            <a:r>
              <a:rPr lang="en-US" dirty="0" err="1"/>
              <a:t>crosslinked</a:t>
            </a:r>
            <a:r>
              <a:rPr lang="en-US" dirty="0"/>
              <a:t> peptides consists of the two flat peptides separated by a hyphen, followed by the </a:t>
            </a:r>
            <a:r>
              <a:rPr lang="en-US" dirty="0" err="1"/>
              <a:t>crosslinker</a:t>
            </a:r>
            <a:r>
              <a:rPr lang="en-US" dirty="0"/>
              <a:t> with an @ sign and a comma-separated list of the residue numbers where the </a:t>
            </a:r>
            <a:r>
              <a:rPr lang="en-US" dirty="0" err="1"/>
              <a:t>crosslinker</a:t>
            </a:r>
            <a:r>
              <a:rPr lang="en-US" dirty="0"/>
              <a:t> attaches</a:t>
            </a:r>
          </a:p>
          <a:p>
            <a:r>
              <a:rPr lang="en-US" dirty="0"/>
              <a:t>For example: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186" y="4001294"/>
            <a:ext cx="1314450" cy="20955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3922"/>
              </p:ext>
            </p:extLst>
          </p:nvPr>
        </p:nvGraphicFramePr>
        <p:xfrm>
          <a:off x="720090" y="4371658"/>
          <a:ext cx="7085561" cy="1463040"/>
        </p:xfrm>
        <a:graphic>
          <a:graphicData uri="http://schemas.openxmlformats.org/drawingml/2006/table">
            <a:tbl>
              <a:tblPr/>
              <a:tblGrid>
                <a:gridCol w="7085561">
                  <a:extLst>
                    <a:ext uri="{9D8B030D-6E8A-4147-A177-3AD203B41FA5}">
                      <a16:colId xmlns:a16="http://schemas.microsoft.com/office/drawing/2014/main" val="42330181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In a .</a:t>
                      </a:r>
                      <a:r>
                        <a:rPr lang="en-US" dirty="0" err="1"/>
                        <a:t>blib</a:t>
                      </a:r>
                      <a:r>
                        <a:rPr lang="en-US" dirty="0"/>
                        <a:t> file, the </a:t>
                      </a:r>
                      <a:r>
                        <a:rPr lang="en-US" dirty="0" err="1"/>
                        <a:t>crosslinker</a:t>
                      </a:r>
                      <a:r>
                        <a:rPr lang="en-US" dirty="0"/>
                        <a:t> will be described using its mass: </a:t>
                      </a: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AGKALKDAVN-QGGKAR-[+138.1@6,4]</a:t>
                      </a:r>
                    </a:p>
                    <a:p>
                      <a:r>
                        <a:rPr lang="en-US" dirty="0"/>
                        <a:t>In other places, users may find it more convenient</a:t>
                      </a:r>
                      <a:r>
                        <a:rPr lang="en-US" baseline="0" dirty="0"/>
                        <a:t> to use the name of the </a:t>
                      </a:r>
                      <a:r>
                        <a:rPr lang="en-US" baseline="0" dirty="0" err="1"/>
                        <a:t>crosslinker</a:t>
                      </a:r>
                      <a:r>
                        <a:rPr lang="en-US" baseline="0" dirty="0"/>
                        <a:t> modification:</a:t>
                      </a:r>
                    </a:p>
                    <a:p>
                      <a:r>
                        <a:rPr lang="en-US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AGKALKDAVN-QGGKAR-[DSS@6,4]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712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183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736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Crosslinked Peptides in Skyline</vt:lpstr>
      <vt:lpstr>Defining a crosslinker</vt:lpstr>
      <vt:lpstr>Adding a crosslinker to a peptide in a Skyline document</vt:lpstr>
      <vt:lpstr>Edit Linked Peptides Dialog</vt:lpstr>
      <vt:lpstr>Display of linked peptides in Targets tree</vt:lpstr>
      <vt:lpstr>Control of which fragment ions you get</vt:lpstr>
      <vt:lpstr>Spectral Library support</vt:lpstr>
      <vt:lpstr>Annotation of peaks in a library spectrum</vt:lpstr>
      <vt:lpstr>Modified Sequence for crosslinked peptides</vt:lpstr>
      <vt:lpstr>Using the Insert Peptides dialog to add crosslinked peptides to the Skyline document</vt:lpstr>
      <vt:lpstr>Cleavable crosslinks (Skyline 23.1)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Crosslinking in Skyline-Daily</dc:title>
  <dc:creator>Nicholas Shulman</dc:creator>
  <cp:lastModifiedBy>Nicholas Shulman</cp:lastModifiedBy>
  <cp:revision>11</cp:revision>
  <dcterms:created xsi:type="dcterms:W3CDTF">2020-05-21T18:03:32Z</dcterms:created>
  <dcterms:modified xsi:type="dcterms:W3CDTF">2022-11-27T18:51:13Z</dcterms:modified>
</cp:coreProperties>
</file>